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3" r:id="rId3"/>
    <p:sldId id="423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21" r:id="rId13"/>
    <p:sldId id="422" r:id="rId14"/>
    <p:sldId id="424" r:id="rId15"/>
    <p:sldId id="419" r:id="rId16"/>
    <p:sldId id="427" r:id="rId17"/>
    <p:sldId id="433" r:id="rId18"/>
    <p:sldId id="425" r:id="rId19"/>
    <p:sldId id="426" r:id="rId20"/>
    <p:sldId id="434" r:id="rId21"/>
    <p:sldId id="430" r:id="rId22"/>
    <p:sldId id="429" r:id="rId23"/>
    <p:sldId id="282" r:id="rId24"/>
    <p:sldId id="363" r:id="rId25"/>
    <p:sldId id="435" r:id="rId26"/>
    <p:sldId id="436" r:id="rId27"/>
    <p:sldId id="437" r:id="rId28"/>
    <p:sldId id="438" r:id="rId29"/>
    <p:sldId id="428" r:id="rId30"/>
    <p:sldId id="401" r:id="rId31"/>
    <p:sldId id="439" r:id="rId32"/>
    <p:sldId id="443" r:id="rId33"/>
    <p:sldId id="441" r:id="rId34"/>
    <p:sldId id="442" r:id="rId35"/>
    <p:sldId id="440" r:id="rId36"/>
    <p:sldId id="444" r:id="rId37"/>
    <p:sldId id="445" r:id="rId38"/>
    <p:sldId id="277" r:id="rId39"/>
    <p:sldId id="278" r:id="rId40"/>
    <p:sldId id="446" r:id="rId41"/>
    <p:sldId id="447" r:id="rId42"/>
    <p:sldId id="448" r:id="rId43"/>
    <p:sldId id="449" r:id="rId44"/>
    <p:sldId id="367" r:id="rId45"/>
    <p:sldId id="417" r:id="rId46"/>
    <p:sldId id="451" r:id="rId47"/>
    <p:sldId id="450" r:id="rId48"/>
    <p:sldId id="431" r:id="rId49"/>
    <p:sldId id="432" r:id="rId50"/>
    <p:sldId id="452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298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4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AC1BA-888C-40D9-B0E4-4961AE9A20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5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4legs-study.tistory.com/9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각 정점이 속한 집합의 루트의 비교를 통해 같은 집합에 속하는지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다른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FD2B2-448A-DF14-0E33-A749B761CC88}"/>
              </a:ext>
            </a:extLst>
          </p:cNvPr>
          <p:cNvSpPr txBox="1"/>
          <p:nvPr/>
        </p:nvSpPr>
        <p:spPr>
          <a:xfrm>
            <a:off x="942387" y="35745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같은 집합에 속하는지 판별하려면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A52F4-44EC-F000-63B9-D144BA0E86C8}"/>
              </a:ext>
            </a:extLst>
          </p:cNvPr>
          <p:cNvSpPr txBox="1"/>
          <p:nvPr/>
        </p:nvSpPr>
        <p:spPr>
          <a:xfrm>
            <a:off x="942387" y="39409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속한 트리의 루트도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이기 때문에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C99DE7-F9D1-3B37-8405-24127C69A3CB}"/>
              </a:ext>
            </a:extLst>
          </p:cNvPr>
          <p:cNvSpPr txBox="1"/>
          <p:nvPr/>
        </p:nvSpPr>
        <p:spPr>
          <a:xfrm>
            <a:off x="942387" y="43072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서로 같은 집합에 속하는 것을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74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설계한 방식을 코드로 구현하기 위해 각 정점의 부모를 저장할 배열을 선언하고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7D200-D43D-1824-5857-B4F6C913661B}"/>
              </a:ext>
            </a:extLst>
          </p:cNvPr>
          <p:cNvSpPr txBox="1"/>
          <p:nvPr/>
        </p:nvSpPr>
        <p:spPr>
          <a:xfrm>
            <a:off x="942387" y="17347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같은 집합일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경우 집합을 합침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연결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루트가 같음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B7A6A6-5C92-5406-19C1-EE2887DE2A4A}"/>
              </a:ext>
            </a:extLst>
          </p:cNvPr>
          <p:cNvSpPr txBox="1"/>
          <p:nvPr/>
        </p:nvSpPr>
        <p:spPr>
          <a:xfrm>
            <a:off x="4477439" y="242449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집합인지 확인은 속한 정점의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00D85-5BE5-A089-A0FB-7259CCAD8601}"/>
              </a:ext>
            </a:extLst>
          </p:cNvPr>
          <p:cNvSpPr txBox="1"/>
          <p:nvPr/>
        </p:nvSpPr>
        <p:spPr>
          <a:xfrm>
            <a:off x="4477439" y="2792671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부모로 거슬러 올라감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끼리의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052BC9E-83C9-3D53-44BE-B67A9BA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37" y="2332597"/>
            <a:ext cx="3357128" cy="4048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D8FF062-745C-E8A4-5E00-038F69B1B9DC}"/>
              </a:ext>
            </a:extLst>
          </p:cNvPr>
          <p:cNvSpPr txBox="1"/>
          <p:nvPr/>
        </p:nvSpPr>
        <p:spPr>
          <a:xfrm>
            <a:off x="4477439" y="3160846"/>
            <a:ext cx="670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비교를 통해 확인함</a:t>
            </a:r>
          </a:p>
        </p:txBody>
      </p:sp>
    </p:spTree>
    <p:extLst>
      <p:ext uri="{BB962C8B-B14F-4D97-AF65-F5344CB8AC3E}">
        <p14:creationId xmlns:p14="http://schemas.microsoft.com/office/powerpoint/2010/main" val="37300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중복을 허용하지 않는 원소들의 모임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수학에서의 집합과 같은 개념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472D79-1006-3F1A-EEB4-B68E6DD85B98}"/>
              </a:ext>
            </a:extLst>
          </p:cNvPr>
          <p:cNvSpPr/>
          <p:nvPr/>
        </p:nvSpPr>
        <p:spPr>
          <a:xfrm>
            <a:off x="107901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B15C4-2202-480B-FE26-8A98F47543CF}"/>
              </a:ext>
            </a:extLst>
          </p:cNvPr>
          <p:cNvSpPr txBox="1"/>
          <p:nvPr/>
        </p:nvSpPr>
        <p:spPr>
          <a:xfrm>
            <a:off x="183003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BBA4F1D-D063-0203-EEB7-68A12A3B0EF5}"/>
              </a:ext>
            </a:extLst>
          </p:cNvPr>
          <p:cNvSpPr/>
          <p:nvPr/>
        </p:nvSpPr>
        <p:spPr>
          <a:xfrm>
            <a:off x="2696064" y="2460026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7AA57-B7FE-B2BD-0B0D-A8AFE7FCADA8}"/>
              </a:ext>
            </a:extLst>
          </p:cNvPr>
          <p:cNvSpPr txBox="1"/>
          <p:nvPr/>
        </p:nvSpPr>
        <p:spPr>
          <a:xfrm>
            <a:off x="3447081" y="2275360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A9307-3B9D-F41D-95C9-660039DE2A89}"/>
              </a:ext>
            </a:extLst>
          </p:cNvPr>
          <p:cNvSpPr txBox="1"/>
          <p:nvPr/>
        </p:nvSpPr>
        <p:spPr>
          <a:xfrm>
            <a:off x="14529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594F7-22F1-3092-2BF2-412AD4E1CB53}"/>
              </a:ext>
            </a:extLst>
          </p:cNvPr>
          <p:cNvSpPr txBox="1"/>
          <p:nvPr/>
        </p:nvSpPr>
        <p:spPr>
          <a:xfrm>
            <a:off x="21863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0F4D9-EB7E-9A33-6ED3-ABCF9397E006}"/>
              </a:ext>
            </a:extLst>
          </p:cNvPr>
          <p:cNvSpPr txBox="1"/>
          <p:nvPr/>
        </p:nvSpPr>
        <p:spPr>
          <a:xfrm>
            <a:off x="18300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70F406-07E9-15DB-65D5-A4AD54D4A2FC}"/>
              </a:ext>
            </a:extLst>
          </p:cNvPr>
          <p:cNvSpPr txBox="1"/>
          <p:nvPr/>
        </p:nvSpPr>
        <p:spPr>
          <a:xfrm>
            <a:off x="3110859" y="275409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EAC31-A5C3-980D-8741-6947E63E344C}"/>
              </a:ext>
            </a:extLst>
          </p:cNvPr>
          <p:cNvSpPr txBox="1"/>
          <p:nvPr/>
        </p:nvSpPr>
        <p:spPr>
          <a:xfrm>
            <a:off x="3844223" y="282935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04B83C-88BC-BD40-8052-BFE1089B565C}"/>
              </a:ext>
            </a:extLst>
          </p:cNvPr>
          <p:cNvSpPr txBox="1"/>
          <p:nvPr/>
        </p:nvSpPr>
        <p:spPr>
          <a:xfrm>
            <a:off x="3487930" y="330809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8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04D0B-022C-0CA8-7CFA-43AAE80122FD}"/>
              </a:ext>
            </a:extLst>
          </p:cNvPr>
          <p:cNvSpPr txBox="1"/>
          <p:nvPr/>
        </p:nvSpPr>
        <p:spPr>
          <a:xfrm>
            <a:off x="2641965" y="2978777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FAF5A-A583-1E3B-50E7-C709A1ABD466}"/>
              </a:ext>
            </a:extLst>
          </p:cNvPr>
          <p:cNvSpPr txBox="1"/>
          <p:nvPr/>
        </p:nvSpPr>
        <p:spPr>
          <a:xfrm>
            <a:off x="942387" y="398873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집합은 순서를 고려하지 않음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(ex : Python – set, C++ -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F5AEBB8-9535-FA49-5889-63A98BC1BC90}"/>
              </a:ext>
            </a:extLst>
          </p:cNvPr>
          <p:cNvSpPr/>
          <p:nvPr/>
        </p:nvSpPr>
        <p:spPr>
          <a:xfrm>
            <a:off x="1079014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2C691-5220-4A29-CAA2-A49E48FCD0CD}"/>
              </a:ext>
            </a:extLst>
          </p:cNvPr>
          <p:cNvSpPr txBox="1"/>
          <p:nvPr/>
        </p:nvSpPr>
        <p:spPr>
          <a:xfrm>
            <a:off x="1830031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E4F41-0A4E-D0FE-0176-A77908AE6634}"/>
              </a:ext>
            </a:extLst>
          </p:cNvPr>
          <p:cNvSpPr txBox="1"/>
          <p:nvPr/>
        </p:nvSpPr>
        <p:spPr>
          <a:xfrm>
            <a:off x="1452959" y="5295153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EC9BE-4A33-0EDA-E2B9-C79A2C77E9FD}"/>
              </a:ext>
            </a:extLst>
          </p:cNvPr>
          <p:cNvSpPr txBox="1"/>
          <p:nvPr/>
        </p:nvSpPr>
        <p:spPr>
          <a:xfrm>
            <a:off x="2186323" y="5370412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256458-54FD-73CE-7A1A-BD0EAF983794}"/>
              </a:ext>
            </a:extLst>
          </p:cNvPr>
          <p:cNvSpPr txBox="1"/>
          <p:nvPr/>
        </p:nvSpPr>
        <p:spPr>
          <a:xfrm>
            <a:off x="1830030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4241B-5091-1319-1673-A0522A5DEEEE}"/>
              </a:ext>
            </a:extLst>
          </p:cNvPr>
          <p:cNvSpPr txBox="1"/>
          <p:nvPr/>
        </p:nvSpPr>
        <p:spPr>
          <a:xfrm>
            <a:off x="2641965" y="551983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ADE97-D7CB-9F7F-B179-51E7DA2B824F}"/>
              </a:ext>
            </a:extLst>
          </p:cNvPr>
          <p:cNvSpPr txBox="1"/>
          <p:nvPr/>
        </p:nvSpPr>
        <p:spPr>
          <a:xfrm>
            <a:off x="942387" y="4360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두 집합은 같은 집합일까요 다른 집합일까요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AD6C7B-419B-ED85-A649-95A4D442D98D}"/>
              </a:ext>
            </a:extLst>
          </p:cNvPr>
          <p:cNvSpPr/>
          <p:nvPr/>
        </p:nvSpPr>
        <p:spPr>
          <a:xfrm>
            <a:off x="3454845" y="5001080"/>
            <a:ext cx="1994124" cy="14068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CA93C4-3862-DAE4-B40C-355302396F09}"/>
              </a:ext>
            </a:extLst>
          </p:cNvPr>
          <p:cNvSpPr txBox="1"/>
          <p:nvPr/>
        </p:nvSpPr>
        <p:spPr>
          <a:xfrm>
            <a:off x="4205862" y="4816414"/>
            <a:ext cx="4920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1E5C7E-E3C7-56C6-ECC4-28FC1DAA0198}"/>
              </a:ext>
            </a:extLst>
          </p:cNvPr>
          <p:cNvSpPr txBox="1"/>
          <p:nvPr/>
        </p:nvSpPr>
        <p:spPr>
          <a:xfrm>
            <a:off x="3959817" y="5285228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6C940E-DD92-07B0-DD30-A1C74949CE79}"/>
              </a:ext>
            </a:extLst>
          </p:cNvPr>
          <p:cNvSpPr txBox="1"/>
          <p:nvPr/>
        </p:nvSpPr>
        <p:spPr>
          <a:xfrm>
            <a:off x="4267494" y="5849151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601A51-7396-4AD6-6CB6-A6D8FDEE0C7E}"/>
              </a:ext>
            </a:extLst>
          </p:cNvPr>
          <p:cNvSpPr txBox="1"/>
          <p:nvPr/>
        </p:nvSpPr>
        <p:spPr>
          <a:xfrm>
            <a:off x="4697005" y="5349879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49D86-FBA1-67C2-18A4-224488FA05FF}"/>
              </a:ext>
            </a:extLst>
          </p:cNvPr>
          <p:cNvSpPr txBox="1"/>
          <p:nvPr/>
        </p:nvSpPr>
        <p:spPr>
          <a:xfrm>
            <a:off x="3578109" y="5664485"/>
            <a:ext cx="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D7552CF-2C4A-356C-61A2-8F07F9F2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33" y="2169077"/>
            <a:ext cx="5118847" cy="179587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5C10F3-7F88-5CCB-BC85-0A7F41F0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32" y="5665802"/>
            <a:ext cx="5118847" cy="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208568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여러분이 메신저 프로그램의 서버를 만드는 개발자라고 생각해봅시다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45501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요구사항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친구이면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친구가 되게 해주세요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420EF96-62DE-55B5-0AD4-1652BEAD7157}"/>
              </a:ext>
            </a:extLst>
          </p:cNvPr>
          <p:cNvSpPr/>
          <p:nvPr/>
        </p:nvSpPr>
        <p:spPr>
          <a:xfrm>
            <a:off x="1019702" y="35619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4CEDC9A-C320-7334-B4EC-91D8320E7D3A}"/>
              </a:ext>
            </a:extLst>
          </p:cNvPr>
          <p:cNvSpPr/>
          <p:nvPr/>
        </p:nvSpPr>
        <p:spPr>
          <a:xfrm>
            <a:off x="2261709" y="43178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6850FE-A0CB-83FA-921F-4AAB9DDC80AF}"/>
              </a:ext>
            </a:extLst>
          </p:cNvPr>
          <p:cNvSpPr/>
          <p:nvPr/>
        </p:nvSpPr>
        <p:spPr>
          <a:xfrm>
            <a:off x="3715239" y="36403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AFC467-D87F-A34F-26B4-55F54D6F7A35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1334947" y="3877180"/>
            <a:ext cx="980849" cy="49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507A51-4CC8-83F2-C835-5A3E1FAB6B31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2576954" y="3955598"/>
            <a:ext cx="1192372" cy="416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호 57">
            <a:extLst>
              <a:ext uri="{FF2B5EF4-FFF2-40B4-BE49-F238E27FC236}">
                <a16:creationId xmlns:a16="http://schemas.microsoft.com/office/drawing/2014/main" id="{F7C476A0-0C9C-657C-299C-376F80F347DD}"/>
              </a:ext>
            </a:extLst>
          </p:cNvPr>
          <p:cNvSpPr/>
          <p:nvPr/>
        </p:nvSpPr>
        <p:spPr>
          <a:xfrm>
            <a:off x="1389034" y="3381452"/>
            <a:ext cx="2326205" cy="621117"/>
          </a:xfrm>
          <a:prstGeom prst="arc">
            <a:avLst>
              <a:gd name="adj1" fmla="val 10980542"/>
              <a:gd name="adj2" fmla="val 0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361274-8121-95C6-597B-0B81DBF110D7}"/>
              </a:ext>
            </a:extLst>
          </p:cNvPr>
          <p:cNvSpPr txBox="1"/>
          <p:nvPr/>
        </p:nvSpPr>
        <p:spPr>
          <a:xfrm>
            <a:off x="1130755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45FCDF-90EE-1920-0C7D-478D98CF3894}"/>
              </a:ext>
            </a:extLst>
          </p:cNvPr>
          <p:cNvSpPr txBox="1"/>
          <p:nvPr/>
        </p:nvSpPr>
        <p:spPr>
          <a:xfrm>
            <a:off x="2793019" y="4160192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EAB889-3E5E-0A6D-3A6C-83CA1C471486}"/>
              </a:ext>
            </a:extLst>
          </p:cNvPr>
          <p:cNvSpPr txBox="1"/>
          <p:nvPr/>
        </p:nvSpPr>
        <p:spPr>
          <a:xfrm>
            <a:off x="1838228" y="3029160"/>
            <a:ext cx="140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자동친구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EAAD-29AE-A1A9-65ED-F015EE2E258B}"/>
              </a:ext>
            </a:extLst>
          </p:cNvPr>
          <p:cNvSpPr txBox="1"/>
          <p:nvPr/>
        </p:nvSpPr>
        <p:spPr>
          <a:xfrm>
            <a:off x="942387" y="597049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참고글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hlinkClick r:id="rId2"/>
              </a:rPr>
              <a:t>분리 집합 </a:t>
            </a:r>
            <a:r>
              <a:rPr lang="en-US" altLang="ko-KR" dirty="0">
                <a:hlinkClick r:id="rId2"/>
              </a:rPr>
              <a:t>(Disjoint Set) : Union-Find (tistory.com)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356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시작해 몇 개의 다른 정점들을 방문하는지 세면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0F24B-18EC-C935-E859-11D33BBB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6712162" cy="2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45639-031E-41E6-97B1-355FDCC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9896376" cy="4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925212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62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Python Maximum Recursion Depth Exceeded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에는 기본적으로 재귀함수의 깊이 제한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(1000)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걸려있습니다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55162-AC32-F27D-FF40-3FE32CEF7665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sys.setrecursionlimit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메서드로 조정할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209EB-724E-7FC6-AB77-8CA5702B2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3187"/>
            <a:ext cx="8014810" cy="1792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58A988-61C1-701C-E852-E6065AC0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7663"/>
            <a:ext cx="7148668" cy="2330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418F6E-861C-6DE7-A09B-14009F51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4167662"/>
            <a:ext cx="866142" cy="23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88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1A79-0667-3D21-E04D-5846311CBBD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양방향 간선 그래프로 생각할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B19DB5D-3575-A732-E1C4-CA2AD9BA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0759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2B40467-F2EA-8ACB-0226-C7DD6123EEF5}"/>
              </a:ext>
            </a:extLst>
          </p:cNvPr>
          <p:cNvSpPr/>
          <p:nvPr/>
        </p:nvSpPr>
        <p:spPr>
          <a:xfrm>
            <a:off x="2187782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C880611F-C90B-C463-D17E-8E3EF62A77D7}"/>
              </a:ext>
            </a:extLst>
          </p:cNvPr>
          <p:cNvSpPr/>
          <p:nvPr/>
        </p:nvSpPr>
        <p:spPr>
          <a:xfrm rot="16200000">
            <a:off x="1517324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571AEBEA-14AA-03D0-D100-72B48C4F34FF}"/>
              </a:ext>
            </a:extLst>
          </p:cNvPr>
          <p:cNvSpPr/>
          <p:nvPr/>
        </p:nvSpPr>
        <p:spPr>
          <a:xfrm rot="16200000">
            <a:off x="1517325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31E22A6-FC4F-676B-F100-FEBC32813A07}"/>
              </a:ext>
            </a:extLst>
          </p:cNvPr>
          <p:cNvSpPr/>
          <p:nvPr/>
        </p:nvSpPr>
        <p:spPr>
          <a:xfrm>
            <a:off x="2187782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23FD48D1-C68E-D845-E0B1-E3AF7F8795CC}"/>
              </a:ext>
            </a:extLst>
          </p:cNvPr>
          <p:cNvSpPr/>
          <p:nvPr/>
        </p:nvSpPr>
        <p:spPr>
          <a:xfrm>
            <a:off x="3556388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340B2986-1752-27D4-B493-E47C192C6C25}"/>
              </a:ext>
            </a:extLst>
          </p:cNvPr>
          <p:cNvSpPr/>
          <p:nvPr/>
        </p:nvSpPr>
        <p:spPr>
          <a:xfrm rot="16200000">
            <a:off x="4288236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 위에서 출발하여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로밖에 이동할 수 없을 때 오른쪽 아래까지 가는 최단 경로의 길이를 찾는 문제</a:t>
            </a:r>
          </a:p>
        </p:txBody>
      </p:sp>
      <p:graphicFrame>
        <p:nvGraphicFramePr>
          <p:cNvPr id="36" name="표 6">
            <a:extLst>
              <a:ext uri="{FF2B5EF4-FFF2-40B4-BE49-F238E27FC236}">
                <a16:creationId xmlns:a16="http://schemas.microsoft.com/office/drawing/2014/main" id="{836E5A14-46F4-DB38-238A-889F74B5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25080"/>
              </p:ext>
            </p:extLst>
          </p:nvPr>
        </p:nvGraphicFramePr>
        <p:xfrm>
          <a:off x="7050185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1AB7512-C14D-8519-60F6-01F1D56579C8}"/>
              </a:ext>
            </a:extLst>
          </p:cNvPr>
          <p:cNvSpPr/>
          <p:nvPr/>
        </p:nvSpPr>
        <p:spPr>
          <a:xfrm>
            <a:off x="8183121" y="2469824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왼쪽/오른쪽 37">
            <a:extLst>
              <a:ext uri="{FF2B5EF4-FFF2-40B4-BE49-F238E27FC236}">
                <a16:creationId xmlns:a16="http://schemas.microsoft.com/office/drawing/2014/main" id="{EE651A75-CFD1-4604-FF96-218BC437A55F}"/>
              </a:ext>
            </a:extLst>
          </p:cNvPr>
          <p:cNvSpPr/>
          <p:nvPr/>
        </p:nvSpPr>
        <p:spPr>
          <a:xfrm rot="16200000">
            <a:off x="7512663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왼쪽/오른쪽 38">
            <a:extLst>
              <a:ext uri="{FF2B5EF4-FFF2-40B4-BE49-F238E27FC236}">
                <a16:creationId xmlns:a16="http://schemas.microsoft.com/office/drawing/2014/main" id="{6DAA22E7-6BC9-6CF1-61E0-BD85BAB1B5F8}"/>
              </a:ext>
            </a:extLst>
          </p:cNvPr>
          <p:cNvSpPr/>
          <p:nvPr/>
        </p:nvSpPr>
        <p:spPr>
          <a:xfrm rot="16200000">
            <a:off x="7512664" y="4458817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53BF85DD-B7A3-FD42-28B5-63647E3A3BE9}"/>
              </a:ext>
            </a:extLst>
          </p:cNvPr>
          <p:cNvSpPr/>
          <p:nvPr/>
        </p:nvSpPr>
        <p:spPr>
          <a:xfrm>
            <a:off x="8183121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/오른쪽 40">
            <a:extLst>
              <a:ext uri="{FF2B5EF4-FFF2-40B4-BE49-F238E27FC236}">
                <a16:creationId xmlns:a16="http://schemas.microsoft.com/office/drawing/2014/main" id="{94D09848-8707-7564-B5E2-F564C177B0A1}"/>
              </a:ext>
            </a:extLst>
          </p:cNvPr>
          <p:cNvSpPr/>
          <p:nvPr/>
        </p:nvSpPr>
        <p:spPr>
          <a:xfrm>
            <a:off x="9551727" y="5087946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FCC5B16A-C149-34DD-5864-983CCFD33BCD}"/>
              </a:ext>
            </a:extLst>
          </p:cNvPr>
          <p:cNvSpPr/>
          <p:nvPr/>
        </p:nvSpPr>
        <p:spPr>
          <a:xfrm rot="16200000">
            <a:off x="10283575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 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88CF-E0D4-A632-5231-EA5E34402FBD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사람들 간의 친구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나타낼 필요성이 보이므로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86B26-7975-EB61-6417-ADB7662F4540}"/>
              </a:ext>
            </a:extLst>
          </p:cNvPr>
          <p:cNvSpPr txBox="1"/>
          <p:nvPr/>
        </p:nvSpPr>
        <p:spPr>
          <a:xfrm>
            <a:off x="942387" y="28267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그래프에서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사람과 친구가 된다면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EC6EF-D0FE-1D19-70CA-354A8F72BF43}"/>
              </a:ext>
            </a:extLst>
          </p:cNvPr>
          <p:cNvSpPr txBox="1"/>
          <p:nvPr/>
        </p:nvSpPr>
        <p:spPr>
          <a:xfrm>
            <a:off x="942387" y="31960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아무나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친구가 되는지 알려면 어떻게 해야 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DDCC71-E9CD-1B99-96F8-06D1B368345C}"/>
              </a:ext>
            </a:extLst>
          </p:cNvPr>
          <p:cNvSpPr txBox="1"/>
          <p:nvPr/>
        </p:nvSpPr>
        <p:spPr>
          <a:xfrm>
            <a:off x="942387" y="3932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(BFS / DFS)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통해서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778F4-0844-EC5C-F9BA-AAE1C2C4DF4A}"/>
              </a:ext>
            </a:extLst>
          </p:cNvPr>
          <p:cNvSpPr txBox="1"/>
          <p:nvPr/>
        </p:nvSpPr>
        <p:spPr>
          <a:xfrm>
            <a:off x="942387" y="43007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나를 시작으로 목표 정점까지 도달할 수 있는지 확인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21FFB1-2162-17FA-F9FA-3FE8C0D06576}"/>
              </a:ext>
            </a:extLst>
          </p:cNvPr>
          <p:cNvSpPr txBox="1"/>
          <p:nvPr/>
        </p:nvSpPr>
        <p:spPr>
          <a:xfrm>
            <a:off x="942387" y="503386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하지만 새로운 친구관계는 언제든 생겨날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030A37B-88CA-C4A2-E117-707FBA6D832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8438FC9-4B0C-3CE4-AF48-D54B9012F5FD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B83F950-96D5-0608-05E4-085CF75CDD1C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945085E-8CB6-96AD-751A-F19C5425558F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3619B6D-A4DC-A8B3-4E10-0F850F8EEBD8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FD9D38-FE28-B9E5-8DAC-BB85DD0FFA4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A1D632-7C73-CA20-CC91-544E7325A97C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ED30EA2-E0F4-A1EF-E29B-623B59319C90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9224CBB-D7B8-B19B-5416-0275B0E29505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C22BFD1-C89A-0DE4-2C69-622CAFEABA54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443E90-F73A-37CC-2689-0233112B300F}"/>
              </a:ext>
            </a:extLst>
          </p:cNvPr>
          <p:cNvCxnSpPr>
            <a:cxnSpLocks/>
            <a:stCxn id="62" idx="0"/>
            <a:endCxn id="57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B77D092-5B34-04A4-8307-47F7E007CC8E}"/>
              </a:ext>
            </a:extLst>
          </p:cNvPr>
          <p:cNvCxnSpPr>
            <a:cxnSpLocks/>
            <a:stCxn id="63" idx="0"/>
            <a:endCxn id="57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FC079D-BD9B-AA4E-3849-6D7A27E7C67B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69C4E7-DC72-8FA4-D0AB-C5C84770410F}"/>
              </a:ext>
            </a:extLst>
          </p:cNvPr>
          <p:cNvCxnSpPr>
            <a:cxnSpLocks/>
            <a:stCxn id="64" idx="0"/>
            <a:endCxn id="62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357DDB-F01F-1FB3-DB78-EAD9C68DDAAC}"/>
              </a:ext>
            </a:extLst>
          </p:cNvPr>
          <p:cNvCxnSpPr>
            <a:cxnSpLocks/>
            <a:stCxn id="65" idx="1"/>
            <a:endCxn id="62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CF0558B-797E-8916-BA94-0BEF53ABB8AA}"/>
              </a:ext>
            </a:extLst>
          </p:cNvPr>
          <p:cNvCxnSpPr>
            <a:cxnSpLocks/>
            <a:stCxn id="70" idx="7"/>
            <a:endCxn id="67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82AC00A-56F5-4195-6DF8-6CCA83843D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5C8512-B0B7-AC10-E58D-CD1B9563B37F}"/>
              </a:ext>
            </a:extLst>
          </p:cNvPr>
          <p:cNvCxnSpPr>
            <a:cxnSpLocks/>
            <a:stCxn id="66" idx="5"/>
            <a:endCxn id="68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3483A5C-DCD4-BFB4-AE7F-97499A20614D}"/>
              </a:ext>
            </a:extLst>
          </p:cNvPr>
          <p:cNvCxnSpPr>
            <a:cxnSpLocks/>
            <a:stCxn id="69" idx="7"/>
            <a:endCxn id="65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3A4A65C-EE29-118E-38A5-7DB7F35AF93F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5E2FB1-16E4-A4D3-3DA7-F3FF10587F5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02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문제에서 칸을 이동하는데 드는 비용은 어느 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방향이든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928AE-8DDC-9E4F-6D3B-DE453B4A010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그래프에서 가중치가 동일할 때 최소 비용을 찾는 문제는 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풀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4B15F-95EF-C1E7-4A52-C379503C91C5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찾았을 때의 상태 트리의 깊이가 곧 최소 비용이기 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18E2-2247-EC14-35EF-0E57B2A18756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경우에는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해를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찾았을 때의 비용이 최소 비용이 아닐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5141DB-ED6B-82D1-E89C-84357959E05E}"/>
              </a:ext>
            </a:extLst>
          </p:cNvPr>
          <p:cNvSpPr/>
          <p:nvPr/>
        </p:nvSpPr>
        <p:spPr>
          <a:xfrm>
            <a:off x="1563473" y="2852018"/>
            <a:ext cx="369332" cy="36933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B17C96-EA5D-0B6D-AE84-47F3D1292426}"/>
              </a:ext>
            </a:extLst>
          </p:cNvPr>
          <p:cNvSpPr/>
          <p:nvPr/>
        </p:nvSpPr>
        <p:spPr>
          <a:xfrm>
            <a:off x="1092132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367A1-AA6C-D0D4-D6A7-5DBE18FDF105}"/>
              </a:ext>
            </a:extLst>
          </p:cNvPr>
          <p:cNvSpPr/>
          <p:nvPr/>
        </p:nvSpPr>
        <p:spPr>
          <a:xfrm>
            <a:off x="1932805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79D30E-F408-272B-C765-E839FC45ABCB}"/>
              </a:ext>
            </a:extLst>
          </p:cNvPr>
          <p:cNvSpPr/>
          <p:nvPr/>
        </p:nvSpPr>
        <p:spPr>
          <a:xfrm>
            <a:off x="722800" y="4872330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278E21-4A88-3A86-3522-5C512A404EC1}"/>
              </a:ext>
            </a:extLst>
          </p:cNvPr>
          <p:cNvSpPr/>
          <p:nvPr/>
        </p:nvSpPr>
        <p:spPr>
          <a:xfrm>
            <a:off x="1563473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C8CC9C-1A5F-8CC7-9D43-BED366357AA0}"/>
              </a:ext>
            </a:extLst>
          </p:cNvPr>
          <p:cNvSpPr/>
          <p:nvPr/>
        </p:nvSpPr>
        <p:spPr>
          <a:xfrm>
            <a:off x="2773478" y="386217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01B62-B26F-45B4-A390-64E42ABA556D}"/>
              </a:ext>
            </a:extLst>
          </p:cNvPr>
          <p:cNvSpPr/>
          <p:nvPr/>
        </p:nvSpPr>
        <p:spPr>
          <a:xfrm>
            <a:off x="2404146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071A28-621D-242E-C05D-13AA41CD0D96}"/>
              </a:ext>
            </a:extLst>
          </p:cNvPr>
          <p:cNvSpPr/>
          <p:nvPr/>
        </p:nvSpPr>
        <p:spPr>
          <a:xfrm>
            <a:off x="3244819" y="487233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4B9F319-8761-E57E-DC94-A600E568012D}"/>
              </a:ext>
            </a:extLst>
          </p:cNvPr>
          <p:cNvSpPr/>
          <p:nvPr/>
        </p:nvSpPr>
        <p:spPr>
          <a:xfrm>
            <a:off x="1092132" y="5884887"/>
            <a:ext cx="369332" cy="3693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A8EED2-274D-27FF-A558-89513DFEC1AB}"/>
              </a:ext>
            </a:extLst>
          </p:cNvPr>
          <p:cNvSpPr/>
          <p:nvPr/>
        </p:nvSpPr>
        <p:spPr>
          <a:xfrm>
            <a:off x="1932805" y="5884887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23F411-E400-4536-2D30-BB0F0EFF4F0E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flipV="1">
            <a:off x="1276798" y="316726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722577-CA6C-13EC-0918-8FCB0736A58D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1878718" y="3167263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545843-14CF-81AB-358E-F3D71454DB8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461464" y="4046840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A220EF-AACF-FF69-9E79-4F4C2AFB60F1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V="1">
            <a:off x="907466" y="417741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F5212C0-08C1-DE93-6C63-6561441AE4A5}"/>
              </a:ext>
            </a:extLst>
          </p:cNvPr>
          <p:cNvCxnSpPr>
            <a:cxnSpLocks/>
            <a:stCxn id="14" idx="1"/>
            <a:endCxn id="11" idx="5"/>
          </p:cNvCxnSpPr>
          <p:nvPr/>
        </p:nvCxnSpPr>
        <p:spPr>
          <a:xfrm flipH="1" flipV="1">
            <a:off x="1407377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12ED880-A83A-B4A9-1EDF-1757DF15DA2B}"/>
              </a:ext>
            </a:extLst>
          </p:cNvPr>
          <p:cNvCxnSpPr>
            <a:cxnSpLocks/>
            <a:stCxn id="19" idx="7"/>
            <a:endCxn id="16" idx="4"/>
          </p:cNvCxnSpPr>
          <p:nvPr/>
        </p:nvCxnSpPr>
        <p:spPr>
          <a:xfrm flipV="1">
            <a:off x="2248050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0DD455-FDF2-A8BE-1B30-378E878BB93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1932805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E365E1-7C54-CA42-7FE1-FBA7CF0D8F6D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2248050" y="4177419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C503CB-5F82-33FB-EF4F-7C1E26447715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2773478" y="505699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66004AB-2C4E-00C0-9E8D-87CED5F2086A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3088723" y="417741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5AE2593-4C3D-8DDF-690C-E4D72C50724A}"/>
              </a:ext>
            </a:extLst>
          </p:cNvPr>
          <p:cNvCxnSpPr>
            <a:cxnSpLocks/>
            <a:stCxn id="18" idx="7"/>
            <a:endCxn id="14" idx="4"/>
          </p:cNvCxnSpPr>
          <p:nvPr/>
        </p:nvCxnSpPr>
        <p:spPr>
          <a:xfrm flipV="1">
            <a:off x="1407377" y="5241662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81F489-B7D3-C1F1-D72F-2FDF96B1C0DA}"/>
              </a:ext>
            </a:extLst>
          </p:cNvPr>
          <p:cNvSpPr txBox="1"/>
          <p:nvPr/>
        </p:nvSpPr>
        <p:spPr>
          <a:xfrm>
            <a:off x="3823855" y="2982597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그래프에서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시작점으로 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E, 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 가정하겠습니다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5700A1-258F-FB8E-7AC4-42C7047FCF1A}"/>
              </a:ext>
            </a:extLst>
          </p:cNvPr>
          <p:cNvSpPr txBox="1"/>
          <p:nvPr/>
        </p:nvSpPr>
        <p:spPr>
          <a:xfrm>
            <a:off x="3823855" y="367750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ABCGFI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순으로 방문하게 되고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5C25C-BC8A-5C2E-1BE5-2808AA430703}"/>
              </a:ext>
            </a:extLst>
          </p:cNvPr>
          <p:cNvSpPr txBox="1"/>
          <p:nvPr/>
        </p:nvSpPr>
        <p:spPr>
          <a:xfrm>
            <a:off x="3823855" y="4046840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 최적해가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63726-D81D-6CCE-9A9B-3E73B5D6215D}"/>
              </a:ext>
            </a:extLst>
          </p:cNvPr>
          <p:cNvSpPr txBox="1"/>
          <p:nvPr/>
        </p:nvSpPr>
        <p:spPr>
          <a:xfrm>
            <a:off x="3823855" y="4744646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통하여 해를 찾을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A(level 1) – BC(level 2) – EFG(level 3)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36DF3-0314-DA32-2500-10D81281DD43}"/>
              </a:ext>
            </a:extLst>
          </p:cNvPr>
          <p:cNvSpPr txBox="1"/>
          <p:nvPr/>
        </p:nvSpPr>
        <p:spPr>
          <a:xfrm>
            <a:off x="3823855" y="5113978"/>
            <a:ext cx="735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거쳐온 정점의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개가 되는데 이는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최적해 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13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입력이 배열 형태로 주어집니다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E6D1C-FE9F-7F77-6728-07A3709EF2C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공백이 없으니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받으면 편할 듯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E2BE1-EB2A-5DFD-CA50-9F5BC1F9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4322340" cy="22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9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순회를 위해 방문처리 배열을 초기화하고 큐를 선언합니다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9AE30B-F3BC-ACF6-97FF-CA714C20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7506966" cy="31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5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큐의 앞 원소들을 꺼내어 방문한 좌표에서 인접한 정점으로 이동하면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이동할 수 있는 방향이 한 정점당 최대 네 군데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54650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130420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다음 정점을 방문하는 코드를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4B6F-F850-BA85-81C8-8CB6AD6F32BC}"/>
              </a:ext>
            </a:extLst>
          </p:cNvPr>
          <p:cNvSpPr txBox="1"/>
          <p:nvPr/>
        </p:nvSpPr>
        <p:spPr>
          <a:xfrm>
            <a:off x="5495636" y="249993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짜야할까요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87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좌표를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방문해야 할 좌표는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+ 1,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cury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F805CF8-883A-5B54-8723-31B22651B4AB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92E2E6D-C7A2-ED18-F751-32DA7D554FE9}"/>
              </a:ext>
            </a:extLst>
          </p:cNvPr>
          <p:cNvSpPr/>
          <p:nvPr/>
        </p:nvSpPr>
        <p:spPr>
          <a:xfrm>
            <a:off x="2187782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C576FC1C-3A4D-B66B-98CC-3F330152D121}"/>
              </a:ext>
            </a:extLst>
          </p:cNvPr>
          <p:cNvSpPr/>
          <p:nvPr/>
        </p:nvSpPr>
        <p:spPr>
          <a:xfrm rot="16200000">
            <a:off x="2884125" y="3148553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A2322D89-6CAB-C066-A31E-D6FB7D2219F8}"/>
              </a:ext>
            </a:extLst>
          </p:cNvPr>
          <p:cNvSpPr/>
          <p:nvPr/>
        </p:nvSpPr>
        <p:spPr>
          <a:xfrm rot="16200000">
            <a:off x="2884124" y="4458818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F97EE663-343F-CCF3-B412-C290D11CE0B6}"/>
              </a:ext>
            </a:extLst>
          </p:cNvPr>
          <p:cNvSpPr/>
          <p:nvPr/>
        </p:nvSpPr>
        <p:spPr>
          <a:xfrm>
            <a:off x="3556388" y="3815929"/>
            <a:ext cx="471340" cy="369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8AAA2-A0C2-70E0-82CF-6A8A3D82E434}"/>
              </a:ext>
            </a:extLst>
          </p:cNvPr>
          <p:cNvSpPr txBox="1"/>
          <p:nvPr/>
        </p:nvSpPr>
        <p:spPr>
          <a:xfrm>
            <a:off x="5495636" y="2030695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81D6F-61A1-9ED4-D544-0A12061505CC}"/>
              </a:ext>
            </a:extLst>
          </p:cNvPr>
          <p:cNvSpPr txBox="1"/>
          <p:nvPr/>
        </p:nvSpPr>
        <p:spPr>
          <a:xfrm>
            <a:off x="5495636" y="2769359"/>
            <a:ext cx="564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우선은 이렇게 써볼 수 있겠습니다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3138691"/>
            <a:ext cx="3620655" cy="31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7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짠 코드가 틀리지는 않았고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정답도 제대로 도출될 것 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71EAA-B9AB-BC5C-7EEB-A0B7A5F830A4}"/>
              </a:ext>
            </a:extLst>
          </p:cNvPr>
          <p:cNvSpPr txBox="1"/>
          <p:nvPr/>
        </p:nvSpPr>
        <p:spPr>
          <a:xfrm>
            <a:off x="942387" y="15762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중복된 부분이 상당하고 가독성이 너무 떨어집니다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E1CA6-01A5-664F-16EF-ABFBE060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348669"/>
            <a:ext cx="3620655" cy="3145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B161C-67E0-E714-70BF-18A29181C634}"/>
              </a:ext>
            </a:extLst>
          </p:cNvPr>
          <p:cNvSpPr txBox="1"/>
          <p:nvPr/>
        </p:nvSpPr>
        <p:spPr>
          <a:xfrm>
            <a:off x="942387" y="19624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프로그래머의 실수를 유발할 가능성이 높아집니다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BF92-3C7F-11F8-3A93-388515F01BB5}"/>
              </a:ext>
            </a:extLst>
          </p:cNvPr>
          <p:cNvSpPr txBox="1"/>
          <p:nvPr/>
        </p:nvSpPr>
        <p:spPr>
          <a:xfrm>
            <a:off x="4701587" y="273488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파라미터만 다르고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D4425-AF3E-65D6-A161-5171AA5CC64A}"/>
              </a:ext>
            </a:extLst>
          </p:cNvPr>
          <p:cNvSpPr txBox="1"/>
          <p:nvPr/>
        </p:nvSpPr>
        <p:spPr>
          <a:xfrm>
            <a:off x="4701587" y="3076270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똑같은 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(visited[][]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true,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q.push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들어가있네요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63B4-8E40-D678-CAE7-C16AB3EDF759}"/>
              </a:ext>
            </a:extLst>
          </p:cNvPr>
          <p:cNvSpPr txBox="1"/>
          <p:nvPr/>
        </p:nvSpPr>
        <p:spPr>
          <a:xfrm>
            <a:off x="4701587" y="3781394"/>
            <a:ext cx="647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어떻게 해결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중복제거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8243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반복문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(for)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통해 해결할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BDCA8-62DB-B8D6-59F4-762F655A565D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들어가는 숫자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달랐으므로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방향에 대한 배열을 하나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선언함으로서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a)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3B998-7BD0-7A70-EB64-3226B53BFDAD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대한 순회를 반복문으로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646FC3-D541-C3A9-40FF-17ACC02D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298019"/>
            <a:ext cx="6917758" cy="35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46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3452F-38D4-A195-C6CD-AF9182BC40E8}"/>
              </a:ext>
            </a:extLst>
          </p:cNvPr>
          <p:cNvSpPr txBox="1"/>
          <p:nvPr/>
        </p:nvSpPr>
        <p:spPr>
          <a:xfrm>
            <a:off x="8968509" y="1190024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문제를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DE11A-7806-2383-B197-594064EA2DB6}"/>
              </a:ext>
            </a:extLst>
          </p:cNvPr>
          <p:cNvSpPr txBox="1"/>
          <p:nvPr/>
        </p:nvSpPr>
        <p:spPr>
          <a:xfrm>
            <a:off x="8968509" y="1559356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깔끔하게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(?)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77575-DFD3-F602-B677-E9A9139D97EB}"/>
              </a:ext>
            </a:extLst>
          </p:cNvPr>
          <p:cNvSpPr txBox="1"/>
          <p:nvPr/>
        </p:nvSpPr>
        <p:spPr>
          <a:xfrm>
            <a:off x="8968509" y="1928688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풀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20928-0819-08F3-53AA-9B7C0CC4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0245"/>
            <a:ext cx="8184233" cy="59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4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685B399-6F9D-4CE1-69B8-D0E46533C638}"/>
              </a:ext>
            </a:extLst>
          </p:cNvPr>
          <p:cNvSpPr/>
          <p:nvPr/>
        </p:nvSpPr>
        <p:spPr>
          <a:xfrm>
            <a:off x="7961022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311DE10-EC05-3950-F4F3-BEBDE4C65EC7}"/>
              </a:ext>
            </a:extLst>
          </p:cNvPr>
          <p:cNvSpPr/>
          <p:nvPr/>
        </p:nvSpPr>
        <p:spPr>
          <a:xfrm>
            <a:off x="748968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9C43862-2E01-E93E-1204-CF8D2F68EADA}"/>
              </a:ext>
            </a:extLst>
          </p:cNvPr>
          <p:cNvSpPr/>
          <p:nvPr/>
        </p:nvSpPr>
        <p:spPr>
          <a:xfrm>
            <a:off x="8330354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992112-80CE-6C16-E9A7-563F3535D9B5}"/>
              </a:ext>
            </a:extLst>
          </p:cNvPr>
          <p:cNvSpPr/>
          <p:nvPr/>
        </p:nvSpPr>
        <p:spPr>
          <a:xfrm>
            <a:off x="712034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D97EF2-34FD-9D9A-2E60-39351B936714}"/>
              </a:ext>
            </a:extLst>
          </p:cNvPr>
          <p:cNvSpPr/>
          <p:nvPr/>
        </p:nvSpPr>
        <p:spPr>
          <a:xfrm>
            <a:off x="796102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DAD9202-F8AE-9852-F5DC-3180F2C2A710}"/>
              </a:ext>
            </a:extLst>
          </p:cNvPr>
          <p:cNvSpPr/>
          <p:nvPr/>
        </p:nvSpPr>
        <p:spPr>
          <a:xfrm>
            <a:off x="9397021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9C3ED92-E709-D7B2-DACC-6370D1095E05}"/>
              </a:ext>
            </a:extLst>
          </p:cNvPr>
          <p:cNvSpPr/>
          <p:nvPr/>
        </p:nvSpPr>
        <p:spPr>
          <a:xfrm>
            <a:off x="9027689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81C32D-9DE0-71A6-2025-9745FD0885FF}"/>
              </a:ext>
            </a:extLst>
          </p:cNvPr>
          <p:cNvSpPr/>
          <p:nvPr/>
        </p:nvSpPr>
        <p:spPr>
          <a:xfrm>
            <a:off x="9868362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149387A-35E8-B839-B9C1-9237492E2039}"/>
              </a:ext>
            </a:extLst>
          </p:cNvPr>
          <p:cNvSpPr/>
          <p:nvPr/>
        </p:nvSpPr>
        <p:spPr>
          <a:xfrm>
            <a:off x="7489681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F5C26CC-BFF4-0E35-2D3C-E86152655BA5}"/>
              </a:ext>
            </a:extLst>
          </p:cNvPr>
          <p:cNvSpPr/>
          <p:nvPr/>
        </p:nvSpPr>
        <p:spPr>
          <a:xfrm>
            <a:off x="8556348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3994FB9-AD5E-120D-6BB9-BFDA2AA77773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flipV="1">
            <a:off x="7674347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37B1361-0FF0-AB06-ADDA-024790708118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H="1" flipV="1">
            <a:off x="8276267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0EFE358-EAA3-9E15-F7C2-52710A5B68DB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7859013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9FFEF6A-403E-99D2-4F8C-865194AA3139}"/>
              </a:ext>
            </a:extLst>
          </p:cNvPr>
          <p:cNvCxnSpPr>
            <a:cxnSpLocks/>
            <a:stCxn id="57" idx="0"/>
            <a:endCxn id="55" idx="3"/>
          </p:cNvCxnSpPr>
          <p:nvPr/>
        </p:nvCxnSpPr>
        <p:spPr>
          <a:xfrm flipV="1">
            <a:off x="7305015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A0024C-E1F8-279D-B35C-EDDBBB8147A2}"/>
              </a:ext>
            </a:extLst>
          </p:cNvPr>
          <p:cNvCxnSpPr>
            <a:cxnSpLocks/>
            <a:stCxn id="58" idx="1"/>
            <a:endCxn id="55" idx="5"/>
          </p:cNvCxnSpPr>
          <p:nvPr/>
        </p:nvCxnSpPr>
        <p:spPr>
          <a:xfrm flipH="1" flipV="1">
            <a:off x="7804926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A946FF0-F25E-8F24-5CE8-4F3064FBE2FE}"/>
              </a:ext>
            </a:extLst>
          </p:cNvPr>
          <p:cNvCxnSpPr>
            <a:cxnSpLocks/>
            <a:stCxn id="63" idx="7"/>
            <a:endCxn id="60" idx="4"/>
          </p:cNvCxnSpPr>
          <p:nvPr/>
        </p:nvCxnSpPr>
        <p:spPr>
          <a:xfrm flipV="1">
            <a:off x="8871593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FAFF087-A5A0-9052-0174-7A04CEDFC2BE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397021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A86ECFE-5CB7-F535-D6CB-C452A63FF6A8}"/>
              </a:ext>
            </a:extLst>
          </p:cNvPr>
          <p:cNvCxnSpPr>
            <a:cxnSpLocks/>
            <a:stCxn id="59" idx="5"/>
            <a:endCxn id="61" idx="0"/>
          </p:cNvCxnSpPr>
          <p:nvPr/>
        </p:nvCxnSpPr>
        <p:spPr>
          <a:xfrm>
            <a:off x="9712266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E28CEE4-FF60-7778-60D8-EE1C0ABDEBEE}"/>
              </a:ext>
            </a:extLst>
          </p:cNvPr>
          <p:cNvCxnSpPr>
            <a:cxnSpLocks/>
            <a:stCxn id="62" idx="7"/>
            <a:endCxn id="58" idx="4"/>
          </p:cNvCxnSpPr>
          <p:nvPr/>
        </p:nvCxnSpPr>
        <p:spPr>
          <a:xfrm flipV="1">
            <a:off x="7804926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C94D715-3776-6792-86C4-8F3C8AE388EC}"/>
              </a:ext>
            </a:extLst>
          </p:cNvPr>
          <p:cNvSpPr/>
          <p:nvPr/>
        </p:nvSpPr>
        <p:spPr>
          <a:xfrm>
            <a:off x="9018858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F2C7D30-868A-3B9B-4673-7126953A2CB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330354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45C7055-A57F-6113-A49D-D9C5F52FA32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25526" y="4065285"/>
            <a:ext cx="456250" cy="7489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C-G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친구관계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추가된다면 그래프 탐색을 다시 해야 할 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메신저 이용자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수가 엄청나게 많다면 친구 관계가 새로 생길 때 마다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/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그래프 탐색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모든 사용자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정점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마다 진행되어야 하므로 매우 많은 시간이 걸릴 것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0E1828D-C82B-6A7F-5348-5AD892F58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095458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어떻게 빨리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 관계를 그래프 형태가 아닌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사람이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속해있는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그룹을 통해 표현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한다면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17273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시간을 단축시킬 수 있을 것 같아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친구 관계를 맺었을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같은 그룹에 속하게 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8F838-A831-7BF5-FC58-96890D66F780}"/>
              </a:ext>
            </a:extLst>
          </p:cNvPr>
          <p:cNvSpPr txBox="1"/>
          <p:nvPr/>
        </p:nvSpPr>
        <p:spPr>
          <a:xfrm>
            <a:off x="942387" y="28317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내가 다른 사용자와 친구 관계인지는 속한 그룹만 비교하면 되는 것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90"/>
            <a:ext cx="1862697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504A7C7-8B15-05C3-5701-A361D6BC6BD8}"/>
              </a:ext>
            </a:extLst>
          </p:cNvPr>
          <p:cNvSpPr/>
          <p:nvPr/>
        </p:nvSpPr>
        <p:spPr>
          <a:xfrm>
            <a:off x="9752933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6036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그룹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하늘색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다르므로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FAF764-986D-D1B1-569E-9CCD091B4156}"/>
              </a:ext>
            </a:extLst>
          </p:cNvPr>
          <p:cNvSpPr txBox="1"/>
          <p:nvPr/>
        </p:nvSpPr>
        <p:spPr>
          <a:xfrm>
            <a:off x="942387" y="397164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나와 친구관계가 아님을 알 수 있음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0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11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Disjoint 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새로운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친구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관계가 생성될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그룹을 합침으로써 친구 관계를 갱신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수 있음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6F3DDC-A8C1-5209-420E-210860C6A585}"/>
              </a:ext>
            </a:extLst>
          </p:cNvPr>
          <p:cNvSpPr txBox="1"/>
          <p:nvPr/>
        </p:nvSpPr>
        <p:spPr>
          <a:xfrm>
            <a:off x="942387" y="205791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 나와 같은 그룹임을 확인했으므로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E1828D-C82B-6A7F-5348-5AD892F58B1B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나와 친구 관계임을 알 수 있음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1CB03-9E51-09CE-026D-93E256B950D8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388E75-09F6-0FCE-91BB-7F0D850541B2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7ADDEAF-EE98-4BC6-7693-D0595C7294FB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189BC9-442F-57F1-E50B-F3A6077EC718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B336B9-3C62-F311-65A1-9B7BB1DC4ECD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18B88B-0FBF-15BB-5E8C-CDB0A44D38FC}"/>
              </a:ext>
            </a:extLst>
          </p:cNvPr>
          <p:cNvSpPr/>
          <p:nvPr/>
        </p:nvSpPr>
        <p:spPr>
          <a:xfrm>
            <a:off x="10902339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AACE91-3AD3-E304-F845-C78D00288E27}"/>
              </a:ext>
            </a:extLst>
          </p:cNvPr>
          <p:cNvSpPr/>
          <p:nvPr/>
        </p:nvSpPr>
        <p:spPr>
          <a:xfrm>
            <a:off x="10533007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502C20-B37E-FBD5-3E46-1C65D77B5CF3}"/>
              </a:ext>
            </a:extLst>
          </p:cNvPr>
          <p:cNvSpPr/>
          <p:nvPr/>
        </p:nvSpPr>
        <p:spPr>
          <a:xfrm>
            <a:off x="11373680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2CB1D56-41FC-B54A-3BD0-00828A6328DD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C97E74-CB8A-AE4E-E7DD-62D6AAD25D05}"/>
              </a:ext>
            </a:extLst>
          </p:cNvPr>
          <p:cNvSpPr/>
          <p:nvPr/>
        </p:nvSpPr>
        <p:spPr>
          <a:xfrm>
            <a:off x="10061666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FECB70-1C84-36A8-95EB-7BF376C3301B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874E79-CC99-A17E-56A5-486A66D8194C}"/>
              </a:ext>
            </a:extLst>
          </p:cNvPr>
          <p:cNvCxnSpPr>
            <a:cxnSpLocks/>
            <a:stCxn id="7" idx="0"/>
            <a:endCxn id="3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077F3A-8DBC-F387-AA0C-F0205619A3D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79A9D4-13E8-F186-752A-3231A3DDB60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8C10F4-268F-AA55-4E21-A547176FB3B4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3AC8E8A-DC02-B839-43C8-1AF5D9181261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10376911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7F3140C-A4DE-2AD8-F672-2EB70D7EE90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0902339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D632B3-7240-C590-C106-84ADC82D4BCB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11217584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2790D4-61EF-2269-9CBB-6F5E7CBDEEDA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9B9008E-8CD2-1A6F-2404-BDB9DEFD4E64}"/>
              </a:ext>
            </a:extLst>
          </p:cNvPr>
          <p:cNvSpPr/>
          <p:nvPr/>
        </p:nvSpPr>
        <p:spPr>
          <a:xfrm>
            <a:off x="10030777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EC45CD-B750-E3DF-5EBB-224F0305F06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9342273" y="2924550"/>
            <a:ext cx="68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38EF739-F856-F1CE-A807-E438A7A62B6B}"/>
              </a:ext>
            </a:extLst>
          </p:cNvPr>
          <p:cNvSpPr/>
          <p:nvPr/>
        </p:nvSpPr>
        <p:spPr>
          <a:xfrm>
            <a:off x="7890236" y="2464189"/>
            <a:ext cx="4062952" cy="424769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A104E6-1AED-A05B-9C6E-BB6F9CF0FC61}"/>
              </a:ext>
            </a:extLst>
          </p:cNvPr>
          <p:cNvSpPr txBox="1"/>
          <p:nvPr/>
        </p:nvSpPr>
        <p:spPr>
          <a:xfrm>
            <a:off x="942387" y="314153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예시에서 각 그룹마다 공통 원소가 없었는데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BCF92-C9E9-10C0-73ED-7A236A6B0DC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92334" y="4009892"/>
            <a:ext cx="894760" cy="804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6FECA6B-669A-B4CA-86AA-D272DF762D6D}"/>
              </a:ext>
            </a:extLst>
          </p:cNvPr>
          <p:cNvSpPr txBox="1"/>
          <p:nvPr/>
        </p:nvSpPr>
        <p:spPr>
          <a:xfrm>
            <a:off x="942387" y="3509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분리 집합으로 볼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5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Union Find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9E9AA9-2A67-F73E-5AED-6270EE811B34}"/>
              </a:ext>
            </a:extLst>
          </p:cNvPr>
          <p:cNvSpPr txBox="1"/>
          <p:nvPr/>
        </p:nvSpPr>
        <p:spPr>
          <a:xfrm>
            <a:off x="942387" y="135919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앞의 분리집합은 어떻게 나타내면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93374-0B5A-D084-E07A-65E7273704AF}"/>
              </a:ext>
            </a:extLst>
          </p:cNvPr>
          <p:cNvSpPr txBox="1"/>
          <p:nvPr/>
        </p:nvSpPr>
        <p:spPr>
          <a:xfrm>
            <a:off x="942387" y="209786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발생해도 의미가 없으므로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트리로 나타내고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74F72-8212-D1C0-532C-49C171A824CF}"/>
              </a:ext>
            </a:extLst>
          </p:cNvPr>
          <p:cNvSpPr txBox="1"/>
          <p:nvPr/>
        </p:nvSpPr>
        <p:spPr>
          <a:xfrm>
            <a:off x="942387" y="246419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다른 그룹인지 확인하는 방법은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4970F-202F-F65A-2D67-07F13B6F5235}"/>
              </a:ext>
            </a:extLst>
          </p:cNvPr>
          <p:cNvSpPr txBox="1"/>
          <p:nvPr/>
        </p:nvSpPr>
        <p:spPr>
          <a:xfrm>
            <a:off x="942387" y="28305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트리의 루트가 같은지를 비교하면 될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771F3-2BE4-E6E6-0CC5-C0D25DF299F1}"/>
              </a:ext>
            </a:extLst>
          </p:cNvPr>
          <p:cNvSpPr txBox="1"/>
          <p:nvPr/>
        </p:nvSpPr>
        <p:spPr>
          <a:xfrm>
            <a:off x="942387" y="347134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일단은 트리의 루트를 정점들 중 정점 번호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알파벳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오름차순으로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F6EC15-A490-3C6F-79A6-D31819C394F6}"/>
              </a:ext>
            </a:extLst>
          </p:cNvPr>
          <p:cNvSpPr txBox="1"/>
          <p:nvPr/>
        </p:nvSpPr>
        <p:spPr>
          <a:xfrm>
            <a:off x="7503736" y="1739591"/>
            <a:ext cx="45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구성할 때 사이클이 발생하는 간선을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545B30-47F0-4B55-BE8A-EB846D148539}"/>
              </a:ext>
            </a:extLst>
          </p:cNvPr>
          <p:cNvSpPr txBox="1"/>
          <p:nvPr/>
        </p:nvSpPr>
        <p:spPr>
          <a:xfrm>
            <a:off x="7720221" y="2117262"/>
            <a:ext cx="43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포함하지 않음으로써 트리를 구성할 수 있음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E20F8E-C0D0-C89F-2D41-300757E9D62A}"/>
              </a:ext>
            </a:extLst>
          </p:cNvPr>
          <p:cNvSpPr txBox="1"/>
          <p:nvPr/>
        </p:nvSpPr>
        <p:spPr>
          <a:xfrm>
            <a:off x="942387" y="3840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앞에 오는 것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작은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고르겠습니다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D6DAD0-F60D-F8BA-0A88-F19CFDC75B04}"/>
              </a:ext>
            </a:extLst>
          </p:cNvPr>
          <p:cNvSpPr txBox="1"/>
          <p:nvPr/>
        </p:nvSpPr>
        <p:spPr>
          <a:xfrm>
            <a:off x="942387" y="459337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초록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A	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파랑 집합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root : D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423D22C-4F2B-C68C-E743-3CB7BAEAB916}"/>
              </a:ext>
            </a:extLst>
          </p:cNvPr>
          <p:cNvSpPr/>
          <p:nvPr/>
        </p:nvSpPr>
        <p:spPr>
          <a:xfrm>
            <a:off x="8972941" y="273988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02B978-BA2E-8A1C-C2E2-CFF3DC20DF57}"/>
              </a:ext>
            </a:extLst>
          </p:cNvPr>
          <p:cNvSpPr/>
          <p:nvPr/>
        </p:nvSpPr>
        <p:spPr>
          <a:xfrm>
            <a:off x="8501600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66160A-C47F-7502-2FDF-1A51DD38CB16}"/>
              </a:ext>
            </a:extLst>
          </p:cNvPr>
          <p:cNvSpPr/>
          <p:nvPr/>
        </p:nvSpPr>
        <p:spPr>
          <a:xfrm>
            <a:off x="934227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B76838-ABDF-CBBC-614D-CE2F9066BE2F}"/>
              </a:ext>
            </a:extLst>
          </p:cNvPr>
          <p:cNvSpPr/>
          <p:nvPr/>
        </p:nvSpPr>
        <p:spPr>
          <a:xfrm>
            <a:off x="8132268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591B5-B212-C5B0-399D-29186A9CCF87}"/>
              </a:ext>
            </a:extLst>
          </p:cNvPr>
          <p:cNvSpPr/>
          <p:nvPr/>
        </p:nvSpPr>
        <p:spPr>
          <a:xfrm>
            <a:off x="897294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C6BECD-A0D6-0CF2-7007-FE96EAF8147D}"/>
              </a:ext>
            </a:extLst>
          </p:cNvPr>
          <p:cNvSpPr/>
          <p:nvPr/>
        </p:nvSpPr>
        <p:spPr>
          <a:xfrm>
            <a:off x="11103043" y="3750040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564DD8-61F1-C9A3-6ECF-CC5A2EB73DE8}"/>
              </a:ext>
            </a:extLst>
          </p:cNvPr>
          <p:cNvSpPr/>
          <p:nvPr/>
        </p:nvSpPr>
        <p:spPr>
          <a:xfrm>
            <a:off x="10733711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34CFA8-4EC5-E056-5BCC-D9964BD8EB3A}"/>
              </a:ext>
            </a:extLst>
          </p:cNvPr>
          <p:cNvSpPr/>
          <p:nvPr/>
        </p:nvSpPr>
        <p:spPr>
          <a:xfrm>
            <a:off x="11574384" y="476019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91F1A7-83A7-A229-F287-724AA759A2FE}"/>
              </a:ext>
            </a:extLst>
          </p:cNvPr>
          <p:cNvSpPr/>
          <p:nvPr/>
        </p:nvSpPr>
        <p:spPr>
          <a:xfrm>
            <a:off x="850160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366FD6-5BFC-E5ED-01D5-EBF03B9B5FBB}"/>
              </a:ext>
            </a:extLst>
          </p:cNvPr>
          <p:cNvSpPr/>
          <p:nvPr/>
        </p:nvSpPr>
        <p:spPr>
          <a:xfrm>
            <a:off x="10262370" y="577275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145AF-5EA4-41B8-3631-F2268668E3FD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8686266" y="3055129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E6AC19-92F7-9DA0-6E5D-9C2589B2238B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9288186" y="3055129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CA4CCF-C887-7D7C-05A3-8D8D7211A70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870932" y="3934706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66BF9D-52F9-74D7-AB9B-F8CFF737FD16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8316934" y="4065285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2448A6-9568-BE9B-F21C-3A2DB042D23A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8816845" y="4065285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D3C48C-77D1-BB44-68D8-9A2C408D752F}"/>
              </a:ext>
            </a:extLst>
          </p:cNvPr>
          <p:cNvCxnSpPr>
            <a:cxnSpLocks/>
            <a:stCxn id="15" idx="7"/>
            <a:endCxn id="12" idx="4"/>
          </p:cNvCxnSpPr>
          <p:nvPr/>
        </p:nvCxnSpPr>
        <p:spPr>
          <a:xfrm flipV="1">
            <a:off x="1057761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3C7B2D4-2BBD-A86A-4AA9-37345EB541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1103043" y="4944862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F8BAD8-F006-67DA-BE47-68BF69CC00A8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11418288" y="4065285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E94D4F-4E9A-4D7E-EEA3-F23B4AB62149}"/>
              </a:ext>
            </a:extLst>
          </p:cNvPr>
          <p:cNvCxnSpPr>
            <a:cxnSpLocks/>
            <a:stCxn id="14" idx="7"/>
            <a:endCxn id="10" idx="4"/>
          </p:cNvCxnSpPr>
          <p:nvPr/>
        </p:nvCxnSpPr>
        <p:spPr>
          <a:xfrm flipV="1">
            <a:off x="8816845" y="5129528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DCDE977-9BBB-F82D-9974-00EA83847EEA}"/>
              </a:ext>
            </a:extLst>
          </p:cNvPr>
          <p:cNvSpPr/>
          <p:nvPr/>
        </p:nvSpPr>
        <p:spPr>
          <a:xfrm>
            <a:off x="7890236" y="2464190"/>
            <a:ext cx="2022619" cy="378578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0F22561-955D-B776-279A-DD76F49D6BF4}"/>
              </a:ext>
            </a:extLst>
          </p:cNvPr>
          <p:cNvSpPr/>
          <p:nvPr/>
        </p:nvSpPr>
        <p:spPr>
          <a:xfrm>
            <a:off x="9953637" y="3612602"/>
            <a:ext cx="2154928" cy="2913063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2295</Words>
  <Application>Microsoft Office PowerPoint</Application>
  <PresentationFormat>와이드스크린</PresentationFormat>
  <Paragraphs>484</Paragraphs>
  <Slides>58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5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3141</cp:revision>
  <dcterms:created xsi:type="dcterms:W3CDTF">2022-07-13T16:55:45Z</dcterms:created>
  <dcterms:modified xsi:type="dcterms:W3CDTF">2022-11-06T16:20:02Z</dcterms:modified>
</cp:coreProperties>
</file>