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99" r:id="rId5"/>
    <p:sldId id="325" r:id="rId6"/>
    <p:sldId id="300" r:id="rId7"/>
    <p:sldId id="312" r:id="rId8"/>
    <p:sldId id="336" r:id="rId9"/>
    <p:sldId id="282" r:id="rId10"/>
    <p:sldId id="283" r:id="rId11"/>
    <p:sldId id="277" r:id="rId12"/>
    <p:sldId id="278" r:id="rId13"/>
    <p:sldId id="337" r:id="rId14"/>
    <p:sldId id="323" r:id="rId15"/>
    <p:sldId id="324" r:id="rId16"/>
    <p:sldId id="327" r:id="rId17"/>
    <p:sldId id="338" r:id="rId18"/>
    <p:sldId id="343" r:id="rId19"/>
    <p:sldId id="344" r:id="rId20"/>
    <p:sldId id="345" r:id="rId21"/>
    <p:sldId id="346" r:id="rId22"/>
    <p:sldId id="347" r:id="rId23"/>
    <p:sldId id="348" r:id="rId24"/>
    <p:sldId id="349" r:id="rId25"/>
    <p:sldId id="350" r:id="rId26"/>
    <p:sldId id="339" r:id="rId27"/>
    <p:sldId id="340" r:id="rId28"/>
    <p:sldId id="351" r:id="rId29"/>
    <p:sldId id="341" r:id="rId30"/>
    <p:sldId id="342" r:id="rId31"/>
    <p:sldId id="352" r:id="rId32"/>
    <p:sldId id="353" r:id="rId33"/>
    <p:sldId id="354" r:id="rId34"/>
    <p:sldId id="355" r:id="rId35"/>
    <p:sldId id="356" r:id="rId36"/>
    <p:sldId id="357" r:id="rId37"/>
    <p:sldId id="358" r:id="rId38"/>
    <p:sldId id="359" r:id="rId39"/>
    <p:sldId id="298" r:id="rId4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14" autoAdjust="0"/>
  </p:normalViewPr>
  <p:slideViewPr>
    <p:cSldViewPr snapToGrid="0">
      <p:cViewPr varScale="1">
        <p:scale>
          <a:sx n="81" d="100"/>
          <a:sy n="81" d="100"/>
        </p:scale>
        <p:origin x="763" y="67"/>
      </p:cViewPr>
      <p:guideLst/>
    </p:cSldViewPr>
  </p:slideViewPr>
  <p:outlineViewPr>
    <p:cViewPr>
      <p:scale>
        <a:sx n="33" d="100"/>
        <a:sy n="33" d="100"/>
      </p:scale>
      <p:origin x="0" y="-198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05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AD244B-3228-3ADB-7E78-10B85468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F501B80-0A86-63D8-7A98-1379173A3C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42E1EA-48AD-B0D6-92B8-DEBF62B0B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77EFAF-7EE0-27E8-B394-ED0D7CD8D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FB29B7-A08F-D461-E2E6-FB2EE4983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538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9B3338-7C64-BFBD-602F-27112BAAA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ADF73C-32D0-2C75-1610-03B774D2AE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49F8B8-FE12-72E1-7D94-000B4D8B3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AC6D32-E4F2-112E-767B-B5451BDE2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5FAA50-434E-5DC9-8833-DA60EA8D6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715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3A0EC39-D4A1-5055-B7E6-855A96188F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DAA9E1-87FB-319E-F52F-CA00259D4C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EA339A-8203-C426-6BC7-13601A2CA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6C38DB-924B-3CA3-A2FD-E699678D0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5392A5-7CDD-1BCE-D9D4-FF4B9B55B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371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FBE943-A683-E327-C909-4810F7AE1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6DC3DC-7C24-DE97-1E26-050C7AEF6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99AF55-C33D-E6CE-7260-611F0B3C1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741E7D-0C72-E11C-8D0B-852BE3884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576862-F5D7-DC88-3630-B904E868E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931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14C7C6-DA2B-7178-A710-FC7382063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589AF1-B0CB-2F0E-8A1D-CC464D5E2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57E83A-4344-84E1-9A9A-BF4193B00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9D7E88-9C24-4DFE-3F03-552F59653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E02A91-B590-F424-4662-E2997E9A3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09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7DBA10-D3CC-A351-5C72-78A51BCC5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659DFF-A62D-48C1-C5FE-76F81EAE3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6845F7-E61F-ED1A-A12F-DF3734A361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5A9214-F2BD-6E29-C7E6-1E5319EAA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232DA3-9C3D-1E50-2106-EA536824F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93F854-6D43-B935-7917-0DEFD4355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219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AA8DB2-86C1-175A-9311-56932A4E1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F24585-4B64-B5FC-9F99-CA42533A34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09BB61-AD8B-B3F9-3FB6-5063CE267C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B7B4949-C77A-2127-9480-C0C3BE28F4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321CF81-0A5A-C055-C17A-ECAD0514C3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B180BB8-4526-1661-EC73-5F4A8FAE4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EE1DD43-2233-DF4C-CC42-C3FC404B7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977B9E5-E445-CC14-4706-68257D80F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389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7D8CEF-C9FA-E388-AAE1-EECC65634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70937F2-CE1C-F1D6-D902-4F0A73938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D995A43-DD4B-A208-CA06-2239ECA80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924D8C-1130-3FCB-BD17-767C8FD55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697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279CFB9-8E21-BD92-F654-4BE321E53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982AB60-499F-5EBC-3CBC-1782E7C07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255E6C-D600-E446-40D2-80554A8B4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594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2B9219-49AC-41B9-D1F3-5D73A699D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A35798-7FEA-4F0E-31C4-938F3BAD4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B73488D-83E9-E300-9354-906DE1433C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6DFCD5-356E-04EA-BA37-6F17E3B4F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AEF660-26BA-F4E1-9698-9C5D5ED19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05BD61-1C70-BAFB-9E9F-C6FCFE6B5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284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D072D6-D580-4120-5B62-6014D6B47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37E5D59-FEAF-3516-266B-8DE93FEA4F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99EF20C-B810-AE9B-A589-516ACB3DB0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459978-400F-6207-612D-9D6705C32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E16BF7-C6C9-F07A-FD9B-402C17187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DC210B-E4D3-A192-2CF7-5EC8C7696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681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53FB77-6BBD-7207-FC64-E10802166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680AF3-39A8-8B2C-B4D9-93CC036DE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0C0262-4DFB-C98B-44A8-90A474687A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37291-AA83-40C0-9297-8F7F3693F6CC}" type="datetimeFigureOut">
              <a:rPr lang="ko-KR" altLang="en-US" smtClean="0"/>
              <a:t>2022-09-12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54A4F0-C482-0522-8F9D-AFBF490083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BF8B6F-CE8A-0D8A-07CA-1974E3C33F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80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omputer Algorithm Science Problem Solving Process with Programming  Language Code Concept Light Bulb and Gear Stock Vector - Illustration of  gear, light: 74283033">
            <a:extLst>
              <a:ext uri="{FF2B5EF4-FFF2-40B4-BE49-F238E27FC236}">
                <a16:creationId xmlns:a16="http://schemas.microsoft.com/office/drawing/2014/main" id="{98C6B32B-65FF-49EB-681E-1F17229A1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6238"/>
            <a:ext cx="12192000" cy="522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7522D58-089F-486F-DA54-37BFA535A872}"/>
              </a:ext>
            </a:extLst>
          </p:cNvPr>
          <p:cNvSpPr txBox="1"/>
          <p:nvPr/>
        </p:nvSpPr>
        <p:spPr>
          <a:xfrm>
            <a:off x="573741" y="5896987"/>
            <a:ext cx="67901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Algorithm Problem Solving Study</a:t>
            </a:r>
            <a:endParaRPr lang="ko-KR" altLang="en-US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7A50D4-123A-B621-A994-A2BD707303FF}"/>
              </a:ext>
            </a:extLst>
          </p:cNvPr>
          <p:cNvSpPr txBox="1"/>
          <p:nvPr/>
        </p:nvSpPr>
        <p:spPr>
          <a:xfrm>
            <a:off x="8758518" y="6297096"/>
            <a:ext cx="3291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컴퓨터공학과 전재호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@jaehoo1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0518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B474655-BD78-E334-950C-B8C17B96E7D6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버튼을 누를 때 마다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“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화면의 모든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BA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바뀌고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A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바뀐다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”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라는 조건이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2B802A-5340-D04D-C71A-486704330340}"/>
              </a:ext>
            </a:extLst>
          </p:cNvPr>
          <p:cNvSpPr txBox="1"/>
          <p:nvPr/>
        </p:nvSpPr>
        <p:spPr>
          <a:xfrm>
            <a:off x="331694" y="177505"/>
            <a:ext cx="64979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9625 BABBA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4D8522-59A4-E507-812E-20778F63FE67}"/>
              </a:ext>
            </a:extLst>
          </p:cNvPr>
          <p:cNvSpPr txBox="1"/>
          <p:nvPr/>
        </p:nvSpPr>
        <p:spPr>
          <a:xfrm>
            <a:off x="942387" y="186187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조건을 분석해보면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979A16-6A9C-7587-4487-3DBA288B0B87}"/>
              </a:ext>
            </a:extLst>
          </p:cNvPr>
          <p:cNvSpPr txBox="1"/>
          <p:nvPr/>
        </p:nvSpPr>
        <p:spPr>
          <a:xfrm>
            <a:off x="942387" y="223120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번 버튼을 눌렀을 때의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개수는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A[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] = B[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- 1]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이고   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화면의 모든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BA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바뀜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4132CB-9B99-30DE-82F5-82EAF56298A6}"/>
              </a:ext>
            </a:extLst>
          </p:cNvPr>
          <p:cNvSpPr txBox="1"/>
          <p:nvPr/>
        </p:nvSpPr>
        <p:spPr>
          <a:xfrm>
            <a:off x="942386" y="2600538"/>
            <a:ext cx="11249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번 버튼을 눌렀을 때의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개수는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B[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] = B[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- 1] + A[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- 1]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입니다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화면의 모든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BA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바뀜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A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바뀜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B56B84-A22B-C757-9F27-0D99A8D1F1B4}"/>
              </a:ext>
            </a:extLst>
          </p:cNvPr>
          <p:cNvSpPr txBox="1"/>
          <p:nvPr/>
        </p:nvSpPr>
        <p:spPr>
          <a:xfrm>
            <a:off x="942387" y="333920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버튼을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번 눌렀을 때의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개수에 대한 점화식을 세웠으므로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790BDC-3212-0B04-5009-2C2092D3F01A}"/>
              </a:ext>
            </a:extLst>
          </p:cNvPr>
          <p:cNvSpPr txBox="1"/>
          <p:nvPr/>
        </p:nvSpPr>
        <p:spPr>
          <a:xfrm>
            <a:off x="942387" y="370853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이제 점화식을 이용해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Bottom Up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방식으로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K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번 눌렀을 때의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개수를 구할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5A457FF-E297-BCC4-349B-9A89885A6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6" y="4306926"/>
            <a:ext cx="3740450" cy="202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875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BA3893E-8838-67DD-E302-84B4D56BDEAF}"/>
              </a:ext>
            </a:extLst>
          </p:cNvPr>
          <p:cNvSpPr txBox="1"/>
          <p:nvPr/>
        </p:nvSpPr>
        <p:spPr>
          <a:xfrm>
            <a:off x="331694" y="177505"/>
            <a:ext cx="72754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13301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타일 장식물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26C187F-D647-8789-D093-010B5C963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931256"/>
            <a:ext cx="7385832" cy="5926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0669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1A241AA-2EA5-B09B-4225-40225B2ED3D3}"/>
              </a:ext>
            </a:extLst>
          </p:cNvPr>
          <p:cNvSpPr txBox="1"/>
          <p:nvPr/>
        </p:nvSpPr>
        <p:spPr>
          <a:xfrm>
            <a:off x="331694" y="177505"/>
            <a:ext cx="72754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13301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타일 장식물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DD9B749-D26C-9649-18C5-9698BFA6F5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452" y="991159"/>
            <a:ext cx="1901161" cy="3055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A7FBD92-359A-8499-2793-0F4FD4EFBE93}"/>
              </a:ext>
            </a:extLst>
          </p:cNvPr>
          <p:cNvSpPr txBox="1"/>
          <p:nvPr/>
        </p:nvSpPr>
        <p:spPr>
          <a:xfrm>
            <a:off x="2817091" y="1327256"/>
            <a:ext cx="8362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어디서 많이 본 그림 같습니다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21" name="Picture 4" descr="피보나치 수열 - 황금비율 - 황금나선 : 네이버 블로그">
            <a:extLst>
              <a:ext uri="{FF2B5EF4-FFF2-40B4-BE49-F238E27FC236}">
                <a16:creationId xmlns:a16="http://schemas.microsoft.com/office/drawing/2014/main" id="{8AA73AA6-43D0-7197-DDA3-7D7D6874D0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452" y="4486702"/>
            <a:ext cx="3136289" cy="2082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43CAD70-2630-10F5-CDE8-F87FD189D185}"/>
              </a:ext>
            </a:extLst>
          </p:cNvPr>
          <p:cNvSpPr txBox="1"/>
          <p:nvPr/>
        </p:nvSpPr>
        <p:spPr>
          <a:xfrm>
            <a:off x="2817091" y="2065920"/>
            <a:ext cx="8362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현재 항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=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전 항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+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전전 항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B83503-2EEC-B18D-BCAF-A0ABC64C7FD6}"/>
              </a:ext>
            </a:extLst>
          </p:cNvPr>
          <p:cNvSpPr txBox="1"/>
          <p:nvPr/>
        </p:nvSpPr>
        <p:spPr>
          <a:xfrm>
            <a:off x="2817091" y="2519055"/>
            <a:ext cx="8362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피보나치 수열의 그림과 똑같음을 알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B3D4D7-BE0A-1943-4D28-AB0484694F34}"/>
              </a:ext>
            </a:extLst>
          </p:cNvPr>
          <p:cNvSpPr txBox="1"/>
          <p:nvPr/>
        </p:nvSpPr>
        <p:spPr>
          <a:xfrm>
            <a:off x="3783977" y="4486702"/>
            <a:ext cx="739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그림에서 직사각형의 둘레를 구하는 방법은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7D3E208-8EBB-ED7F-2E19-5E561AD26C61}"/>
                  </a:ext>
                </a:extLst>
              </p:cNvPr>
              <p:cNvSpPr txBox="1"/>
              <p:nvPr/>
            </p:nvSpPr>
            <p:spPr>
              <a:xfrm>
                <a:off x="3783977" y="4856034"/>
                <a:ext cx="739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2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+2(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𝑏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)</m:t>
                    </m:r>
                  </m:oMath>
                </a14:m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 겠네요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.</a:t>
                </a:r>
                <a:endParaRPr lang="ko-KR" altLang="en-US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7D3E208-8EBB-ED7F-2E19-5E561AD26C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3977" y="4856034"/>
                <a:ext cx="7396104" cy="369332"/>
              </a:xfrm>
              <a:prstGeom prst="rect">
                <a:avLst/>
              </a:prstGeom>
              <a:blipFill>
                <a:blip r:embed="rId4"/>
                <a:stretch>
                  <a:fillRect t="-8333" b="-2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71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1A241AA-2EA5-B09B-4225-40225B2ED3D3}"/>
              </a:ext>
            </a:extLst>
          </p:cNvPr>
          <p:cNvSpPr txBox="1"/>
          <p:nvPr/>
        </p:nvSpPr>
        <p:spPr>
          <a:xfrm>
            <a:off x="331694" y="177505"/>
            <a:ext cx="72754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13301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타일 장식물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A4B75B-A2B7-A209-F464-5FE2F51DF74F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피보나치 항을 구하듯이 각 항을 구하고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N == 1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인 경우를 제외하면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3CC27CF-1A12-FC9B-8E8D-A469B140FFA8}"/>
                  </a:ext>
                </a:extLst>
              </p:cNvPr>
              <p:cNvSpPr txBox="1"/>
              <p:nvPr/>
            </p:nvSpPr>
            <p:spPr>
              <a:xfrm>
                <a:off x="942387" y="1559356"/>
                <a:ext cx="102376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2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+2(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𝑏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)</m:t>
                    </m:r>
                  </m:oMath>
                </a14:m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 로 둘레를 구할 수 있습니다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.</a:t>
                </a:r>
                <a:endParaRPr lang="ko-KR" altLang="en-US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3CC27CF-1A12-FC9B-8E8D-A469B140FF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387" y="1559356"/>
                <a:ext cx="10237694" cy="369332"/>
              </a:xfrm>
              <a:prstGeom prst="rect">
                <a:avLst/>
              </a:prstGeom>
              <a:blipFill>
                <a:blip r:embed="rId2"/>
                <a:stretch>
                  <a:fillRect t="-8333" b="-2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5B2E7E5A-54C0-E946-B87B-F5A471A08C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387" y="1928687"/>
            <a:ext cx="6574611" cy="2726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547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1AAD516-1371-9D1B-1C2C-9225A505A883}"/>
              </a:ext>
            </a:extLst>
          </p:cNvPr>
          <p:cNvSpPr txBox="1"/>
          <p:nvPr/>
        </p:nvSpPr>
        <p:spPr>
          <a:xfrm>
            <a:off x="331694" y="184775"/>
            <a:ext cx="70558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9461 </a:t>
            </a:r>
            <a:r>
              <a:rPr lang="ko-KR" altLang="en-US" sz="2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파도반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수열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6C12BD6-15CA-769B-226E-DE78C08F5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753" y="951151"/>
            <a:ext cx="10567447" cy="5855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6514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A807B7E-C360-F76C-0439-EE24526A4473}"/>
              </a:ext>
            </a:extLst>
          </p:cNvPr>
          <p:cNvSpPr txBox="1"/>
          <p:nvPr/>
        </p:nvSpPr>
        <p:spPr>
          <a:xfrm>
            <a:off x="942387" y="1190024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그림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or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수열을 분석해보면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P(n)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만드는 점화식은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P(n – 3) + P(n – 2)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임을 찾을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CF7C16-60D3-F360-CF11-046EB5D90252}"/>
              </a:ext>
            </a:extLst>
          </p:cNvPr>
          <p:cNvSpPr txBox="1"/>
          <p:nvPr/>
        </p:nvSpPr>
        <p:spPr>
          <a:xfrm>
            <a:off x="942387" y="1799352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점화식을 찾았으니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피보나치 문제를 풀 때 처럼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Bottom Up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방식으로 접근하면 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CF1EAFE-098F-5AC3-AFE4-F50C0AD03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2600422"/>
            <a:ext cx="6767400" cy="140597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6892D08-842B-9012-D96F-4271073A0286}"/>
              </a:ext>
            </a:extLst>
          </p:cNvPr>
          <p:cNvSpPr txBox="1"/>
          <p:nvPr/>
        </p:nvSpPr>
        <p:spPr>
          <a:xfrm>
            <a:off x="331694" y="184775"/>
            <a:ext cx="70558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9461 </a:t>
            </a:r>
            <a:r>
              <a:rPr lang="ko-KR" altLang="en-US" sz="2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파도반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수열</a:t>
            </a:r>
          </a:p>
        </p:txBody>
      </p:sp>
    </p:spTree>
    <p:extLst>
      <p:ext uri="{BB962C8B-B14F-4D97-AF65-F5344CB8AC3E}">
        <p14:creationId xmlns:p14="http://schemas.microsoft.com/office/powerpoint/2010/main" val="34471653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9D13859-3C4A-53F0-C48F-C6B9095BD065}"/>
              </a:ext>
            </a:extLst>
          </p:cNvPr>
          <p:cNvSpPr txBox="1"/>
          <p:nvPr/>
        </p:nvSpPr>
        <p:spPr>
          <a:xfrm>
            <a:off x="331694" y="179902"/>
            <a:ext cx="6948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14430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자원 캐기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48DDED3-AB5B-B2CC-8392-880C2194C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951638"/>
            <a:ext cx="10237694" cy="5906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4973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9D13859-3C4A-53F0-C48F-C6B9095BD065}"/>
              </a:ext>
            </a:extLst>
          </p:cNvPr>
          <p:cNvSpPr txBox="1"/>
          <p:nvPr/>
        </p:nvSpPr>
        <p:spPr>
          <a:xfrm>
            <a:off x="331694" y="179902"/>
            <a:ext cx="6948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14430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자원 캐기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ED2474-9900-3800-8DE1-1B08712A00BD}"/>
              </a:ext>
            </a:extLst>
          </p:cNvPr>
          <p:cNvSpPr txBox="1"/>
          <p:nvPr/>
        </p:nvSpPr>
        <p:spPr>
          <a:xfrm>
            <a:off x="942387" y="1190024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오른쪽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or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아래쪽으로 밖에 이동할 수 밖에 없을 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1(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광석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최대한 많이 모으는 방법을 찾는 문제</a:t>
            </a: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1C062CAD-B8B0-3B6C-738E-BA0D9CF66C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0103602"/>
              </p:ext>
            </p:extLst>
          </p:nvPr>
        </p:nvGraphicFramePr>
        <p:xfrm>
          <a:off x="1054846" y="2030695"/>
          <a:ext cx="4129896" cy="3939801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76632">
                  <a:extLst>
                    <a:ext uri="{9D8B030D-6E8A-4147-A177-3AD203B41FA5}">
                      <a16:colId xmlns:a16="http://schemas.microsoft.com/office/drawing/2014/main" val="184689733"/>
                    </a:ext>
                  </a:extLst>
                </a:gridCol>
                <a:gridCol w="1376632">
                  <a:extLst>
                    <a:ext uri="{9D8B030D-6E8A-4147-A177-3AD203B41FA5}">
                      <a16:colId xmlns:a16="http://schemas.microsoft.com/office/drawing/2014/main" val="662498604"/>
                    </a:ext>
                  </a:extLst>
                </a:gridCol>
                <a:gridCol w="1376632">
                  <a:extLst>
                    <a:ext uri="{9D8B030D-6E8A-4147-A177-3AD203B41FA5}">
                      <a16:colId xmlns:a16="http://schemas.microsoft.com/office/drawing/2014/main" val="3419381811"/>
                    </a:ext>
                  </a:extLst>
                </a:gridCol>
              </a:tblGrid>
              <a:tr h="1313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28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28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</a:t>
                      </a:r>
                      <a:endParaRPr lang="ko-KR" altLang="en-US" sz="28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9197390"/>
                  </a:ext>
                </a:extLst>
              </a:tr>
              <a:tr h="1313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9344445"/>
                  </a:ext>
                </a:extLst>
              </a:tr>
              <a:tr h="1313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939005"/>
                  </a:ext>
                </a:extLst>
              </a:tr>
            </a:tbl>
          </a:graphicData>
        </a:graphic>
      </p:graphicFrame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629F8853-D534-19C1-5D6D-E1F61D3BABE9}"/>
              </a:ext>
            </a:extLst>
          </p:cNvPr>
          <p:cNvSpPr/>
          <p:nvPr/>
        </p:nvSpPr>
        <p:spPr>
          <a:xfrm>
            <a:off x="2224726" y="2469823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21219A69-23A2-1B88-A1F8-4465E1BF8EF9}"/>
              </a:ext>
            </a:extLst>
          </p:cNvPr>
          <p:cNvSpPr/>
          <p:nvPr/>
        </p:nvSpPr>
        <p:spPr>
          <a:xfrm>
            <a:off x="3570244" y="2469823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1E795987-DEA4-233C-861C-20A982A479FD}"/>
              </a:ext>
            </a:extLst>
          </p:cNvPr>
          <p:cNvSpPr/>
          <p:nvPr/>
        </p:nvSpPr>
        <p:spPr>
          <a:xfrm>
            <a:off x="2224726" y="3834180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936D3889-1347-D1CF-51A4-337F62A3A345}"/>
              </a:ext>
            </a:extLst>
          </p:cNvPr>
          <p:cNvSpPr/>
          <p:nvPr/>
        </p:nvSpPr>
        <p:spPr>
          <a:xfrm>
            <a:off x="3570244" y="3834180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38A3E947-71E4-6485-6D4D-12603262CABA}"/>
              </a:ext>
            </a:extLst>
          </p:cNvPr>
          <p:cNvSpPr/>
          <p:nvPr/>
        </p:nvSpPr>
        <p:spPr>
          <a:xfrm>
            <a:off x="2224726" y="5087945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BAAA00C9-C780-8677-1373-99EC7D7CD541}"/>
              </a:ext>
            </a:extLst>
          </p:cNvPr>
          <p:cNvSpPr/>
          <p:nvPr/>
        </p:nvSpPr>
        <p:spPr>
          <a:xfrm>
            <a:off x="3570244" y="5087945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F46CDC95-88C6-A535-73BF-112C053A8EAC}"/>
              </a:ext>
            </a:extLst>
          </p:cNvPr>
          <p:cNvSpPr/>
          <p:nvPr/>
        </p:nvSpPr>
        <p:spPr>
          <a:xfrm rot="5400000">
            <a:off x="1517716" y="3148553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6F3FFA33-2540-ADE1-0780-3E31654F42E6}"/>
              </a:ext>
            </a:extLst>
          </p:cNvPr>
          <p:cNvSpPr/>
          <p:nvPr/>
        </p:nvSpPr>
        <p:spPr>
          <a:xfrm rot="5400000">
            <a:off x="2884124" y="3148553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EAEB4A10-0620-097A-142F-236ED83BF7F7}"/>
              </a:ext>
            </a:extLst>
          </p:cNvPr>
          <p:cNvSpPr/>
          <p:nvPr/>
        </p:nvSpPr>
        <p:spPr>
          <a:xfrm rot="5400000">
            <a:off x="4259481" y="3148553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DD2100C0-D276-DA1F-3AB3-D334C0DAC32F}"/>
              </a:ext>
            </a:extLst>
          </p:cNvPr>
          <p:cNvSpPr/>
          <p:nvPr/>
        </p:nvSpPr>
        <p:spPr>
          <a:xfrm rot="5400000">
            <a:off x="1517716" y="4458817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8601BC88-F90F-B746-9211-D7E4E41C2646}"/>
              </a:ext>
            </a:extLst>
          </p:cNvPr>
          <p:cNvSpPr/>
          <p:nvPr/>
        </p:nvSpPr>
        <p:spPr>
          <a:xfrm rot="5400000">
            <a:off x="2884124" y="4458817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C674F8B7-DA38-8548-1773-CAE9CC1F4797}"/>
              </a:ext>
            </a:extLst>
          </p:cNvPr>
          <p:cNvSpPr/>
          <p:nvPr/>
        </p:nvSpPr>
        <p:spPr>
          <a:xfrm rot="5400000">
            <a:off x="4259481" y="4458817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표 6">
            <a:extLst>
              <a:ext uri="{FF2B5EF4-FFF2-40B4-BE49-F238E27FC236}">
                <a16:creationId xmlns:a16="http://schemas.microsoft.com/office/drawing/2014/main" id="{8DA7A018-BB78-721A-367E-4BD539B8EF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3884777"/>
              </p:ext>
            </p:extLst>
          </p:nvPr>
        </p:nvGraphicFramePr>
        <p:xfrm>
          <a:off x="7125708" y="2030695"/>
          <a:ext cx="4129896" cy="3939801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76632">
                  <a:extLst>
                    <a:ext uri="{9D8B030D-6E8A-4147-A177-3AD203B41FA5}">
                      <a16:colId xmlns:a16="http://schemas.microsoft.com/office/drawing/2014/main" val="184689733"/>
                    </a:ext>
                  </a:extLst>
                </a:gridCol>
                <a:gridCol w="1376632">
                  <a:extLst>
                    <a:ext uri="{9D8B030D-6E8A-4147-A177-3AD203B41FA5}">
                      <a16:colId xmlns:a16="http://schemas.microsoft.com/office/drawing/2014/main" val="662498604"/>
                    </a:ext>
                  </a:extLst>
                </a:gridCol>
                <a:gridCol w="1376632">
                  <a:extLst>
                    <a:ext uri="{9D8B030D-6E8A-4147-A177-3AD203B41FA5}">
                      <a16:colId xmlns:a16="http://schemas.microsoft.com/office/drawing/2014/main" val="3419381811"/>
                    </a:ext>
                  </a:extLst>
                </a:gridCol>
              </a:tblGrid>
              <a:tr h="1313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solidFill>
                            <a:srgbClr val="FF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2800" b="0" dirty="0">
                        <a:solidFill>
                          <a:srgbClr val="FF000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28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</a:t>
                      </a:r>
                      <a:endParaRPr lang="ko-KR" altLang="en-US" sz="28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9197390"/>
                  </a:ext>
                </a:extLst>
              </a:tr>
              <a:tr h="1313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2800" dirty="0">
                        <a:solidFill>
                          <a:srgbClr val="FF000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9344445"/>
                  </a:ext>
                </a:extLst>
              </a:tr>
              <a:tr h="1313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2800" dirty="0">
                        <a:solidFill>
                          <a:srgbClr val="FF000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2800" dirty="0">
                        <a:solidFill>
                          <a:srgbClr val="FF000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</a:t>
                      </a:r>
                      <a:endParaRPr lang="ko-KR" altLang="en-US" sz="2800" dirty="0">
                        <a:solidFill>
                          <a:srgbClr val="FF000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939005"/>
                  </a:ext>
                </a:extLst>
              </a:tr>
            </a:tbl>
          </a:graphicData>
        </a:graphic>
      </p:graphicFrame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B713EE36-DF89-794F-C4E1-AC3AE019BA7E}"/>
              </a:ext>
            </a:extLst>
          </p:cNvPr>
          <p:cNvSpPr/>
          <p:nvPr/>
        </p:nvSpPr>
        <p:spPr>
          <a:xfrm>
            <a:off x="8295588" y="2469823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335ED31B-9221-3D93-37F0-2AE7431AFA07}"/>
              </a:ext>
            </a:extLst>
          </p:cNvPr>
          <p:cNvSpPr/>
          <p:nvPr/>
        </p:nvSpPr>
        <p:spPr>
          <a:xfrm>
            <a:off x="9641106" y="2469823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CC968A92-29A9-6770-3C45-0CF2F6B88AA9}"/>
              </a:ext>
            </a:extLst>
          </p:cNvPr>
          <p:cNvSpPr/>
          <p:nvPr/>
        </p:nvSpPr>
        <p:spPr>
          <a:xfrm>
            <a:off x="8295588" y="3834180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1909750E-9B0F-335D-7114-EA1762466FFD}"/>
              </a:ext>
            </a:extLst>
          </p:cNvPr>
          <p:cNvSpPr/>
          <p:nvPr/>
        </p:nvSpPr>
        <p:spPr>
          <a:xfrm>
            <a:off x="9641106" y="3834180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950D8116-F9DA-C246-7B17-57D55940558D}"/>
              </a:ext>
            </a:extLst>
          </p:cNvPr>
          <p:cNvSpPr/>
          <p:nvPr/>
        </p:nvSpPr>
        <p:spPr>
          <a:xfrm>
            <a:off x="8295588" y="5087945"/>
            <a:ext cx="471340" cy="3693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3731855A-0002-E1A9-CF8E-CBB7B5FC9FC7}"/>
              </a:ext>
            </a:extLst>
          </p:cNvPr>
          <p:cNvSpPr/>
          <p:nvPr/>
        </p:nvSpPr>
        <p:spPr>
          <a:xfrm>
            <a:off x="9641106" y="5087945"/>
            <a:ext cx="471340" cy="3693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F34FE4F9-04F4-7125-1C02-2EBBC664EFC7}"/>
              </a:ext>
            </a:extLst>
          </p:cNvPr>
          <p:cNvSpPr/>
          <p:nvPr/>
        </p:nvSpPr>
        <p:spPr>
          <a:xfrm rot="5400000">
            <a:off x="7588578" y="3148553"/>
            <a:ext cx="471340" cy="3693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666FC15E-EC53-BC13-D2AF-92EBEF1AECBE}"/>
              </a:ext>
            </a:extLst>
          </p:cNvPr>
          <p:cNvSpPr/>
          <p:nvPr/>
        </p:nvSpPr>
        <p:spPr>
          <a:xfrm rot="5400000">
            <a:off x="8954986" y="3148553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83B6FB12-DA01-17B2-A4CA-68CC3CC53C0D}"/>
              </a:ext>
            </a:extLst>
          </p:cNvPr>
          <p:cNvSpPr/>
          <p:nvPr/>
        </p:nvSpPr>
        <p:spPr>
          <a:xfrm rot="5400000">
            <a:off x="10330343" y="3148553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980E6026-E1F2-33C7-975B-D2952183D853}"/>
              </a:ext>
            </a:extLst>
          </p:cNvPr>
          <p:cNvSpPr/>
          <p:nvPr/>
        </p:nvSpPr>
        <p:spPr>
          <a:xfrm rot="5400000">
            <a:off x="7588578" y="4458817"/>
            <a:ext cx="471340" cy="3693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9CE61B65-B441-63B8-A74E-44E9314F8FD2}"/>
              </a:ext>
            </a:extLst>
          </p:cNvPr>
          <p:cNvSpPr/>
          <p:nvPr/>
        </p:nvSpPr>
        <p:spPr>
          <a:xfrm rot="5400000">
            <a:off x="8954986" y="4458817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9566F64D-CDC1-6E7B-E0F7-D3606774C9C2}"/>
              </a:ext>
            </a:extLst>
          </p:cNvPr>
          <p:cNvSpPr/>
          <p:nvPr/>
        </p:nvSpPr>
        <p:spPr>
          <a:xfrm rot="5400000">
            <a:off x="10330343" y="4458817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3384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9D13859-3C4A-53F0-C48F-C6B9095BD065}"/>
              </a:ext>
            </a:extLst>
          </p:cNvPr>
          <p:cNvSpPr txBox="1"/>
          <p:nvPr/>
        </p:nvSpPr>
        <p:spPr>
          <a:xfrm>
            <a:off x="331694" y="179902"/>
            <a:ext cx="6948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14430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자원 캐기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ED2474-9900-3800-8DE1-1B08712A00BD}"/>
              </a:ext>
            </a:extLst>
          </p:cNvPr>
          <p:cNvSpPr txBox="1"/>
          <p:nvPr/>
        </p:nvSpPr>
        <p:spPr>
          <a:xfrm>
            <a:off x="942387" y="1190024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행을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x,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열을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y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라고 했을 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(x, y)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도달하는 방법은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(x-1, y)(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위쪽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혹은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(x, y-1)(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왼쪽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밖에 존재하지 않음</a:t>
            </a: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1C062CAD-B8B0-3B6C-738E-BA0D9CF66C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164443"/>
              </p:ext>
            </p:extLst>
          </p:nvPr>
        </p:nvGraphicFramePr>
        <p:xfrm>
          <a:off x="1054846" y="2030695"/>
          <a:ext cx="4129896" cy="3939801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76632">
                  <a:extLst>
                    <a:ext uri="{9D8B030D-6E8A-4147-A177-3AD203B41FA5}">
                      <a16:colId xmlns:a16="http://schemas.microsoft.com/office/drawing/2014/main" val="184689733"/>
                    </a:ext>
                  </a:extLst>
                </a:gridCol>
                <a:gridCol w="1376632">
                  <a:extLst>
                    <a:ext uri="{9D8B030D-6E8A-4147-A177-3AD203B41FA5}">
                      <a16:colId xmlns:a16="http://schemas.microsoft.com/office/drawing/2014/main" val="662498604"/>
                    </a:ext>
                  </a:extLst>
                </a:gridCol>
                <a:gridCol w="1376632">
                  <a:extLst>
                    <a:ext uri="{9D8B030D-6E8A-4147-A177-3AD203B41FA5}">
                      <a16:colId xmlns:a16="http://schemas.microsoft.com/office/drawing/2014/main" val="3419381811"/>
                    </a:ext>
                  </a:extLst>
                </a:gridCol>
              </a:tblGrid>
              <a:tr h="1313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0, 0</a:t>
                      </a:r>
                      <a:endParaRPr lang="ko-KR" altLang="en-US" sz="28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0, 1</a:t>
                      </a:r>
                      <a:endParaRPr lang="ko-KR" altLang="en-US" sz="28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0, 2</a:t>
                      </a:r>
                      <a:endParaRPr lang="ko-KR" altLang="en-US" sz="28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9197390"/>
                  </a:ext>
                </a:extLst>
              </a:tr>
              <a:tr h="1313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1, 0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1, 1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1, 2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9344445"/>
                  </a:ext>
                </a:extLst>
              </a:tr>
              <a:tr h="1313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2, 0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2, 1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2, 2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939005"/>
                  </a:ext>
                </a:extLst>
              </a:tr>
            </a:tbl>
          </a:graphicData>
        </a:graphic>
      </p:graphicFrame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629F8853-D534-19C1-5D6D-E1F61D3BABE9}"/>
              </a:ext>
            </a:extLst>
          </p:cNvPr>
          <p:cNvSpPr/>
          <p:nvPr/>
        </p:nvSpPr>
        <p:spPr>
          <a:xfrm>
            <a:off x="2224726" y="2469823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21219A69-23A2-1B88-A1F8-4465E1BF8EF9}"/>
              </a:ext>
            </a:extLst>
          </p:cNvPr>
          <p:cNvSpPr/>
          <p:nvPr/>
        </p:nvSpPr>
        <p:spPr>
          <a:xfrm>
            <a:off x="3570244" y="2469823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1E795987-DEA4-233C-861C-20A982A479FD}"/>
              </a:ext>
            </a:extLst>
          </p:cNvPr>
          <p:cNvSpPr/>
          <p:nvPr/>
        </p:nvSpPr>
        <p:spPr>
          <a:xfrm>
            <a:off x="2224726" y="3834180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936D3889-1347-D1CF-51A4-337F62A3A345}"/>
              </a:ext>
            </a:extLst>
          </p:cNvPr>
          <p:cNvSpPr/>
          <p:nvPr/>
        </p:nvSpPr>
        <p:spPr>
          <a:xfrm>
            <a:off x="3570244" y="3834180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38A3E947-71E4-6485-6D4D-12603262CABA}"/>
              </a:ext>
            </a:extLst>
          </p:cNvPr>
          <p:cNvSpPr/>
          <p:nvPr/>
        </p:nvSpPr>
        <p:spPr>
          <a:xfrm>
            <a:off x="2224726" y="5087945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BAAA00C9-C780-8677-1373-99EC7D7CD541}"/>
              </a:ext>
            </a:extLst>
          </p:cNvPr>
          <p:cNvSpPr/>
          <p:nvPr/>
        </p:nvSpPr>
        <p:spPr>
          <a:xfrm>
            <a:off x="3570244" y="5087945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F46CDC95-88C6-A535-73BF-112C053A8EAC}"/>
              </a:ext>
            </a:extLst>
          </p:cNvPr>
          <p:cNvSpPr/>
          <p:nvPr/>
        </p:nvSpPr>
        <p:spPr>
          <a:xfrm rot="5400000">
            <a:off x="1517716" y="3148553"/>
            <a:ext cx="471340" cy="3693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6F3FFA33-2540-ADE1-0780-3E31654F42E6}"/>
              </a:ext>
            </a:extLst>
          </p:cNvPr>
          <p:cNvSpPr/>
          <p:nvPr/>
        </p:nvSpPr>
        <p:spPr>
          <a:xfrm rot="5400000">
            <a:off x="2884124" y="3148553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EAEB4A10-0620-097A-142F-236ED83BF7F7}"/>
              </a:ext>
            </a:extLst>
          </p:cNvPr>
          <p:cNvSpPr/>
          <p:nvPr/>
        </p:nvSpPr>
        <p:spPr>
          <a:xfrm rot="5400000">
            <a:off x="4259481" y="3148553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DD2100C0-D276-DA1F-3AB3-D334C0DAC32F}"/>
              </a:ext>
            </a:extLst>
          </p:cNvPr>
          <p:cNvSpPr/>
          <p:nvPr/>
        </p:nvSpPr>
        <p:spPr>
          <a:xfrm rot="5400000">
            <a:off x="1517716" y="4458817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8601BC88-F90F-B746-9211-D7E4E41C2646}"/>
              </a:ext>
            </a:extLst>
          </p:cNvPr>
          <p:cNvSpPr/>
          <p:nvPr/>
        </p:nvSpPr>
        <p:spPr>
          <a:xfrm rot="5400000">
            <a:off x="2884124" y="4458817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C674F8B7-DA38-8548-1773-CAE9CC1F4797}"/>
              </a:ext>
            </a:extLst>
          </p:cNvPr>
          <p:cNvSpPr/>
          <p:nvPr/>
        </p:nvSpPr>
        <p:spPr>
          <a:xfrm rot="5400000">
            <a:off x="4259481" y="4458817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6">
            <a:extLst>
              <a:ext uri="{FF2B5EF4-FFF2-40B4-BE49-F238E27FC236}">
                <a16:creationId xmlns:a16="http://schemas.microsoft.com/office/drawing/2014/main" id="{EB116DB5-B5C6-F47F-90C2-507B9DD8F5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164443"/>
              </p:ext>
            </p:extLst>
          </p:nvPr>
        </p:nvGraphicFramePr>
        <p:xfrm>
          <a:off x="7125708" y="2030695"/>
          <a:ext cx="4129896" cy="3939801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76632">
                  <a:extLst>
                    <a:ext uri="{9D8B030D-6E8A-4147-A177-3AD203B41FA5}">
                      <a16:colId xmlns:a16="http://schemas.microsoft.com/office/drawing/2014/main" val="184689733"/>
                    </a:ext>
                  </a:extLst>
                </a:gridCol>
                <a:gridCol w="1376632">
                  <a:extLst>
                    <a:ext uri="{9D8B030D-6E8A-4147-A177-3AD203B41FA5}">
                      <a16:colId xmlns:a16="http://schemas.microsoft.com/office/drawing/2014/main" val="662498604"/>
                    </a:ext>
                  </a:extLst>
                </a:gridCol>
                <a:gridCol w="1376632">
                  <a:extLst>
                    <a:ext uri="{9D8B030D-6E8A-4147-A177-3AD203B41FA5}">
                      <a16:colId xmlns:a16="http://schemas.microsoft.com/office/drawing/2014/main" val="3419381811"/>
                    </a:ext>
                  </a:extLst>
                </a:gridCol>
              </a:tblGrid>
              <a:tr h="1313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0, 0</a:t>
                      </a:r>
                      <a:endParaRPr lang="ko-KR" altLang="en-US" sz="28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0, 1</a:t>
                      </a:r>
                      <a:endParaRPr lang="ko-KR" altLang="en-US" sz="28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0, 2</a:t>
                      </a:r>
                      <a:endParaRPr lang="ko-KR" altLang="en-US" sz="28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9197390"/>
                  </a:ext>
                </a:extLst>
              </a:tr>
              <a:tr h="1313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1, 0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1, 1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1, 2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9344445"/>
                  </a:ext>
                </a:extLst>
              </a:tr>
              <a:tr h="1313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2, 0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2, 1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2, 2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939005"/>
                  </a:ext>
                </a:extLst>
              </a:tr>
            </a:tbl>
          </a:graphicData>
        </a:graphic>
      </p:graphicFrame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20323FEA-1AC4-2138-BC14-AB161C106103}"/>
              </a:ext>
            </a:extLst>
          </p:cNvPr>
          <p:cNvSpPr/>
          <p:nvPr/>
        </p:nvSpPr>
        <p:spPr>
          <a:xfrm>
            <a:off x="8295588" y="2469823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F381F0CD-4FCE-E19A-F765-BE9DC87F9556}"/>
              </a:ext>
            </a:extLst>
          </p:cNvPr>
          <p:cNvSpPr/>
          <p:nvPr/>
        </p:nvSpPr>
        <p:spPr>
          <a:xfrm>
            <a:off x="9641106" y="2469823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F6CEFBE8-17E2-B015-B0CA-C3CC269F23BF}"/>
              </a:ext>
            </a:extLst>
          </p:cNvPr>
          <p:cNvSpPr/>
          <p:nvPr/>
        </p:nvSpPr>
        <p:spPr>
          <a:xfrm>
            <a:off x="8295588" y="3834180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화살표: 오른쪽 34">
            <a:extLst>
              <a:ext uri="{FF2B5EF4-FFF2-40B4-BE49-F238E27FC236}">
                <a16:creationId xmlns:a16="http://schemas.microsoft.com/office/drawing/2014/main" id="{F7980FB7-DEEE-07B9-635C-B5FE6B6A05E1}"/>
              </a:ext>
            </a:extLst>
          </p:cNvPr>
          <p:cNvSpPr/>
          <p:nvPr/>
        </p:nvSpPr>
        <p:spPr>
          <a:xfrm>
            <a:off x="9641106" y="3834180"/>
            <a:ext cx="471340" cy="3693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화살표: 오른쪽 35">
            <a:extLst>
              <a:ext uri="{FF2B5EF4-FFF2-40B4-BE49-F238E27FC236}">
                <a16:creationId xmlns:a16="http://schemas.microsoft.com/office/drawing/2014/main" id="{AFE67B03-F7AE-7DDE-6DF7-9C45BA787215}"/>
              </a:ext>
            </a:extLst>
          </p:cNvPr>
          <p:cNvSpPr/>
          <p:nvPr/>
        </p:nvSpPr>
        <p:spPr>
          <a:xfrm>
            <a:off x="8295588" y="5087945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화살표: 오른쪽 36">
            <a:extLst>
              <a:ext uri="{FF2B5EF4-FFF2-40B4-BE49-F238E27FC236}">
                <a16:creationId xmlns:a16="http://schemas.microsoft.com/office/drawing/2014/main" id="{F6D30CBD-6AEA-1477-9A84-426253494C83}"/>
              </a:ext>
            </a:extLst>
          </p:cNvPr>
          <p:cNvSpPr/>
          <p:nvPr/>
        </p:nvSpPr>
        <p:spPr>
          <a:xfrm>
            <a:off x="9641106" y="5087945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화살표: 오른쪽 37">
            <a:extLst>
              <a:ext uri="{FF2B5EF4-FFF2-40B4-BE49-F238E27FC236}">
                <a16:creationId xmlns:a16="http://schemas.microsoft.com/office/drawing/2014/main" id="{422D56DF-0D51-3706-D430-2D9A3D0BEB13}"/>
              </a:ext>
            </a:extLst>
          </p:cNvPr>
          <p:cNvSpPr/>
          <p:nvPr/>
        </p:nvSpPr>
        <p:spPr>
          <a:xfrm rot="5400000">
            <a:off x="7588578" y="3148553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23A9FD4B-9193-B872-F26C-BB0A95E3E3E9}"/>
              </a:ext>
            </a:extLst>
          </p:cNvPr>
          <p:cNvSpPr/>
          <p:nvPr/>
        </p:nvSpPr>
        <p:spPr>
          <a:xfrm rot="5400000">
            <a:off x="8954986" y="3148553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화살표: 오른쪽 39">
            <a:extLst>
              <a:ext uri="{FF2B5EF4-FFF2-40B4-BE49-F238E27FC236}">
                <a16:creationId xmlns:a16="http://schemas.microsoft.com/office/drawing/2014/main" id="{D75D2489-9F7A-50D2-9947-9F5D03B255BF}"/>
              </a:ext>
            </a:extLst>
          </p:cNvPr>
          <p:cNvSpPr/>
          <p:nvPr/>
        </p:nvSpPr>
        <p:spPr>
          <a:xfrm rot="5400000">
            <a:off x="10330343" y="3148553"/>
            <a:ext cx="471340" cy="3693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화살표: 오른쪽 40">
            <a:extLst>
              <a:ext uri="{FF2B5EF4-FFF2-40B4-BE49-F238E27FC236}">
                <a16:creationId xmlns:a16="http://schemas.microsoft.com/office/drawing/2014/main" id="{19FEF7F0-FEB6-FD7B-0CFD-4923E50BDD76}"/>
              </a:ext>
            </a:extLst>
          </p:cNvPr>
          <p:cNvSpPr/>
          <p:nvPr/>
        </p:nvSpPr>
        <p:spPr>
          <a:xfrm rot="5400000">
            <a:off x="7588578" y="4458817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화살표: 오른쪽 41">
            <a:extLst>
              <a:ext uri="{FF2B5EF4-FFF2-40B4-BE49-F238E27FC236}">
                <a16:creationId xmlns:a16="http://schemas.microsoft.com/office/drawing/2014/main" id="{E9801158-063B-F844-7A71-F8A955CBB717}"/>
              </a:ext>
            </a:extLst>
          </p:cNvPr>
          <p:cNvSpPr/>
          <p:nvPr/>
        </p:nvSpPr>
        <p:spPr>
          <a:xfrm rot="5400000">
            <a:off x="8954986" y="4458817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화살표: 오른쪽 42">
            <a:extLst>
              <a:ext uri="{FF2B5EF4-FFF2-40B4-BE49-F238E27FC236}">
                <a16:creationId xmlns:a16="http://schemas.microsoft.com/office/drawing/2014/main" id="{4C6B634B-7DBF-6AB7-9046-E44F0FBE3DC3}"/>
              </a:ext>
            </a:extLst>
          </p:cNvPr>
          <p:cNvSpPr/>
          <p:nvPr/>
        </p:nvSpPr>
        <p:spPr>
          <a:xfrm rot="5400000">
            <a:off x="10330343" y="4458817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7197FFC1-05B8-C582-1435-F737F7D2FEB6}"/>
              </a:ext>
            </a:extLst>
          </p:cNvPr>
          <p:cNvSpPr/>
          <p:nvPr/>
        </p:nvSpPr>
        <p:spPr>
          <a:xfrm>
            <a:off x="1325309" y="3685880"/>
            <a:ext cx="810705" cy="65045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5546D9CE-AEE5-0722-856E-37C0442BF831}"/>
              </a:ext>
            </a:extLst>
          </p:cNvPr>
          <p:cNvSpPr/>
          <p:nvPr/>
        </p:nvSpPr>
        <p:spPr>
          <a:xfrm>
            <a:off x="10160660" y="3663126"/>
            <a:ext cx="810705" cy="65045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54464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9D13859-3C4A-53F0-C48F-C6B9095BD065}"/>
              </a:ext>
            </a:extLst>
          </p:cNvPr>
          <p:cNvSpPr txBox="1"/>
          <p:nvPr/>
        </p:nvSpPr>
        <p:spPr>
          <a:xfrm>
            <a:off x="331694" y="179902"/>
            <a:ext cx="6948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14430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자원 캐기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ED2474-9900-3800-8DE1-1B08712A00BD}"/>
              </a:ext>
            </a:extLst>
          </p:cNvPr>
          <p:cNvSpPr txBox="1"/>
          <p:nvPr/>
        </p:nvSpPr>
        <p:spPr>
          <a:xfrm>
            <a:off x="942387" y="1190024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즉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(x, y)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도달할 때의 최대 광석은</a:t>
            </a: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1C062CAD-B8B0-3B6C-738E-BA0D9CF66C66}"/>
              </a:ext>
            </a:extLst>
          </p:cNvPr>
          <p:cNvGraphicFramePr>
            <a:graphicFrameLocks noGrp="1"/>
          </p:cNvGraphicFramePr>
          <p:nvPr/>
        </p:nvGraphicFramePr>
        <p:xfrm>
          <a:off x="1054846" y="2030695"/>
          <a:ext cx="4129896" cy="3939801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76632">
                  <a:extLst>
                    <a:ext uri="{9D8B030D-6E8A-4147-A177-3AD203B41FA5}">
                      <a16:colId xmlns:a16="http://schemas.microsoft.com/office/drawing/2014/main" val="184689733"/>
                    </a:ext>
                  </a:extLst>
                </a:gridCol>
                <a:gridCol w="1376632">
                  <a:extLst>
                    <a:ext uri="{9D8B030D-6E8A-4147-A177-3AD203B41FA5}">
                      <a16:colId xmlns:a16="http://schemas.microsoft.com/office/drawing/2014/main" val="662498604"/>
                    </a:ext>
                  </a:extLst>
                </a:gridCol>
                <a:gridCol w="1376632">
                  <a:extLst>
                    <a:ext uri="{9D8B030D-6E8A-4147-A177-3AD203B41FA5}">
                      <a16:colId xmlns:a16="http://schemas.microsoft.com/office/drawing/2014/main" val="3419381811"/>
                    </a:ext>
                  </a:extLst>
                </a:gridCol>
              </a:tblGrid>
              <a:tr h="1313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0, 0</a:t>
                      </a:r>
                      <a:endParaRPr lang="ko-KR" altLang="en-US" sz="28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0, 1</a:t>
                      </a:r>
                      <a:endParaRPr lang="ko-KR" altLang="en-US" sz="28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0, 2</a:t>
                      </a:r>
                      <a:endParaRPr lang="ko-KR" altLang="en-US" sz="28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9197390"/>
                  </a:ext>
                </a:extLst>
              </a:tr>
              <a:tr h="1313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1, 0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1, 1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1, 2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9344445"/>
                  </a:ext>
                </a:extLst>
              </a:tr>
              <a:tr h="1313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2, 0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2, 1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2, 2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939005"/>
                  </a:ext>
                </a:extLst>
              </a:tr>
            </a:tbl>
          </a:graphicData>
        </a:graphic>
      </p:graphicFrame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629F8853-D534-19C1-5D6D-E1F61D3BABE9}"/>
              </a:ext>
            </a:extLst>
          </p:cNvPr>
          <p:cNvSpPr/>
          <p:nvPr/>
        </p:nvSpPr>
        <p:spPr>
          <a:xfrm>
            <a:off x="2224726" y="2469823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21219A69-23A2-1B88-A1F8-4465E1BF8EF9}"/>
              </a:ext>
            </a:extLst>
          </p:cNvPr>
          <p:cNvSpPr/>
          <p:nvPr/>
        </p:nvSpPr>
        <p:spPr>
          <a:xfrm>
            <a:off x="3570244" y="2469823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936D3889-1347-D1CF-51A4-337F62A3A345}"/>
              </a:ext>
            </a:extLst>
          </p:cNvPr>
          <p:cNvSpPr/>
          <p:nvPr/>
        </p:nvSpPr>
        <p:spPr>
          <a:xfrm>
            <a:off x="3570244" y="3834180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38A3E947-71E4-6485-6D4D-12603262CABA}"/>
              </a:ext>
            </a:extLst>
          </p:cNvPr>
          <p:cNvSpPr/>
          <p:nvPr/>
        </p:nvSpPr>
        <p:spPr>
          <a:xfrm>
            <a:off x="2224726" y="5087945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BAAA00C9-C780-8677-1373-99EC7D7CD541}"/>
              </a:ext>
            </a:extLst>
          </p:cNvPr>
          <p:cNvSpPr/>
          <p:nvPr/>
        </p:nvSpPr>
        <p:spPr>
          <a:xfrm>
            <a:off x="3570244" y="5087945"/>
            <a:ext cx="471340" cy="36933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F46CDC95-88C6-A535-73BF-112C053A8EAC}"/>
              </a:ext>
            </a:extLst>
          </p:cNvPr>
          <p:cNvSpPr/>
          <p:nvPr/>
        </p:nvSpPr>
        <p:spPr>
          <a:xfrm rot="5400000">
            <a:off x="2871269" y="3148553"/>
            <a:ext cx="471340" cy="3693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6F3FFA33-2540-ADE1-0780-3E31654F42E6}"/>
              </a:ext>
            </a:extLst>
          </p:cNvPr>
          <p:cNvSpPr/>
          <p:nvPr/>
        </p:nvSpPr>
        <p:spPr>
          <a:xfrm rot="5400000">
            <a:off x="1517716" y="3148553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EAEB4A10-0620-097A-142F-236ED83BF7F7}"/>
              </a:ext>
            </a:extLst>
          </p:cNvPr>
          <p:cNvSpPr/>
          <p:nvPr/>
        </p:nvSpPr>
        <p:spPr>
          <a:xfrm rot="5400000">
            <a:off x="4259481" y="3148553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DD2100C0-D276-DA1F-3AB3-D334C0DAC32F}"/>
              </a:ext>
            </a:extLst>
          </p:cNvPr>
          <p:cNvSpPr/>
          <p:nvPr/>
        </p:nvSpPr>
        <p:spPr>
          <a:xfrm rot="5400000">
            <a:off x="1517716" y="4458817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8601BC88-F90F-B746-9211-D7E4E41C2646}"/>
              </a:ext>
            </a:extLst>
          </p:cNvPr>
          <p:cNvSpPr/>
          <p:nvPr/>
        </p:nvSpPr>
        <p:spPr>
          <a:xfrm rot="5400000">
            <a:off x="2884124" y="4458817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C674F8B7-DA38-8548-1773-CAE9CC1F4797}"/>
              </a:ext>
            </a:extLst>
          </p:cNvPr>
          <p:cNvSpPr/>
          <p:nvPr/>
        </p:nvSpPr>
        <p:spPr>
          <a:xfrm rot="5400000">
            <a:off x="4259481" y="4458817"/>
            <a:ext cx="471340" cy="36933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7197FFC1-05B8-C582-1435-F737F7D2FEB6}"/>
              </a:ext>
            </a:extLst>
          </p:cNvPr>
          <p:cNvSpPr/>
          <p:nvPr/>
        </p:nvSpPr>
        <p:spPr>
          <a:xfrm>
            <a:off x="2701587" y="3685880"/>
            <a:ext cx="810705" cy="65045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2408FBE-295B-44E5-8883-122C776F6562}"/>
              </a:ext>
            </a:extLst>
          </p:cNvPr>
          <p:cNvSpPr txBox="1"/>
          <p:nvPr/>
        </p:nvSpPr>
        <p:spPr>
          <a:xfrm>
            <a:off x="942387" y="1551029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위쪽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(x-1, y)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도달할 때의 광석 최대값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왼쪽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(x, y-1)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도달할 때의 광석 최대값 중 최대값 임을 알 수 있음</a:t>
            </a:r>
          </a:p>
        </p:txBody>
      </p:sp>
      <p:sp>
        <p:nvSpPr>
          <p:cNvPr id="49" name="화살표: 오른쪽 48">
            <a:extLst>
              <a:ext uri="{FF2B5EF4-FFF2-40B4-BE49-F238E27FC236}">
                <a16:creationId xmlns:a16="http://schemas.microsoft.com/office/drawing/2014/main" id="{7C057B98-642A-4B7C-B206-DFD96902BA00}"/>
              </a:ext>
            </a:extLst>
          </p:cNvPr>
          <p:cNvSpPr/>
          <p:nvPr/>
        </p:nvSpPr>
        <p:spPr>
          <a:xfrm>
            <a:off x="2224726" y="3834180"/>
            <a:ext cx="471340" cy="3693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1F00FE9-07E1-4617-A00B-D88D6F043BBD}"/>
              </a:ext>
            </a:extLst>
          </p:cNvPr>
          <p:cNvSpPr txBox="1"/>
          <p:nvPr/>
        </p:nvSpPr>
        <p:spPr>
          <a:xfrm>
            <a:off x="5503099" y="2661272"/>
            <a:ext cx="5752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(1, 1)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도달할 때의 광석 최대값은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2D26786-5471-4321-B246-EEACCC7E71EC}"/>
              </a:ext>
            </a:extLst>
          </p:cNvPr>
          <p:cNvSpPr txBox="1"/>
          <p:nvPr/>
        </p:nvSpPr>
        <p:spPr>
          <a:xfrm>
            <a:off x="5503099" y="3036014"/>
            <a:ext cx="5752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(0, 1)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과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(1, 0)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도달할 때의 광석 최대값 중 더 큰 값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664A2F0-67FD-4EC7-85D3-7B16B954ED31}"/>
              </a:ext>
            </a:extLst>
          </p:cNvPr>
          <p:cNvSpPr txBox="1"/>
          <p:nvPr/>
        </p:nvSpPr>
        <p:spPr>
          <a:xfrm>
            <a:off x="5503099" y="4018846"/>
            <a:ext cx="5752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또한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결국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(N, M)(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배열 크기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좌표가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275B8F0-86D6-4387-85C2-D0C67DF26E42}"/>
              </a:ext>
            </a:extLst>
          </p:cNvPr>
          <p:cNvSpPr txBox="1"/>
          <p:nvPr/>
        </p:nvSpPr>
        <p:spPr>
          <a:xfrm>
            <a:off x="5503099" y="4388178"/>
            <a:ext cx="5752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결국 최대값을 찾게 되는 좌표임을 알 수 있음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EF11AF5-126D-415E-B98A-066C36ACFDD0}"/>
              </a:ext>
            </a:extLst>
          </p:cNvPr>
          <p:cNvSpPr txBox="1"/>
          <p:nvPr/>
        </p:nvSpPr>
        <p:spPr>
          <a:xfrm>
            <a:off x="5503099" y="5126842"/>
            <a:ext cx="5752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그렇다면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(N, M)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도달하는 최대 광석을 찾는 문제가 됨</a:t>
            </a:r>
          </a:p>
        </p:txBody>
      </p:sp>
    </p:spTree>
    <p:extLst>
      <p:ext uri="{BB962C8B-B14F-4D97-AF65-F5344CB8AC3E}">
        <p14:creationId xmlns:p14="http://schemas.microsoft.com/office/powerpoint/2010/main" val="105458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042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Algorithms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FE9A5D-244C-E6A7-90FE-3C30E3148266}"/>
              </a:ext>
            </a:extLst>
          </p:cNvPr>
          <p:cNvSpPr txBox="1"/>
          <p:nvPr/>
        </p:nvSpPr>
        <p:spPr>
          <a:xfrm>
            <a:off x="825846" y="1222858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OT, Time Complexity, Implementation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100B0E38-0160-E905-796D-0474F7C2251B}"/>
              </a:ext>
            </a:extLst>
          </p:cNvPr>
          <p:cNvSpPr/>
          <p:nvPr/>
        </p:nvSpPr>
        <p:spPr>
          <a:xfrm>
            <a:off x="571179" y="115285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A96EE5-5E9E-C664-DEF7-7AC51EB38296}"/>
              </a:ext>
            </a:extLst>
          </p:cNvPr>
          <p:cNvSpPr txBox="1"/>
          <p:nvPr/>
        </p:nvSpPr>
        <p:spPr>
          <a:xfrm>
            <a:off x="825846" y="1927542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Implementation, String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AF37E2EE-7FCD-F981-8A4E-36566F1F4CB1}"/>
              </a:ext>
            </a:extLst>
          </p:cNvPr>
          <p:cNvSpPr/>
          <p:nvPr/>
        </p:nvSpPr>
        <p:spPr>
          <a:xfrm>
            <a:off x="571179" y="1857540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A4A385F-FAE4-2C58-E1D6-42F48B7C737D}"/>
              </a:ext>
            </a:extLst>
          </p:cNvPr>
          <p:cNvSpPr txBox="1"/>
          <p:nvPr/>
        </p:nvSpPr>
        <p:spPr>
          <a:xfrm>
            <a:off x="825846" y="2702228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Brute Force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93A391F-9296-A2D1-7B5B-3E15CD1E4EA2}"/>
              </a:ext>
            </a:extLst>
          </p:cNvPr>
          <p:cNvSpPr/>
          <p:nvPr/>
        </p:nvSpPr>
        <p:spPr>
          <a:xfrm>
            <a:off x="571179" y="263222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7B2A6F-5F8C-8788-DAFE-2E0658976A1B}"/>
              </a:ext>
            </a:extLst>
          </p:cNvPr>
          <p:cNvSpPr txBox="1"/>
          <p:nvPr/>
        </p:nvSpPr>
        <p:spPr>
          <a:xfrm>
            <a:off x="825846" y="3476914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Sorting, Binary Search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51A04E28-1751-6DDB-2366-B37AE849AAF7}"/>
              </a:ext>
            </a:extLst>
          </p:cNvPr>
          <p:cNvSpPr/>
          <p:nvPr/>
        </p:nvSpPr>
        <p:spPr>
          <a:xfrm>
            <a:off x="571179" y="3406912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E2E624-F70C-49A8-81AF-294C1B0CDABF}"/>
              </a:ext>
            </a:extLst>
          </p:cNvPr>
          <p:cNvSpPr txBox="1"/>
          <p:nvPr/>
        </p:nvSpPr>
        <p:spPr>
          <a:xfrm>
            <a:off x="825846" y="4251600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Dynamic Programming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8FCB8656-8143-D567-A494-BD34EBD4F7EC}"/>
              </a:ext>
            </a:extLst>
          </p:cNvPr>
          <p:cNvSpPr/>
          <p:nvPr/>
        </p:nvSpPr>
        <p:spPr>
          <a:xfrm>
            <a:off x="571179" y="418159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48C6A89-8FC6-CB1C-C1CC-0BBC59DA54F7}"/>
              </a:ext>
            </a:extLst>
          </p:cNvPr>
          <p:cNvSpPr txBox="1"/>
          <p:nvPr/>
        </p:nvSpPr>
        <p:spPr>
          <a:xfrm>
            <a:off x="825847" y="5026286"/>
            <a:ext cx="4588834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Greedy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FADE7B7D-D2C7-69DE-B481-82B201504AF4}"/>
              </a:ext>
            </a:extLst>
          </p:cNvPr>
          <p:cNvSpPr/>
          <p:nvPr/>
        </p:nvSpPr>
        <p:spPr>
          <a:xfrm>
            <a:off x="571179" y="4956284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4238929-BF8B-1312-0A62-5C1FAF2B6179}"/>
              </a:ext>
            </a:extLst>
          </p:cNvPr>
          <p:cNvSpPr txBox="1"/>
          <p:nvPr/>
        </p:nvSpPr>
        <p:spPr>
          <a:xfrm>
            <a:off x="825846" y="5730970"/>
            <a:ext cx="4588835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Linear Data Structure - Stack, Queue, List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A3811F85-9E4C-612C-A524-9B7B78328172}"/>
              </a:ext>
            </a:extLst>
          </p:cNvPr>
          <p:cNvSpPr/>
          <p:nvPr/>
        </p:nvSpPr>
        <p:spPr>
          <a:xfrm>
            <a:off x="571179" y="566096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15B605B-5089-FA75-2E0A-20F22C9E6FC6}"/>
              </a:ext>
            </a:extLst>
          </p:cNvPr>
          <p:cNvSpPr txBox="1"/>
          <p:nvPr/>
        </p:nvSpPr>
        <p:spPr>
          <a:xfrm>
            <a:off x="825846" y="6435654"/>
            <a:ext cx="6561072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Data Structure - Tree, Graph, Graph Theory, Graph Traversal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E2D4E03B-68ED-30A0-B6D9-83A80AEB2A2D}"/>
              </a:ext>
            </a:extLst>
          </p:cNvPr>
          <p:cNvSpPr/>
          <p:nvPr/>
        </p:nvSpPr>
        <p:spPr>
          <a:xfrm>
            <a:off x="571179" y="6365652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F25CEFC-EE42-EDBA-1CFD-798486316D09}"/>
              </a:ext>
            </a:extLst>
          </p:cNvPr>
          <p:cNvSpPr txBox="1"/>
          <p:nvPr/>
        </p:nvSpPr>
        <p:spPr>
          <a:xfrm>
            <a:off x="6350667" y="1222858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Graph Theory, Graph Traversal</a:t>
            </a: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D354B117-BD79-720B-7881-5920177E5E3B}"/>
              </a:ext>
            </a:extLst>
          </p:cNvPr>
          <p:cNvSpPr/>
          <p:nvPr/>
        </p:nvSpPr>
        <p:spPr>
          <a:xfrm>
            <a:off x="6096000" y="115285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D1C79EE-0858-CD6F-B387-7234755955A3}"/>
              </a:ext>
            </a:extLst>
          </p:cNvPr>
          <p:cNvSpPr txBox="1"/>
          <p:nvPr/>
        </p:nvSpPr>
        <p:spPr>
          <a:xfrm>
            <a:off x="6350668" y="1927542"/>
            <a:ext cx="4469732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Data Structure - Disjoint Set, Union Find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0B74C2A5-94EB-349A-51AA-6FF01A717FC4}"/>
              </a:ext>
            </a:extLst>
          </p:cNvPr>
          <p:cNvSpPr/>
          <p:nvPr/>
        </p:nvSpPr>
        <p:spPr>
          <a:xfrm>
            <a:off x="6096000" y="1857540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D398107-DE7E-CF10-8CA1-FE0D92A8234B}"/>
              </a:ext>
            </a:extLst>
          </p:cNvPr>
          <p:cNvSpPr txBox="1"/>
          <p:nvPr/>
        </p:nvSpPr>
        <p:spPr>
          <a:xfrm>
            <a:off x="6350667" y="2702228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Recursion, Backtracking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906E82F1-0955-B214-F49B-210E21551D06}"/>
              </a:ext>
            </a:extLst>
          </p:cNvPr>
          <p:cNvSpPr/>
          <p:nvPr/>
        </p:nvSpPr>
        <p:spPr>
          <a:xfrm>
            <a:off x="6096000" y="263222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11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E791045-794C-BB4C-CCD7-C25D199D9DFC}"/>
              </a:ext>
            </a:extLst>
          </p:cNvPr>
          <p:cNvSpPr txBox="1"/>
          <p:nvPr/>
        </p:nvSpPr>
        <p:spPr>
          <a:xfrm>
            <a:off x="6350667" y="3476914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Shortest Path - Dijkstra</a:t>
            </a: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DAC8DE0D-F8E2-9280-BDEB-DFFC78883649}"/>
              </a:ext>
            </a:extLst>
          </p:cNvPr>
          <p:cNvSpPr/>
          <p:nvPr/>
        </p:nvSpPr>
        <p:spPr>
          <a:xfrm>
            <a:off x="6096000" y="3406912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0216435-AAFE-1FD0-BA2D-6F145212F481}"/>
              </a:ext>
            </a:extLst>
          </p:cNvPr>
          <p:cNvSpPr txBox="1"/>
          <p:nvPr/>
        </p:nvSpPr>
        <p:spPr>
          <a:xfrm>
            <a:off x="6350667" y="4251600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Shortest Path - Floyd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Warshall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0D401A36-95FF-0A8C-9A63-94300098828B}"/>
              </a:ext>
            </a:extLst>
          </p:cNvPr>
          <p:cNvSpPr/>
          <p:nvPr/>
        </p:nvSpPr>
        <p:spPr>
          <a:xfrm>
            <a:off x="6096000" y="418159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13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C8D8A86-AC0F-7F9A-A724-D65F3C759E7B}"/>
              </a:ext>
            </a:extLst>
          </p:cNvPr>
          <p:cNvSpPr txBox="1"/>
          <p:nvPr/>
        </p:nvSpPr>
        <p:spPr>
          <a:xfrm>
            <a:off x="6350667" y="5026286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Minimum Spanning Tree - Kruskal</a:t>
            </a: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7B4D1071-6636-7A46-295B-A4B41317D24C}"/>
              </a:ext>
            </a:extLst>
          </p:cNvPr>
          <p:cNvSpPr/>
          <p:nvPr/>
        </p:nvSpPr>
        <p:spPr>
          <a:xfrm>
            <a:off x="6096000" y="4956284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14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DA5057F-A12D-B9AD-CB5F-3EA7C12E68DF}"/>
              </a:ext>
            </a:extLst>
          </p:cNvPr>
          <p:cNvSpPr txBox="1"/>
          <p:nvPr/>
        </p:nvSpPr>
        <p:spPr>
          <a:xfrm>
            <a:off x="6350667" y="5730970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Hash Set, Hash Map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4FC0D9BD-B8DD-7742-6871-7B32F1F4472B}"/>
              </a:ext>
            </a:extLst>
          </p:cNvPr>
          <p:cNvSpPr/>
          <p:nvPr/>
        </p:nvSpPr>
        <p:spPr>
          <a:xfrm>
            <a:off x="6096000" y="566096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15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19505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9D13859-3C4A-53F0-C48F-C6B9095BD065}"/>
              </a:ext>
            </a:extLst>
          </p:cNvPr>
          <p:cNvSpPr txBox="1"/>
          <p:nvPr/>
        </p:nvSpPr>
        <p:spPr>
          <a:xfrm>
            <a:off x="331694" y="179902"/>
            <a:ext cx="6948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14430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자원 캐기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ED2474-9900-3800-8DE1-1B08712A00BD}"/>
              </a:ext>
            </a:extLst>
          </p:cNvPr>
          <p:cNvSpPr txBox="1"/>
          <p:nvPr/>
        </p:nvSpPr>
        <p:spPr>
          <a:xfrm>
            <a:off x="942387" y="1190024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(x, y)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도달하는 최대 광석을 찾는 함수를 구현해 봅시다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D2693AD-BBC7-47F7-8A48-2CDE560647BD}"/>
              </a:ext>
            </a:extLst>
          </p:cNvPr>
          <p:cNvSpPr txBox="1"/>
          <p:nvPr/>
        </p:nvSpPr>
        <p:spPr>
          <a:xfrm>
            <a:off x="942387" y="1559356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앞서 찾은 규칙대로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(x-1, y)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(x, y-1)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도달하는 광석 최대 개수 중 더 큰 값이겠네요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714FC5-F222-944A-70D0-3836F4593DE4}"/>
              </a:ext>
            </a:extLst>
          </p:cNvPr>
          <p:cNvSpPr txBox="1"/>
          <p:nvPr/>
        </p:nvSpPr>
        <p:spPr>
          <a:xfrm>
            <a:off x="942387" y="1928688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여기에 현재 좌표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(x, y)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있는 광석을 더해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(x, y)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도달하는 최대 광석을 구할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8AE6F7-9881-E9B2-70C7-D3B576789948}"/>
              </a:ext>
            </a:extLst>
          </p:cNvPr>
          <p:cNvSpPr txBox="1"/>
          <p:nvPr/>
        </p:nvSpPr>
        <p:spPr>
          <a:xfrm>
            <a:off x="6003636" y="3059668"/>
            <a:ext cx="5251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위의 규칙을 재귀 함수로 구현했고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44D5AA37-8688-4BC7-B222-EBDDF665A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396" y="2595426"/>
            <a:ext cx="4884916" cy="384001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9472F64-3B98-C85A-4DAE-072B55479CB8}"/>
              </a:ext>
            </a:extLst>
          </p:cNvPr>
          <p:cNvSpPr txBox="1"/>
          <p:nvPr/>
        </p:nvSpPr>
        <p:spPr>
          <a:xfrm>
            <a:off x="6003636" y="3429000"/>
            <a:ext cx="5251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이를 통해 예제의 답을 구하는 것도 확인할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10197F4-2E13-74F9-7B8C-A564FBAFC5E8}"/>
              </a:ext>
            </a:extLst>
          </p:cNvPr>
          <p:cNvSpPr txBox="1"/>
          <p:nvPr/>
        </p:nvSpPr>
        <p:spPr>
          <a:xfrm>
            <a:off x="6003636" y="4330767"/>
            <a:ext cx="5251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헌데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코드는 답은 제대로 나오지만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27E05E3-1D11-5BCE-1430-6365F850B128}"/>
              </a:ext>
            </a:extLst>
          </p:cNvPr>
          <p:cNvSpPr txBox="1"/>
          <p:nvPr/>
        </p:nvSpPr>
        <p:spPr>
          <a:xfrm>
            <a:off x="6003636" y="5069431"/>
            <a:ext cx="5251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어떤 문제일지 한번 예상해 보세요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5C367B4-5552-E521-854E-45C4A0901802}"/>
              </a:ext>
            </a:extLst>
          </p:cNvPr>
          <p:cNvSpPr txBox="1"/>
          <p:nvPr/>
        </p:nvSpPr>
        <p:spPr>
          <a:xfrm>
            <a:off x="6003636" y="4700099"/>
            <a:ext cx="5251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문제가 하나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17435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9D13859-3C4A-53F0-C48F-C6B9095BD065}"/>
              </a:ext>
            </a:extLst>
          </p:cNvPr>
          <p:cNvSpPr txBox="1"/>
          <p:nvPr/>
        </p:nvSpPr>
        <p:spPr>
          <a:xfrm>
            <a:off x="331694" y="179902"/>
            <a:ext cx="6948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14430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자원 캐기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8AE6F7-9881-E9B2-70C7-D3B576789948}"/>
              </a:ext>
            </a:extLst>
          </p:cNvPr>
          <p:cNvSpPr txBox="1"/>
          <p:nvPr/>
        </p:nvSpPr>
        <p:spPr>
          <a:xfrm>
            <a:off x="6003636" y="1190024"/>
            <a:ext cx="5251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재귀적으로 전 항을 호출하는 것은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44D5AA37-8688-4BC7-B222-EBDDF665A8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193"/>
          <a:stretch/>
        </p:blipFill>
        <p:spPr>
          <a:xfrm>
            <a:off x="936396" y="1190024"/>
            <a:ext cx="4884916" cy="256540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9472F64-3B98-C85A-4DAE-072B55479CB8}"/>
              </a:ext>
            </a:extLst>
          </p:cNvPr>
          <p:cNvSpPr txBox="1"/>
          <p:nvPr/>
        </p:nvSpPr>
        <p:spPr>
          <a:xfrm>
            <a:off x="6003636" y="1559356"/>
            <a:ext cx="5251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피보나치 수열을 재귀적으로 구하는 코드와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53612C5-03DF-5E7C-671C-325D1E7DDC3C}"/>
              </a:ext>
            </a:extLst>
          </p:cNvPr>
          <p:cNvSpPr/>
          <p:nvPr/>
        </p:nvSpPr>
        <p:spPr>
          <a:xfrm>
            <a:off x="2225964" y="2179782"/>
            <a:ext cx="1440872" cy="2401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30F24BA-8C4F-F167-5292-8B2FC26E4074}"/>
              </a:ext>
            </a:extLst>
          </p:cNvPr>
          <p:cNvSpPr/>
          <p:nvPr/>
        </p:nvSpPr>
        <p:spPr>
          <a:xfrm>
            <a:off x="2438400" y="2939595"/>
            <a:ext cx="1440872" cy="2401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8B1AD6-5014-69F1-3C75-5A85601A3B70}"/>
              </a:ext>
            </a:extLst>
          </p:cNvPr>
          <p:cNvSpPr txBox="1"/>
          <p:nvPr/>
        </p:nvSpPr>
        <p:spPr>
          <a:xfrm>
            <a:off x="6003636" y="1928688"/>
            <a:ext cx="5251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비슷해 보입니다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7AC3FDBE-D3BC-1805-1841-845EA3432B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387" y="4169498"/>
            <a:ext cx="4878926" cy="227122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432A1915-94AB-7829-F982-8B348F8480C0}"/>
              </a:ext>
            </a:extLst>
          </p:cNvPr>
          <p:cNvSpPr/>
          <p:nvPr/>
        </p:nvSpPr>
        <p:spPr>
          <a:xfrm>
            <a:off x="2365042" y="5751254"/>
            <a:ext cx="1514230" cy="3447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1FB3681-EA35-4E04-39E4-5A38BC41F323}"/>
              </a:ext>
            </a:extLst>
          </p:cNvPr>
          <p:cNvSpPr/>
          <p:nvPr/>
        </p:nvSpPr>
        <p:spPr>
          <a:xfrm>
            <a:off x="4175370" y="5751254"/>
            <a:ext cx="1514230" cy="3447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02C5CF9-258E-0D36-D218-85E037BFC5E6}"/>
              </a:ext>
            </a:extLst>
          </p:cNvPr>
          <p:cNvSpPr/>
          <p:nvPr/>
        </p:nvSpPr>
        <p:spPr>
          <a:xfrm>
            <a:off x="1339272" y="1184937"/>
            <a:ext cx="1921163" cy="2314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F7AFAF6-F659-6985-8C5A-66D10E3EA649}"/>
              </a:ext>
            </a:extLst>
          </p:cNvPr>
          <p:cNvSpPr/>
          <p:nvPr/>
        </p:nvSpPr>
        <p:spPr>
          <a:xfrm>
            <a:off x="1468849" y="4169498"/>
            <a:ext cx="1514230" cy="3447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F97E155-467A-8CBB-C8DD-D06C2FD5A9DC}"/>
                  </a:ext>
                </a:extLst>
              </p:cNvPr>
              <p:cNvSpPr txBox="1"/>
              <p:nvPr/>
            </p:nvSpPr>
            <p:spPr>
              <a:xfrm>
                <a:off x="6003636" y="2667352"/>
                <a:ext cx="52519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즉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, 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이 코드의 시간 복잡도는 지수시간 복잡도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)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가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F97E155-467A-8CBB-C8DD-D06C2FD5A9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3636" y="2667352"/>
                <a:ext cx="5251968" cy="369332"/>
              </a:xfrm>
              <a:prstGeom prst="rect">
                <a:avLst/>
              </a:prstGeom>
              <a:blipFill>
                <a:blip r:embed="rId4"/>
                <a:stretch>
                  <a:fillRect l="-1045" t="-8333" b="-2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66B098C3-938D-0DAB-33C8-3F63A2F5E309}"/>
              </a:ext>
            </a:extLst>
          </p:cNvPr>
          <p:cNvSpPr txBox="1"/>
          <p:nvPr/>
        </p:nvSpPr>
        <p:spPr>
          <a:xfrm>
            <a:off x="6003636" y="3059667"/>
            <a:ext cx="5251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7A8C288-2317-2335-54AB-3ADBBC05E207}"/>
              </a:ext>
            </a:extLst>
          </p:cNvPr>
          <p:cNvSpPr txBox="1"/>
          <p:nvPr/>
        </p:nvSpPr>
        <p:spPr>
          <a:xfrm>
            <a:off x="6003636" y="3428999"/>
            <a:ext cx="5251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직접 재귀 호출 스택을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그려보시면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03EF147-0F97-297A-41A1-CCAF1E182FD3}"/>
              </a:ext>
            </a:extLst>
          </p:cNvPr>
          <p:cNvSpPr txBox="1"/>
          <p:nvPr/>
        </p:nvSpPr>
        <p:spPr>
          <a:xfrm>
            <a:off x="6003636" y="3798331"/>
            <a:ext cx="5251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얼마나 비효율 적인지 이해하는데 도움이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될겁니다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F432D38-8A23-41FB-A45F-838F21759478}"/>
              </a:ext>
            </a:extLst>
          </p:cNvPr>
          <p:cNvSpPr txBox="1"/>
          <p:nvPr/>
        </p:nvSpPr>
        <p:spPr>
          <a:xfrm>
            <a:off x="6003636" y="4539426"/>
            <a:ext cx="5251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예제 입력의 경우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N, M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작은 편이라 금방 구하지만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CC21CA0-6E59-46EA-7A75-5EE44BE34A87}"/>
              </a:ext>
            </a:extLst>
          </p:cNvPr>
          <p:cNvSpPr txBox="1"/>
          <p:nvPr/>
        </p:nvSpPr>
        <p:spPr>
          <a:xfrm>
            <a:off x="6003636" y="4908758"/>
            <a:ext cx="5251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조금만 커져도 못 구하는 것을 볼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33048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9D13859-3C4A-53F0-C48F-C6B9095BD065}"/>
              </a:ext>
            </a:extLst>
          </p:cNvPr>
          <p:cNvSpPr txBox="1"/>
          <p:nvPr/>
        </p:nvSpPr>
        <p:spPr>
          <a:xfrm>
            <a:off x="331694" y="179902"/>
            <a:ext cx="6948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14430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자원 캐기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8AE6F7-9881-E9B2-70C7-D3B576789948}"/>
              </a:ext>
            </a:extLst>
          </p:cNvPr>
          <p:cNvSpPr txBox="1"/>
          <p:nvPr/>
        </p:nvSpPr>
        <p:spPr>
          <a:xfrm>
            <a:off x="6003636" y="1190024"/>
            <a:ext cx="5251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피보나치 함수도 그렇고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코드도 그렇고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9472F64-3B98-C85A-4DAE-072B55479CB8}"/>
              </a:ext>
            </a:extLst>
          </p:cNvPr>
          <p:cNvSpPr txBox="1"/>
          <p:nvPr/>
        </p:nvSpPr>
        <p:spPr>
          <a:xfrm>
            <a:off x="6003636" y="1559356"/>
            <a:ext cx="5251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비효율 적인 이유는 </a:t>
            </a:r>
            <a:r>
              <a:rPr lang="ko-KR" altLang="en-US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중복연산</a:t>
            </a:r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호출</a:t>
            </a:r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때문입니다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F97E155-467A-8CBB-C8DD-D06C2FD5A9DC}"/>
              </a:ext>
            </a:extLst>
          </p:cNvPr>
          <p:cNvSpPr txBox="1"/>
          <p:nvPr/>
        </p:nvSpPr>
        <p:spPr>
          <a:xfrm>
            <a:off x="6003636" y="2298020"/>
            <a:ext cx="5251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그렇다면 중복을 제거하면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효율적으로 바꿀 수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6B098C3-938D-0DAB-33C8-3F63A2F5E309}"/>
              </a:ext>
            </a:extLst>
          </p:cNvPr>
          <p:cNvSpPr txBox="1"/>
          <p:nvPr/>
        </p:nvSpPr>
        <p:spPr>
          <a:xfrm>
            <a:off x="6003636" y="2667352"/>
            <a:ext cx="5251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있겠네요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ABD4418-B3EE-541A-B9C0-E248F5285D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193"/>
          <a:stretch/>
        </p:blipFill>
        <p:spPr>
          <a:xfrm>
            <a:off x="936396" y="1190024"/>
            <a:ext cx="4884916" cy="25654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F2E7BB-86E8-FBC9-E999-C0C745640626}"/>
              </a:ext>
            </a:extLst>
          </p:cNvPr>
          <p:cNvSpPr txBox="1"/>
          <p:nvPr/>
        </p:nvSpPr>
        <p:spPr>
          <a:xfrm>
            <a:off x="6003636" y="3406016"/>
            <a:ext cx="5251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어떻게 중복을 제거할 수 있을까요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55434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9D13859-3C4A-53F0-C48F-C6B9095BD065}"/>
              </a:ext>
            </a:extLst>
          </p:cNvPr>
          <p:cNvSpPr txBox="1"/>
          <p:nvPr/>
        </p:nvSpPr>
        <p:spPr>
          <a:xfrm>
            <a:off x="331694" y="179902"/>
            <a:ext cx="6948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14430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자원 캐기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BA4993-2C52-5430-44FA-325A40C0ACAB}"/>
              </a:ext>
            </a:extLst>
          </p:cNvPr>
          <p:cNvSpPr txBox="1"/>
          <p:nvPr/>
        </p:nvSpPr>
        <p:spPr>
          <a:xfrm>
            <a:off x="942387" y="1190024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피보나치에서 했던 그대로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연산의 결과를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저장해놓고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메모이제이션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같은 연산이 필요할 때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꺼내쓰면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06F0BD-D2AA-33C2-009F-752CEF515EC1}"/>
              </a:ext>
            </a:extLst>
          </p:cNvPr>
          <p:cNvSpPr txBox="1"/>
          <p:nvPr/>
        </p:nvSpPr>
        <p:spPr>
          <a:xfrm>
            <a:off x="942387" y="1559356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앞의 코드에 연산의 결과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(x, y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에서의 광석 최대값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저장할 배열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dp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[][]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선언하겠습니다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032181-E078-C352-01EA-804E08238F54}"/>
              </a:ext>
            </a:extLst>
          </p:cNvPr>
          <p:cNvSpPr txBox="1"/>
          <p:nvPr/>
        </p:nvSpPr>
        <p:spPr>
          <a:xfrm>
            <a:off x="942387" y="1928688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그리고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값이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저장됬는지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이미 구했던 연산인지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여부를 알기 위해 연산의 결과로 나올 수 없는 아무런 값으로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A2D9FE-D18E-E979-417D-F39C3FBDA518}"/>
              </a:ext>
            </a:extLst>
          </p:cNvPr>
          <p:cNvSpPr txBox="1"/>
          <p:nvPr/>
        </p:nvSpPr>
        <p:spPr>
          <a:xfrm>
            <a:off x="939391" y="2298020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저는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-1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하겠습니다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초기화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해두겠습니다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E67F51B-6744-5E5D-5886-4FE969E6D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391" y="2969869"/>
            <a:ext cx="4645016" cy="1371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8162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9D13859-3C4A-53F0-C48F-C6B9095BD065}"/>
              </a:ext>
            </a:extLst>
          </p:cNvPr>
          <p:cNvSpPr txBox="1"/>
          <p:nvPr/>
        </p:nvSpPr>
        <p:spPr>
          <a:xfrm>
            <a:off x="331694" y="179902"/>
            <a:ext cx="6948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14430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자원 캐기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BA4993-2C52-5430-44FA-325A40C0ACAB}"/>
              </a:ext>
            </a:extLst>
          </p:cNvPr>
          <p:cNvSpPr txBox="1"/>
          <p:nvPr/>
        </p:nvSpPr>
        <p:spPr>
          <a:xfrm>
            <a:off x="942387" y="1190024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앞의 코드에 연산의 결과를 저장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/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꺼내쓰는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코드만 삽입하면 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06F0BD-D2AA-33C2-009F-752CEF515EC1}"/>
              </a:ext>
            </a:extLst>
          </p:cNvPr>
          <p:cNvSpPr txBox="1"/>
          <p:nvPr/>
        </p:nvSpPr>
        <p:spPr>
          <a:xfrm>
            <a:off x="942387" y="1559356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구하려는 연산이 아직 구하지 않았던 연산이라면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(if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dp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[x][y]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==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-1)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032181-E078-C352-01EA-804E08238F54}"/>
              </a:ext>
            </a:extLst>
          </p:cNvPr>
          <p:cNvSpPr txBox="1"/>
          <p:nvPr/>
        </p:nvSpPr>
        <p:spPr>
          <a:xfrm>
            <a:off x="1551710" y="1928688"/>
            <a:ext cx="9697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 연산을 구하면서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dp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[x][y]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값을 저장하고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A2D9FE-D18E-E979-417D-F39C3FBDA518}"/>
              </a:ext>
            </a:extLst>
          </p:cNvPr>
          <p:cNvSpPr txBox="1"/>
          <p:nvPr/>
        </p:nvSpPr>
        <p:spPr>
          <a:xfrm>
            <a:off x="939391" y="2298020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그렇지 않다면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이미 구했던 연산이라면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 (if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dp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[x][y]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!=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-1)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BE7644-26AD-4664-3EF0-8FE6B13A2152}"/>
              </a:ext>
            </a:extLst>
          </p:cNvPr>
          <p:cNvSpPr txBox="1"/>
          <p:nvPr/>
        </p:nvSpPr>
        <p:spPr>
          <a:xfrm>
            <a:off x="1551710" y="2667352"/>
            <a:ext cx="9697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저장했던 값을 불러와 중복 제거를 할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5A303FC-23CB-4B2A-ECED-F7D23AD6C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391" y="3036684"/>
            <a:ext cx="7327154" cy="360989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7CF8C51-50C7-1870-4948-F86B8AA7C710}"/>
              </a:ext>
            </a:extLst>
          </p:cNvPr>
          <p:cNvSpPr txBox="1"/>
          <p:nvPr/>
        </p:nvSpPr>
        <p:spPr>
          <a:xfrm>
            <a:off x="8534401" y="3174986"/>
            <a:ext cx="2715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이런식으로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3E3396-1209-D51E-FFF7-D18FE2C71623}"/>
              </a:ext>
            </a:extLst>
          </p:cNvPr>
          <p:cNvSpPr txBox="1"/>
          <p:nvPr/>
        </p:nvSpPr>
        <p:spPr>
          <a:xfrm>
            <a:off x="8534401" y="3548971"/>
            <a:ext cx="2715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전체 함수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큰 문제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에서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866C875-45C5-2C37-B526-F596F1585CCA}"/>
              </a:ext>
            </a:extLst>
          </p:cNvPr>
          <p:cNvSpPr txBox="1"/>
          <p:nvPr/>
        </p:nvSpPr>
        <p:spPr>
          <a:xfrm>
            <a:off x="8534401" y="3920388"/>
            <a:ext cx="2715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부터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시작하여 작은 부분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93D13A-6A9F-42D1-6F97-45DCBEFA74BF}"/>
              </a:ext>
            </a:extLst>
          </p:cNvPr>
          <p:cNvSpPr txBox="1"/>
          <p:nvPr/>
        </p:nvSpPr>
        <p:spPr>
          <a:xfrm>
            <a:off x="8534401" y="4287635"/>
            <a:ext cx="2715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문제들을 풀어나가는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555E6A-652E-80AC-519B-16E72DAAEBB6}"/>
              </a:ext>
            </a:extLst>
          </p:cNvPr>
          <p:cNvSpPr txBox="1"/>
          <p:nvPr/>
        </p:nvSpPr>
        <p:spPr>
          <a:xfrm>
            <a:off x="8534401" y="4656967"/>
            <a:ext cx="2715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방식을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FFA89A-56EB-15F5-B4A0-F52FD169AB07}"/>
              </a:ext>
            </a:extLst>
          </p:cNvPr>
          <p:cNvSpPr txBox="1"/>
          <p:nvPr/>
        </p:nvSpPr>
        <p:spPr>
          <a:xfrm>
            <a:off x="8534401" y="5024214"/>
            <a:ext cx="2715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Top Down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15BF04D-F7FA-A84C-02B9-EF299F137253}"/>
              </a:ext>
            </a:extLst>
          </p:cNvPr>
          <p:cNvSpPr txBox="1"/>
          <p:nvPr/>
        </p:nvSpPr>
        <p:spPr>
          <a:xfrm>
            <a:off x="8534401" y="5391461"/>
            <a:ext cx="2715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이라고 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07432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9D13859-3C4A-53F0-C48F-C6B9095BD065}"/>
              </a:ext>
            </a:extLst>
          </p:cNvPr>
          <p:cNvSpPr txBox="1"/>
          <p:nvPr/>
        </p:nvSpPr>
        <p:spPr>
          <a:xfrm>
            <a:off x="331694" y="179902"/>
            <a:ext cx="6948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14430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자원 캐기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BA4993-2C52-5430-44FA-325A40C0ACAB}"/>
              </a:ext>
            </a:extLst>
          </p:cNvPr>
          <p:cNvSpPr txBox="1"/>
          <p:nvPr/>
        </p:nvSpPr>
        <p:spPr>
          <a:xfrm>
            <a:off x="942387" y="1190024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Top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Down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과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Bottom Up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은 문제에 따라 구현이 쉬운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/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어려운 코드가 있을 수도 있고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06F0BD-D2AA-33C2-009F-752CEF515EC1}"/>
              </a:ext>
            </a:extLst>
          </p:cNvPr>
          <p:cNvSpPr txBox="1"/>
          <p:nvPr/>
        </p:nvSpPr>
        <p:spPr>
          <a:xfrm>
            <a:off x="942387" y="1559356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프로그래머의 취향에 따라 선택할 수도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A2D9FE-D18E-E979-417D-F39C3FBDA518}"/>
              </a:ext>
            </a:extLst>
          </p:cNvPr>
          <p:cNvSpPr txBox="1"/>
          <p:nvPr/>
        </p:nvSpPr>
        <p:spPr>
          <a:xfrm>
            <a:off x="939391" y="2298020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문제의 경우에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개인적인 의견으론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Top Down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더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쉬워보이네요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6E7111A-9ACC-0A27-C0A9-C959E407C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391" y="2969870"/>
            <a:ext cx="6340744" cy="2546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6304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9D13859-3C4A-53F0-C48F-C6B9095BD065}"/>
              </a:ext>
            </a:extLst>
          </p:cNvPr>
          <p:cNvSpPr txBox="1"/>
          <p:nvPr/>
        </p:nvSpPr>
        <p:spPr>
          <a:xfrm>
            <a:off x="331694" y="179902"/>
            <a:ext cx="6948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14916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거스름돈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FD233B6-4CE0-4B26-7BD7-0C2D24025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963268"/>
            <a:ext cx="9247400" cy="5894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9053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9D13859-3C4A-53F0-C48F-C6B9095BD065}"/>
              </a:ext>
            </a:extLst>
          </p:cNvPr>
          <p:cNvSpPr txBox="1"/>
          <p:nvPr/>
        </p:nvSpPr>
        <p:spPr>
          <a:xfrm>
            <a:off x="331694" y="179902"/>
            <a:ext cx="6948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14916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거스름돈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4010AF-26B9-3DC2-1483-F55C7555A685}"/>
              </a:ext>
            </a:extLst>
          </p:cNvPr>
          <p:cNvSpPr txBox="1"/>
          <p:nvPr/>
        </p:nvSpPr>
        <p:spPr>
          <a:xfrm>
            <a:off x="942387" y="1190024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문제의 예시에도 나와 있듯이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무조건 액수가 큰 동전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(5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많이 사용하면 만들지 못하는 금액이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D05845-1BD7-6460-4E63-F3BF8832971C}"/>
              </a:ext>
            </a:extLst>
          </p:cNvPr>
          <p:cNvSpPr txBox="1"/>
          <p:nvPr/>
        </p:nvSpPr>
        <p:spPr>
          <a:xfrm>
            <a:off x="942387" y="1559356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발생할 수도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(13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원의 경우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5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개를 사용하지 못함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99A08C-D17F-9B86-3375-0504F5A42F7B}"/>
              </a:ext>
            </a:extLst>
          </p:cNvPr>
          <p:cNvSpPr txBox="1"/>
          <p:nvPr/>
        </p:nvSpPr>
        <p:spPr>
          <a:xfrm>
            <a:off x="942387" y="2298020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X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원을 만들 수 있는 방법은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A847A0-F1B0-8F6E-2BBF-85F21CB41113}"/>
              </a:ext>
            </a:extLst>
          </p:cNvPr>
          <p:cNvSpPr txBox="1"/>
          <p:nvPr/>
        </p:nvSpPr>
        <p:spPr>
          <a:xfrm>
            <a:off x="1560945" y="2667352"/>
            <a:ext cx="969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X - 2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원을 만드는 방법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+ 2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FCDD6B-3DC6-BABF-8E0B-300B532762BB}"/>
              </a:ext>
            </a:extLst>
          </p:cNvPr>
          <p:cNvSpPr txBox="1"/>
          <p:nvPr/>
        </p:nvSpPr>
        <p:spPr>
          <a:xfrm>
            <a:off x="1560945" y="3034604"/>
            <a:ext cx="969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X - 5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원을 만드는 방법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+ 5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7A33B9-997E-9988-5E70-C7B90FFBCD6D}"/>
              </a:ext>
            </a:extLst>
          </p:cNvPr>
          <p:cNvSpPr txBox="1"/>
          <p:nvPr/>
        </p:nvSpPr>
        <p:spPr>
          <a:xfrm>
            <a:off x="942387" y="3401856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가지 방법으로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X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원을 만들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DBAACB-FA59-56A3-38E9-D867D0F9C0C5}"/>
              </a:ext>
            </a:extLst>
          </p:cNvPr>
          <p:cNvSpPr txBox="1"/>
          <p:nvPr/>
        </p:nvSpPr>
        <p:spPr>
          <a:xfrm>
            <a:off x="942387" y="4136360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만약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X – 2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원을 만드는데 필요한 최소 동전의 개수가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10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7FC776-6C42-EC6B-FF45-BD29B087553B}"/>
              </a:ext>
            </a:extLst>
          </p:cNvPr>
          <p:cNvSpPr txBox="1"/>
          <p:nvPr/>
        </p:nvSpPr>
        <p:spPr>
          <a:xfrm>
            <a:off x="942387" y="4501532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X - 5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원을 만드는데 필요한 최소 동전의 개수가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12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개라 가정하면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768510-A639-930B-07B3-85A8112024DE}"/>
              </a:ext>
            </a:extLst>
          </p:cNvPr>
          <p:cNvSpPr txBox="1"/>
          <p:nvPr/>
        </p:nvSpPr>
        <p:spPr>
          <a:xfrm>
            <a:off x="942387" y="4866704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X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원을 만드는데 필요한 최소 동전의 개수는 몇 개일까요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505199-DB8F-A048-84FC-E4A12F6A2881}"/>
              </a:ext>
            </a:extLst>
          </p:cNvPr>
          <p:cNvSpPr txBox="1"/>
          <p:nvPr/>
        </p:nvSpPr>
        <p:spPr>
          <a:xfrm>
            <a:off x="942387" y="5601163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X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원을 만드는데 필요한 최소 동전의 개수는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X – 2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원을 만드는데 필요한 최소 동전의 개수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C6093E-B308-6A78-76D4-8A28271E6477}"/>
              </a:ext>
            </a:extLst>
          </p:cNvPr>
          <p:cNvSpPr txBox="1"/>
          <p:nvPr/>
        </p:nvSpPr>
        <p:spPr>
          <a:xfrm>
            <a:off x="942387" y="5974299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X - 5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원을 만드는데 필요한 최소 동전의 개수 중 작은 값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+ 1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임을 알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graphicFrame>
        <p:nvGraphicFramePr>
          <p:cNvPr id="16" name="표 16">
            <a:extLst>
              <a:ext uri="{FF2B5EF4-FFF2-40B4-BE49-F238E27FC236}">
                <a16:creationId xmlns:a16="http://schemas.microsoft.com/office/drawing/2014/main" id="{CFE992CD-A61C-1ECA-DA89-1E3651EEF1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060837"/>
              </p:ext>
            </p:extLst>
          </p:nvPr>
        </p:nvGraphicFramePr>
        <p:xfrm>
          <a:off x="5523345" y="2656372"/>
          <a:ext cx="572626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5783">
                  <a:extLst>
                    <a:ext uri="{9D8B030D-6E8A-4147-A177-3AD203B41FA5}">
                      <a16:colId xmlns:a16="http://schemas.microsoft.com/office/drawing/2014/main" val="1554031767"/>
                    </a:ext>
                  </a:extLst>
                </a:gridCol>
                <a:gridCol w="715783">
                  <a:extLst>
                    <a:ext uri="{9D8B030D-6E8A-4147-A177-3AD203B41FA5}">
                      <a16:colId xmlns:a16="http://schemas.microsoft.com/office/drawing/2014/main" val="563681330"/>
                    </a:ext>
                  </a:extLst>
                </a:gridCol>
                <a:gridCol w="715783">
                  <a:extLst>
                    <a:ext uri="{9D8B030D-6E8A-4147-A177-3AD203B41FA5}">
                      <a16:colId xmlns:a16="http://schemas.microsoft.com/office/drawing/2014/main" val="3249439179"/>
                    </a:ext>
                  </a:extLst>
                </a:gridCol>
                <a:gridCol w="715783">
                  <a:extLst>
                    <a:ext uri="{9D8B030D-6E8A-4147-A177-3AD203B41FA5}">
                      <a16:colId xmlns:a16="http://schemas.microsoft.com/office/drawing/2014/main" val="1024861076"/>
                    </a:ext>
                  </a:extLst>
                </a:gridCol>
                <a:gridCol w="715783">
                  <a:extLst>
                    <a:ext uri="{9D8B030D-6E8A-4147-A177-3AD203B41FA5}">
                      <a16:colId xmlns:a16="http://schemas.microsoft.com/office/drawing/2014/main" val="378338142"/>
                    </a:ext>
                  </a:extLst>
                </a:gridCol>
                <a:gridCol w="715783">
                  <a:extLst>
                    <a:ext uri="{9D8B030D-6E8A-4147-A177-3AD203B41FA5}">
                      <a16:colId xmlns:a16="http://schemas.microsoft.com/office/drawing/2014/main" val="3722136506"/>
                    </a:ext>
                  </a:extLst>
                </a:gridCol>
                <a:gridCol w="715783">
                  <a:extLst>
                    <a:ext uri="{9D8B030D-6E8A-4147-A177-3AD203B41FA5}">
                      <a16:colId xmlns:a16="http://schemas.microsoft.com/office/drawing/2014/main" val="2396024308"/>
                    </a:ext>
                  </a:extLst>
                </a:gridCol>
                <a:gridCol w="715783">
                  <a:extLst>
                    <a:ext uri="{9D8B030D-6E8A-4147-A177-3AD203B41FA5}">
                      <a16:colId xmlns:a16="http://schemas.microsoft.com/office/drawing/2014/main" val="39384790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Money</a:t>
                      </a:r>
                      <a:endParaRPr lang="ko-KR" altLang="en-US" sz="1600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7</a:t>
                      </a:r>
                      <a:endParaRPr lang="ko-KR" altLang="en-US" sz="1600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8</a:t>
                      </a:r>
                      <a:endParaRPr lang="ko-KR" altLang="en-US" sz="1600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9</a:t>
                      </a:r>
                      <a:endParaRPr lang="ko-KR" altLang="en-US" sz="1600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10</a:t>
                      </a:r>
                      <a:endParaRPr lang="ko-KR" altLang="en-US" sz="1600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11</a:t>
                      </a:r>
                      <a:endParaRPr lang="ko-KR" altLang="en-US" sz="1600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12</a:t>
                      </a:r>
                      <a:endParaRPr lang="ko-KR" altLang="en-US" sz="1600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13</a:t>
                      </a:r>
                      <a:endParaRPr lang="ko-KR" altLang="en-US" sz="1600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2518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coin</a:t>
                      </a:r>
                      <a:endParaRPr lang="ko-KR" altLang="en-US" sz="160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</a:t>
                      </a:r>
                      <a:endParaRPr lang="ko-KR" altLang="en-US" sz="160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4</a:t>
                      </a:r>
                      <a:endParaRPr lang="ko-KR" altLang="en-US" sz="160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3</a:t>
                      </a:r>
                      <a:endParaRPr lang="ko-KR" altLang="en-US" sz="160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</a:t>
                      </a:r>
                      <a:endParaRPr lang="ko-KR" altLang="en-US" sz="160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?</a:t>
                      </a:r>
                      <a:endParaRPr lang="ko-KR" altLang="en-US" sz="160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?</a:t>
                      </a:r>
                      <a:endParaRPr lang="ko-KR" altLang="en-US" sz="160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?</a:t>
                      </a:r>
                      <a:endParaRPr lang="ko-KR" altLang="en-US" sz="160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0700676"/>
                  </a:ext>
                </a:extLst>
              </a:tr>
            </a:tbl>
          </a:graphicData>
        </a:graphic>
      </p:graphicFrame>
      <p:sp>
        <p:nvSpPr>
          <p:cNvPr id="41" name="원호 40">
            <a:extLst>
              <a:ext uri="{FF2B5EF4-FFF2-40B4-BE49-F238E27FC236}">
                <a16:creationId xmlns:a16="http://schemas.microsoft.com/office/drawing/2014/main" id="{DC117C84-FDAA-726F-1C31-2DD039800A3A}"/>
              </a:ext>
            </a:extLst>
          </p:cNvPr>
          <p:cNvSpPr/>
          <p:nvPr/>
        </p:nvSpPr>
        <p:spPr>
          <a:xfrm rot="18934772">
            <a:off x="7707986" y="2345692"/>
            <a:ext cx="2057545" cy="2062675"/>
          </a:xfrm>
          <a:prstGeom prst="arc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원호 41">
            <a:extLst>
              <a:ext uri="{FF2B5EF4-FFF2-40B4-BE49-F238E27FC236}">
                <a16:creationId xmlns:a16="http://schemas.microsoft.com/office/drawing/2014/main" id="{0F8D8B08-5B61-DC92-CA5C-25A8B3A8D1D2}"/>
              </a:ext>
            </a:extLst>
          </p:cNvPr>
          <p:cNvSpPr/>
          <p:nvPr/>
        </p:nvSpPr>
        <p:spPr>
          <a:xfrm rot="18934772">
            <a:off x="8437658" y="2345692"/>
            <a:ext cx="2057545" cy="2062675"/>
          </a:xfrm>
          <a:prstGeom prst="arc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원호 42">
            <a:extLst>
              <a:ext uri="{FF2B5EF4-FFF2-40B4-BE49-F238E27FC236}">
                <a16:creationId xmlns:a16="http://schemas.microsoft.com/office/drawing/2014/main" id="{B357D7A1-93FE-8620-4993-A8FC981C882D}"/>
              </a:ext>
            </a:extLst>
          </p:cNvPr>
          <p:cNvSpPr/>
          <p:nvPr/>
        </p:nvSpPr>
        <p:spPr>
          <a:xfrm rot="19276045">
            <a:off x="4958850" y="2164228"/>
            <a:ext cx="5932910" cy="4706273"/>
          </a:xfrm>
          <a:prstGeom prst="arc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원호 43">
            <a:extLst>
              <a:ext uri="{FF2B5EF4-FFF2-40B4-BE49-F238E27FC236}">
                <a16:creationId xmlns:a16="http://schemas.microsoft.com/office/drawing/2014/main" id="{9270A9EE-176F-9E42-8611-ACEA58685F1B}"/>
              </a:ext>
            </a:extLst>
          </p:cNvPr>
          <p:cNvSpPr/>
          <p:nvPr/>
        </p:nvSpPr>
        <p:spPr>
          <a:xfrm rot="18934772">
            <a:off x="9148857" y="2345693"/>
            <a:ext cx="2057545" cy="2062675"/>
          </a:xfrm>
          <a:prstGeom prst="arc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원호 44">
            <a:extLst>
              <a:ext uri="{FF2B5EF4-FFF2-40B4-BE49-F238E27FC236}">
                <a16:creationId xmlns:a16="http://schemas.microsoft.com/office/drawing/2014/main" id="{8C584746-BE6A-36E1-8519-5F3071269082}"/>
              </a:ext>
            </a:extLst>
          </p:cNvPr>
          <p:cNvSpPr/>
          <p:nvPr/>
        </p:nvSpPr>
        <p:spPr>
          <a:xfrm rot="19276045">
            <a:off x="5670049" y="2164229"/>
            <a:ext cx="5932910" cy="4706273"/>
          </a:xfrm>
          <a:prstGeom prst="arc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91486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9D13859-3C4A-53F0-C48F-C6B9095BD065}"/>
              </a:ext>
            </a:extLst>
          </p:cNvPr>
          <p:cNvSpPr txBox="1"/>
          <p:nvPr/>
        </p:nvSpPr>
        <p:spPr>
          <a:xfrm>
            <a:off x="331694" y="179902"/>
            <a:ext cx="6948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14916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거스름돈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4010AF-26B9-3DC2-1483-F55C7555A685}"/>
              </a:ext>
            </a:extLst>
          </p:cNvPr>
          <p:cNvSpPr txBox="1"/>
          <p:nvPr/>
        </p:nvSpPr>
        <p:spPr>
          <a:xfrm>
            <a:off x="942387" y="1190024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Bottom Up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방식으로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X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원을 구성하는 최소 동전의 개수를 구합니다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D05845-1BD7-6460-4E63-F3BF8832971C}"/>
              </a:ext>
            </a:extLst>
          </p:cNvPr>
          <p:cNvSpPr txBox="1"/>
          <p:nvPr/>
        </p:nvSpPr>
        <p:spPr>
          <a:xfrm>
            <a:off x="942387" y="1559356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못만드는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금액은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-1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하겠습니다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7F95BB65-E926-1BED-7017-6CC48001C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396" y="1928688"/>
            <a:ext cx="5636310" cy="4527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356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9D13859-3C4A-53F0-C48F-C6B9095BD065}"/>
              </a:ext>
            </a:extLst>
          </p:cNvPr>
          <p:cNvSpPr txBox="1"/>
          <p:nvPr/>
        </p:nvSpPr>
        <p:spPr>
          <a:xfrm>
            <a:off x="331694" y="179902"/>
            <a:ext cx="95068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11053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가장 긴 증가하는 부분 수열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69B8E43-5AC5-E906-1298-4019C3E4AB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971543"/>
            <a:ext cx="9325226" cy="571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707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3929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471A0-9E82-57E4-CB63-5D6EE4E26A1A}"/>
              </a:ext>
            </a:extLst>
          </p:cNvPr>
          <p:cNvSpPr txBox="1"/>
          <p:nvPr/>
        </p:nvSpPr>
        <p:spPr>
          <a:xfrm>
            <a:off x="942387" y="1352030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피보나치 수를 다음과 같이 재귀 함수로 구할 경우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시간 복잡도가 어떻게 될까요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B0C9D1E-FE4C-47F3-A822-B4F06A5B8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6" y="1916728"/>
            <a:ext cx="4950413" cy="2304501"/>
          </a:xfrm>
          <a:prstGeom prst="rect">
            <a:avLst/>
          </a:prstGeom>
        </p:spPr>
      </p:pic>
      <p:pic>
        <p:nvPicPr>
          <p:cNvPr id="4" name="Picture 4" descr="피보나치 수열 - 황금비율 - 황금나선 : 네이버 블로그">
            <a:extLst>
              <a:ext uri="{FF2B5EF4-FFF2-40B4-BE49-F238E27FC236}">
                <a16:creationId xmlns:a16="http://schemas.microsoft.com/office/drawing/2014/main" id="{4211874F-AB58-876D-D286-0A56FD19A5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386" y="4391980"/>
            <a:ext cx="3503789" cy="2326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74520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9D13859-3C4A-53F0-C48F-C6B9095BD065}"/>
              </a:ext>
            </a:extLst>
          </p:cNvPr>
          <p:cNvSpPr txBox="1"/>
          <p:nvPr/>
        </p:nvSpPr>
        <p:spPr>
          <a:xfrm>
            <a:off x="331694" y="179902"/>
            <a:ext cx="95068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11053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가장 긴 증가하는 부분 수열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34B7FF-D1A4-45D7-A12D-0C886A99812A}"/>
              </a:ext>
            </a:extLst>
          </p:cNvPr>
          <p:cNvSpPr txBox="1"/>
          <p:nvPr/>
        </p:nvSpPr>
        <p:spPr>
          <a:xfrm>
            <a:off x="942387" y="1190024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DP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대표 문제 중 하나인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LIS(Longest Increasing Subsequence)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70AC9A-5079-4E24-9B99-6CD3A9B726A5}"/>
              </a:ext>
            </a:extLst>
          </p:cNvPr>
          <p:cNvSpPr txBox="1"/>
          <p:nvPr/>
        </p:nvSpPr>
        <p:spPr>
          <a:xfrm>
            <a:off x="942387" y="1861874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각 시점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배열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index)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에서 까지의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LIS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길이는 어떻게 구할 수 있을까요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D5332D-CA4B-4CA0-8CC3-A811E8BCCB76}"/>
              </a:ext>
            </a:extLst>
          </p:cNvPr>
          <p:cNvSpPr txBox="1"/>
          <p:nvPr/>
        </p:nvSpPr>
        <p:spPr>
          <a:xfrm>
            <a:off x="942387" y="2231206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index – 1 </a:t>
            </a:r>
            <a:r>
              <a:rPr lang="ko-KR" altLang="en-US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까지의 </a:t>
            </a:r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LIS</a:t>
            </a:r>
            <a:r>
              <a:rPr lang="ko-KR" altLang="en-US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길이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와 최대값을 </a:t>
            </a:r>
            <a:r>
              <a:rPr lang="ko-KR" altLang="en-US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알고 있다면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index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에서의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LIS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길이를 알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30F19CBA-D7B3-426E-9772-3DEB7E4EB2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0408671"/>
              </p:ext>
            </p:extLst>
          </p:nvPr>
        </p:nvGraphicFramePr>
        <p:xfrm>
          <a:off x="942387" y="4166911"/>
          <a:ext cx="38328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6563">
                  <a:extLst>
                    <a:ext uri="{9D8B030D-6E8A-4147-A177-3AD203B41FA5}">
                      <a16:colId xmlns:a16="http://schemas.microsoft.com/office/drawing/2014/main" val="161864414"/>
                    </a:ext>
                  </a:extLst>
                </a:gridCol>
                <a:gridCol w="766563">
                  <a:extLst>
                    <a:ext uri="{9D8B030D-6E8A-4147-A177-3AD203B41FA5}">
                      <a16:colId xmlns:a16="http://schemas.microsoft.com/office/drawing/2014/main" val="1564010514"/>
                    </a:ext>
                  </a:extLst>
                </a:gridCol>
                <a:gridCol w="766563">
                  <a:extLst>
                    <a:ext uri="{9D8B030D-6E8A-4147-A177-3AD203B41FA5}">
                      <a16:colId xmlns:a16="http://schemas.microsoft.com/office/drawing/2014/main" val="1697722932"/>
                    </a:ext>
                  </a:extLst>
                </a:gridCol>
                <a:gridCol w="766563">
                  <a:extLst>
                    <a:ext uri="{9D8B030D-6E8A-4147-A177-3AD203B41FA5}">
                      <a16:colId xmlns:a16="http://schemas.microsoft.com/office/drawing/2014/main" val="2034512798"/>
                    </a:ext>
                  </a:extLst>
                </a:gridCol>
                <a:gridCol w="766563">
                  <a:extLst>
                    <a:ext uri="{9D8B030D-6E8A-4147-A177-3AD203B41FA5}">
                      <a16:colId xmlns:a16="http://schemas.microsoft.com/office/drawing/2014/main" val="387235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4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…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6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75142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CCD1118-8AC5-4000-A2FD-A315A0272CA4}"/>
              </a:ext>
            </a:extLst>
          </p:cNvPr>
          <p:cNvSpPr txBox="1"/>
          <p:nvPr/>
        </p:nvSpPr>
        <p:spPr>
          <a:xfrm>
            <a:off x="942387" y="5185536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만약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index – 1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까지의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LIS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길이가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임을 알고 있다면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index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에서의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LIS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길이를 구할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E50F23-3628-427D-80DF-B5297E845953}"/>
              </a:ext>
            </a:extLst>
          </p:cNvPr>
          <p:cNvSpPr txBox="1"/>
          <p:nvPr/>
        </p:nvSpPr>
        <p:spPr>
          <a:xfrm>
            <a:off x="4007557" y="3708534"/>
            <a:ext cx="767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index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F0A0676D-1277-4E20-A88D-3CC0BE02F29E}"/>
              </a:ext>
            </a:extLst>
          </p:cNvPr>
          <p:cNvSpPr/>
          <p:nvPr/>
        </p:nvSpPr>
        <p:spPr>
          <a:xfrm flipV="1">
            <a:off x="3454399" y="4753005"/>
            <a:ext cx="338667" cy="3708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" name="표 2">
            <a:extLst>
              <a:ext uri="{FF2B5EF4-FFF2-40B4-BE49-F238E27FC236}">
                <a16:creationId xmlns:a16="http://schemas.microsoft.com/office/drawing/2014/main" id="{458F5590-6810-468D-BEFB-B50DE97BE7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7319552"/>
              </p:ext>
            </p:extLst>
          </p:nvPr>
        </p:nvGraphicFramePr>
        <p:xfrm>
          <a:off x="6096000" y="4166911"/>
          <a:ext cx="38328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6563">
                  <a:extLst>
                    <a:ext uri="{9D8B030D-6E8A-4147-A177-3AD203B41FA5}">
                      <a16:colId xmlns:a16="http://schemas.microsoft.com/office/drawing/2014/main" val="161864414"/>
                    </a:ext>
                  </a:extLst>
                </a:gridCol>
                <a:gridCol w="766563">
                  <a:extLst>
                    <a:ext uri="{9D8B030D-6E8A-4147-A177-3AD203B41FA5}">
                      <a16:colId xmlns:a16="http://schemas.microsoft.com/office/drawing/2014/main" val="1564010514"/>
                    </a:ext>
                  </a:extLst>
                </a:gridCol>
                <a:gridCol w="766563">
                  <a:extLst>
                    <a:ext uri="{9D8B030D-6E8A-4147-A177-3AD203B41FA5}">
                      <a16:colId xmlns:a16="http://schemas.microsoft.com/office/drawing/2014/main" val="1697722932"/>
                    </a:ext>
                  </a:extLst>
                </a:gridCol>
                <a:gridCol w="766563">
                  <a:extLst>
                    <a:ext uri="{9D8B030D-6E8A-4147-A177-3AD203B41FA5}">
                      <a16:colId xmlns:a16="http://schemas.microsoft.com/office/drawing/2014/main" val="2034512798"/>
                    </a:ext>
                  </a:extLst>
                </a:gridCol>
                <a:gridCol w="766563">
                  <a:extLst>
                    <a:ext uri="{9D8B030D-6E8A-4147-A177-3AD203B41FA5}">
                      <a16:colId xmlns:a16="http://schemas.microsoft.com/office/drawing/2014/main" val="387235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4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…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3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751425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A6361AE8-9953-467B-8F2E-74859EF376FE}"/>
              </a:ext>
            </a:extLst>
          </p:cNvPr>
          <p:cNvSpPr txBox="1"/>
          <p:nvPr/>
        </p:nvSpPr>
        <p:spPr>
          <a:xfrm>
            <a:off x="9161170" y="3708534"/>
            <a:ext cx="767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index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716C7A34-C19F-40F5-8B36-9E13F2E14599}"/>
              </a:ext>
            </a:extLst>
          </p:cNvPr>
          <p:cNvSpPr/>
          <p:nvPr/>
        </p:nvSpPr>
        <p:spPr>
          <a:xfrm flipV="1">
            <a:off x="8608012" y="4753005"/>
            <a:ext cx="338667" cy="3708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8F7DE3-B1B5-42FC-9707-E4B1C068A473}"/>
              </a:ext>
            </a:extLst>
          </p:cNvPr>
          <p:cNvSpPr txBox="1"/>
          <p:nvPr/>
        </p:nvSpPr>
        <p:spPr>
          <a:xfrm>
            <a:off x="3951116" y="4676977"/>
            <a:ext cx="880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LIS : 4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206481A-6801-4E8A-A9B5-37336384FEE9}"/>
              </a:ext>
            </a:extLst>
          </p:cNvPr>
          <p:cNvSpPr txBox="1"/>
          <p:nvPr/>
        </p:nvSpPr>
        <p:spPr>
          <a:xfrm>
            <a:off x="9104727" y="4676977"/>
            <a:ext cx="880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LIS : 3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36140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9D13859-3C4A-53F0-C48F-C6B9095BD065}"/>
              </a:ext>
            </a:extLst>
          </p:cNvPr>
          <p:cNvSpPr txBox="1"/>
          <p:nvPr/>
        </p:nvSpPr>
        <p:spPr>
          <a:xfrm>
            <a:off x="331694" y="179902"/>
            <a:ext cx="95068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11053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가장 긴 증가하는 부분 수열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34B7FF-D1A4-45D7-A12D-0C886A99812A}"/>
              </a:ext>
            </a:extLst>
          </p:cNvPr>
          <p:cNvSpPr txBox="1"/>
          <p:nvPr/>
        </p:nvSpPr>
        <p:spPr>
          <a:xfrm>
            <a:off x="942387" y="1190024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그렇다면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dp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[]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테이블에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idx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(for 0 to N - 1)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까지의 최대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LIS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길이를 저장해보겠습니다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70AC9A-5079-4E24-9B99-6CD3A9B726A5}"/>
              </a:ext>
            </a:extLst>
          </p:cNvPr>
          <p:cNvSpPr txBox="1"/>
          <p:nvPr/>
        </p:nvSpPr>
        <p:spPr>
          <a:xfrm>
            <a:off x="942387" y="1861874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우선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A[0]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무엇이 들어가든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LIS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길이를 최대로 하기 위해선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A[0]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들어간 수를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LIS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포함시켜야 함을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30F19CBA-D7B3-426E-9772-3DEB7E4EB2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680941"/>
              </p:ext>
            </p:extLst>
          </p:nvPr>
        </p:nvGraphicFramePr>
        <p:xfrm>
          <a:off x="942387" y="4396123"/>
          <a:ext cx="38328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803">
                  <a:extLst>
                    <a:ext uri="{9D8B030D-6E8A-4147-A177-3AD203B41FA5}">
                      <a16:colId xmlns:a16="http://schemas.microsoft.com/office/drawing/2014/main" val="161864414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1564010514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1697722932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2034512798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38723595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12225554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20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10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30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20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50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75142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49E50F23-3628-427D-80DF-B5297E845953}"/>
              </a:ext>
            </a:extLst>
          </p:cNvPr>
          <p:cNvSpPr txBox="1"/>
          <p:nvPr/>
        </p:nvSpPr>
        <p:spPr>
          <a:xfrm>
            <a:off x="942387" y="3937746"/>
            <a:ext cx="767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A[]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graphicFrame>
        <p:nvGraphicFramePr>
          <p:cNvPr id="12" name="표 2">
            <a:extLst>
              <a:ext uri="{FF2B5EF4-FFF2-40B4-BE49-F238E27FC236}">
                <a16:creationId xmlns:a16="http://schemas.microsoft.com/office/drawing/2014/main" id="{458F5590-6810-468D-BEFB-B50DE97BE7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4779571"/>
              </p:ext>
            </p:extLst>
          </p:nvPr>
        </p:nvGraphicFramePr>
        <p:xfrm>
          <a:off x="6096000" y="4396123"/>
          <a:ext cx="38328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803">
                  <a:extLst>
                    <a:ext uri="{9D8B030D-6E8A-4147-A177-3AD203B41FA5}">
                      <a16:colId xmlns:a16="http://schemas.microsoft.com/office/drawing/2014/main" val="161864414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1564010514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1697722932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2034512798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38723595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36097966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751425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A6361AE8-9953-467B-8F2E-74859EF376FE}"/>
              </a:ext>
            </a:extLst>
          </p:cNvPr>
          <p:cNvSpPr txBox="1"/>
          <p:nvPr/>
        </p:nvSpPr>
        <p:spPr>
          <a:xfrm>
            <a:off x="6096000" y="3937746"/>
            <a:ext cx="767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dp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[]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42B69B-EAB5-31B9-C9FA-B03CF2439B6D}"/>
              </a:ext>
            </a:extLst>
          </p:cNvPr>
          <p:cNvSpPr txBox="1"/>
          <p:nvPr/>
        </p:nvSpPr>
        <p:spPr>
          <a:xfrm>
            <a:off x="942387" y="2228243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알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0F81C5-075C-19AF-9CF2-30884C3D838B}"/>
              </a:ext>
            </a:extLst>
          </p:cNvPr>
          <p:cNvSpPr txBox="1"/>
          <p:nvPr/>
        </p:nvSpPr>
        <p:spPr>
          <a:xfrm>
            <a:off x="942387" y="2597858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ex : {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2}, {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1}, {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20, 10, 30, 20, 50}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LIS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구하기 위해서는 결국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A[0]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포함시키는게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이득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89E6857-72CD-816D-C2AC-1545144D518A}"/>
              </a:ext>
            </a:extLst>
          </p:cNvPr>
          <p:cNvSpPr txBox="1"/>
          <p:nvPr/>
        </p:nvSpPr>
        <p:spPr>
          <a:xfrm>
            <a:off x="942387" y="3267802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따라서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dp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[0] = 1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초기화 할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7941A9-5862-DC33-8512-E22570A6436A}"/>
              </a:ext>
            </a:extLst>
          </p:cNvPr>
          <p:cNvSpPr txBox="1"/>
          <p:nvPr/>
        </p:nvSpPr>
        <p:spPr>
          <a:xfrm>
            <a:off x="6096000" y="5066067"/>
            <a:ext cx="4989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여기서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dp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[0] =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LIS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{10}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포함됬음을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의미</a:t>
            </a:r>
          </a:p>
        </p:txBody>
      </p:sp>
    </p:spTree>
    <p:extLst>
      <p:ext uri="{BB962C8B-B14F-4D97-AF65-F5344CB8AC3E}">
        <p14:creationId xmlns:p14="http://schemas.microsoft.com/office/powerpoint/2010/main" val="8050777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9D13859-3C4A-53F0-C48F-C6B9095BD065}"/>
              </a:ext>
            </a:extLst>
          </p:cNvPr>
          <p:cNvSpPr txBox="1"/>
          <p:nvPr/>
        </p:nvSpPr>
        <p:spPr>
          <a:xfrm>
            <a:off x="331694" y="179902"/>
            <a:ext cx="95068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11053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가장 긴 증가하는 부분 수열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34B7FF-D1A4-45D7-A12D-0C886A99812A}"/>
              </a:ext>
            </a:extLst>
          </p:cNvPr>
          <p:cNvSpPr txBox="1"/>
          <p:nvPr/>
        </p:nvSpPr>
        <p:spPr>
          <a:xfrm>
            <a:off x="942387" y="1190024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A[1]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에서의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LIS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길이는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A[1 – 1]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까지의 가장 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LIS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길이를 살펴보면 되는데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70AC9A-5079-4E24-9B99-6CD3A9B726A5}"/>
              </a:ext>
            </a:extLst>
          </p:cNvPr>
          <p:cNvSpPr txBox="1"/>
          <p:nvPr/>
        </p:nvSpPr>
        <p:spPr>
          <a:xfrm>
            <a:off x="942387" y="1523656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값은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dp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[]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저장해뒀습니다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30F19CBA-D7B3-426E-9772-3DEB7E4EB2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6944488"/>
              </p:ext>
            </p:extLst>
          </p:nvPr>
        </p:nvGraphicFramePr>
        <p:xfrm>
          <a:off x="942387" y="4396123"/>
          <a:ext cx="38328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803">
                  <a:extLst>
                    <a:ext uri="{9D8B030D-6E8A-4147-A177-3AD203B41FA5}">
                      <a16:colId xmlns:a16="http://schemas.microsoft.com/office/drawing/2014/main" val="161864414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1564010514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1697722932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2034512798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38723595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12225554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10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10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30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20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50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75142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49E50F23-3628-427D-80DF-B5297E845953}"/>
              </a:ext>
            </a:extLst>
          </p:cNvPr>
          <p:cNvSpPr txBox="1"/>
          <p:nvPr/>
        </p:nvSpPr>
        <p:spPr>
          <a:xfrm>
            <a:off x="942387" y="3937746"/>
            <a:ext cx="767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A[]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graphicFrame>
        <p:nvGraphicFramePr>
          <p:cNvPr id="12" name="표 2">
            <a:extLst>
              <a:ext uri="{FF2B5EF4-FFF2-40B4-BE49-F238E27FC236}">
                <a16:creationId xmlns:a16="http://schemas.microsoft.com/office/drawing/2014/main" id="{458F5590-6810-468D-BEFB-B50DE97BE7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450385"/>
              </p:ext>
            </p:extLst>
          </p:nvPr>
        </p:nvGraphicFramePr>
        <p:xfrm>
          <a:off x="6096000" y="4396123"/>
          <a:ext cx="38328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803">
                  <a:extLst>
                    <a:ext uri="{9D8B030D-6E8A-4147-A177-3AD203B41FA5}">
                      <a16:colId xmlns:a16="http://schemas.microsoft.com/office/drawing/2014/main" val="161864414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1564010514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1697722932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2034512798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38723595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36097966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751425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A6361AE8-9953-467B-8F2E-74859EF376FE}"/>
              </a:ext>
            </a:extLst>
          </p:cNvPr>
          <p:cNvSpPr txBox="1"/>
          <p:nvPr/>
        </p:nvSpPr>
        <p:spPr>
          <a:xfrm>
            <a:off x="6096000" y="3937746"/>
            <a:ext cx="767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dp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[]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42B69B-EAB5-31B9-C9FA-B03CF2439B6D}"/>
              </a:ext>
            </a:extLst>
          </p:cNvPr>
          <p:cNvSpPr txBox="1"/>
          <p:nvPr/>
        </p:nvSpPr>
        <p:spPr>
          <a:xfrm>
            <a:off x="942387" y="2228243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dp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[0]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값이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A[0]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값이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10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이므로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A[1]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까지의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LIS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{10}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89E6857-72CD-816D-C2AC-1545144D518A}"/>
              </a:ext>
            </a:extLst>
          </p:cNvPr>
          <p:cNvSpPr txBox="1"/>
          <p:nvPr/>
        </p:nvSpPr>
        <p:spPr>
          <a:xfrm>
            <a:off x="942387" y="2899527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따라서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A[1]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까지의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LIS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20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포함시킬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F4A1BC-4A28-F664-91CC-D7285FE07778}"/>
              </a:ext>
            </a:extLst>
          </p:cNvPr>
          <p:cNvSpPr txBox="1"/>
          <p:nvPr/>
        </p:nvSpPr>
        <p:spPr>
          <a:xfrm>
            <a:off x="6096000" y="5334344"/>
            <a:ext cx="4989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여기서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dp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[1] =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LIS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{20}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포함됬음을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의미</a:t>
            </a:r>
          </a:p>
        </p:txBody>
      </p:sp>
      <p:sp>
        <p:nvSpPr>
          <p:cNvPr id="17" name="원형: 비어 있음 16">
            <a:extLst>
              <a:ext uri="{FF2B5EF4-FFF2-40B4-BE49-F238E27FC236}">
                <a16:creationId xmlns:a16="http://schemas.microsoft.com/office/drawing/2014/main" id="{9DD91BE4-C2C2-ED7D-5FCD-6BC999BC6C78}"/>
              </a:ext>
            </a:extLst>
          </p:cNvPr>
          <p:cNvSpPr/>
          <p:nvPr/>
        </p:nvSpPr>
        <p:spPr>
          <a:xfrm>
            <a:off x="6268825" y="4827397"/>
            <a:ext cx="298800" cy="299104"/>
          </a:xfrm>
          <a:prstGeom prst="donu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1871000-7C79-387D-3C4A-4ABAEA252FCC}"/>
              </a:ext>
            </a:extLst>
          </p:cNvPr>
          <p:cNvSpPr txBox="1"/>
          <p:nvPr/>
        </p:nvSpPr>
        <p:spPr>
          <a:xfrm>
            <a:off x="942387" y="4757169"/>
            <a:ext cx="631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03213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9D13859-3C4A-53F0-C48F-C6B9095BD065}"/>
              </a:ext>
            </a:extLst>
          </p:cNvPr>
          <p:cNvSpPr txBox="1"/>
          <p:nvPr/>
        </p:nvSpPr>
        <p:spPr>
          <a:xfrm>
            <a:off x="331694" y="179902"/>
            <a:ext cx="95068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11053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가장 긴 증가하는 부분 수열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34B7FF-D1A4-45D7-A12D-0C886A99812A}"/>
              </a:ext>
            </a:extLst>
          </p:cNvPr>
          <p:cNvSpPr txBox="1"/>
          <p:nvPr/>
        </p:nvSpPr>
        <p:spPr>
          <a:xfrm>
            <a:off x="942387" y="1190024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A[2]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에서의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LIS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길이는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A[2 – 1]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까지의 가장 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LIS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길이를 살펴보면 되는데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70AC9A-5079-4E24-9B99-6CD3A9B726A5}"/>
              </a:ext>
            </a:extLst>
          </p:cNvPr>
          <p:cNvSpPr txBox="1"/>
          <p:nvPr/>
        </p:nvSpPr>
        <p:spPr>
          <a:xfrm>
            <a:off x="942387" y="1874185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먼저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dp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[0]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일 때의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LIS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는 뒤에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10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포함하고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   ( LIS : { … , 10} )    (A[0] = 10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이므로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30F19CBA-D7B3-426E-9772-3DEB7E4EB2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6085404"/>
              </p:ext>
            </p:extLst>
          </p:nvPr>
        </p:nvGraphicFramePr>
        <p:xfrm>
          <a:off x="942387" y="5032274"/>
          <a:ext cx="38328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803">
                  <a:extLst>
                    <a:ext uri="{9D8B030D-6E8A-4147-A177-3AD203B41FA5}">
                      <a16:colId xmlns:a16="http://schemas.microsoft.com/office/drawing/2014/main" val="161864414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1564010514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1697722932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2034512798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38723595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12225554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10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20</a:t>
                      </a:r>
                      <a:endParaRPr lang="ko-KR" altLang="en-US" b="0" dirty="0">
                        <a:solidFill>
                          <a:srgbClr val="40404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30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20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50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75142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49E50F23-3628-427D-80DF-B5297E845953}"/>
              </a:ext>
            </a:extLst>
          </p:cNvPr>
          <p:cNvSpPr txBox="1"/>
          <p:nvPr/>
        </p:nvSpPr>
        <p:spPr>
          <a:xfrm>
            <a:off x="942387" y="4573897"/>
            <a:ext cx="767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A[]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graphicFrame>
        <p:nvGraphicFramePr>
          <p:cNvPr id="12" name="표 2">
            <a:extLst>
              <a:ext uri="{FF2B5EF4-FFF2-40B4-BE49-F238E27FC236}">
                <a16:creationId xmlns:a16="http://schemas.microsoft.com/office/drawing/2014/main" id="{458F5590-6810-468D-BEFB-B50DE97BE7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6131374"/>
              </p:ext>
            </p:extLst>
          </p:nvPr>
        </p:nvGraphicFramePr>
        <p:xfrm>
          <a:off x="6096000" y="5032274"/>
          <a:ext cx="38328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803">
                  <a:extLst>
                    <a:ext uri="{9D8B030D-6E8A-4147-A177-3AD203B41FA5}">
                      <a16:colId xmlns:a16="http://schemas.microsoft.com/office/drawing/2014/main" val="161864414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1564010514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1697722932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2034512798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38723595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36097966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751425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A6361AE8-9953-467B-8F2E-74859EF376FE}"/>
              </a:ext>
            </a:extLst>
          </p:cNvPr>
          <p:cNvSpPr txBox="1"/>
          <p:nvPr/>
        </p:nvSpPr>
        <p:spPr>
          <a:xfrm>
            <a:off x="6096000" y="4573897"/>
            <a:ext cx="767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dp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[]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42B69B-EAB5-31B9-C9FA-B03CF2439B6D}"/>
              </a:ext>
            </a:extLst>
          </p:cNvPr>
          <p:cNvSpPr txBox="1"/>
          <p:nvPr/>
        </p:nvSpPr>
        <p:spPr>
          <a:xfrm>
            <a:off x="942387" y="2180140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따라서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dp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[0]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까지의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LIS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A[2]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포함시킬 순 없습니다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89E6857-72CD-816D-C2AC-1545144D518A}"/>
              </a:ext>
            </a:extLst>
          </p:cNvPr>
          <p:cNvSpPr txBox="1"/>
          <p:nvPr/>
        </p:nvSpPr>
        <p:spPr>
          <a:xfrm>
            <a:off x="942387" y="2855427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dp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[1]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일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때의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LIS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는 뒤에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20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포함하고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   ( LIS : { … , 20} 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F4A1BC-4A28-F664-91CC-D7285FE07778}"/>
              </a:ext>
            </a:extLst>
          </p:cNvPr>
          <p:cNvSpPr txBox="1"/>
          <p:nvPr/>
        </p:nvSpPr>
        <p:spPr>
          <a:xfrm>
            <a:off x="6096000" y="5970495"/>
            <a:ext cx="4989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dp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[2] LIS : {10}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4" name="곱하기 기호 13">
            <a:extLst>
              <a:ext uri="{FF2B5EF4-FFF2-40B4-BE49-F238E27FC236}">
                <a16:creationId xmlns:a16="http://schemas.microsoft.com/office/drawing/2014/main" id="{C3572D4B-3A5E-3770-736E-81650FB1ACF4}"/>
              </a:ext>
            </a:extLst>
          </p:cNvPr>
          <p:cNvSpPr/>
          <p:nvPr/>
        </p:nvSpPr>
        <p:spPr>
          <a:xfrm>
            <a:off x="6910781" y="5463548"/>
            <a:ext cx="298800" cy="2988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곱하기 기호 14">
            <a:extLst>
              <a:ext uri="{FF2B5EF4-FFF2-40B4-BE49-F238E27FC236}">
                <a16:creationId xmlns:a16="http://schemas.microsoft.com/office/drawing/2014/main" id="{8B08A8AE-E377-4A2D-824F-CAECD0C8AA5E}"/>
              </a:ext>
            </a:extLst>
          </p:cNvPr>
          <p:cNvSpPr/>
          <p:nvPr/>
        </p:nvSpPr>
        <p:spPr>
          <a:xfrm>
            <a:off x="6292715" y="5463548"/>
            <a:ext cx="298800" cy="2988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666603-6D64-EBBF-0BC2-0462895C1774}"/>
              </a:ext>
            </a:extLst>
          </p:cNvPr>
          <p:cNvSpPr txBox="1"/>
          <p:nvPr/>
        </p:nvSpPr>
        <p:spPr>
          <a:xfrm>
            <a:off x="942387" y="3211920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따라서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dp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[1]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까지의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LIS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A[2]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포함시킬 순 없습니다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3DF088-EC89-8EA2-7FEE-EA92D240E5E5}"/>
              </a:ext>
            </a:extLst>
          </p:cNvPr>
          <p:cNvSpPr txBox="1"/>
          <p:nvPr/>
        </p:nvSpPr>
        <p:spPr>
          <a:xfrm>
            <a:off x="942387" y="3899595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결국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A[2]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에서의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LIS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는 자기 자신밖에 포함하지 못합니다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   ( LIS : {10} 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B0FB39F-962D-A367-4931-161CC518BFA3}"/>
              </a:ext>
            </a:extLst>
          </p:cNvPr>
          <p:cNvSpPr txBox="1"/>
          <p:nvPr/>
        </p:nvSpPr>
        <p:spPr>
          <a:xfrm>
            <a:off x="942387" y="5393016"/>
            <a:ext cx="631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&gt;=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8BA47B0-7CEA-01CB-2D72-09F19FAEE433}"/>
              </a:ext>
            </a:extLst>
          </p:cNvPr>
          <p:cNvSpPr txBox="1"/>
          <p:nvPr/>
        </p:nvSpPr>
        <p:spPr>
          <a:xfrm>
            <a:off x="1574276" y="5393016"/>
            <a:ext cx="631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&gt;=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52080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9D13859-3C4A-53F0-C48F-C6B9095BD065}"/>
              </a:ext>
            </a:extLst>
          </p:cNvPr>
          <p:cNvSpPr txBox="1"/>
          <p:nvPr/>
        </p:nvSpPr>
        <p:spPr>
          <a:xfrm>
            <a:off x="331694" y="179902"/>
            <a:ext cx="95068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11053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가장 긴 증가하는 부분 수열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34B7FF-D1A4-45D7-A12D-0C886A99812A}"/>
              </a:ext>
            </a:extLst>
          </p:cNvPr>
          <p:cNvSpPr txBox="1"/>
          <p:nvPr/>
        </p:nvSpPr>
        <p:spPr>
          <a:xfrm>
            <a:off x="942387" y="1190024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A[3]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에서의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LIS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길이는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A[3 – 1]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까지의 가장 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LIS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길이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dp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[])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살펴봐서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70AC9A-5079-4E24-9B99-6CD3A9B726A5}"/>
              </a:ext>
            </a:extLst>
          </p:cNvPr>
          <p:cNvSpPr txBox="1"/>
          <p:nvPr/>
        </p:nvSpPr>
        <p:spPr>
          <a:xfrm>
            <a:off x="942387" y="1546517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넣을 수 있는 값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(A[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idx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] &gt; A[0 ~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idx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– 1])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중 가장 큰 값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 max (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dp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[0 ~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idx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–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1] 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자신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(A[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idx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])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30F19CBA-D7B3-426E-9772-3DEB7E4EB2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4859816"/>
              </p:ext>
            </p:extLst>
          </p:nvPr>
        </p:nvGraphicFramePr>
        <p:xfrm>
          <a:off x="942387" y="2899268"/>
          <a:ext cx="38328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803">
                  <a:extLst>
                    <a:ext uri="{9D8B030D-6E8A-4147-A177-3AD203B41FA5}">
                      <a16:colId xmlns:a16="http://schemas.microsoft.com/office/drawing/2014/main" val="161864414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1564010514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1697722932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2034512798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38723595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12225554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10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20</a:t>
                      </a:r>
                      <a:endParaRPr lang="ko-KR" altLang="en-US" b="0" dirty="0">
                        <a:solidFill>
                          <a:srgbClr val="40404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20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50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75142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49E50F23-3628-427D-80DF-B5297E845953}"/>
              </a:ext>
            </a:extLst>
          </p:cNvPr>
          <p:cNvSpPr txBox="1"/>
          <p:nvPr/>
        </p:nvSpPr>
        <p:spPr>
          <a:xfrm>
            <a:off x="942387" y="2440891"/>
            <a:ext cx="767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A[]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graphicFrame>
        <p:nvGraphicFramePr>
          <p:cNvPr id="12" name="표 2">
            <a:extLst>
              <a:ext uri="{FF2B5EF4-FFF2-40B4-BE49-F238E27FC236}">
                <a16:creationId xmlns:a16="http://schemas.microsoft.com/office/drawing/2014/main" id="{458F5590-6810-468D-BEFB-B50DE97BE7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5806806"/>
              </p:ext>
            </p:extLst>
          </p:nvPr>
        </p:nvGraphicFramePr>
        <p:xfrm>
          <a:off x="6096000" y="2899268"/>
          <a:ext cx="38328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803">
                  <a:extLst>
                    <a:ext uri="{9D8B030D-6E8A-4147-A177-3AD203B41FA5}">
                      <a16:colId xmlns:a16="http://schemas.microsoft.com/office/drawing/2014/main" val="161864414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1564010514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1697722932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2034512798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38723595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36097966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751425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A6361AE8-9953-467B-8F2E-74859EF376FE}"/>
              </a:ext>
            </a:extLst>
          </p:cNvPr>
          <p:cNvSpPr txBox="1"/>
          <p:nvPr/>
        </p:nvSpPr>
        <p:spPr>
          <a:xfrm>
            <a:off x="6096000" y="2440891"/>
            <a:ext cx="767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dp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[]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F4A1BC-4A28-F664-91CC-D7285FE07778}"/>
              </a:ext>
            </a:extLst>
          </p:cNvPr>
          <p:cNvSpPr txBox="1"/>
          <p:nvPr/>
        </p:nvSpPr>
        <p:spPr>
          <a:xfrm>
            <a:off x="6096000" y="3837489"/>
            <a:ext cx="4989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dp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[3] LIS : {…, 20, 30}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B0FB39F-962D-A367-4931-161CC518BFA3}"/>
              </a:ext>
            </a:extLst>
          </p:cNvPr>
          <p:cNvSpPr txBox="1"/>
          <p:nvPr/>
        </p:nvSpPr>
        <p:spPr>
          <a:xfrm>
            <a:off x="942387" y="3260010"/>
            <a:ext cx="631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8BA47B0-7CEA-01CB-2D72-09F19FAEE433}"/>
              </a:ext>
            </a:extLst>
          </p:cNvPr>
          <p:cNvSpPr txBox="1"/>
          <p:nvPr/>
        </p:nvSpPr>
        <p:spPr>
          <a:xfrm>
            <a:off x="1574276" y="3260010"/>
            <a:ext cx="631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DAA95C-DE90-851D-563C-2313F4D9EBFF}"/>
              </a:ext>
            </a:extLst>
          </p:cNvPr>
          <p:cNvSpPr txBox="1"/>
          <p:nvPr/>
        </p:nvSpPr>
        <p:spPr>
          <a:xfrm>
            <a:off x="942387" y="1913041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수열에 포함시키면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dp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idx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] + 1)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구할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A917DA-E435-BED6-D86A-57FCA5647469}"/>
              </a:ext>
            </a:extLst>
          </p:cNvPr>
          <p:cNvSpPr txBox="1"/>
          <p:nvPr/>
        </p:nvSpPr>
        <p:spPr>
          <a:xfrm>
            <a:off x="2209486" y="3260010"/>
            <a:ext cx="631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원형: 비어 있음 21">
            <a:extLst>
              <a:ext uri="{FF2B5EF4-FFF2-40B4-BE49-F238E27FC236}">
                <a16:creationId xmlns:a16="http://schemas.microsoft.com/office/drawing/2014/main" id="{38A7EB71-EFA8-60BD-A7F7-794C1695352E}"/>
              </a:ext>
            </a:extLst>
          </p:cNvPr>
          <p:cNvSpPr/>
          <p:nvPr/>
        </p:nvSpPr>
        <p:spPr>
          <a:xfrm>
            <a:off x="6268825" y="3330542"/>
            <a:ext cx="298800" cy="299104"/>
          </a:xfrm>
          <a:prstGeom prst="donu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원형: 비어 있음 22">
            <a:extLst>
              <a:ext uri="{FF2B5EF4-FFF2-40B4-BE49-F238E27FC236}">
                <a16:creationId xmlns:a16="http://schemas.microsoft.com/office/drawing/2014/main" id="{45EC978B-F85B-A799-F156-3F816C7036FB}"/>
              </a:ext>
            </a:extLst>
          </p:cNvPr>
          <p:cNvSpPr/>
          <p:nvPr/>
        </p:nvSpPr>
        <p:spPr>
          <a:xfrm>
            <a:off x="6904323" y="3330542"/>
            <a:ext cx="298800" cy="299104"/>
          </a:xfrm>
          <a:prstGeom prst="donu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원형: 비어 있음 23">
            <a:extLst>
              <a:ext uri="{FF2B5EF4-FFF2-40B4-BE49-F238E27FC236}">
                <a16:creationId xmlns:a16="http://schemas.microsoft.com/office/drawing/2014/main" id="{9163DAB5-DA71-3FE0-892F-D0E9DE142514}"/>
              </a:ext>
            </a:extLst>
          </p:cNvPr>
          <p:cNvSpPr/>
          <p:nvPr/>
        </p:nvSpPr>
        <p:spPr>
          <a:xfrm>
            <a:off x="7535924" y="3330542"/>
            <a:ext cx="298800" cy="299104"/>
          </a:xfrm>
          <a:prstGeom prst="donu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CA91F3E-2A26-78C1-80B8-E816C7C4A3A0}"/>
              </a:ext>
            </a:extLst>
          </p:cNvPr>
          <p:cNvSpPr txBox="1"/>
          <p:nvPr/>
        </p:nvSpPr>
        <p:spPr>
          <a:xfrm>
            <a:off x="942387" y="4370316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A[4]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graphicFrame>
        <p:nvGraphicFramePr>
          <p:cNvPr id="28" name="표 2">
            <a:extLst>
              <a:ext uri="{FF2B5EF4-FFF2-40B4-BE49-F238E27FC236}">
                <a16:creationId xmlns:a16="http://schemas.microsoft.com/office/drawing/2014/main" id="{13A7ABFF-CAB4-05AE-F9F9-82AC780DEE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662515"/>
              </p:ext>
            </p:extLst>
          </p:nvPr>
        </p:nvGraphicFramePr>
        <p:xfrm>
          <a:off x="942387" y="5370545"/>
          <a:ext cx="38328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803">
                  <a:extLst>
                    <a:ext uri="{9D8B030D-6E8A-4147-A177-3AD203B41FA5}">
                      <a16:colId xmlns:a16="http://schemas.microsoft.com/office/drawing/2014/main" val="161864414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1564010514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1697722932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2034512798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38723595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12225554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10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20</a:t>
                      </a:r>
                      <a:endParaRPr lang="ko-KR" altLang="en-US" b="0" dirty="0">
                        <a:solidFill>
                          <a:srgbClr val="40404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30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20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50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751425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F851666B-236B-23F3-81E9-9D599E94D739}"/>
              </a:ext>
            </a:extLst>
          </p:cNvPr>
          <p:cNvSpPr txBox="1"/>
          <p:nvPr/>
        </p:nvSpPr>
        <p:spPr>
          <a:xfrm>
            <a:off x="942387" y="4912168"/>
            <a:ext cx="767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A[]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graphicFrame>
        <p:nvGraphicFramePr>
          <p:cNvPr id="32" name="표 2">
            <a:extLst>
              <a:ext uri="{FF2B5EF4-FFF2-40B4-BE49-F238E27FC236}">
                <a16:creationId xmlns:a16="http://schemas.microsoft.com/office/drawing/2014/main" id="{59225F4D-522C-B380-6A75-EB983F9980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8585893"/>
              </p:ext>
            </p:extLst>
          </p:nvPr>
        </p:nvGraphicFramePr>
        <p:xfrm>
          <a:off x="6096000" y="5370545"/>
          <a:ext cx="38328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803">
                  <a:extLst>
                    <a:ext uri="{9D8B030D-6E8A-4147-A177-3AD203B41FA5}">
                      <a16:colId xmlns:a16="http://schemas.microsoft.com/office/drawing/2014/main" val="161864414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1564010514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1697722932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2034512798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38723595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36097966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751425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84CDE969-1E9A-F01A-108E-395D79DDA875}"/>
              </a:ext>
            </a:extLst>
          </p:cNvPr>
          <p:cNvSpPr txBox="1"/>
          <p:nvPr/>
        </p:nvSpPr>
        <p:spPr>
          <a:xfrm>
            <a:off x="6096000" y="4912168"/>
            <a:ext cx="767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dp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[]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F288834-45CA-BC32-1ACD-BF326CBC096B}"/>
              </a:ext>
            </a:extLst>
          </p:cNvPr>
          <p:cNvSpPr txBox="1"/>
          <p:nvPr/>
        </p:nvSpPr>
        <p:spPr>
          <a:xfrm>
            <a:off x="6096000" y="6308766"/>
            <a:ext cx="4989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dp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[4] LIS : {…, 10, 20}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35341EE-4677-D335-72EF-8F43ABFAE284}"/>
              </a:ext>
            </a:extLst>
          </p:cNvPr>
          <p:cNvSpPr txBox="1"/>
          <p:nvPr/>
        </p:nvSpPr>
        <p:spPr>
          <a:xfrm>
            <a:off x="942387" y="5731287"/>
            <a:ext cx="631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83C7B33-E42E-D934-18B0-782FBC2AEF76}"/>
              </a:ext>
            </a:extLst>
          </p:cNvPr>
          <p:cNvSpPr txBox="1"/>
          <p:nvPr/>
        </p:nvSpPr>
        <p:spPr>
          <a:xfrm>
            <a:off x="1574276" y="5731287"/>
            <a:ext cx="631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&gt;=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2547E78-FCBB-DF88-ABF6-C1C85FE63736}"/>
              </a:ext>
            </a:extLst>
          </p:cNvPr>
          <p:cNvSpPr txBox="1"/>
          <p:nvPr/>
        </p:nvSpPr>
        <p:spPr>
          <a:xfrm>
            <a:off x="2209486" y="5731287"/>
            <a:ext cx="631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4" name="원형: 비어 있음 43">
            <a:extLst>
              <a:ext uri="{FF2B5EF4-FFF2-40B4-BE49-F238E27FC236}">
                <a16:creationId xmlns:a16="http://schemas.microsoft.com/office/drawing/2014/main" id="{D29E90A6-FC89-21E0-C47C-801132307354}"/>
              </a:ext>
            </a:extLst>
          </p:cNvPr>
          <p:cNvSpPr/>
          <p:nvPr/>
        </p:nvSpPr>
        <p:spPr>
          <a:xfrm>
            <a:off x="6268825" y="5801819"/>
            <a:ext cx="298800" cy="299104"/>
          </a:xfrm>
          <a:prstGeom prst="donu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원형: 비어 있음 45">
            <a:extLst>
              <a:ext uri="{FF2B5EF4-FFF2-40B4-BE49-F238E27FC236}">
                <a16:creationId xmlns:a16="http://schemas.microsoft.com/office/drawing/2014/main" id="{02AA4DF9-BC9F-9EC9-9F3A-16A72759B157}"/>
              </a:ext>
            </a:extLst>
          </p:cNvPr>
          <p:cNvSpPr/>
          <p:nvPr/>
        </p:nvSpPr>
        <p:spPr>
          <a:xfrm>
            <a:off x="7535924" y="5801819"/>
            <a:ext cx="298800" cy="299104"/>
          </a:xfrm>
          <a:prstGeom prst="donu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312C430-D015-ADF9-A4CE-FC117B4A7558}"/>
              </a:ext>
            </a:extLst>
          </p:cNvPr>
          <p:cNvSpPr txBox="1"/>
          <p:nvPr/>
        </p:nvSpPr>
        <p:spPr>
          <a:xfrm>
            <a:off x="2857135" y="5731287"/>
            <a:ext cx="631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&gt;=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0" name="곱하기 기호 49">
            <a:extLst>
              <a:ext uri="{FF2B5EF4-FFF2-40B4-BE49-F238E27FC236}">
                <a16:creationId xmlns:a16="http://schemas.microsoft.com/office/drawing/2014/main" id="{E0914604-2D81-96AD-77DD-1A57E40FB8FA}"/>
              </a:ext>
            </a:extLst>
          </p:cNvPr>
          <p:cNvSpPr/>
          <p:nvPr/>
        </p:nvSpPr>
        <p:spPr>
          <a:xfrm>
            <a:off x="6910781" y="5799828"/>
            <a:ext cx="298800" cy="2988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곱하기 기호 51">
            <a:extLst>
              <a:ext uri="{FF2B5EF4-FFF2-40B4-BE49-F238E27FC236}">
                <a16:creationId xmlns:a16="http://schemas.microsoft.com/office/drawing/2014/main" id="{A047AB1D-3161-CCA6-0903-50AFB678F54B}"/>
              </a:ext>
            </a:extLst>
          </p:cNvPr>
          <p:cNvSpPr/>
          <p:nvPr/>
        </p:nvSpPr>
        <p:spPr>
          <a:xfrm>
            <a:off x="8177880" y="5799828"/>
            <a:ext cx="298800" cy="2988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5115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9D13859-3C4A-53F0-C48F-C6B9095BD065}"/>
              </a:ext>
            </a:extLst>
          </p:cNvPr>
          <p:cNvSpPr txBox="1"/>
          <p:nvPr/>
        </p:nvSpPr>
        <p:spPr>
          <a:xfrm>
            <a:off x="331694" y="179902"/>
            <a:ext cx="95068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11053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가장 긴 증가하는 부분 수열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EFF3A6-6D11-A287-4445-5FA5441775D1}"/>
              </a:ext>
            </a:extLst>
          </p:cNvPr>
          <p:cNvSpPr txBox="1"/>
          <p:nvPr/>
        </p:nvSpPr>
        <p:spPr>
          <a:xfrm>
            <a:off x="942387" y="1190024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A[5]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graphicFrame>
        <p:nvGraphicFramePr>
          <p:cNvPr id="25" name="표 2">
            <a:extLst>
              <a:ext uri="{FF2B5EF4-FFF2-40B4-BE49-F238E27FC236}">
                <a16:creationId xmlns:a16="http://schemas.microsoft.com/office/drawing/2014/main" id="{38A0963B-8C0C-1C3C-C82C-68253A5A64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1383626"/>
              </p:ext>
            </p:extLst>
          </p:nvPr>
        </p:nvGraphicFramePr>
        <p:xfrm>
          <a:off x="942387" y="2190253"/>
          <a:ext cx="38328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803">
                  <a:extLst>
                    <a:ext uri="{9D8B030D-6E8A-4147-A177-3AD203B41FA5}">
                      <a16:colId xmlns:a16="http://schemas.microsoft.com/office/drawing/2014/main" val="161864414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1564010514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1697722932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2034512798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38723595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12225554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10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20</a:t>
                      </a:r>
                      <a:endParaRPr lang="ko-KR" altLang="en-US" b="0" dirty="0">
                        <a:solidFill>
                          <a:srgbClr val="40404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30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20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50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751425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1A5DD85A-BD04-C1A4-31E8-CB96AADC062C}"/>
              </a:ext>
            </a:extLst>
          </p:cNvPr>
          <p:cNvSpPr txBox="1"/>
          <p:nvPr/>
        </p:nvSpPr>
        <p:spPr>
          <a:xfrm>
            <a:off x="942387" y="1731876"/>
            <a:ext cx="767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A[]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graphicFrame>
        <p:nvGraphicFramePr>
          <p:cNvPr id="29" name="표 2">
            <a:extLst>
              <a:ext uri="{FF2B5EF4-FFF2-40B4-BE49-F238E27FC236}">
                <a16:creationId xmlns:a16="http://schemas.microsoft.com/office/drawing/2014/main" id="{44D7220B-92CA-8024-7BFD-95F1F89043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668497"/>
              </p:ext>
            </p:extLst>
          </p:nvPr>
        </p:nvGraphicFramePr>
        <p:xfrm>
          <a:off x="6096000" y="2190253"/>
          <a:ext cx="38328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803">
                  <a:extLst>
                    <a:ext uri="{9D8B030D-6E8A-4147-A177-3AD203B41FA5}">
                      <a16:colId xmlns:a16="http://schemas.microsoft.com/office/drawing/2014/main" val="161864414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1564010514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1697722932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2034512798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38723595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36097966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751425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6564ECCD-23F7-38A2-CB97-60D06219E6BD}"/>
              </a:ext>
            </a:extLst>
          </p:cNvPr>
          <p:cNvSpPr txBox="1"/>
          <p:nvPr/>
        </p:nvSpPr>
        <p:spPr>
          <a:xfrm>
            <a:off x="6096000" y="1731876"/>
            <a:ext cx="767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dp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[]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449614F-81F8-441F-C2CB-664E6871777C}"/>
              </a:ext>
            </a:extLst>
          </p:cNvPr>
          <p:cNvSpPr txBox="1"/>
          <p:nvPr/>
        </p:nvSpPr>
        <p:spPr>
          <a:xfrm>
            <a:off x="6096000" y="3128474"/>
            <a:ext cx="4989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dp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[5] LIS : {…, 30, 50}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9DF4A41-72B7-3CBA-0C58-6D3594436747}"/>
              </a:ext>
            </a:extLst>
          </p:cNvPr>
          <p:cNvSpPr txBox="1"/>
          <p:nvPr/>
        </p:nvSpPr>
        <p:spPr>
          <a:xfrm>
            <a:off x="942387" y="2550995"/>
            <a:ext cx="631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39DAA06-05F2-0334-458D-55CAA4464BC9}"/>
              </a:ext>
            </a:extLst>
          </p:cNvPr>
          <p:cNvSpPr txBox="1"/>
          <p:nvPr/>
        </p:nvSpPr>
        <p:spPr>
          <a:xfrm>
            <a:off x="2209486" y="2550995"/>
            <a:ext cx="631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1" name="원형: 비어 있음 40">
            <a:extLst>
              <a:ext uri="{FF2B5EF4-FFF2-40B4-BE49-F238E27FC236}">
                <a16:creationId xmlns:a16="http://schemas.microsoft.com/office/drawing/2014/main" id="{A4D34608-5183-BA73-A8DA-65751B594136}"/>
              </a:ext>
            </a:extLst>
          </p:cNvPr>
          <p:cNvSpPr/>
          <p:nvPr/>
        </p:nvSpPr>
        <p:spPr>
          <a:xfrm>
            <a:off x="6268825" y="2621527"/>
            <a:ext cx="298800" cy="299104"/>
          </a:xfrm>
          <a:prstGeom prst="donu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원형: 비어 있음 42">
            <a:extLst>
              <a:ext uri="{FF2B5EF4-FFF2-40B4-BE49-F238E27FC236}">
                <a16:creationId xmlns:a16="http://schemas.microsoft.com/office/drawing/2014/main" id="{19F08D33-045E-CA61-4E8E-8A2A8F9C94B6}"/>
              </a:ext>
            </a:extLst>
          </p:cNvPr>
          <p:cNvSpPr/>
          <p:nvPr/>
        </p:nvSpPr>
        <p:spPr>
          <a:xfrm>
            <a:off x="7535924" y="2621527"/>
            <a:ext cx="298800" cy="299104"/>
          </a:xfrm>
          <a:prstGeom prst="donu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54ECCF4-B8A6-F8ED-8E67-FDEE9861EC62}"/>
              </a:ext>
            </a:extLst>
          </p:cNvPr>
          <p:cNvSpPr txBox="1"/>
          <p:nvPr/>
        </p:nvSpPr>
        <p:spPr>
          <a:xfrm>
            <a:off x="1574276" y="2550995"/>
            <a:ext cx="631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D4D1798-2283-C215-0C0F-28927D87941F}"/>
              </a:ext>
            </a:extLst>
          </p:cNvPr>
          <p:cNvSpPr txBox="1"/>
          <p:nvPr/>
        </p:nvSpPr>
        <p:spPr>
          <a:xfrm>
            <a:off x="2841375" y="2550995"/>
            <a:ext cx="631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7D6226C-FABD-9484-1343-F767D610787F}"/>
              </a:ext>
            </a:extLst>
          </p:cNvPr>
          <p:cNvSpPr txBox="1"/>
          <p:nvPr/>
        </p:nvSpPr>
        <p:spPr>
          <a:xfrm>
            <a:off x="3483662" y="2550995"/>
            <a:ext cx="631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5" name="원형: 비어 있음 54">
            <a:extLst>
              <a:ext uri="{FF2B5EF4-FFF2-40B4-BE49-F238E27FC236}">
                <a16:creationId xmlns:a16="http://schemas.microsoft.com/office/drawing/2014/main" id="{73EE4F38-EE6E-C8B3-6AFA-11A5CB3FA8FC}"/>
              </a:ext>
            </a:extLst>
          </p:cNvPr>
          <p:cNvSpPr/>
          <p:nvPr/>
        </p:nvSpPr>
        <p:spPr>
          <a:xfrm>
            <a:off x="6911112" y="2621527"/>
            <a:ext cx="298800" cy="299104"/>
          </a:xfrm>
          <a:prstGeom prst="donu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6" name="원형: 비어 있음 55">
            <a:extLst>
              <a:ext uri="{FF2B5EF4-FFF2-40B4-BE49-F238E27FC236}">
                <a16:creationId xmlns:a16="http://schemas.microsoft.com/office/drawing/2014/main" id="{8967E67C-1C98-CBE9-81FB-2B455FA82413}"/>
              </a:ext>
            </a:extLst>
          </p:cNvPr>
          <p:cNvSpPr/>
          <p:nvPr/>
        </p:nvSpPr>
        <p:spPr>
          <a:xfrm>
            <a:off x="8178211" y="2621527"/>
            <a:ext cx="298800" cy="299104"/>
          </a:xfrm>
          <a:prstGeom prst="donu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7" name="원형: 비어 있음 56">
            <a:extLst>
              <a:ext uri="{FF2B5EF4-FFF2-40B4-BE49-F238E27FC236}">
                <a16:creationId xmlns:a16="http://schemas.microsoft.com/office/drawing/2014/main" id="{788CF47B-F5BF-4F39-732D-6801B7B6170E}"/>
              </a:ext>
            </a:extLst>
          </p:cNvPr>
          <p:cNvSpPr/>
          <p:nvPr/>
        </p:nvSpPr>
        <p:spPr>
          <a:xfrm>
            <a:off x="8810100" y="2621527"/>
            <a:ext cx="298800" cy="299104"/>
          </a:xfrm>
          <a:prstGeom prst="donu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54800F2-0EC0-05B5-189B-5AA8DF0CEB53}"/>
              </a:ext>
            </a:extLst>
          </p:cNvPr>
          <p:cNvSpPr txBox="1"/>
          <p:nvPr/>
        </p:nvSpPr>
        <p:spPr>
          <a:xfrm>
            <a:off x="942387" y="4387461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dp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[]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배열을 다 채웠다면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안에있는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최대값을 찾음으로써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LIS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길이를 구할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graphicFrame>
        <p:nvGraphicFramePr>
          <p:cNvPr id="61" name="표 2">
            <a:extLst>
              <a:ext uri="{FF2B5EF4-FFF2-40B4-BE49-F238E27FC236}">
                <a16:creationId xmlns:a16="http://schemas.microsoft.com/office/drawing/2014/main" id="{6D47354B-5DC6-CF14-BB3E-D9E994F88F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668497"/>
              </p:ext>
            </p:extLst>
          </p:nvPr>
        </p:nvGraphicFramePr>
        <p:xfrm>
          <a:off x="3861848" y="5572045"/>
          <a:ext cx="38328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803">
                  <a:extLst>
                    <a:ext uri="{9D8B030D-6E8A-4147-A177-3AD203B41FA5}">
                      <a16:colId xmlns:a16="http://schemas.microsoft.com/office/drawing/2014/main" val="161864414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1564010514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1697722932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2034512798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38723595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36097966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751425"/>
                  </a:ext>
                </a:extLst>
              </a:tr>
            </a:tbl>
          </a:graphicData>
        </a:graphic>
      </p:graphicFrame>
      <p:sp>
        <p:nvSpPr>
          <p:cNvPr id="62" name="TextBox 61">
            <a:extLst>
              <a:ext uri="{FF2B5EF4-FFF2-40B4-BE49-F238E27FC236}">
                <a16:creationId xmlns:a16="http://schemas.microsoft.com/office/drawing/2014/main" id="{26EC0706-6459-9495-1038-013DFC48E365}"/>
              </a:ext>
            </a:extLst>
          </p:cNvPr>
          <p:cNvSpPr txBox="1"/>
          <p:nvPr/>
        </p:nvSpPr>
        <p:spPr>
          <a:xfrm>
            <a:off x="3861848" y="5113668"/>
            <a:ext cx="767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dp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[]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37541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24010AF-26B9-3DC2-1483-F55C7555A685}"/>
              </a:ext>
            </a:extLst>
          </p:cNvPr>
          <p:cNvSpPr txBox="1"/>
          <p:nvPr/>
        </p:nvSpPr>
        <p:spPr>
          <a:xfrm>
            <a:off x="942387" y="1190024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앞서 세운 풀이 과정들을 코드로 구현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4EA9D5-0CA9-DC80-D54D-A5D61B1E9773}"/>
              </a:ext>
            </a:extLst>
          </p:cNvPr>
          <p:cNvSpPr txBox="1"/>
          <p:nvPr/>
        </p:nvSpPr>
        <p:spPr>
          <a:xfrm>
            <a:off x="331694" y="179902"/>
            <a:ext cx="95068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11053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가장 긴 증가하는 부분 수열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DFF7E5-5E22-1511-7004-C720EFB3019C}"/>
              </a:ext>
            </a:extLst>
          </p:cNvPr>
          <p:cNvSpPr txBox="1"/>
          <p:nvPr/>
        </p:nvSpPr>
        <p:spPr>
          <a:xfrm>
            <a:off x="942387" y="1861874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문제에 주어진 수열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A[]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입력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9C1691D-3A19-3AAC-2FA4-491E5EAFA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2533724"/>
            <a:ext cx="4424739" cy="156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5032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24010AF-26B9-3DC2-1483-F55C7555A685}"/>
              </a:ext>
            </a:extLst>
          </p:cNvPr>
          <p:cNvSpPr txBox="1"/>
          <p:nvPr/>
        </p:nvSpPr>
        <p:spPr>
          <a:xfrm>
            <a:off x="942387" y="1190024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dp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[]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배열들을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초기화   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앞에 있는 값들에 이어 붙이지 못해도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결국 본인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(A[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idx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])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포함시킴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4EA9D5-0CA9-DC80-D54D-A5D61B1E9773}"/>
              </a:ext>
            </a:extLst>
          </p:cNvPr>
          <p:cNvSpPr txBox="1"/>
          <p:nvPr/>
        </p:nvSpPr>
        <p:spPr>
          <a:xfrm>
            <a:off x="331694" y="179902"/>
            <a:ext cx="95068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11053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가장 긴 증가하는 부분 수열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DFF7E5-5E22-1511-7004-C720EFB3019C}"/>
              </a:ext>
            </a:extLst>
          </p:cNvPr>
          <p:cNvSpPr txBox="1"/>
          <p:nvPr/>
        </p:nvSpPr>
        <p:spPr>
          <a:xfrm>
            <a:off x="942387" y="1861874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dp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idx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]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는 넣을 수 있는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dp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[0 ~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idx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– 1]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중 최대값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+ 1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959F01-F992-6B5D-1624-FE71D45D4224}"/>
              </a:ext>
            </a:extLst>
          </p:cNvPr>
          <p:cNvSpPr txBox="1"/>
          <p:nvPr/>
        </p:nvSpPr>
        <p:spPr>
          <a:xfrm>
            <a:off x="942387" y="2231206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넣을 수 있는 조건은 앞에서 봤듯이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현재 수열에 포함시킬 수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(A[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idx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])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LIS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뒷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숫자보다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커야함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10FCC81-A7A3-9452-C144-5792502AC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2746474"/>
            <a:ext cx="8251838" cy="2570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1246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24010AF-26B9-3DC2-1483-F55C7555A685}"/>
              </a:ext>
            </a:extLst>
          </p:cNvPr>
          <p:cNvSpPr txBox="1"/>
          <p:nvPr/>
        </p:nvSpPr>
        <p:spPr>
          <a:xfrm>
            <a:off x="942387" y="1190024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dp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[]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안에 있는 값들 중 가장 큰 값이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LIS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길이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4EA9D5-0CA9-DC80-D54D-A5D61B1E9773}"/>
              </a:ext>
            </a:extLst>
          </p:cNvPr>
          <p:cNvSpPr txBox="1"/>
          <p:nvPr/>
        </p:nvSpPr>
        <p:spPr>
          <a:xfrm>
            <a:off x="331694" y="179902"/>
            <a:ext cx="95068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11053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가장 긴 증가하는 부분 수열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A83109A-7BDD-A2F3-DE54-D6A932CB9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1861873"/>
            <a:ext cx="5219072" cy="2304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6261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006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Homework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092523-43DA-0A5F-0C04-8239F4BF07FC}"/>
              </a:ext>
            </a:extLst>
          </p:cNvPr>
          <p:cNvSpPr txBox="1"/>
          <p:nvPr/>
        </p:nvSpPr>
        <p:spPr>
          <a:xfrm>
            <a:off x="942387" y="166136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1. 16395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파스칼의 삼각형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045CCB-6E92-45F3-05E2-D9718BBAEE86}"/>
              </a:ext>
            </a:extLst>
          </p:cNvPr>
          <p:cNvSpPr txBox="1"/>
          <p:nvPr/>
        </p:nvSpPr>
        <p:spPr>
          <a:xfrm>
            <a:off x="942387" y="2030696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2. 2491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수열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F091EF-3E70-16E8-983D-D9C14C2EAD61}"/>
              </a:ext>
            </a:extLst>
          </p:cNvPr>
          <p:cNvSpPr txBox="1"/>
          <p:nvPr/>
        </p:nvSpPr>
        <p:spPr>
          <a:xfrm>
            <a:off x="942387" y="119002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아래 문제들에 대해 스스로 생각하고 풀어보세요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해설은 따로 진행하진 않겠습니다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F0922C-4F6F-DB5B-EC8F-F56AF894275F}"/>
              </a:ext>
            </a:extLst>
          </p:cNvPr>
          <p:cNvSpPr txBox="1"/>
          <p:nvPr/>
        </p:nvSpPr>
        <p:spPr>
          <a:xfrm>
            <a:off x="942387" y="5196636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프로그래밍 언어로 피보나치 수를 구하려면 어떻게 해야 할까요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90656A-EA8C-C93D-45FA-EC08FF6F6A51}"/>
              </a:ext>
            </a:extLst>
          </p:cNvPr>
          <p:cNvSpPr txBox="1"/>
          <p:nvPr/>
        </p:nvSpPr>
        <p:spPr>
          <a:xfrm>
            <a:off x="942387" y="5716797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2747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피보나치 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/ 2748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피보나치 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문제를 풀며 피보나치 수를 구하는 방법을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슈도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코드로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7C3CD1-8E1B-427F-230D-9C7C2837C1F2}"/>
              </a:ext>
            </a:extLst>
          </p:cNvPr>
          <p:cNvSpPr txBox="1"/>
          <p:nvPr/>
        </p:nvSpPr>
        <p:spPr>
          <a:xfrm>
            <a:off x="942387" y="240002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3. 11048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이동하기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72282D-23DE-9D59-D1DB-6011A80C631D}"/>
              </a:ext>
            </a:extLst>
          </p:cNvPr>
          <p:cNvSpPr txBox="1"/>
          <p:nvPr/>
        </p:nvSpPr>
        <p:spPr>
          <a:xfrm>
            <a:off x="942387" y="6086129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작성해 보시고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효율적인 방법에 대해서 고민해보세요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FB0E97-045D-CAE2-D4D4-F6AFF27F568B}"/>
              </a:ext>
            </a:extLst>
          </p:cNvPr>
          <p:cNvSpPr txBox="1"/>
          <p:nvPr/>
        </p:nvSpPr>
        <p:spPr>
          <a:xfrm>
            <a:off x="942387" y="2775391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4. 14495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피보나치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비스무리한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수열</a:t>
            </a:r>
          </a:p>
        </p:txBody>
      </p:sp>
    </p:spTree>
    <p:extLst>
      <p:ext uri="{BB962C8B-B14F-4D97-AF65-F5344CB8AC3E}">
        <p14:creationId xmlns:p14="http://schemas.microsoft.com/office/powerpoint/2010/main" val="732558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54471A0-9E82-57E4-CB63-5D6EE4E26A1A}"/>
              </a:ext>
            </a:extLst>
          </p:cNvPr>
          <p:cNvSpPr txBox="1"/>
          <p:nvPr/>
        </p:nvSpPr>
        <p:spPr>
          <a:xfrm>
            <a:off x="942387" y="1583333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fibo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(5)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구하려면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중복된 연산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꽤 수행하는 것을 볼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E474FF-F662-4A6A-865F-62CA1DBE69CB}"/>
              </a:ext>
            </a:extLst>
          </p:cNvPr>
          <p:cNvSpPr txBox="1"/>
          <p:nvPr/>
        </p:nvSpPr>
        <p:spPr>
          <a:xfrm>
            <a:off x="331694" y="177505"/>
            <a:ext cx="3929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D8A6037-4ADC-484C-8C07-FEFBAAF3D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2140761"/>
            <a:ext cx="2749080" cy="450070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E5846C8-AC5A-407F-AE1D-B39CAF44FB1E}"/>
              </a:ext>
            </a:extLst>
          </p:cNvPr>
          <p:cNvSpPr txBox="1"/>
          <p:nvPr/>
        </p:nvSpPr>
        <p:spPr>
          <a:xfrm>
            <a:off x="3513026" y="2140762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fibo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(1)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벌써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5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번이나 구하고 있네요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339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19A98CB-7F14-227E-7A93-1DC07F7FD887}"/>
              </a:ext>
            </a:extLst>
          </p:cNvPr>
          <p:cNvSpPr txBox="1"/>
          <p:nvPr/>
        </p:nvSpPr>
        <p:spPr>
          <a:xfrm>
            <a:off x="942387" y="1257061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fibo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(6)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구하게 되면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방금 본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fibo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(5)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 </a:t>
            </a:r>
            <a:r>
              <a:rPr lang="ko-KR" altLang="en-US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서브 트리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 되는 것을 볼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F4CF61-D038-4DDB-96BF-8A7B78C77E76}"/>
              </a:ext>
            </a:extLst>
          </p:cNvPr>
          <p:cNvSpPr txBox="1"/>
          <p:nvPr/>
        </p:nvSpPr>
        <p:spPr>
          <a:xfrm>
            <a:off x="331694" y="177505"/>
            <a:ext cx="3929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B2FC82-5CA6-48B3-B375-EE34AC4C5A2E}"/>
              </a:ext>
            </a:extLst>
          </p:cNvPr>
          <p:cNvSpPr txBox="1"/>
          <p:nvPr/>
        </p:nvSpPr>
        <p:spPr>
          <a:xfrm>
            <a:off x="942387" y="1626393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연산 횟수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 약 </a:t>
            </a:r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ko-KR" altLang="en-US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A4DB0F1-A382-4681-AFE5-F4BA607DC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165" y="1995725"/>
            <a:ext cx="3787657" cy="4825199"/>
          </a:xfrm>
          <a:prstGeom prst="rect">
            <a:avLst/>
          </a:prstGeom>
        </p:spPr>
      </p:pic>
      <p:sp>
        <p:nvSpPr>
          <p:cNvPr id="16" name="타원 15">
            <a:extLst>
              <a:ext uri="{FF2B5EF4-FFF2-40B4-BE49-F238E27FC236}">
                <a16:creationId xmlns:a16="http://schemas.microsoft.com/office/drawing/2014/main" id="{0CE801D5-C06E-4D61-91A6-B33C588A85E3}"/>
              </a:ext>
            </a:extLst>
          </p:cNvPr>
          <p:cNvSpPr/>
          <p:nvPr/>
        </p:nvSpPr>
        <p:spPr>
          <a:xfrm>
            <a:off x="331694" y="2709333"/>
            <a:ext cx="3352801" cy="411158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62C85D-6841-443B-84A6-DB2B23C9BD5A}"/>
              </a:ext>
            </a:extLst>
          </p:cNvPr>
          <p:cNvSpPr txBox="1"/>
          <p:nvPr/>
        </p:nvSpPr>
        <p:spPr>
          <a:xfrm>
            <a:off x="6248166" y="2863938"/>
            <a:ext cx="5054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이렇게 연산 횟수가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N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증가하면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344B2CA-EB69-42CE-963D-6B01F7EBE76B}"/>
              </a:ext>
            </a:extLst>
          </p:cNvPr>
          <p:cNvSpPr txBox="1"/>
          <p:nvPr/>
        </p:nvSpPr>
        <p:spPr>
          <a:xfrm>
            <a:off x="6248166" y="3233270"/>
            <a:ext cx="5054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연산 횟수가 두 배가 되는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5477F81-CE2F-42E9-AC40-5A92C12A66A8}"/>
                  </a:ext>
                </a:extLst>
              </p:cNvPr>
              <p:cNvSpPr txBox="1"/>
              <p:nvPr/>
            </p:nvSpPr>
            <p:spPr>
              <a:xfrm>
                <a:off x="6248166" y="3602602"/>
                <a:ext cx="5054442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시간 복잡도는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Bold" panose="020B0600000101010101" pitchFamily="50" charset="-127"/>
                      </a:rPr>
                      <m:t>𝑂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나눔스퀘어 Bold" panose="020B0600000101010101" pitchFamily="50" charset="-127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나눔스퀘어 Bold" panose="020B0600000101010101" pitchFamily="50" charset="-127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나눔스퀘어 Bold" panose="020B0600000101010101" pitchFamily="50" charset="-127"/>
                              </a:rPr>
                              <m:t>𝑁</m:t>
                            </m:r>
                          </m:sup>
                        </m:sSup>
                      </m:e>
                    </m:d>
                  </m:oMath>
                </a14:m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입니다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.</a:t>
                </a:r>
                <a:endParaRPr lang="ko-KR" altLang="en-US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5477F81-CE2F-42E9-AC40-5A92C12A66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166" y="3602602"/>
                <a:ext cx="5054442" cy="374526"/>
              </a:xfrm>
              <a:prstGeom prst="rect">
                <a:avLst/>
              </a:prstGeom>
              <a:blipFill>
                <a:blip r:embed="rId3"/>
                <a:stretch>
                  <a:fillRect l="-1086" t="-819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8BBDB43-0BB8-4450-96EA-8C13A925B56A}"/>
                  </a:ext>
                </a:extLst>
              </p:cNvPr>
              <p:cNvSpPr txBox="1"/>
              <p:nvPr/>
            </p:nvSpPr>
            <p:spPr>
              <a:xfrm>
                <a:off x="6248166" y="4346460"/>
                <a:ext cx="50544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𝑁</m:t>
                    </m:r>
                  </m:oMath>
                </a14:m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이 조금만 커져도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, 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연산 횟수는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8BBDB43-0BB8-4450-96EA-8C13A925B5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166" y="4346460"/>
                <a:ext cx="5054442" cy="369332"/>
              </a:xfrm>
              <a:prstGeom prst="rect">
                <a:avLst/>
              </a:prstGeom>
              <a:blipFill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E694377-664B-4FD4-BF6F-53F199E2C375}"/>
                  </a:ext>
                </a:extLst>
              </p:cNvPr>
              <p:cNvSpPr txBox="1"/>
              <p:nvPr/>
            </p:nvSpPr>
            <p:spPr>
              <a:xfrm>
                <a:off x="6248166" y="4715792"/>
                <a:ext cx="50544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  <a:ea typeface="나눔스퀘어 Bold" panose="020B0600000101010101" pitchFamily="50" charset="-127"/>
                      </a:rPr>
                      <m:t>기</m:t>
                    </m:r>
                  </m:oMath>
                </a14:m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하급수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적으로 늘어납니다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.</a:t>
                </a:r>
                <a:endParaRPr lang="ko-KR" altLang="en-US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E694377-664B-4FD4-BF6F-53F199E2C3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166" y="4715792"/>
                <a:ext cx="5054442" cy="369332"/>
              </a:xfrm>
              <a:prstGeom prst="rect">
                <a:avLst/>
              </a:prstGeom>
              <a:blipFill>
                <a:blip r:embed="rId5"/>
                <a:stretch>
                  <a:fillRect l="-483" t="-8333" b="-2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2624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8D5D126-4CBB-A2CE-16F8-7A6BDC251DE3}"/>
              </a:ext>
            </a:extLst>
          </p:cNvPr>
          <p:cNvSpPr txBox="1"/>
          <p:nvPr/>
        </p:nvSpPr>
        <p:spPr>
          <a:xfrm>
            <a:off x="942387" y="1327256"/>
            <a:ext cx="1023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그렇다면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어떻게 해야 연산 횟수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시간 복잡도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줄일 수 있을까요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870803-6B0F-4C8F-B506-486F0E3B6447}"/>
              </a:ext>
            </a:extLst>
          </p:cNvPr>
          <p:cNvSpPr txBox="1"/>
          <p:nvPr/>
        </p:nvSpPr>
        <p:spPr>
          <a:xfrm>
            <a:off x="331694" y="177505"/>
            <a:ext cx="3929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F770054-1AC9-4E92-BB24-235D35059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165" y="1995725"/>
            <a:ext cx="3787657" cy="482519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29B4ED5-2D79-4B09-8C81-17633CC2DC9D}"/>
              </a:ext>
            </a:extLst>
          </p:cNvPr>
          <p:cNvSpPr txBox="1"/>
          <p:nvPr/>
        </p:nvSpPr>
        <p:spPr>
          <a:xfrm>
            <a:off x="5739737" y="2241656"/>
            <a:ext cx="5440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옆의 그림에서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중복되는 부분들이 많습니다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B80DD702-4DC9-403C-9B21-3C743408B54E}"/>
              </a:ext>
            </a:extLst>
          </p:cNvPr>
          <p:cNvSpPr/>
          <p:nvPr/>
        </p:nvSpPr>
        <p:spPr>
          <a:xfrm>
            <a:off x="2856089" y="3770489"/>
            <a:ext cx="361244" cy="3612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A5ADA86-5654-4B2E-84BA-E81312A73096}"/>
              </a:ext>
            </a:extLst>
          </p:cNvPr>
          <p:cNvSpPr/>
          <p:nvPr/>
        </p:nvSpPr>
        <p:spPr>
          <a:xfrm>
            <a:off x="3876896" y="3770489"/>
            <a:ext cx="361244" cy="3612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319528BD-B4FA-45B0-9C97-8E04396258B7}"/>
              </a:ext>
            </a:extLst>
          </p:cNvPr>
          <p:cNvSpPr/>
          <p:nvPr/>
        </p:nvSpPr>
        <p:spPr>
          <a:xfrm>
            <a:off x="1332088" y="4662312"/>
            <a:ext cx="361244" cy="3612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776C46-C925-4E2D-8F57-31B3A63AC7CA}"/>
              </a:ext>
            </a:extLst>
          </p:cNvPr>
          <p:cNvSpPr txBox="1"/>
          <p:nvPr/>
        </p:nvSpPr>
        <p:spPr>
          <a:xfrm>
            <a:off x="5739737" y="2610988"/>
            <a:ext cx="5440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과연 이 중복되는 부분들을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fibo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(3)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바뀌지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EE0219-74D5-428D-B159-7225B42B9813}"/>
              </a:ext>
            </a:extLst>
          </p:cNvPr>
          <p:cNvSpPr txBox="1"/>
          <p:nvPr/>
        </p:nvSpPr>
        <p:spPr>
          <a:xfrm>
            <a:off x="5739737" y="2980699"/>
            <a:ext cx="5440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않는 값임에도 불구하고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호출할 때 마다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7D09F9-3378-487E-9113-321D7B2DDC76}"/>
              </a:ext>
            </a:extLst>
          </p:cNvPr>
          <p:cNvSpPr txBox="1"/>
          <p:nvPr/>
        </p:nvSpPr>
        <p:spPr>
          <a:xfrm>
            <a:off x="5739737" y="3349652"/>
            <a:ext cx="5440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다시 밑의 트리들을 그리며 중복된 연산을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DDA62CE-D249-40E7-A8C8-428A68EC951A}"/>
              </a:ext>
            </a:extLst>
          </p:cNvPr>
          <p:cNvSpPr txBox="1"/>
          <p:nvPr/>
        </p:nvSpPr>
        <p:spPr>
          <a:xfrm>
            <a:off x="5739737" y="3718984"/>
            <a:ext cx="5440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할 필요가 있을까요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8080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8D5D126-4CBB-A2CE-16F8-7A6BDC251DE3}"/>
              </a:ext>
            </a:extLst>
          </p:cNvPr>
          <p:cNvSpPr txBox="1"/>
          <p:nvPr/>
        </p:nvSpPr>
        <p:spPr>
          <a:xfrm>
            <a:off x="942387" y="1327256"/>
            <a:ext cx="10237694" cy="374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DP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핵심은 </a:t>
            </a:r>
            <a:r>
              <a:rPr lang="ko-KR" altLang="en-US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무엇을 저장해서 어떻게 </a:t>
            </a:r>
            <a:r>
              <a:rPr lang="ko-KR" altLang="en-US" dirty="0" err="1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쓸거냐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입니다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DC5364-9EC5-447F-AD77-135D2DBEE0A4}"/>
              </a:ext>
            </a:extLst>
          </p:cNvPr>
          <p:cNvSpPr txBox="1"/>
          <p:nvPr/>
        </p:nvSpPr>
        <p:spPr>
          <a:xfrm>
            <a:off x="331694" y="177505"/>
            <a:ext cx="3929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5E74ED-58C5-4BE0-B558-E51C26F1D097}"/>
              </a:ext>
            </a:extLst>
          </p:cNvPr>
          <p:cNvSpPr txBox="1"/>
          <p:nvPr/>
        </p:nvSpPr>
        <p:spPr>
          <a:xfrm>
            <a:off x="942387" y="1701782"/>
            <a:ext cx="10237694" cy="374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fibo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(3)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구했던 적이 있지만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저장을 하지 않아서 나중에 호출된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fibo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(3)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에서도 똑같은 연산을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A1FF18-4A83-4312-95B1-0C829EB207D4}"/>
              </a:ext>
            </a:extLst>
          </p:cNvPr>
          <p:cNvSpPr txBox="1"/>
          <p:nvPr/>
        </p:nvSpPr>
        <p:spPr>
          <a:xfrm>
            <a:off x="942387" y="2076308"/>
            <a:ext cx="10237694" cy="374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수행하고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8F233B1-52D9-4703-B6C9-4BB13FAE73D8}"/>
              </a:ext>
            </a:extLst>
          </p:cNvPr>
          <p:cNvSpPr txBox="1"/>
          <p:nvPr/>
        </p:nvSpPr>
        <p:spPr>
          <a:xfrm>
            <a:off x="942387" y="2825360"/>
            <a:ext cx="10237694" cy="374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fibo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(3)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구한 다음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저장해뒀다면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나중에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fibo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(3)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다시 호출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됬을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때 다시 과정을 반복할 필요가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EEC11A1-22BF-4528-87F9-098C619350F4}"/>
              </a:ext>
            </a:extLst>
          </p:cNvPr>
          <p:cNvSpPr txBox="1"/>
          <p:nvPr/>
        </p:nvSpPr>
        <p:spPr>
          <a:xfrm>
            <a:off x="942387" y="3199886"/>
            <a:ext cx="10237694" cy="374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없지 않을까요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7570139-F154-43B7-8D64-19C78C1436D7}"/>
              </a:ext>
            </a:extLst>
          </p:cNvPr>
          <p:cNvSpPr txBox="1"/>
          <p:nvPr/>
        </p:nvSpPr>
        <p:spPr>
          <a:xfrm>
            <a:off x="942387" y="3948938"/>
            <a:ext cx="10237694" cy="374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이렇게 한번 계산한 작은 문제를 저장해두는 것을 </a:t>
            </a:r>
            <a:r>
              <a:rPr lang="ko-KR" altLang="en-US" dirty="0" err="1">
                <a:solidFill>
                  <a:srgbClr val="FF0000"/>
                </a:solidFill>
                <a:latin typeface="나눔스퀘어 Light" panose="020B0600000101010101" pitchFamily="50" charset="-127"/>
                <a:ea typeface="나눔스퀘어 Bold" panose="020B0600000101010101"/>
              </a:rPr>
              <a:t>메모이제이션</a:t>
            </a:r>
            <a:r>
              <a:rPr lang="en-US" altLang="ko-KR" dirty="0">
                <a:solidFill>
                  <a:srgbClr val="FF0000"/>
                </a:solidFill>
                <a:latin typeface="나눔스퀘어 Light" panose="020B0600000101010101" pitchFamily="50" charset="-127"/>
                <a:ea typeface="나눔스퀘어 Bold" panose="020B0600000101010101"/>
              </a:rPr>
              <a:t>(</a:t>
            </a:r>
            <a:r>
              <a:rPr lang="en-US" altLang="ko-KR" dirty="0" err="1">
                <a:solidFill>
                  <a:srgbClr val="FF0000"/>
                </a:solidFill>
                <a:latin typeface="나눔스퀘어 Light" panose="020B0600000101010101" pitchFamily="50" charset="-127"/>
                <a:ea typeface="나눔스퀘어 Bold" panose="020B0600000101010101"/>
              </a:rPr>
              <a:t>Memoization</a:t>
            </a:r>
            <a:r>
              <a:rPr lang="en-US" altLang="ko-KR" dirty="0">
                <a:solidFill>
                  <a:srgbClr val="FF0000"/>
                </a:solidFill>
                <a:latin typeface="나눔스퀘어 Light" panose="020B0600000101010101" pitchFamily="50" charset="-127"/>
                <a:ea typeface="나눔스퀘어 Bold" panose="020B0600000101010101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이라고 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2021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8D5D126-4CBB-A2CE-16F8-7A6BDC251DE3}"/>
              </a:ext>
            </a:extLst>
          </p:cNvPr>
          <p:cNvSpPr txBox="1"/>
          <p:nvPr/>
        </p:nvSpPr>
        <p:spPr>
          <a:xfrm>
            <a:off x="942387" y="1327256"/>
            <a:ext cx="10237694" cy="374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아래 코드와 같이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fibo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(x)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구하면서 저장을 해놓고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저장한 그 값을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fibo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(x + n)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구할 때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DC5364-9EC5-447F-AD77-135D2DBEE0A4}"/>
              </a:ext>
            </a:extLst>
          </p:cNvPr>
          <p:cNvSpPr txBox="1"/>
          <p:nvPr/>
        </p:nvSpPr>
        <p:spPr>
          <a:xfrm>
            <a:off x="331694" y="177505"/>
            <a:ext cx="3929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5E74ED-58C5-4BE0-B558-E51C26F1D097}"/>
              </a:ext>
            </a:extLst>
          </p:cNvPr>
          <p:cNvSpPr txBox="1"/>
          <p:nvPr/>
        </p:nvSpPr>
        <p:spPr>
          <a:xfrm>
            <a:off x="942387" y="1701782"/>
            <a:ext cx="10237694" cy="374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사용한다면 중복 연산을 제거할 수 있겠네요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FBDF252-3DEB-4BFA-834D-5601F9273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2076308"/>
            <a:ext cx="5379391" cy="106556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1ADB1B3-3BF1-458B-97D7-23360F9A6554}"/>
              </a:ext>
            </a:extLst>
          </p:cNvPr>
          <p:cNvSpPr txBox="1"/>
          <p:nvPr/>
        </p:nvSpPr>
        <p:spPr>
          <a:xfrm>
            <a:off x="942387" y="3429000"/>
            <a:ext cx="10237694" cy="374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시간 복잡도는 어떻게 될까요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3036661-FA5A-4A72-B422-BBCAACE4E9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6804" y="1889045"/>
            <a:ext cx="388250" cy="460147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EDE3738-36ED-4EFF-AEAC-95CA73372116}"/>
              </a:ext>
            </a:extLst>
          </p:cNvPr>
          <p:cNvSpPr txBox="1"/>
          <p:nvPr/>
        </p:nvSpPr>
        <p:spPr>
          <a:xfrm>
            <a:off x="942386" y="4775096"/>
            <a:ext cx="5830945" cy="374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위 코드와 같이 아래서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작은 문제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부터 진행하여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B161A71-11D4-4F90-97C7-99F6087FE61A}"/>
              </a:ext>
            </a:extLst>
          </p:cNvPr>
          <p:cNvSpPr txBox="1"/>
          <p:nvPr/>
        </p:nvSpPr>
        <p:spPr>
          <a:xfrm>
            <a:off x="942387" y="5149622"/>
            <a:ext cx="5830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전체 문제를 푸는 방식을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Bottom Up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이라고 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8983EB3E-9E22-F3B6-3142-5189F2F2D58F}"/>
              </a:ext>
            </a:extLst>
          </p:cNvPr>
          <p:cNvSpPr/>
          <p:nvPr/>
        </p:nvSpPr>
        <p:spPr>
          <a:xfrm flipV="1">
            <a:off x="9562946" y="2269313"/>
            <a:ext cx="499621" cy="3987538"/>
          </a:xfrm>
          <a:prstGeom prst="downArrow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96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46A4227-C27D-50F4-7699-BBE332703F0D}"/>
              </a:ext>
            </a:extLst>
          </p:cNvPr>
          <p:cNvSpPr txBox="1"/>
          <p:nvPr/>
        </p:nvSpPr>
        <p:spPr>
          <a:xfrm>
            <a:off x="331694" y="177505"/>
            <a:ext cx="64979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9625 BABBA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84A5538-07DC-CE15-79D2-2BFEFE875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979492"/>
            <a:ext cx="10802858" cy="406774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0C14B38-6E6C-88CF-CFAD-1C5F52682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694" y="5139221"/>
            <a:ext cx="1343212" cy="95263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F5DF0C4-8773-1FEA-EA1D-D97512E936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9266" y="5148457"/>
            <a:ext cx="1333686" cy="99073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4BEB1EB-FFB0-4B92-3893-E15D95D949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9668" y="5148457"/>
            <a:ext cx="1381318" cy="1009791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24FB8E9A-DD22-2CDB-457B-C70D39C94C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18847" y="5143693"/>
            <a:ext cx="1371791" cy="100026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08867FBD-6D69-B850-F137-606C06A6E5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26881" y="5139221"/>
            <a:ext cx="1352739" cy="971686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98E156B1-E411-E3AB-F253-48EC1F9D98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76533" y="5144273"/>
            <a:ext cx="1352739" cy="96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498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3852</TotalTime>
  <Words>2516</Words>
  <Application>Microsoft Office PowerPoint</Application>
  <PresentationFormat>와이드스크린</PresentationFormat>
  <Paragraphs>386</Paragraphs>
  <Slides>39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6" baseType="lpstr">
      <vt:lpstr>나눔스퀘어 Bold</vt:lpstr>
      <vt:lpstr>나눔스퀘어 ExtraBold</vt:lpstr>
      <vt:lpstr>나눔스퀘어 Light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전재호</dc:creator>
  <cp:lastModifiedBy>전재호</cp:lastModifiedBy>
  <cp:revision>1640</cp:revision>
  <dcterms:created xsi:type="dcterms:W3CDTF">2022-07-13T16:55:45Z</dcterms:created>
  <dcterms:modified xsi:type="dcterms:W3CDTF">2022-09-12T08:47:02Z</dcterms:modified>
</cp:coreProperties>
</file>