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0" r:id="rId4"/>
    <p:sldId id="285" r:id="rId5"/>
    <p:sldId id="290" r:id="rId6"/>
    <p:sldId id="292" r:id="rId7"/>
    <p:sldId id="29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66"/>
    <a:srgbClr val="FF33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397" autoAdjust="0"/>
    <p:restoredTop sz="94660"/>
  </p:normalViewPr>
  <p:slideViewPr>
    <p:cSldViewPr>
      <p:cViewPr>
        <p:scale>
          <a:sx n="70" d="100"/>
          <a:sy n="70" d="100"/>
        </p:scale>
        <p:origin x="-1368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388-C57E-4A7D-AC48-2219DAC6106E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0A28-B4DF-430C-8BAD-C7C406ED2F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388-C57E-4A7D-AC48-2219DAC6106E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0A28-B4DF-430C-8BAD-C7C406ED2F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388-C57E-4A7D-AC48-2219DAC6106E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0A28-B4DF-430C-8BAD-C7C406ED2F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388-C57E-4A7D-AC48-2219DAC6106E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0A28-B4DF-430C-8BAD-C7C406ED2F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388-C57E-4A7D-AC48-2219DAC6106E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0A28-B4DF-430C-8BAD-C7C406ED2F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388-C57E-4A7D-AC48-2219DAC6106E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0A28-B4DF-430C-8BAD-C7C406ED2F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388-C57E-4A7D-AC48-2219DAC6106E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0A28-B4DF-430C-8BAD-C7C406ED2F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388-C57E-4A7D-AC48-2219DAC6106E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0A28-B4DF-430C-8BAD-C7C406ED2F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388-C57E-4A7D-AC48-2219DAC6106E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0A28-B4DF-430C-8BAD-C7C406ED2F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388-C57E-4A7D-AC48-2219DAC6106E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0A28-B4DF-430C-8BAD-C7C406ED2F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388-C57E-4A7D-AC48-2219DAC6106E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0A28-B4DF-430C-8BAD-C7C406ED2F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AC388-C57E-4A7D-AC48-2219DAC6106E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70A28-B4DF-430C-8BAD-C7C406ED2F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배경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0"/>
            <a:ext cx="9144032" cy="68676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71736" y="3017878"/>
            <a:ext cx="4592552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L" pitchFamily="18" charset="-127"/>
                <a:ea typeface="08서울한강체 L" pitchFamily="18" charset="-127"/>
              </a:rPr>
              <a:t>2D</a:t>
            </a:r>
            <a:r>
              <a:rPr lang="ko-KR" altLang="en-US" sz="30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L" pitchFamily="18" charset="-127"/>
                <a:ea typeface="08서울한강체 L" pitchFamily="18" charset="-127"/>
              </a:rPr>
              <a:t>게임 프로그래밍</a:t>
            </a:r>
            <a:endParaRPr lang="en-US" altLang="ko-KR" sz="3000" dirty="0" smtClean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E6005D"/>
              </a:solidFill>
              <a:latin typeface="08서울한강체 L" pitchFamily="18" charset="-127"/>
              <a:ea typeface="08서울한강체 L" pitchFamily="18" charset="-127"/>
            </a:endParaRPr>
          </a:p>
          <a:p>
            <a:pPr algn="ctr"/>
            <a:r>
              <a:rPr lang="en-US" altLang="ko-KR" sz="30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L" pitchFamily="18" charset="-127"/>
                <a:ea typeface="08서울한강체 L" pitchFamily="18" charset="-127"/>
              </a:rPr>
              <a:t>2</a:t>
            </a:r>
            <a:r>
              <a:rPr lang="ko-KR" altLang="en-US" sz="30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L" pitchFamily="18" charset="-127"/>
                <a:ea typeface="08서울한강체 L" pitchFamily="18" charset="-127"/>
              </a:rPr>
              <a:t>차 발표 자료</a:t>
            </a:r>
            <a:endParaRPr lang="ko-KR" altLang="en-US" sz="3000" dirty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E6005D"/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24128" y="5457782"/>
            <a:ext cx="324036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22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FF75AD"/>
                </a:solidFill>
                <a:latin typeface="08서울한강체 L" pitchFamily="18" charset="-127"/>
                <a:ea typeface="08서울한강체 L" pitchFamily="18" charset="-127"/>
              </a:rPr>
              <a:t>2012182037 </a:t>
            </a:r>
          </a:p>
          <a:p>
            <a:pPr algn="r"/>
            <a:r>
              <a:rPr lang="ko-KR" altLang="en-US" sz="22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FF75AD"/>
                </a:solidFill>
                <a:latin typeface="08서울한강체 L" pitchFamily="18" charset="-127"/>
                <a:ea typeface="08서울한강체 L" pitchFamily="18" charset="-127"/>
              </a:rPr>
              <a:t>정재훈</a:t>
            </a:r>
            <a:endParaRPr lang="ko-KR" altLang="en-US" sz="2200" dirty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FF75AD"/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6200000" flipV="1">
            <a:off x="7708121" y="4872950"/>
            <a:ext cx="684000" cy="0"/>
          </a:xfrm>
          <a:prstGeom prst="line">
            <a:avLst/>
          </a:prstGeom>
          <a:ln w="31750" cap="rnd">
            <a:solidFill>
              <a:srgbClr val="FF75AD"/>
            </a:solidFill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 rot="16200000">
            <a:off x="4429124" y="2000242"/>
            <a:ext cx="217172" cy="217172"/>
          </a:xfrm>
          <a:prstGeom prst="ellipse">
            <a:avLst/>
          </a:prstGeom>
          <a:solidFill>
            <a:srgbClr val="FFB1B1">
              <a:alpha val="67451"/>
            </a:srgbClr>
          </a:solidFill>
          <a:ln>
            <a:solidFill>
              <a:srgbClr val="D282C8">
                <a:alpha val="35000"/>
              </a:srgbClr>
            </a:solidFill>
          </a:ln>
          <a:effectLst>
            <a:outerShdw blurRad="63500" sx="102000" sy="102000" algn="ctr" rotWithShape="0">
              <a:srgbClr val="FF75AD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 rot="16200000">
            <a:off x="2000233" y="2214556"/>
            <a:ext cx="217172" cy="217172"/>
          </a:xfrm>
          <a:prstGeom prst="ellipse">
            <a:avLst/>
          </a:prstGeom>
          <a:solidFill>
            <a:srgbClr val="FFB1B1">
              <a:alpha val="29000"/>
            </a:srgbClr>
          </a:solidFill>
          <a:ln>
            <a:solidFill>
              <a:srgbClr val="D282C8">
                <a:alpha val="20000"/>
              </a:srgbClr>
            </a:solidFill>
          </a:ln>
          <a:effectLst>
            <a:outerShdw blurRad="63500" sx="102000" sy="102000" algn="ctr" rotWithShape="0">
              <a:srgbClr val="FF75AD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 rot="16200000">
            <a:off x="1000100" y="1214423"/>
            <a:ext cx="217172" cy="217172"/>
          </a:xfrm>
          <a:prstGeom prst="ellipse">
            <a:avLst/>
          </a:prstGeom>
          <a:solidFill>
            <a:srgbClr val="FFB1B1">
              <a:alpha val="67451"/>
            </a:srgbClr>
          </a:solidFill>
          <a:ln>
            <a:solidFill>
              <a:srgbClr val="D282C8">
                <a:alpha val="35000"/>
              </a:srgbClr>
            </a:solidFill>
          </a:ln>
          <a:effectLst>
            <a:outerShdw blurRad="63500" sx="102000" sy="102000" algn="ctr" rotWithShape="0">
              <a:srgbClr val="FF75AD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 rot="16200000">
            <a:off x="3286116" y="1214422"/>
            <a:ext cx="217172" cy="217172"/>
          </a:xfrm>
          <a:prstGeom prst="ellipse">
            <a:avLst/>
          </a:prstGeom>
          <a:solidFill>
            <a:srgbClr val="FFB1B1">
              <a:alpha val="29000"/>
            </a:srgbClr>
          </a:solidFill>
          <a:ln>
            <a:solidFill>
              <a:srgbClr val="D282C8">
                <a:alpha val="20000"/>
              </a:srgbClr>
            </a:solidFill>
          </a:ln>
          <a:effectLst>
            <a:outerShdw blurRad="63500" sx="102000" sy="102000" algn="ctr" rotWithShape="0">
              <a:srgbClr val="FF75AD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rot="16200000" flipV="1">
            <a:off x="7600740" y="4962950"/>
            <a:ext cx="504000" cy="0"/>
          </a:xfrm>
          <a:prstGeom prst="line">
            <a:avLst/>
          </a:prstGeom>
          <a:ln w="31750" cap="rnd">
            <a:solidFill>
              <a:srgbClr val="FF75AD"/>
            </a:solidFill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16200000" flipV="1">
            <a:off x="7493360" y="5052950"/>
            <a:ext cx="324000" cy="0"/>
          </a:xfrm>
          <a:prstGeom prst="line">
            <a:avLst/>
          </a:prstGeom>
          <a:ln w="31750" cap="rnd">
            <a:solidFill>
              <a:srgbClr val="FF75AD"/>
            </a:solidFill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배경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17755"/>
            <a:ext cx="9144032" cy="68676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00100" y="1928802"/>
            <a:ext cx="1973617" cy="63094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35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Contents</a:t>
            </a:r>
            <a:endParaRPr lang="ko-KR" altLang="en-US" sz="3500" dirty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E6005D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 rot="16200000">
            <a:off x="7500958" y="1000108"/>
            <a:ext cx="217172" cy="217172"/>
          </a:xfrm>
          <a:prstGeom prst="ellipse">
            <a:avLst/>
          </a:prstGeom>
          <a:solidFill>
            <a:srgbClr val="FFB1B1">
              <a:alpha val="67451"/>
            </a:srgbClr>
          </a:solidFill>
          <a:ln>
            <a:solidFill>
              <a:srgbClr val="D282C8">
                <a:alpha val="35000"/>
              </a:srgbClr>
            </a:solidFill>
          </a:ln>
          <a:effectLst>
            <a:outerShdw blurRad="63500" sx="102000" sy="102000" algn="ctr" rotWithShape="0">
              <a:srgbClr val="FF75AD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 rot="16200000">
            <a:off x="5857884" y="1071546"/>
            <a:ext cx="217172" cy="217172"/>
          </a:xfrm>
          <a:prstGeom prst="ellipse">
            <a:avLst/>
          </a:prstGeom>
          <a:solidFill>
            <a:srgbClr val="FFB1B1">
              <a:alpha val="29000"/>
            </a:srgbClr>
          </a:solidFill>
          <a:ln>
            <a:solidFill>
              <a:srgbClr val="D282C8">
                <a:alpha val="20000"/>
              </a:srgbClr>
            </a:solidFill>
          </a:ln>
          <a:effectLst>
            <a:outerShdw blurRad="63500" sx="102000" sy="102000" algn="ctr" rotWithShape="0">
              <a:srgbClr val="FF75AD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 rot="16200000">
            <a:off x="5000628" y="142851"/>
            <a:ext cx="217172" cy="217172"/>
          </a:xfrm>
          <a:prstGeom prst="ellipse">
            <a:avLst/>
          </a:prstGeom>
          <a:solidFill>
            <a:srgbClr val="FFB1B1">
              <a:alpha val="67451"/>
            </a:srgbClr>
          </a:solidFill>
          <a:ln>
            <a:solidFill>
              <a:srgbClr val="D282C8">
                <a:alpha val="35000"/>
              </a:srgbClr>
            </a:solidFill>
          </a:ln>
          <a:effectLst>
            <a:outerShdw blurRad="63500" sx="102000" sy="102000" algn="ctr" rotWithShape="0">
              <a:srgbClr val="FF75AD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 rot="16200000">
            <a:off x="6786578" y="357166"/>
            <a:ext cx="217172" cy="217172"/>
          </a:xfrm>
          <a:prstGeom prst="ellipse">
            <a:avLst/>
          </a:prstGeom>
          <a:solidFill>
            <a:srgbClr val="FFB1B1">
              <a:alpha val="29000"/>
            </a:srgbClr>
          </a:solidFill>
          <a:ln>
            <a:solidFill>
              <a:srgbClr val="D282C8">
                <a:alpha val="20000"/>
              </a:srgbClr>
            </a:solidFill>
          </a:ln>
          <a:effectLst>
            <a:outerShdw blurRad="63500" sx="102000" sy="102000" algn="ctr" rotWithShape="0">
              <a:srgbClr val="FF75AD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rot="5400000">
            <a:off x="892160" y="3392475"/>
            <a:ext cx="5929330" cy="1588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50000"/>
                    <a:lumOff val="50000"/>
                    <a:alpha val="0"/>
                  </a:schemeClr>
                </a:gs>
                <a:gs pos="15000">
                  <a:schemeClr val="tx1">
                    <a:lumMod val="50000"/>
                    <a:lumOff val="50000"/>
                  </a:schemeClr>
                </a:gs>
                <a:gs pos="85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57686" y="2028952"/>
            <a:ext cx="1965603" cy="4770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1. </a:t>
            </a:r>
            <a:r>
              <a:rPr lang="ko-KR" altLang="en-US" sz="25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게임 </a:t>
            </a:r>
            <a:r>
              <a:rPr lang="ko-KR" altLang="en-US" sz="2500" dirty="0" err="1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컨셉</a:t>
            </a:r>
            <a:endParaRPr lang="ko-KR" altLang="en-US" sz="2500" dirty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E6005D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57686" y="2694906"/>
            <a:ext cx="1965603" cy="4770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2. </a:t>
            </a:r>
            <a:r>
              <a:rPr lang="ko-KR" altLang="en-US" sz="25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개발 범위</a:t>
            </a:r>
            <a:endParaRPr lang="ko-KR" altLang="en-US" sz="2500" dirty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E6005D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57686" y="3386274"/>
            <a:ext cx="5067413" cy="4770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3. </a:t>
            </a:r>
            <a:r>
              <a:rPr lang="ko-KR" altLang="en-US" sz="25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개발 계획 대비 현재 진행 상황</a:t>
            </a:r>
            <a:r>
              <a:rPr lang="en-US" altLang="ko-KR" sz="25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 </a:t>
            </a:r>
            <a:endParaRPr lang="ko-KR" altLang="en-US" sz="2500" dirty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E6005D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57686" y="4052228"/>
            <a:ext cx="2904962" cy="4770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4. </a:t>
            </a:r>
            <a:r>
              <a:rPr lang="en-US" altLang="ko-KR" sz="2500" dirty="0" err="1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GitHub</a:t>
            </a:r>
            <a:r>
              <a:rPr lang="en-US" altLang="ko-KR" sz="25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 Commit</a:t>
            </a:r>
          </a:p>
        </p:txBody>
      </p:sp>
      <p:pic>
        <p:nvPicPr>
          <p:cNvPr id="15" name="그림 14" descr="캡처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2643182"/>
            <a:ext cx="3214710" cy="321471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357686" y="4714884"/>
            <a:ext cx="1965603" cy="4770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5. </a:t>
            </a:r>
            <a:r>
              <a:rPr lang="ko-KR" altLang="en-US" sz="25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자체 평가</a:t>
            </a:r>
            <a:endParaRPr lang="en-US" altLang="ko-KR" sz="2500" dirty="0" smtClean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E6005D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500034" y="851462"/>
            <a:ext cx="8070337" cy="577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50000"/>
                    <a:lumOff val="50000"/>
                    <a:alpha val="0"/>
                  </a:schemeClr>
                </a:gs>
                <a:gs pos="15000">
                  <a:schemeClr val="tx1">
                    <a:lumMod val="50000"/>
                    <a:lumOff val="50000"/>
                  </a:schemeClr>
                </a:gs>
                <a:gs pos="85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99792" y="214290"/>
            <a:ext cx="1851789" cy="5539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L" pitchFamily="18" charset="-127"/>
                <a:ea typeface="08서울한강체 L" pitchFamily="18" charset="-127"/>
              </a:rPr>
              <a:t>게임 </a:t>
            </a:r>
            <a:r>
              <a:rPr lang="ko-KR" altLang="en-US" sz="3000" dirty="0" err="1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L" pitchFamily="18" charset="-127"/>
                <a:ea typeface="08서울한강체 L" pitchFamily="18" charset="-127"/>
              </a:rPr>
              <a:t>컨셉</a:t>
            </a:r>
            <a:endParaRPr lang="ko-KR" altLang="en-US" sz="3000" dirty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E6005D"/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85720" y="1312908"/>
            <a:ext cx="5785173" cy="461665"/>
            <a:chOff x="285720" y="1312908"/>
            <a:chExt cx="5785173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559448" y="1312908"/>
              <a:ext cx="55114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소환을 통한 스테이지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클리어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방식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 rot="16200000">
              <a:off x="285720" y="1428736"/>
              <a:ext cx="217172" cy="217172"/>
            </a:xfrm>
            <a:prstGeom prst="ellipse">
              <a:avLst/>
            </a:prstGeom>
            <a:solidFill>
              <a:srgbClr val="FFB1B1">
                <a:alpha val="67451"/>
              </a:srgbClr>
            </a:solidFill>
            <a:ln>
              <a:solidFill>
                <a:srgbClr val="D282C8">
                  <a:alpha val="35000"/>
                </a:srgbClr>
              </a:solidFill>
            </a:ln>
            <a:effectLst>
              <a:outerShdw blurRad="63500" sx="102000" sy="102000" algn="ctr" rotWithShape="0">
                <a:srgbClr val="FF75A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85720" y="2428868"/>
            <a:ext cx="5987152" cy="461665"/>
            <a:chOff x="285720" y="1312908"/>
            <a:chExt cx="5987152" cy="461665"/>
          </a:xfrm>
        </p:grpSpPr>
        <p:sp>
          <p:nvSpPr>
            <p:cNvPr id="28" name="TextBox 27"/>
            <p:cNvSpPr txBox="1"/>
            <p:nvPr/>
          </p:nvSpPr>
          <p:spPr>
            <a:xfrm>
              <a:off x="559448" y="1312908"/>
              <a:ext cx="5713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제한 시간 안에 적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유닛을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모두 사살 한다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 rot="16200000">
              <a:off x="285720" y="1428736"/>
              <a:ext cx="217172" cy="217172"/>
            </a:xfrm>
            <a:prstGeom prst="ellipse">
              <a:avLst/>
            </a:prstGeom>
            <a:solidFill>
              <a:srgbClr val="FFB1B1">
                <a:alpha val="67451"/>
              </a:srgbClr>
            </a:solidFill>
            <a:ln>
              <a:solidFill>
                <a:srgbClr val="D282C8">
                  <a:alpha val="35000"/>
                </a:srgbClr>
              </a:solidFill>
            </a:ln>
            <a:effectLst>
              <a:outerShdw blurRad="63500" sx="102000" sy="102000" algn="ctr" rotWithShape="0">
                <a:srgbClr val="FF75A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85720" y="3500438"/>
            <a:ext cx="6488891" cy="461665"/>
            <a:chOff x="285720" y="1312908"/>
            <a:chExt cx="6488891" cy="461665"/>
          </a:xfrm>
        </p:grpSpPr>
        <p:sp>
          <p:nvSpPr>
            <p:cNvPr id="31" name="TextBox 30"/>
            <p:cNvSpPr txBox="1"/>
            <p:nvPr/>
          </p:nvSpPr>
          <p:spPr>
            <a:xfrm>
              <a:off x="559448" y="1312908"/>
              <a:ext cx="6215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게임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머니로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소환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유닛을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구매 및 업그레이드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 rot="16200000">
              <a:off x="285720" y="1428736"/>
              <a:ext cx="217172" cy="217172"/>
            </a:xfrm>
            <a:prstGeom prst="ellipse">
              <a:avLst/>
            </a:prstGeom>
            <a:solidFill>
              <a:srgbClr val="FFB1B1">
                <a:alpha val="67451"/>
              </a:srgbClr>
            </a:solidFill>
            <a:ln>
              <a:solidFill>
                <a:srgbClr val="D282C8">
                  <a:alpha val="35000"/>
                </a:srgbClr>
              </a:solidFill>
            </a:ln>
            <a:effectLst>
              <a:outerShdw blurRad="63500" sx="102000" sy="102000" algn="ctr" rotWithShape="0">
                <a:srgbClr val="FF75A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285720" y="4643446"/>
            <a:ext cx="5987152" cy="461665"/>
            <a:chOff x="285720" y="1312908"/>
            <a:chExt cx="5987152" cy="461665"/>
          </a:xfrm>
        </p:grpSpPr>
        <p:sp>
          <p:nvSpPr>
            <p:cNvPr id="34" name="TextBox 33"/>
            <p:cNvSpPr txBox="1"/>
            <p:nvPr/>
          </p:nvSpPr>
          <p:spPr>
            <a:xfrm>
              <a:off x="559448" y="1312908"/>
              <a:ext cx="5713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각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유닛에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따른 공격 방법을 다르게 구성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16200000">
              <a:off x="285720" y="1428736"/>
              <a:ext cx="217172" cy="217172"/>
            </a:xfrm>
            <a:prstGeom prst="ellipse">
              <a:avLst/>
            </a:prstGeom>
            <a:solidFill>
              <a:srgbClr val="FFB1B1">
                <a:alpha val="67451"/>
              </a:srgbClr>
            </a:solidFill>
            <a:ln>
              <a:solidFill>
                <a:srgbClr val="D282C8">
                  <a:alpha val="35000"/>
                </a:srgbClr>
              </a:solidFill>
            </a:ln>
            <a:effectLst>
              <a:outerShdw blurRad="63500" sx="102000" sy="102000" algn="ctr" rotWithShape="0">
                <a:srgbClr val="FF75A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285720" y="5643578"/>
            <a:ext cx="4076372" cy="461665"/>
            <a:chOff x="285720" y="1312908"/>
            <a:chExt cx="4076372" cy="461665"/>
          </a:xfrm>
        </p:grpSpPr>
        <p:sp>
          <p:nvSpPr>
            <p:cNvPr id="38" name="TextBox 37"/>
            <p:cNvSpPr txBox="1"/>
            <p:nvPr/>
          </p:nvSpPr>
          <p:spPr>
            <a:xfrm>
              <a:off x="559448" y="1312908"/>
              <a:ext cx="3802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마우스 클릭으로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생성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 rot="16200000">
              <a:off x="285720" y="1428736"/>
              <a:ext cx="217172" cy="217172"/>
            </a:xfrm>
            <a:prstGeom prst="ellipse">
              <a:avLst/>
            </a:prstGeom>
            <a:solidFill>
              <a:srgbClr val="FFB1B1">
                <a:alpha val="67451"/>
              </a:srgbClr>
            </a:solidFill>
            <a:ln>
              <a:solidFill>
                <a:srgbClr val="D282C8">
                  <a:alpha val="35000"/>
                </a:srgbClr>
              </a:solidFill>
            </a:ln>
            <a:effectLst>
              <a:outerShdw blurRad="63500" sx="102000" sy="102000" algn="ctr" rotWithShape="0">
                <a:srgbClr val="FF75A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500034" y="851462"/>
            <a:ext cx="8070337" cy="577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50000"/>
                    <a:lumOff val="50000"/>
                    <a:alpha val="0"/>
                  </a:schemeClr>
                </a:gs>
                <a:gs pos="15000">
                  <a:schemeClr val="tx1">
                    <a:lumMod val="50000"/>
                    <a:lumOff val="50000"/>
                  </a:schemeClr>
                </a:gs>
                <a:gs pos="85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99792" y="214290"/>
            <a:ext cx="1851789" cy="5539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L" pitchFamily="18" charset="-127"/>
                <a:ea typeface="08서울한강체 L" pitchFamily="18" charset="-127"/>
              </a:rPr>
              <a:t>개발 범위</a:t>
            </a:r>
            <a:endParaRPr lang="ko-KR" altLang="en-US" sz="3000" dirty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E6005D"/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  <p:grpSp>
        <p:nvGrpSpPr>
          <p:cNvPr id="2" name="그룹 19"/>
          <p:cNvGrpSpPr/>
          <p:nvPr/>
        </p:nvGrpSpPr>
        <p:grpSpPr>
          <a:xfrm>
            <a:off x="285720" y="1312908"/>
            <a:ext cx="5177635" cy="461665"/>
            <a:chOff x="285720" y="1312908"/>
            <a:chExt cx="5177635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559448" y="1312908"/>
              <a:ext cx="49039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소환을 통한 스테이지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클리어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 rot="16200000">
              <a:off x="285720" y="1428736"/>
              <a:ext cx="217172" cy="217172"/>
            </a:xfrm>
            <a:prstGeom prst="ellipse">
              <a:avLst/>
            </a:prstGeom>
            <a:solidFill>
              <a:srgbClr val="FFB1B1">
                <a:alpha val="67451"/>
              </a:srgbClr>
            </a:solidFill>
            <a:ln>
              <a:solidFill>
                <a:srgbClr val="D282C8">
                  <a:alpha val="35000"/>
                </a:srgbClr>
              </a:solidFill>
            </a:ln>
            <a:effectLst>
              <a:outerShdw blurRad="63500" sx="102000" sy="102000" algn="ctr" rotWithShape="0">
                <a:srgbClr val="FF75A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6"/>
          <p:cNvGrpSpPr/>
          <p:nvPr/>
        </p:nvGrpSpPr>
        <p:grpSpPr>
          <a:xfrm>
            <a:off x="285720" y="2428868"/>
            <a:ext cx="5987152" cy="461665"/>
            <a:chOff x="285720" y="1312908"/>
            <a:chExt cx="5987152" cy="461665"/>
          </a:xfrm>
        </p:grpSpPr>
        <p:sp>
          <p:nvSpPr>
            <p:cNvPr id="28" name="TextBox 27"/>
            <p:cNvSpPr txBox="1"/>
            <p:nvPr/>
          </p:nvSpPr>
          <p:spPr>
            <a:xfrm>
              <a:off x="559448" y="1312908"/>
              <a:ext cx="5713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제한 시간 안에 적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유닛을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모두 사살 한다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 rot="16200000">
              <a:off x="285720" y="1428736"/>
              <a:ext cx="217172" cy="217172"/>
            </a:xfrm>
            <a:prstGeom prst="ellipse">
              <a:avLst/>
            </a:prstGeom>
            <a:solidFill>
              <a:srgbClr val="FFB1B1">
                <a:alpha val="67451"/>
              </a:srgbClr>
            </a:solidFill>
            <a:ln>
              <a:solidFill>
                <a:srgbClr val="D282C8">
                  <a:alpha val="35000"/>
                </a:srgbClr>
              </a:solidFill>
            </a:ln>
            <a:effectLst>
              <a:outerShdw blurRad="63500" sx="102000" sy="102000" algn="ctr" rotWithShape="0">
                <a:srgbClr val="FF75A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29"/>
          <p:cNvGrpSpPr/>
          <p:nvPr/>
        </p:nvGrpSpPr>
        <p:grpSpPr>
          <a:xfrm>
            <a:off x="285720" y="3500438"/>
            <a:ext cx="4478725" cy="461665"/>
            <a:chOff x="285720" y="1312908"/>
            <a:chExt cx="4478725" cy="461665"/>
          </a:xfrm>
        </p:grpSpPr>
        <p:sp>
          <p:nvSpPr>
            <p:cNvPr id="31" name="TextBox 30"/>
            <p:cNvSpPr txBox="1"/>
            <p:nvPr/>
          </p:nvSpPr>
          <p:spPr>
            <a:xfrm>
              <a:off x="559448" y="1312908"/>
              <a:ext cx="4204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레벨에 따른 소환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유닛의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증가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 rot="16200000">
              <a:off x="285720" y="1428736"/>
              <a:ext cx="217172" cy="217172"/>
            </a:xfrm>
            <a:prstGeom prst="ellipse">
              <a:avLst/>
            </a:prstGeom>
            <a:solidFill>
              <a:srgbClr val="FFB1B1">
                <a:alpha val="67451"/>
              </a:srgbClr>
            </a:solidFill>
            <a:ln>
              <a:solidFill>
                <a:srgbClr val="D282C8">
                  <a:alpha val="35000"/>
                </a:srgbClr>
              </a:solidFill>
            </a:ln>
            <a:effectLst>
              <a:outerShdw blurRad="63500" sx="102000" sy="102000" algn="ctr" rotWithShape="0">
                <a:srgbClr val="FF75A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6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524938934"/>
              </p:ext>
            </p:extLst>
          </p:nvPr>
        </p:nvGraphicFramePr>
        <p:xfrm>
          <a:off x="214282" y="1142984"/>
          <a:ext cx="8686800" cy="492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  <a:gridCol w="2620136"/>
                <a:gridCol w="49236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내용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최소 범위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None/>
                      </a:pPr>
                      <a:r>
                        <a:rPr lang="ko-KR" altLang="en-US" sz="1500" dirty="0" smtClean="0"/>
                        <a:t>추가 범위</a:t>
                      </a:r>
                      <a:endParaRPr lang="en-US" altLang="ko-KR" sz="1500" dirty="0" smtClean="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플레이어</a:t>
                      </a:r>
                      <a:endParaRPr lang="en-US" altLang="ko-KR" sz="1500" b="1" dirty="0" smtClean="0"/>
                    </a:p>
                    <a:p>
                      <a:pPr algn="ctr" latinLnBrk="1"/>
                      <a:r>
                        <a:rPr lang="ko-KR" altLang="en-US" sz="1500" b="1" dirty="0" smtClean="0"/>
                        <a:t>컨트롤</a:t>
                      </a:r>
                      <a:endParaRPr lang="ko-KR" altLang="en-US" sz="15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방향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키보드 상화좌우 이동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None/>
                      </a:pPr>
                      <a:r>
                        <a:rPr lang="ko-KR" altLang="en-US" sz="1200" dirty="0" smtClean="0"/>
                        <a:t>플레이어</a:t>
                      </a:r>
                      <a:r>
                        <a:rPr lang="ko-KR" altLang="en-US" sz="1200" baseline="0" dirty="0" smtClean="0"/>
                        <a:t>의 공격 기능 추가</a:t>
                      </a:r>
                      <a:endParaRPr lang="en-US" altLang="ko-KR" sz="1200" baseline="0" dirty="0" smtClean="0"/>
                    </a:p>
                    <a:p>
                      <a:pPr marL="342900" indent="-342900" algn="ctr" latinLnBrk="1">
                        <a:buNone/>
                      </a:pPr>
                      <a:r>
                        <a:rPr lang="ko-KR" altLang="en-US" sz="1200" baseline="0" dirty="0" smtClean="0"/>
                        <a:t>플레이어 스킬 추가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아군 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err="1" smtClean="0"/>
                        <a:t>유닛</a:t>
                      </a:r>
                      <a:r>
                        <a:rPr lang="ko-KR" altLang="en-US" sz="1400" b="1" dirty="0" smtClean="0"/>
                        <a:t> 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근접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원거리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마법 공격 </a:t>
                      </a:r>
                      <a:endParaRPr lang="en-US" altLang="ko-KR" sz="1200" baseline="0" dirty="0" smtClean="0"/>
                    </a:p>
                    <a:p>
                      <a:pPr algn="ctr"/>
                      <a:r>
                        <a:rPr lang="ko-KR" altLang="en-US" sz="1200" baseline="0" dirty="0" smtClean="0"/>
                        <a:t>구현</a:t>
                      </a:r>
                      <a:r>
                        <a:rPr lang="en-US" altLang="ko-KR" sz="1200" baseline="0" dirty="0" smtClean="0"/>
                        <a:t>,  </a:t>
                      </a:r>
                      <a:r>
                        <a:rPr lang="ko-KR" altLang="en-US" sz="1200" baseline="0" dirty="0" smtClean="0"/>
                        <a:t>적 </a:t>
                      </a:r>
                      <a:r>
                        <a:rPr lang="ko-KR" altLang="en-US" sz="1200" baseline="0" dirty="0" err="1" smtClean="0"/>
                        <a:t>유닛으로</a:t>
                      </a:r>
                      <a:r>
                        <a:rPr lang="ko-KR" altLang="en-US" sz="1200" baseline="0" dirty="0" smtClean="0"/>
                        <a:t> 이동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좀 더 다양한 방식의 공격을 하는 </a:t>
                      </a:r>
                      <a:r>
                        <a:rPr lang="ko-KR" altLang="en-US" sz="1200" baseline="0" dirty="0" err="1" smtClean="0"/>
                        <a:t>유닛</a:t>
                      </a:r>
                      <a:r>
                        <a:rPr lang="ko-KR" altLang="en-US" sz="1200" baseline="0" dirty="0" smtClean="0"/>
                        <a:t> 추가</a:t>
                      </a:r>
                      <a:endParaRPr lang="en-US" altLang="ko-KR" sz="1200" baseline="0" dirty="0" smtClean="0"/>
                    </a:p>
                    <a:p>
                      <a:pPr marL="342900" marR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aseline="0" dirty="0" smtClean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적군</a:t>
                      </a:r>
                      <a:endParaRPr lang="en-US" altLang="ko-KR" sz="1500" b="1" dirty="0" smtClean="0"/>
                    </a:p>
                    <a:p>
                      <a:pPr algn="ctr" latinLnBrk="1"/>
                      <a:r>
                        <a:rPr lang="ko-KR" altLang="en-US" sz="1500" b="1" dirty="0" err="1" smtClean="0"/>
                        <a:t>유닛</a:t>
                      </a:r>
                      <a:endParaRPr lang="en-US" altLang="ko-KR" sz="1500" b="1" dirty="0" smtClean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근접 공격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플레이어 보다 소환 </a:t>
                      </a:r>
                      <a:r>
                        <a:rPr lang="ko-KR" altLang="en-US" sz="1200" dirty="0" err="1" smtClean="0"/>
                        <a:t>유닛을</a:t>
                      </a:r>
                      <a:r>
                        <a:rPr lang="ko-KR" altLang="en-US" sz="1200" dirty="0" smtClean="0"/>
                        <a:t> 먼저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인식 하도록 구현</a:t>
                      </a:r>
                      <a:endParaRPr lang="en-US" altLang="ko-KR" sz="1200" dirty="0" smtClean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None/>
                      </a:pPr>
                      <a:r>
                        <a:rPr lang="ko-KR" altLang="en-US" sz="1200" baseline="0" dirty="0" smtClean="0"/>
                        <a:t>원거리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마법 공격 등 추가</a:t>
                      </a:r>
                      <a:endParaRPr lang="en-US" altLang="ko-KR" sz="1200" baseline="0" dirty="0" smtClean="0"/>
                    </a:p>
                    <a:p>
                      <a:pPr marL="342900" indent="-342900" algn="ctr" latinLnBrk="1">
                        <a:buNone/>
                      </a:pPr>
                      <a:endParaRPr lang="en-US" altLang="ko-KR" sz="1200" baseline="0" dirty="0" smtClean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err="1" smtClean="0"/>
                        <a:t>맵</a:t>
                      </a:r>
                      <a:endParaRPr lang="ko-KR" altLang="en-US" sz="15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스테이지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개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피니쉬</a:t>
                      </a:r>
                      <a:r>
                        <a:rPr lang="ko-KR" altLang="en-US" sz="1200" dirty="0" smtClean="0"/>
                        <a:t> 라인 </a:t>
                      </a:r>
                      <a:r>
                        <a:rPr lang="ko-KR" altLang="en-US" sz="1200" dirty="0" err="1" smtClean="0"/>
                        <a:t>도달시</a:t>
                      </a:r>
                      <a:r>
                        <a:rPr lang="ko-KR" altLang="en-US" sz="1200" dirty="0" smtClean="0"/>
                        <a:t> 다음 </a:t>
                      </a:r>
                      <a:r>
                        <a:rPr lang="ko-KR" altLang="en-US" sz="1200" dirty="0" err="1" smtClean="0"/>
                        <a:t>맵으로</a:t>
                      </a:r>
                      <a:r>
                        <a:rPr lang="ko-KR" altLang="en-US" sz="1200" dirty="0" smtClean="0"/>
                        <a:t> 이동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None/>
                      </a:pPr>
                      <a:r>
                        <a:rPr lang="ko-KR" altLang="en-US" sz="1200" baseline="0" dirty="0" smtClean="0"/>
                        <a:t>보스 </a:t>
                      </a:r>
                      <a:r>
                        <a:rPr lang="ko-KR" altLang="en-US" sz="1200" baseline="0" dirty="0" err="1" smtClean="0"/>
                        <a:t>맵을</a:t>
                      </a:r>
                      <a:r>
                        <a:rPr lang="ko-KR" altLang="en-US" sz="1200" baseline="0" dirty="0" smtClean="0"/>
                        <a:t> 따로 구현</a:t>
                      </a:r>
                      <a:endParaRPr lang="en-US" altLang="ko-KR" sz="1200" baseline="0" dirty="0" smtClean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난이도</a:t>
                      </a:r>
                      <a:endParaRPr lang="ko-KR" altLang="en-US" sz="15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체력 및 공격력 증가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None/>
                      </a:pPr>
                      <a:r>
                        <a:rPr lang="ko-KR" altLang="en-US" sz="1200" baseline="0" dirty="0" smtClean="0"/>
                        <a:t>난이도 </a:t>
                      </a:r>
                      <a:r>
                        <a:rPr lang="ko-KR" altLang="en-US" sz="1200" baseline="0" dirty="0" err="1" smtClean="0"/>
                        <a:t>증가시</a:t>
                      </a:r>
                      <a:r>
                        <a:rPr lang="ko-KR" altLang="en-US" sz="1200" baseline="0" dirty="0" smtClean="0"/>
                        <a:t> 공격 방식 달라지도록 구현</a:t>
                      </a:r>
                      <a:endParaRPr lang="en-US" altLang="ko-KR" sz="1200" baseline="0" dirty="0" smtClean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55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게임</a:t>
                      </a:r>
                      <a:endParaRPr lang="en-US" altLang="ko-KR" sz="1500" b="1" dirty="0" smtClean="0"/>
                    </a:p>
                    <a:p>
                      <a:pPr algn="ctr" latinLnBrk="1"/>
                      <a:r>
                        <a:rPr lang="ko-KR" altLang="en-US" sz="1500" b="1" dirty="0" smtClean="0"/>
                        <a:t>기능</a:t>
                      </a:r>
                      <a:endParaRPr lang="ko-KR" altLang="en-US" sz="15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적 </a:t>
                      </a:r>
                      <a:r>
                        <a:rPr lang="ko-KR" altLang="en-US" sz="1200" dirty="0" err="1" smtClean="0"/>
                        <a:t>제거시</a:t>
                      </a:r>
                      <a:r>
                        <a:rPr lang="ko-KR" altLang="en-US" sz="1200" dirty="0" smtClean="0"/>
                        <a:t> 금전 및 점수 획득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플레이어 및 객체 체력감소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상점에서 </a:t>
                      </a:r>
                      <a:r>
                        <a:rPr lang="ko-KR" altLang="en-US" sz="1200" dirty="0" err="1" smtClean="0"/>
                        <a:t>유닛</a:t>
                      </a:r>
                      <a:r>
                        <a:rPr lang="ko-KR" altLang="en-US" sz="1200" dirty="0" smtClean="0"/>
                        <a:t> 구매</a:t>
                      </a:r>
                      <a:endParaRPr lang="en-US" altLang="ko-KR" sz="1200" dirty="0" smtClean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None/>
                      </a:pPr>
                      <a:r>
                        <a:rPr lang="ko-KR" altLang="en-US" sz="1200" baseline="0" dirty="0" err="1" smtClean="0"/>
                        <a:t>유닛</a:t>
                      </a:r>
                      <a:r>
                        <a:rPr lang="ko-KR" altLang="en-US" sz="1200" baseline="0" dirty="0" smtClean="0"/>
                        <a:t> 업그레이드</a:t>
                      </a:r>
                      <a:endParaRPr lang="en-US" altLang="ko-KR" sz="1200" baseline="0" dirty="0" smtClean="0"/>
                    </a:p>
                    <a:p>
                      <a:pPr marL="342900" indent="-342900" algn="ctr" latinLnBrk="1">
                        <a:buNone/>
                      </a:pPr>
                      <a:r>
                        <a:rPr lang="ko-KR" altLang="en-US" sz="1200" baseline="0" dirty="0" smtClean="0"/>
                        <a:t>플레이어 객체 </a:t>
                      </a:r>
                      <a:r>
                        <a:rPr lang="ko-KR" altLang="en-US" sz="1200" baseline="0" dirty="0" err="1" smtClean="0"/>
                        <a:t>스킬북</a:t>
                      </a:r>
                      <a:r>
                        <a:rPr lang="ko-KR" altLang="en-US" sz="1200" baseline="0" dirty="0" smtClean="0"/>
                        <a:t> 생성</a:t>
                      </a:r>
                      <a:endParaRPr lang="en-US" altLang="ko-KR" sz="1200" baseline="0" dirty="0" smtClean="0"/>
                    </a:p>
                    <a:p>
                      <a:pPr marL="342900" indent="-342900" algn="ctr" latinLnBrk="1">
                        <a:buNone/>
                      </a:pPr>
                      <a:r>
                        <a:rPr lang="ko-KR" altLang="en-US" sz="1200" baseline="0" dirty="0" smtClean="0"/>
                        <a:t>플레이어 아이템 생성</a:t>
                      </a:r>
                      <a:endParaRPr lang="en-US" altLang="ko-KR" sz="1200" baseline="0" dirty="0" smtClean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사운드</a:t>
                      </a:r>
                      <a:endParaRPr lang="ko-KR" altLang="en-US" sz="15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아군 및 적군 타격</a:t>
                      </a:r>
                      <a:r>
                        <a:rPr lang="ko-KR" altLang="en-US" sz="1200" baseline="0" dirty="0" smtClean="0"/>
                        <a:t> 소리</a:t>
                      </a:r>
                      <a:endParaRPr lang="en-US" altLang="ko-KR" sz="1200" baseline="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배경 음악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시작 화면 음악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endParaRPr lang="ko-KR" altLang="en-US" sz="15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애니메이션</a:t>
                      </a:r>
                      <a:endParaRPr lang="ko-KR" altLang="en-US" sz="15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각 객체 이동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근접 공격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원거리 공격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마법 공격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등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500034" y="851462"/>
            <a:ext cx="8070337" cy="577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50000"/>
                    <a:lumOff val="50000"/>
                    <a:alpha val="0"/>
                  </a:schemeClr>
                </a:gs>
                <a:gs pos="15000">
                  <a:schemeClr val="tx1">
                    <a:lumMod val="50000"/>
                    <a:lumOff val="50000"/>
                  </a:schemeClr>
                </a:gs>
                <a:gs pos="85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28860" y="0"/>
            <a:ext cx="1851789" cy="5539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L" pitchFamily="18" charset="-127"/>
                <a:ea typeface="08서울한강체 L" pitchFamily="18" charset="-127"/>
              </a:rPr>
              <a:t>개발 일정</a:t>
            </a:r>
            <a:endParaRPr lang="ko-KR" altLang="en-US" sz="3000" dirty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E6005D"/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  <p:grpSp>
        <p:nvGrpSpPr>
          <p:cNvPr id="2" name="그룹 19"/>
          <p:cNvGrpSpPr/>
          <p:nvPr/>
        </p:nvGrpSpPr>
        <p:grpSpPr>
          <a:xfrm>
            <a:off x="285720" y="1312908"/>
            <a:ext cx="5177635" cy="461665"/>
            <a:chOff x="285720" y="1312908"/>
            <a:chExt cx="5177635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559448" y="1312908"/>
              <a:ext cx="49039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소환을 통한 스테이지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클리어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 rot="16200000">
              <a:off x="285720" y="1428736"/>
              <a:ext cx="217172" cy="217172"/>
            </a:xfrm>
            <a:prstGeom prst="ellipse">
              <a:avLst/>
            </a:prstGeom>
            <a:solidFill>
              <a:srgbClr val="FFB1B1">
                <a:alpha val="67451"/>
              </a:srgbClr>
            </a:solidFill>
            <a:ln>
              <a:solidFill>
                <a:srgbClr val="D282C8">
                  <a:alpha val="35000"/>
                </a:srgbClr>
              </a:solidFill>
            </a:ln>
            <a:effectLst>
              <a:outerShdw blurRad="63500" sx="102000" sy="102000" algn="ctr" rotWithShape="0">
                <a:srgbClr val="FF75A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6"/>
          <p:cNvGrpSpPr/>
          <p:nvPr/>
        </p:nvGrpSpPr>
        <p:grpSpPr>
          <a:xfrm>
            <a:off x="285720" y="2428868"/>
            <a:ext cx="5987152" cy="461665"/>
            <a:chOff x="285720" y="1312908"/>
            <a:chExt cx="5987152" cy="461665"/>
          </a:xfrm>
        </p:grpSpPr>
        <p:sp>
          <p:nvSpPr>
            <p:cNvPr id="28" name="TextBox 27"/>
            <p:cNvSpPr txBox="1"/>
            <p:nvPr/>
          </p:nvSpPr>
          <p:spPr>
            <a:xfrm>
              <a:off x="559448" y="1312908"/>
              <a:ext cx="5713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제한 시간 안에 적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유닛을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모두 사살 한다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 rot="16200000">
              <a:off x="285720" y="1428736"/>
              <a:ext cx="217172" cy="217172"/>
            </a:xfrm>
            <a:prstGeom prst="ellipse">
              <a:avLst/>
            </a:prstGeom>
            <a:solidFill>
              <a:srgbClr val="FFB1B1">
                <a:alpha val="67451"/>
              </a:srgbClr>
            </a:solidFill>
            <a:ln>
              <a:solidFill>
                <a:srgbClr val="D282C8">
                  <a:alpha val="35000"/>
                </a:srgbClr>
              </a:solidFill>
            </a:ln>
            <a:effectLst>
              <a:outerShdw blurRad="63500" sx="102000" sy="102000" algn="ctr" rotWithShape="0">
                <a:srgbClr val="FF75A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29"/>
          <p:cNvGrpSpPr/>
          <p:nvPr/>
        </p:nvGrpSpPr>
        <p:grpSpPr>
          <a:xfrm>
            <a:off x="285720" y="3500438"/>
            <a:ext cx="4478725" cy="461665"/>
            <a:chOff x="285720" y="1312908"/>
            <a:chExt cx="4478725" cy="461665"/>
          </a:xfrm>
        </p:grpSpPr>
        <p:sp>
          <p:nvSpPr>
            <p:cNvPr id="31" name="TextBox 30"/>
            <p:cNvSpPr txBox="1"/>
            <p:nvPr/>
          </p:nvSpPr>
          <p:spPr>
            <a:xfrm>
              <a:off x="559448" y="1312908"/>
              <a:ext cx="4204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레벨에 따른 소환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유닛의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증가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 rot="16200000">
              <a:off x="285720" y="1428736"/>
              <a:ext cx="217172" cy="217172"/>
            </a:xfrm>
            <a:prstGeom prst="ellipse">
              <a:avLst/>
            </a:prstGeom>
            <a:solidFill>
              <a:srgbClr val="FFB1B1">
                <a:alpha val="67451"/>
              </a:srgbClr>
            </a:solidFill>
            <a:ln>
              <a:solidFill>
                <a:srgbClr val="D282C8">
                  <a:alpha val="35000"/>
                </a:srgbClr>
              </a:solidFill>
            </a:ln>
            <a:effectLst>
              <a:outerShdw blurRad="63500" sx="102000" sy="102000" algn="ctr" rotWithShape="0">
                <a:srgbClr val="FF75A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32"/>
          <p:cNvGrpSpPr/>
          <p:nvPr/>
        </p:nvGrpSpPr>
        <p:grpSpPr>
          <a:xfrm>
            <a:off x="285720" y="4714884"/>
            <a:ext cx="5182444" cy="461665"/>
            <a:chOff x="285720" y="1312908"/>
            <a:chExt cx="5182444" cy="461665"/>
          </a:xfrm>
        </p:grpSpPr>
        <p:sp>
          <p:nvSpPr>
            <p:cNvPr id="34" name="TextBox 33"/>
            <p:cNvSpPr txBox="1"/>
            <p:nvPr/>
          </p:nvSpPr>
          <p:spPr>
            <a:xfrm>
              <a:off x="559448" y="1312908"/>
              <a:ext cx="4908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적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유닛에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따른 전략적인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소환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16200000">
              <a:off x="285720" y="1428736"/>
              <a:ext cx="217172" cy="217172"/>
            </a:xfrm>
            <a:prstGeom prst="ellipse">
              <a:avLst/>
            </a:prstGeom>
            <a:solidFill>
              <a:srgbClr val="FFB1B1">
                <a:alpha val="67451"/>
              </a:srgbClr>
            </a:solidFill>
            <a:ln>
              <a:solidFill>
                <a:srgbClr val="D282C8">
                  <a:alpha val="35000"/>
                </a:srgbClr>
              </a:solidFill>
            </a:ln>
            <a:effectLst>
              <a:outerShdw blurRad="63500" sx="102000" sy="102000" algn="ctr" rotWithShape="0">
                <a:srgbClr val="FF75A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6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524938934"/>
              </p:ext>
            </p:extLst>
          </p:nvPr>
        </p:nvGraphicFramePr>
        <p:xfrm>
          <a:off x="285720" y="571480"/>
          <a:ext cx="8643998" cy="6072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27"/>
                <a:gridCol w="2794475"/>
                <a:gridCol w="4899396"/>
              </a:tblGrid>
              <a:tr h="292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5203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리소스 수집 및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맵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 구현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리소스 수집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좌표지정 및 이동에 따른 스크롤 처리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5068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None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(70%)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리소스 수집 완료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스크롤 미흡한 처리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849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아군 </a:t>
                      </a:r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유닛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 객체 및 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플레이어 객체 구현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마우스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해당 위치를 중심으로 객체 생성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생성 된 객체의 이동 구현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플레이어 객체 이동구현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5068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None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(100%)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객체 생성 및 이동 구현 완료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플레이어 객체 이동구현 완료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1780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적군 </a:t>
                      </a:r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유닛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 객체 구현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아군 </a:t>
                      </a:r>
                      <a:r>
                        <a:rPr lang="ko-KR" altLang="en-US" sz="1200" b="1" baseline="0" dirty="0" err="1" smtClean="0">
                          <a:solidFill>
                            <a:schemeClr val="tx1"/>
                          </a:solidFill>
                        </a:rPr>
                        <a:t>유닛과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적군 </a:t>
                      </a:r>
                      <a:r>
                        <a:rPr lang="ko-KR" altLang="en-US" sz="1200" b="1" baseline="0" dirty="0" err="1" smtClean="0">
                          <a:solidFill>
                            <a:schemeClr val="tx1"/>
                          </a:solidFill>
                        </a:rPr>
                        <a:t>유닛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사이의 중점을 중심으로 아군 </a:t>
                      </a:r>
                      <a:r>
                        <a:rPr lang="ko-KR" altLang="en-US" sz="1200" b="1" baseline="0" dirty="0" err="1" smtClean="0">
                          <a:solidFill>
                            <a:schemeClr val="tx1"/>
                          </a:solidFill>
                        </a:rPr>
                        <a:t>유닛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인식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플레이어는 아군 </a:t>
                      </a:r>
                      <a:r>
                        <a:rPr lang="ko-KR" altLang="en-US" sz="1200" b="1" baseline="0" dirty="0" err="1" smtClean="0">
                          <a:solidFill>
                            <a:schemeClr val="tx1"/>
                          </a:solidFill>
                        </a:rPr>
                        <a:t>유닛이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없을 때 인식 하도록 구현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5068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(100%)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적군 객체 생성 및 이동 완료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플레이어 인식 완료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849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나머지 스테이지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</a:rPr>
                        <a:t> 구현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클리어시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맵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이동 구현 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오브젝트 체력 게이지 </a:t>
                      </a:r>
                      <a:r>
                        <a:rPr lang="ko-KR" altLang="en-US" sz="1200" b="1" baseline="0" dirty="0" err="1" smtClean="0">
                          <a:solidFill>
                            <a:schemeClr val="tx1"/>
                          </a:solidFill>
                        </a:rPr>
                        <a:t>렌더링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구현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개 </a:t>
                      </a:r>
                      <a:r>
                        <a:rPr lang="ko-KR" altLang="en-US" sz="1200" b="1" baseline="0" dirty="0" err="1" smtClean="0">
                          <a:solidFill>
                            <a:schemeClr val="tx1"/>
                          </a:solidFill>
                        </a:rPr>
                        <a:t>맵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구현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1568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(50%)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체력게이지 </a:t>
                      </a:r>
                      <a:r>
                        <a:rPr lang="ko-KR" altLang="en-US" sz="1200" b="1" baseline="0" dirty="0" err="1" smtClean="0">
                          <a:solidFill>
                            <a:schemeClr val="tx1"/>
                          </a:solidFill>
                        </a:rPr>
                        <a:t>렌더링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구현완료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, 1</a:t>
                      </a:r>
                      <a:r>
                        <a:rPr lang="ko-KR" altLang="en-US" sz="1200" b="1" baseline="0" dirty="0" err="1" smtClean="0">
                          <a:solidFill>
                            <a:schemeClr val="tx1"/>
                          </a:solidFill>
                        </a:rPr>
                        <a:t>개맵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구현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9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중간점검 및 부족한 점 보완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1-4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주차에서 만족스럽지 못한 부분 보완 및 중간점검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9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아군 객체 및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적군 객체 마무리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아군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객체별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스킬 구현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충돌 체크 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적군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객체별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스킬 구현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적군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공격시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플레이어 체력 소모 구현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59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17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보스 구현 및 사운드 처리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보스의 움직임 및 충돌 체크 구현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모션 별 사운드 처리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17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시작 종료 처리 및 밸런스 조절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시작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및 종료 구현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밸런스  조절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9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마무리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1. 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최종 점검 및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릴리즈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500034" y="851462"/>
            <a:ext cx="8070337" cy="577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50000"/>
                    <a:lumOff val="50000"/>
                    <a:alpha val="0"/>
                  </a:schemeClr>
                </a:gs>
                <a:gs pos="15000">
                  <a:schemeClr val="tx1">
                    <a:lumMod val="50000"/>
                    <a:lumOff val="50000"/>
                  </a:schemeClr>
                </a:gs>
                <a:gs pos="85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99792" y="214290"/>
            <a:ext cx="2977097" cy="5539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3000" dirty="0" err="1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L" pitchFamily="18" charset="-127"/>
                <a:ea typeface="08서울한강체 L" pitchFamily="18" charset="-127"/>
              </a:rPr>
              <a:t>GitHub</a:t>
            </a:r>
            <a:r>
              <a:rPr lang="en-US" altLang="ko-KR" sz="30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L" pitchFamily="18" charset="-127"/>
                <a:ea typeface="08서울한강체 L" pitchFamily="18" charset="-127"/>
              </a:rPr>
              <a:t> Commit</a:t>
            </a:r>
            <a:endParaRPr lang="ko-KR" altLang="en-US" sz="3000" dirty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E6005D"/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  <p:pic>
        <p:nvPicPr>
          <p:cNvPr id="1026" name="Picture 2" descr="C:\Users\OEM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14422"/>
            <a:ext cx="7643866" cy="4791075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99792" y="214290"/>
            <a:ext cx="1851789" cy="5539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L" pitchFamily="18" charset="-127"/>
                <a:ea typeface="08서울한강체 L" pitchFamily="18" charset="-127"/>
              </a:rPr>
              <a:t>자체 평가</a:t>
            </a:r>
            <a:endParaRPr lang="ko-KR" altLang="en-US" sz="3000" dirty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E6005D"/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  <p:graphicFrame>
        <p:nvGraphicFramePr>
          <p:cNvPr id="18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36084941"/>
              </p:ext>
            </p:extLst>
          </p:nvPr>
        </p:nvGraphicFramePr>
        <p:xfrm>
          <a:off x="214282" y="1785926"/>
          <a:ext cx="8686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 항목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발표자료에 포함할 내용을 다 포함했는가</a:t>
                      </a:r>
                      <a:r>
                        <a:rPr lang="en-US" altLang="ko-KR" sz="1400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계획 대비 일정은 잘 지켰는가</a:t>
                      </a:r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게임 </a:t>
                      </a:r>
                      <a:r>
                        <a:rPr lang="ko-KR" altLang="en-US" sz="1400" dirty="0" err="1" smtClean="0"/>
                        <a:t>프로토</a:t>
                      </a:r>
                      <a:r>
                        <a:rPr lang="ko-KR" altLang="en-US" sz="1400" dirty="0" smtClean="0"/>
                        <a:t> 타입은 실행이 잘되는가</a:t>
                      </a:r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동영상의 화면과 소리 상태는 양호한가</a:t>
                      </a:r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493</Words>
  <Application>Microsoft Office PowerPoint</Application>
  <PresentationFormat>화면 슬라이드 쇼(4:3)</PresentationFormat>
  <Paragraphs>125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Company>Black Edition SP3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XP</dc:creator>
  <cp:lastModifiedBy>OEM</cp:lastModifiedBy>
  <cp:revision>158</cp:revision>
  <dcterms:created xsi:type="dcterms:W3CDTF">2010-11-12T17:23:29Z</dcterms:created>
  <dcterms:modified xsi:type="dcterms:W3CDTF">2015-10-27T13:46:47Z</dcterms:modified>
</cp:coreProperties>
</file>