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85" r:id="rId5"/>
    <p:sldId id="271" r:id="rId6"/>
    <p:sldId id="331" r:id="rId7"/>
    <p:sldId id="260" r:id="rId8"/>
    <p:sldId id="264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4" r:id="rId19"/>
    <p:sldId id="261" r:id="rId20"/>
    <p:sldId id="283" r:id="rId21"/>
    <p:sldId id="28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B78B4-70A5-412B-8A22-5C281733E5E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A2CE-14E5-4D8F-9ECE-6863E003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0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43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388-228A-4911-B540-4753370DAF51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498B-6A6E-4A05-868E-0F15A2FEAAE3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08D-8686-434A-8893-1040840658EA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6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1CE-AD6C-4BC6-0711-CACDBDF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5B0C-7329-1DD4-B2A3-EC48CB13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1FAF-D2C1-B77B-E6C7-86C3292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E4C-A594-4886-AD8C-FB2718C727E1}" type="datetime1">
              <a:rPr lang="ko-KR" altLang="en-US" smtClean="0"/>
              <a:t>2023-07-25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0397-17FF-0FC5-443D-8919B7E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5DE9-D7A2-6DC6-B71A-33D1D18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B17A0-DF91-4B8B-A588-7C940AE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3411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0FEB-9638-4F57-A405-23D979736A21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11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3507-24BD-4EFB-9F27-BB6C04F694AA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C5E-63E1-4AE9-8305-23FDF6F7BDC8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C95-63C1-4B47-B11B-7FCE2EC385F1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74D-D99F-42A3-B32E-E4EE3DD946FD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DFA2-23A1-4006-B4AB-D7F27E12AF4C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5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9C1-E9F4-4B43-8FF8-ECF468DAE136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FC41-18DD-4913-801E-775D85FB0D43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39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86894"/>
            <a:ext cx="10515600" cy="469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CDE5-927B-49BF-8C0E-129A9DC0A477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D70B-7697-4719-AC6C-267529B688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xp.com/applications/automotive/software-defined-vehicle-infrastruct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882665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600" dirty="0"/>
              <a:t>IPMON: IPv6 Mobile Object Networking -</a:t>
            </a:r>
            <a:br>
              <a:rPr lang="en-US" altLang="ko-KR" sz="4600" dirty="0"/>
            </a:br>
            <a:r>
              <a:rPr lang="en-US" altLang="ko-KR" sz="4600" dirty="0"/>
              <a:t>Problem Statement and Use Cases </a:t>
            </a:r>
            <a:endParaRPr lang="ko-KR" altLang="en-US" sz="4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06800"/>
            <a:ext cx="9144000" cy="548543"/>
          </a:xfrm>
        </p:spPr>
        <p:txBody>
          <a:bodyPr>
            <a:normAutofit/>
          </a:bodyPr>
          <a:lstStyle/>
          <a:p>
            <a:r>
              <a:rPr lang="en-US" altLang="ko-KR" dirty="0"/>
              <a:t>July 25, 2023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52256" y="5299758"/>
            <a:ext cx="10733103" cy="146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Jaehoon (Paul) Jeong</a:t>
            </a:r>
          </a:p>
          <a:p>
            <a:r>
              <a:rPr lang="en-US" altLang="ko-KR" dirty="0"/>
              <a:t>Sungkyunkwan University (SKKU)</a:t>
            </a:r>
          </a:p>
          <a:p>
            <a:r>
              <a:rPr lang="en-US" altLang="ko-KR" dirty="0"/>
              <a:t>Email: pauljeong@skku.edu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5324" y="637528"/>
            <a:ext cx="9144000" cy="54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IETF 117 in San Francisco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25480" y="3427043"/>
            <a:ext cx="9144000" cy="54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>
                <a:solidFill>
                  <a:srgbClr val="0000FF"/>
                </a:solidFill>
              </a:rPr>
              <a:t>draft-jeong-6man-ipmon-problem-statement-01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0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V2I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8" y="1353577"/>
            <a:ext cx="12066813" cy="57434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Navigation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Energy-efficient speed recommendation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Accident notification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Electric vehicle (EV) charging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UAM navigation service with efficient battery charging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56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V2I (2/2)</a:t>
            </a:r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0C7EC02-7C43-D84B-4999-1401B979C40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70B-7697-4719-AC6C-267529B688D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54E530-F917-A816-8CCA-9788CCEFE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" b="2026"/>
          <a:stretch/>
        </p:blipFill>
        <p:spPr>
          <a:xfrm>
            <a:off x="709375" y="1034394"/>
            <a:ext cx="5083696" cy="5175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8A585-FD7C-6500-2813-8899E423291A}"/>
              </a:ext>
            </a:extLst>
          </p:cNvPr>
          <p:cNvSpPr txBox="1"/>
          <p:nvPr/>
        </p:nvSpPr>
        <p:spPr>
          <a:xfrm>
            <a:off x="754183" y="6314252"/>
            <a:ext cx="472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Efficient Navigation for Road Networks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58C8E8-47EB-89AD-F62A-496354A3B3D7}"/>
              </a:ext>
            </a:extLst>
          </p:cNvPr>
          <p:cNvGrpSpPr/>
          <p:nvPr/>
        </p:nvGrpSpPr>
        <p:grpSpPr>
          <a:xfrm>
            <a:off x="5708407" y="698424"/>
            <a:ext cx="5857064" cy="6023051"/>
            <a:chOff x="5828908" y="712343"/>
            <a:chExt cx="5508046" cy="59262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D8A36E-4BCC-25AD-562A-2221CDB1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300" y="712343"/>
              <a:ext cx="4424779" cy="30744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2B14596-F8E4-A19F-6C76-106A7B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6241" y="4061155"/>
              <a:ext cx="3608717" cy="22307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71040A-1C84-3102-70E4-79AA528E01BC}"/>
                </a:ext>
              </a:extLst>
            </p:cNvPr>
            <p:cNvSpPr txBox="1"/>
            <p:nvPr/>
          </p:nvSpPr>
          <p:spPr>
            <a:xfrm>
              <a:off x="6452252" y="3718359"/>
              <a:ext cx="4279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Effective Navigation for Emergency</a:t>
              </a:r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37378F-5D55-ED83-1498-70DC6BCBB914}"/>
                </a:ext>
              </a:extLst>
            </p:cNvPr>
            <p:cNvSpPr txBox="1"/>
            <p:nvPr/>
          </p:nvSpPr>
          <p:spPr>
            <a:xfrm>
              <a:off x="5828908" y="6238453"/>
              <a:ext cx="5508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Speed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Recommendation for Energy Efficiency</a:t>
              </a:r>
              <a:endParaRPr lang="ko-KR" altLang="en-US" sz="2000"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01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V2X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8" y="1353577"/>
            <a:ext cx="12066813" cy="57434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Protection service for vulnerable road user (VRU) </a:t>
            </a:r>
          </a:p>
          <a:p>
            <a:pPr lvl="1"/>
            <a:r>
              <a:rPr lang="en-US" altLang="ko-KR" sz="2600" b="0" i="0" dirty="0">
                <a:solidFill>
                  <a:srgbClr val="222222"/>
                </a:solidFill>
                <a:effectLst/>
              </a:rPr>
              <a:t>e.g., pedestrian and cyclist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Human sensing-based protection service for VRUs without</a:t>
            </a:r>
            <a:br>
              <a:rPr lang="en-US" altLang="ko-KR" b="0" i="0" dirty="0">
                <a:solidFill>
                  <a:srgbClr val="222222"/>
                </a:solidFill>
                <a:effectLst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</a:rPr>
              <a:t>smart devices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V2X (2/2)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FCD0EA-DBC5-E3B2-EF45-8B2D1ECE49FD}"/>
              </a:ext>
            </a:extLst>
          </p:cNvPr>
          <p:cNvGrpSpPr/>
          <p:nvPr/>
        </p:nvGrpSpPr>
        <p:grpSpPr>
          <a:xfrm>
            <a:off x="1259859" y="5943739"/>
            <a:ext cx="10541474" cy="430888"/>
            <a:chOff x="1397483" y="6037608"/>
            <a:chExt cx="10541474" cy="4308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F9AF8-1B1D-5C23-2D77-DDCB68FB8CA6}"/>
                </a:ext>
              </a:extLst>
            </p:cNvPr>
            <p:cNvSpPr txBox="1"/>
            <p:nvPr/>
          </p:nvSpPr>
          <p:spPr>
            <a:xfrm>
              <a:off x="1397483" y="6037608"/>
              <a:ext cx="2904962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Pedestrian Protection</a:t>
              </a:r>
              <a:endParaRPr lang="ko-KR" altLang="en-US" sz="2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EF5A5F-054C-59BB-4B86-58F6B4C86D0B}"/>
                </a:ext>
              </a:extLst>
            </p:cNvPr>
            <p:cNvSpPr txBox="1"/>
            <p:nvPr/>
          </p:nvSpPr>
          <p:spPr>
            <a:xfrm>
              <a:off x="4697399" y="6037608"/>
              <a:ext cx="724155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2200" dirty="0"/>
                <a:t>Blind Spot Coverage in Road Networks with Drones </a:t>
              </a:r>
              <a:endParaRPr lang="ko-KR" altLang="en-US" sz="2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E83D402-4461-3C84-AC4E-9F904DA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" y="1349856"/>
            <a:ext cx="5600700" cy="4686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BBB693-D160-EA8B-1E55-DDC237AD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66" y="2489198"/>
            <a:ext cx="6982273" cy="232005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12216-B5AF-3867-9245-B1F4E332B94E}"/>
              </a:ext>
            </a:extLst>
          </p:cNvPr>
          <p:cNvSpPr txBox="1"/>
          <p:nvPr/>
        </p:nvSpPr>
        <p:spPr>
          <a:xfrm>
            <a:off x="7898677" y="2116184"/>
            <a:ext cx="151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Mobile </a:t>
            </a:r>
            <a:r>
              <a:rPr lang="en-US" altLang="ko-KR" sz="1600" dirty="0" err="1">
                <a:solidFill>
                  <a:srgbClr val="0000FF"/>
                </a:solidFill>
              </a:rPr>
              <a:t>gNB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4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75B98C-D3F1-2E40-8899-D22ECE11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5" y="242298"/>
            <a:ext cx="11647503" cy="151650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5G System Architecture for V2X in </a:t>
            </a:r>
            <a:r>
              <a:rPr lang="en-US" b="1" dirty="0">
                <a:solidFill>
                  <a:srgbClr val="0000FF"/>
                </a:solidFill>
              </a:rPr>
              <a:t>TS 23.287: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Architecture enhancements for 5G System (5GS) to support </a:t>
            </a:r>
            <a:br>
              <a:rPr lang="en-US" sz="3100" dirty="0"/>
            </a:br>
            <a:r>
              <a:rPr lang="en-US" sz="3100" dirty="0"/>
              <a:t> Vehicle-to-Everything (V2X)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4613AD-11F7-836B-1DFF-E99A0476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02" y="2007455"/>
            <a:ext cx="5180398" cy="4761631"/>
          </a:xfrm>
        </p:spPr>
        <p:txBody>
          <a:bodyPr/>
          <a:lstStyle/>
          <a:p>
            <a:r>
              <a:rPr lang="en-US" dirty="0"/>
              <a:t>V2V by PC5 reference point</a:t>
            </a:r>
          </a:p>
          <a:p>
            <a:endParaRPr lang="en-US" dirty="0"/>
          </a:p>
          <a:p>
            <a:r>
              <a:rPr lang="en-US" dirty="0"/>
              <a:t>V2I by </a:t>
            </a:r>
            <a:r>
              <a:rPr lang="en-US" dirty="0" err="1"/>
              <a:t>Uu</a:t>
            </a:r>
            <a:r>
              <a:rPr lang="en-US" dirty="0"/>
              <a:t> reference point</a:t>
            </a:r>
          </a:p>
          <a:p>
            <a:endParaRPr lang="en-US" dirty="0"/>
          </a:p>
          <a:p>
            <a:r>
              <a:rPr lang="en-US" dirty="0"/>
              <a:t>UEs can be ground vehicles,</a:t>
            </a:r>
            <a:br>
              <a:rPr lang="en-US" dirty="0"/>
            </a:br>
            <a:r>
              <a:rPr lang="en-US" dirty="0"/>
              <a:t>drones, pedestrian devices,</a:t>
            </a:r>
            <a:br>
              <a:rPr lang="en-US" dirty="0"/>
            </a:br>
            <a:r>
              <a:rPr lang="en-US" dirty="0"/>
              <a:t>scooters,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B9D4A-7207-06EA-2B50-5EECD69B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70" y="1700271"/>
            <a:ext cx="6850430" cy="491543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F99-1DAE-F1F8-FBFD-E2F99AC6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0594-E615-E6D2-711C-E7931196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5G V2V by PC5 in </a:t>
            </a:r>
            <a:r>
              <a:rPr lang="en-US" dirty="0">
                <a:solidFill>
                  <a:srgbClr val="0000FF"/>
                </a:solidFill>
              </a:rPr>
              <a:t>unicast mode</a:t>
            </a:r>
            <a:r>
              <a:rPr lang="en-US" dirty="0"/>
              <a:t>, one vehicle UE (</a:t>
            </a:r>
            <a:r>
              <a:rPr lang="en-US" dirty="0" err="1">
                <a:solidFill>
                  <a:srgbClr val="0000FF"/>
                </a:solidFill>
              </a:rPr>
              <a:t>VehUE</a:t>
            </a:r>
            <a:r>
              <a:rPr lang="en-US" dirty="0"/>
              <a:t>) needs to be an </a:t>
            </a:r>
            <a:r>
              <a:rPr lang="en-US" dirty="0">
                <a:solidFill>
                  <a:srgbClr val="0000FF"/>
                </a:solidFill>
              </a:rPr>
              <a:t>IPv6 router </a:t>
            </a: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SLAAC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D3DCE6-23DF-68E1-19B7-C7C19E3B36DA}"/>
              </a:ext>
            </a:extLst>
          </p:cNvPr>
          <p:cNvSpPr txBox="1"/>
          <p:nvPr/>
        </p:nvSpPr>
        <p:spPr>
          <a:xfrm>
            <a:off x="863448" y="5595054"/>
            <a:ext cx="1088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</a:rPr>
              <a:t>Which one shall be the IPv6 router for SLAAC?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</a:rPr>
              <a:t>How many IPv6 addresses/prefixes will a vehicle have in this case?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BEB881-76C0-DC87-6242-54F28B52472B}"/>
              </a:ext>
            </a:extLst>
          </p:cNvPr>
          <p:cNvGrpSpPr/>
          <p:nvPr/>
        </p:nvGrpSpPr>
        <p:grpSpPr>
          <a:xfrm>
            <a:off x="2484601" y="2516720"/>
            <a:ext cx="6921904" cy="2917032"/>
            <a:chOff x="2484601" y="2664768"/>
            <a:chExt cx="6921904" cy="2917032"/>
          </a:xfrm>
        </p:grpSpPr>
        <p:pic>
          <p:nvPicPr>
            <p:cNvPr id="36" name="Picture 35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CE65D46B-E770-7DAC-2207-4E3A9E74F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91" y="2717513"/>
              <a:ext cx="1508760" cy="942975"/>
            </a:xfrm>
            <a:prstGeom prst="rect">
              <a:avLst/>
            </a:prstGeom>
          </p:spPr>
        </p:pic>
        <p:pic>
          <p:nvPicPr>
            <p:cNvPr id="37" name="Picture 36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47321BC1-8244-C155-143E-836DF587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003" y="2664768"/>
              <a:ext cx="1508760" cy="94297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99B0B9-1FFE-DF86-5F90-636BFD3452D2}"/>
                </a:ext>
              </a:extLst>
            </p:cNvPr>
            <p:cNvSpPr txBox="1"/>
            <p:nvPr/>
          </p:nvSpPr>
          <p:spPr>
            <a:xfrm>
              <a:off x="3365137" y="342770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IPv6 Router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6CC8-A685-E045-8937-48AFFD130A37}"/>
                </a:ext>
              </a:extLst>
            </p:cNvPr>
            <p:cNvSpPr txBox="1"/>
            <p:nvPr/>
          </p:nvSpPr>
          <p:spPr>
            <a:xfrm>
              <a:off x="7164265" y="3423077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IPv6 Host</a:t>
              </a:r>
            </a:p>
          </p:txBody>
        </p:sp>
        <p:pic>
          <p:nvPicPr>
            <p:cNvPr id="45" name="Picture 44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94C2E65F-1868-896E-93D1-E28F2BBB6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01" y="4013727"/>
              <a:ext cx="1249269" cy="78079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27A032-EAA3-4702-9616-64D82523EAA4}"/>
                </a:ext>
              </a:extLst>
            </p:cNvPr>
            <p:cNvCxnSpPr/>
            <p:nvPr/>
          </p:nvCxnSpPr>
          <p:spPr>
            <a:xfrm>
              <a:off x="5152760" y="3161953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12621-3C96-4228-F6C3-B4BFB0E1C493}"/>
                </a:ext>
              </a:extLst>
            </p:cNvPr>
            <p:cNvSpPr txBox="1"/>
            <p:nvPr/>
          </p:nvSpPr>
          <p:spPr>
            <a:xfrm>
              <a:off x="5388588" y="2717513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10CB09C1-01AE-4617-174C-D69E66F7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043" y="3995595"/>
              <a:ext cx="1249269" cy="780794"/>
            </a:xfrm>
            <a:prstGeom prst="rect">
              <a:avLst/>
            </a:prstGeom>
          </p:spPr>
        </p:pic>
        <p:pic>
          <p:nvPicPr>
            <p:cNvPr id="49" name="Picture 48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B39137E5-419B-51E7-7381-0E9CE46D4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236" y="4007415"/>
              <a:ext cx="1249269" cy="780794"/>
            </a:xfrm>
            <a:prstGeom prst="rect">
              <a:avLst/>
            </a:prstGeom>
          </p:spPr>
        </p:pic>
        <p:pic>
          <p:nvPicPr>
            <p:cNvPr id="50" name="Picture 49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D04FAE16-4C21-8FE2-23B4-73F9B09E5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34" y="4801006"/>
              <a:ext cx="1249269" cy="780794"/>
            </a:xfrm>
            <a:prstGeom prst="rect">
              <a:avLst/>
            </a:prstGeom>
          </p:spPr>
        </p:pic>
        <p:pic>
          <p:nvPicPr>
            <p:cNvPr id="51" name="Picture 50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8D2ABEEE-AE86-A44D-5C8A-C3D42FAB2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390" y="4623775"/>
              <a:ext cx="1249269" cy="780794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F643EDE-287D-3642-9382-8D999229F599}"/>
                </a:ext>
              </a:extLst>
            </p:cNvPr>
            <p:cNvCxnSpPr/>
            <p:nvPr/>
          </p:nvCxnSpPr>
          <p:spPr>
            <a:xfrm>
              <a:off x="3684225" y="4297498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5E1DCF-C65B-5552-EC2E-445B7678BF2D}"/>
                </a:ext>
              </a:extLst>
            </p:cNvPr>
            <p:cNvSpPr txBox="1"/>
            <p:nvPr/>
          </p:nvSpPr>
          <p:spPr>
            <a:xfrm>
              <a:off x="3920053" y="3853058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6562510-721C-3AAE-E1DD-AC4561AEF876}"/>
                </a:ext>
              </a:extLst>
            </p:cNvPr>
            <p:cNvCxnSpPr/>
            <p:nvPr/>
          </p:nvCxnSpPr>
          <p:spPr>
            <a:xfrm>
              <a:off x="6559962" y="4292872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081B63-9104-78F1-FD84-DD7C517F23D1}"/>
                </a:ext>
              </a:extLst>
            </p:cNvPr>
            <p:cNvSpPr txBox="1"/>
            <p:nvPr/>
          </p:nvSpPr>
          <p:spPr>
            <a:xfrm>
              <a:off x="6795790" y="3848432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4137D4C-FF86-D250-9F1C-4AB85E2AF355}"/>
                </a:ext>
              </a:extLst>
            </p:cNvPr>
            <p:cNvCxnSpPr>
              <a:cxnSpLocks/>
            </p:cNvCxnSpPr>
            <p:nvPr/>
          </p:nvCxnSpPr>
          <p:spPr>
            <a:xfrm rot="20297059">
              <a:off x="3878782" y="4948448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A75F39-0AAB-30E6-9D56-8827E15E9205}"/>
                </a:ext>
              </a:extLst>
            </p:cNvPr>
            <p:cNvSpPr txBox="1"/>
            <p:nvPr/>
          </p:nvSpPr>
          <p:spPr>
            <a:xfrm rot="20297059">
              <a:off x="4114610" y="4504008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9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07AC-9CC1-9423-7B8D-3A306760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D44F-03F3-832C-A314-864FF79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057"/>
            <a:ext cx="10515600" cy="4761631"/>
          </a:xfrm>
        </p:spPr>
        <p:txBody>
          <a:bodyPr/>
          <a:lstStyle/>
          <a:p>
            <a:r>
              <a:rPr lang="en-US" dirty="0"/>
              <a:t>For V2V and V2I communications in general, will they use the same IPv6 configuration? </a:t>
            </a:r>
          </a:p>
          <a:p>
            <a:pPr lvl="1"/>
            <a:r>
              <a:rPr lang="en-US" dirty="0"/>
              <a:t>Using the same prefix?</a:t>
            </a:r>
          </a:p>
          <a:p>
            <a:pPr lvl="1"/>
            <a:r>
              <a:rPr lang="en-US" dirty="0"/>
              <a:t>Using the different prefixes?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7B28C-D01C-93D4-6215-E0AEB7CB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817681"/>
            <a:ext cx="6924675" cy="3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AEA-89BD-5FED-7BF7-ABD4C35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8CC5-210F-D87C-0105-83A958F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multihop</a:t>
            </a:r>
            <a:r>
              <a:rPr lang="en-US" dirty="0"/>
              <a:t> V2V and V2I, existing routing protocols are</a:t>
            </a:r>
            <a:br>
              <a:rPr lang="en-US" dirty="0"/>
            </a:br>
            <a:r>
              <a:rPr lang="en-US" dirty="0"/>
              <a:t>costly to maintain routing table.</a:t>
            </a:r>
          </a:p>
          <a:p>
            <a:pPr lvl="1"/>
            <a:r>
              <a:rPr lang="en-US" dirty="0"/>
              <a:t>How to minimize control traffic overhead for both routing and IPv6 ND?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6C55F-F74F-5DEC-3497-6B5878DC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4" y="3200281"/>
            <a:ext cx="8844297" cy="2695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C137C-292D-EDF7-81A4-C5AA2DF7B32B}"/>
              </a:ext>
            </a:extLst>
          </p:cNvPr>
          <p:cNvSpPr txBox="1"/>
          <p:nvPr/>
        </p:nvSpPr>
        <p:spPr>
          <a:xfrm>
            <a:off x="8877299" y="3629025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gNodeB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AEA-89BD-5FED-7BF7-ABD4C35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8CC5-210F-D87C-0105-83A958F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Mobility Management in 5G V2X is required for the communications between a </a:t>
            </a:r>
            <a:r>
              <a:rPr lang="en-US" altLang="ko-KR" dirty="0" err="1"/>
              <a:t>VehUE</a:t>
            </a:r>
            <a:r>
              <a:rPr lang="en-US" altLang="ko-KR" dirty="0"/>
              <a:t> and a server in a Data Network (i.e., Internet).</a:t>
            </a:r>
          </a:p>
          <a:p>
            <a:pPr lvl="1"/>
            <a:r>
              <a:rPr lang="en-US" altLang="ko-KR" dirty="0"/>
              <a:t>How to manage mobility of vehicles that have connections with a server while they are moving along their moving paths?</a:t>
            </a:r>
          </a:p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84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026351"/>
          </a:xfrm>
        </p:spPr>
        <p:txBody>
          <a:bodyPr/>
          <a:lstStyle/>
          <a:p>
            <a:r>
              <a:rPr lang="en-US" altLang="ko-KR" dirty="0"/>
              <a:t>Problem Statement in IPMON (1/2)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478459"/>
            <a:ext cx="11285739" cy="247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3965F-C45F-102E-A7F1-14D193365E56}"/>
              </a:ext>
            </a:extLst>
          </p:cNvPr>
          <p:cNvSpPr txBox="1"/>
          <p:nvPr/>
        </p:nvSpPr>
        <p:spPr>
          <a:xfrm>
            <a:off x="1948876" y="4287210"/>
            <a:ext cx="76917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/>
              <a:t>IPv6 </a:t>
            </a:r>
            <a:r>
              <a:rPr lang="en-US" altLang="ko-KR" sz="2600" dirty="0" err="1"/>
              <a:t>Slateless</a:t>
            </a:r>
            <a:r>
              <a:rPr lang="en-US" altLang="ko-KR" sz="2600" dirty="0"/>
              <a:t> Address </a:t>
            </a:r>
            <a:r>
              <a:rPr lang="en-US" altLang="ko-KR" sz="2600" dirty="0" err="1"/>
              <a:t>Autoconfiguration</a:t>
            </a:r>
            <a:r>
              <a:rPr lang="en-US" altLang="ko-KR" sz="2600" dirty="0"/>
              <a:t> (SLAAC)</a:t>
            </a:r>
          </a:p>
          <a:p>
            <a:pPr algn="ctr"/>
            <a:r>
              <a:rPr lang="en-US" altLang="ko-KR" sz="2600" dirty="0"/>
              <a:t>in Unicast Mode by PC5 Interface of 5G V2V</a:t>
            </a:r>
            <a:endParaRPr lang="ko-KR" altLang="en-US" sz="2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47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of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1622"/>
            <a:ext cx="10515600" cy="58163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IPMON aims at the provisioning of </a:t>
            </a:r>
            <a:r>
              <a:rPr lang="en-US" altLang="ko-KR" b="1" dirty="0"/>
              <a:t>IPv6 networking over 5G V2X (Vehicle-to-Everything) for mobile objects</a:t>
            </a:r>
            <a:r>
              <a:rPr lang="en-US" altLang="ko-KR" dirty="0"/>
              <a:t> such as terrestrial, aerial, and marine vehicles.</a:t>
            </a:r>
          </a:p>
          <a:p>
            <a:pPr lvl="1"/>
            <a:r>
              <a:rPr lang="en-US" altLang="ko-KR" dirty="0"/>
              <a:t>Those vehicles are mentioned as </a:t>
            </a:r>
            <a:r>
              <a:rPr lang="en-US" altLang="ko-KR" b="1" dirty="0"/>
              <a:t>vehicles</a:t>
            </a:r>
            <a:r>
              <a:rPr lang="en-US" altLang="ko-KR" dirty="0"/>
              <a:t> in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draft-jeong-6man-ipmon-problem-statement-01</a:t>
            </a:r>
          </a:p>
          <a:p>
            <a:endParaRPr lang="en-US" altLang="ko-KR" sz="1100" dirty="0"/>
          </a:p>
          <a:p>
            <a:r>
              <a:rPr lang="en-US" altLang="ko-KR" dirty="0"/>
              <a:t>IPMON fills in the </a:t>
            </a:r>
            <a:r>
              <a:rPr lang="en-US" altLang="ko-KR" b="1" dirty="0"/>
              <a:t>gap of IPv6-related standards in 3GPP V2X</a:t>
            </a:r>
            <a:r>
              <a:rPr lang="en-US" altLang="ko-KR" dirty="0"/>
              <a:t> to provide those vehicles with the communication among them or with 5G infrastructure nodes for the Internet connectivity.</a:t>
            </a:r>
          </a:p>
          <a:p>
            <a:pPr lvl="1"/>
            <a:r>
              <a:rPr lang="en-US" altLang="ko-KR" b="1" dirty="0"/>
              <a:t>IPMON Communication Types in 5G Networks:</a:t>
            </a:r>
            <a:r>
              <a:rPr lang="en-US" altLang="ko-KR" dirty="0"/>
              <a:t> Vehicle-to-Everything (V2X), Vehicle-to-Vehicle (V2V), and Vehicle-to-Infrastructure (V2I)</a:t>
            </a:r>
          </a:p>
          <a:p>
            <a:endParaRPr lang="en-US" altLang="ko-KR" sz="1100" dirty="0"/>
          </a:p>
          <a:p>
            <a:r>
              <a:rPr lang="en-US" altLang="ko-KR" dirty="0"/>
              <a:t>IPMON considers (1) </a:t>
            </a:r>
            <a:r>
              <a:rPr lang="en-US" altLang="ko-KR" dirty="0" err="1"/>
              <a:t>multihop</a:t>
            </a:r>
            <a:r>
              <a:rPr lang="en-US" altLang="ko-KR" dirty="0"/>
              <a:t> IPv6 address autoconfiguration, (2) proactive mobility management, (3) light-weight routing, and (4) security and privacy in 5G V2X:</a:t>
            </a:r>
          </a:p>
          <a:p>
            <a:pPr lvl="1"/>
            <a:r>
              <a:rPr lang="en-US" altLang="ko-KR" dirty="0"/>
              <a:t>IPMON aims at </a:t>
            </a:r>
            <a:r>
              <a:rPr lang="en-US" altLang="ko-KR" b="1" dirty="0"/>
              <a:t>developing protocols for IPv6 networking over 5G V2X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2400" b="1" dirty="0">
                <a:solidFill>
                  <a:srgbClr val="0000FF"/>
                </a:solidFill>
              </a:rPr>
              <a:t>e.g., draft-jeong-6man-ipv6-over-5g-v2x-01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026351"/>
          </a:xfrm>
        </p:spPr>
        <p:txBody>
          <a:bodyPr/>
          <a:lstStyle/>
          <a:p>
            <a:r>
              <a:rPr lang="en-US" altLang="ko-KR" dirty="0"/>
              <a:t>Problem Statement in IPMON (2/2)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BD44F-03F3-832C-A314-864FF79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157879"/>
            <a:ext cx="11810260" cy="5803294"/>
          </a:xfrm>
        </p:spPr>
        <p:txBody>
          <a:bodyPr>
            <a:noAutofit/>
          </a:bodyPr>
          <a:lstStyle/>
          <a:p>
            <a:r>
              <a:rPr lang="en-US" sz="2600" dirty="0"/>
              <a:t>Which </a:t>
            </a:r>
            <a:r>
              <a:rPr lang="en-US" sz="2600" dirty="0" err="1"/>
              <a:t>VehUE</a:t>
            </a:r>
            <a:r>
              <a:rPr lang="en-US" sz="2600" dirty="0"/>
              <a:t> shall be the IPv6 router for the role to assign IPv6 addresses/prefixes if multiple </a:t>
            </a:r>
            <a:r>
              <a:rPr lang="en-US" sz="2600" dirty="0" err="1"/>
              <a:t>VehUEs</a:t>
            </a:r>
            <a:r>
              <a:rPr lang="en-US" sz="2600" dirty="0"/>
              <a:t> can be or want to be an IPv6 router?</a:t>
            </a:r>
          </a:p>
          <a:p>
            <a:endParaRPr lang="en-US" sz="1200" dirty="0"/>
          </a:p>
          <a:p>
            <a:r>
              <a:rPr lang="en-US" sz="2600" dirty="0"/>
              <a:t>For a </a:t>
            </a:r>
            <a:r>
              <a:rPr lang="en-US" sz="2600" dirty="0" err="1"/>
              <a:t>VehUE</a:t>
            </a:r>
            <a:r>
              <a:rPr lang="en-US" sz="2600" dirty="0"/>
              <a:t> acting as an IPv6 router, how many IPv6 addresses/prefixes</a:t>
            </a:r>
            <a:br>
              <a:rPr lang="en-US" sz="2600" dirty="0"/>
            </a:br>
            <a:r>
              <a:rPr lang="en-US" sz="2600" dirty="0"/>
              <a:t>will it assign? </a:t>
            </a:r>
          </a:p>
          <a:p>
            <a:pPr lvl="1"/>
            <a:r>
              <a:rPr lang="en-US" dirty="0"/>
              <a:t>How much will the role of an IPv6 router burden the IPv6 router </a:t>
            </a:r>
            <a:r>
              <a:rPr lang="en-US" dirty="0" err="1"/>
              <a:t>VehUE</a:t>
            </a:r>
            <a:r>
              <a:rPr lang="en-US" dirty="0"/>
              <a:t>?</a:t>
            </a:r>
          </a:p>
          <a:p>
            <a:endParaRPr lang="en-US" sz="1200" dirty="0"/>
          </a:p>
          <a:p>
            <a:r>
              <a:rPr lang="en-US" sz="2600" dirty="0"/>
              <a:t>For a </a:t>
            </a:r>
            <a:r>
              <a:rPr lang="en-US" sz="2600" dirty="0" err="1"/>
              <a:t>VehUE</a:t>
            </a:r>
            <a:r>
              <a:rPr lang="en-US" sz="2600" dirty="0"/>
              <a:t> receiving IPv6 addresses/prefixes from an IPv6 router </a:t>
            </a:r>
            <a:r>
              <a:rPr lang="en-US" sz="2600" dirty="0" err="1"/>
              <a:t>VehUE</a:t>
            </a:r>
            <a:r>
              <a:rPr lang="en-US" sz="2600" dirty="0"/>
              <a:t>, </a:t>
            </a:r>
            <a:br>
              <a:rPr lang="en-US" sz="2600" dirty="0"/>
            </a:br>
            <a:r>
              <a:rPr lang="en-US" sz="2600" dirty="0"/>
              <a:t>how many IPv6 addresses/prefixes will it have on the movement?</a:t>
            </a:r>
          </a:p>
          <a:p>
            <a:endParaRPr lang="en-US" sz="1200" dirty="0"/>
          </a:p>
          <a:p>
            <a:r>
              <a:rPr lang="en-US" sz="2600" dirty="0"/>
              <a:t>If a </a:t>
            </a:r>
            <a:r>
              <a:rPr lang="en-US" sz="2600" dirty="0" err="1"/>
              <a:t>VehUE</a:t>
            </a:r>
            <a:r>
              <a:rPr lang="en-US" sz="2600" dirty="0"/>
              <a:t> does not have any connection with an IPv6 router </a:t>
            </a:r>
            <a:r>
              <a:rPr lang="en-US" sz="2600" dirty="0" err="1"/>
              <a:t>VehUE</a:t>
            </a:r>
            <a:r>
              <a:rPr lang="en-US" sz="2600" dirty="0"/>
              <a:t>, it will only use an IPv6 link local address for communications. In this case, </a:t>
            </a:r>
            <a:br>
              <a:rPr lang="en-US" sz="2600" dirty="0"/>
            </a:br>
            <a:r>
              <a:rPr lang="en-US" sz="2600" dirty="0" err="1"/>
              <a:t>multihop</a:t>
            </a:r>
            <a:r>
              <a:rPr lang="en-US" sz="2600" dirty="0"/>
              <a:t> routing is triggered to forward IPv6 packets. </a:t>
            </a:r>
          </a:p>
          <a:p>
            <a:pPr lvl="1"/>
            <a:r>
              <a:rPr lang="en-US" dirty="0"/>
              <a:t>How will this scenario affect the IPv6 networking among </a:t>
            </a:r>
            <a:r>
              <a:rPr lang="en-US" dirty="0" err="1"/>
              <a:t>VehUEs</a:t>
            </a:r>
            <a:r>
              <a:rPr lang="en-US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34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026351"/>
          </a:xfrm>
        </p:spPr>
        <p:txBody>
          <a:bodyPr>
            <a:normAutofit/>
          </a:bodyPr>
          <a:lstStyle/>
          <a:p>
            <a:r>
              <a:rPr lang="en-US" altLang="ko-KR" dirty="0"/>
              <a:t>Work Items for IPMON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BD44F-03F3-832C-A314-864FF79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9" y="1009833"/>
            <a:ext cx="11792842" cy="55215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IPv6 Mobile Objects (IPMON): Problem Statement and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Basic Support for IPv6 Networks Operating over 5G Vehicle-to-Everything (V2X) Communications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Neighbor Discovery (VND) for </a:t>
            </a:r>
            <a:r>
              <a:rPr lang="en-US" altLang="ko-KR" dirty="0" err="1"/>
              <a:t>Multihop</a:t>
            </a:r>
            <a:r>
              <a:rPr lang="en-US" altLang="ko-KR" dirty="0"/>
              <a:t> IPv6 Address Autoconfiguration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Mobility Management (VMM) for Proactive Mobility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Packet Routing (VPR) with Light-Weight Routing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Security and Privacy (VSP) for Mobile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Context-Aware Navigation Protocol (CNP) for Safe Maneuver of Mobile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Identifier and Locator Management for Mobile Objects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600" dirty="0"/>
          </a:p>
          <a:p>
            <a:endParaRPr 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31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4"/>
            <a:ext cx="10515600" cy="1212722"/>
          </a:xfrm>
        </p:spPr>
        <p:txBody>
          <a:bodyPr/>
          <a:lstStyle/>
          <a:p>
            <a:r>
              <a:rPr lang="en-US" altLang="ko-KR" dirty="0"/>
              <a:t>Next Step of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IPMON </a:t>
            </a:r>
            <a:r>
              <a:rPr lang="en-US" altLang="ko-KR" b="1" dirty="0" err="1"/>
              <a:t>BoF</a:t>
            </a:r>
            <a:r>
              <a:rPr lang="en-US" altLang="ko-KR" b="1" dirty="0"/>
              <a:t> in the IETF-118 Prague Meeting</a:t>
            </a:r>
          </a:p>
          <a:p>
            <a:pPr lvl="1"/>
            <a:r>
              <a:rPr lang="en-US" altLang="ko-KR" sz="2600" dirty="0"/>
              <a:t>The Clarification of IPMON Charter</a:t>
            </a:r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dirty="0"/>
              <a:t>Forming of Interested Group from Automotive Vendors, Network Vendors, and Operators</a:t>
            </a:r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u="sng" dirty="0"/>
              <a:t>Request for Non-WG Forming IPMON </a:t>
            </a:r>
            <a:r>
              <a:rPr lang="en-US" altLang="ko-KR" sz="2600" u="sng" dirty="0" err="1"/>
              <a:t>BoF</a:t>
            </a:r>
            <a:endParaRPr lang="en-US" altLang="ko-KR" sz="2600" u="sng" dirty="0"/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dirty="0"/>
              <a:t>IPMON Hackathon Project: IPv6 Drone Networking over 5G V2X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1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Objects (MO) in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0188"/>
            <a:ext cx="10515600" cy="1259481"/>
          </a:xfrm>
        </p:spPr>
        <p:txBody>
          <a:bodyPr/>
          <a:lstStyle/>
          <a:p>
            <a:r>
              <a:rPr lang="en-US" altLang="ko-KR" dirty="0"/>
              <a:t>Vehicle, Motorcycle, Scooter, Pedestrian, Unmanned Aerial Vehicle (UAV), Drone, Urban Air Mobility (UAM), Train &amp; Ship.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19A60A-7582-31C6-D187-9A7CE8CDB26C}"/>
              </a:ext>
            </a:extLst>
          </p:cNvPr>
          <p:cNvGrpSpPr/>
          <p:nvPr/>
        </p:nvGrpSpPr>
        <p:grpSpPr>
          <a:xfrm>
            <a:off x="1292955" y="2267937"/>
            <a:ext cx="9596965" cy="3987387"/>
            <a:chOff x="744270" y="2401292"/>
            <a:chExt cx="10609530" cy="46274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4746A6-288C-5892-5DF3-2E392BC2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70" y="4945702"/>
              <a:ext cx="2047890" cy="1843215"/>
            </a:xfrm>
            <a:prstGeom prst="rect">
              <a:avLst/>
            </a:prstGeom>
          </p:spPr>
        </p:pic>
        <p:pic>
          <p:nvPicPr>
            <p:cNvPr id="8" name="그림 7" descr="운동경기, 골프, 스포츠이(가) 표시된 사진&#10;&#10;자동 생성된 설명">
              <a:extLst>
                <a:ext uri="{FF2B5EF4-FFF2-40B4-BE49-F238E27FC236}">
                  <a16:creationId xmlns:a16="http://schemas.microsoft.com/office/drawing/2014/main" id="{0CF7BF8C-5561-8ED0-03CC-7DC5F811A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5" r="23721"/>
            <a:stretch/>
          </p:blipFill>
          <p:spPr>
            <a:xfrm>
              <a:off x="6791238" y="4516925"/>
              <a:ext cx="1298865" cy="2329221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DDB8013-F431-A1EA-ADF1-4368890A2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37" y="2753866"/>
              <a:ext cx="2438405" cy="1350267"/>
            </a:xfrm>
            <a:prstGeom prst="rect">
              <a:avLst/>
            </a:prstGeom>
          </p:spPr>
        </p:pic>
        <p:pic>
          <p:nvPicPr>
            <p:cNvPr id="15" name="그림 14" descr="운송, 기차이(가) 표시된 사진&#10;&#10;자동 생성된 설명">
              <a:extLst>
                <a:ext uri="{FF2B5EF4-FFF2-40B4-BE49-F238E27FC236}">
                  <a16:creationId xmlns:a16="http://schemas.microsoft.com/office/drawing/2014/main" id="{84088191-7B9E-771B-FD35-D5FD3C4B0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670" y="2401292"/>
              <a:ext cx="3913130" cy="191122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EA174A-2EC5-E6AA-DCDD-02A3567B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13" y="4437173"/>
              <a:ext cx="2011154" cy="2591555"/>
            </a:xfrm>
            <a:prstGeom prst="rect">
              <a:avLst/>
            </a:prstGeom>
          </p:spPr>
        </p:pic>
        <p:pic>
          <p:nvPicPr>
            <p:cNvPr id="19" name="그림 18" descr="자동차, 파란색, 주차, 지붕이(가) 표시된 사진&#10;&#10;자동 생성된 설명">
              <a:extLst>
                <a:ext uri="{FF2B5EF4-FFF2-40B4-BE49-F238E27FC236}">
                  <a16:creationId xmlns:a16="http://schemas.microsoft.com/office/drawing/2014/main" id="{ADC87582-A75E-DA0B-7868-A792A5CA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54" y="5115313"/>
              <a:ext cx="3123027" cy="1730834"/>
            </a:xfrm>
            <a:prstGeom prst="rect">
              <a:avLst/>
            </a:prstGeom>
          </p:spPr>
        </p:pic>
        <p:pic>
          <p:nvPicPr>
            <p:cNvPr id="25" name="그림 24" descr="운송이(가) 표시된 사진&#10;&#10;자동 생성된 설명">
              <a:extLst>
                <a:ext uri="{FF2B5EF4-FFF2-40B4-BE49-F238E27FC236}">
                  <a16:creationId xmlns:a16="http://schemas.microsoft.com/office/drawing/2014/main" id="{800C076F-A639-D816-0829-AF10FCA8D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43" b="26718"/>
            <a:stretch/>
          </p:blipFill>
          <p:spPr>
            <a:xfrm>
              <a:off x="1187613" y="2857098"/>
              <a:ext cx="2782482" cy="1325563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E5E2B-9C6B-EBCA-CF07-1B06954C9678}"/>
              </a:ext>
            </a:extLst>
          </p:cNvPr>
          <p:cNvSpPr txBox="1"/>
          <p:nvPr/>
        </p:nvSpPr>
        <p:spPr>
          <a:xfrm>
            <a:off x="2473231" y="378549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7A924-8713-9F2D-CE9F-353D213AA577}"/>
              </a:ext>
            </a:extLst>
          </p:cNvPr>
          <p:cNvSpPr txBox="1"/>
          <p:nvPr/>
        </p:nvSpPr>
        <p:spPr>
          <a:xfrm>
            <a:off x="5151124" y="3789848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02B73-2438-E919-9CD3-19E107904341}"/>
              </a:ext>
            </a:extLst>
          </p:cNvPr>
          <p:cNvSpPr txBox="1"/>
          <p:nvPr/>
        </p:nvSpPr>
        <p:spPr>
          <a:xfrm>
            <a:off x="8743414" y="378549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E7F75-337F-D5AD-C985-C3E20A591FAE}"/>
              </a:ext>
            </a:extLst>
          </p:cNvPr>
          <p:cNvSpPr txBox="1"/>
          <p:nvPr/>
        </p:nvSpPr>
        <p:spPr>
          <a:xfrm>
            <a:off x="1519378" y="6027959"/>
            <a:ext cx="147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Motorcycle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4494E-26F9-5AAD-53E4-022911DCBEE9}"/>
              </a:ext>
            </a:extLst>
          </p:cNvPr>
          <p:cNvSpPr txBox="1"/>
          <p:nvPr/>
        </p:nvSpPr>
        <p:spPr>
          <a:xfrm>
            <a:off x="4241079" y="602360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Vehicle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7A815-2919-9533-BE0A-A84E156DE4A9}"/>
              </a:ext>
            </a:extLst>
          </p:cNvPr>
          <p:cNvSpPr txBox="1"/>
          <p:nvPr/>
        </p:nvSpPr>
        <p:spPr>
          <a:xfrm>
            <a:off x="6440000" y="6027955"/>
            <a:ext cx="17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Pedestrian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BBDBF-AA52-38CF-81B6-F751CBB6664A}"/>
              </a:ext>
            </a:extLst>
          </p:cNvPr>
          <p:cNvSpPr txBox="1"/>
          <p:nvPr/>
        </p:nvSpPr>
        <p:spPr>
          <a:xfrm>
            <a:off x="9048223" y="602359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Scooter</a:t>
            </a:r>
          </a:p>
        </p:txBody>
      </p:sp>
    </p:spTree>
    <p:extLst>
      <p:ext uri="{BB962C8B-B14F-4D97-AF65-F5344CB8AC3E}">
        <p14:creationId xmlns:p14="http://schemas.microsoft.com/office/powerpoint/2010/main" val="375451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3223"/>
            <a:ext cx="12192000" cy="1325563"/>
          </a:xfrm>
        </p:spPr>
        <p:txBody>
          <a:bodyPr/>
          <a:lstStyle/>
          <a:p>
            <a:r>
              <a:rPr lang="en-US" altLang="ko-KR" dirty="0"/>
              <a:t>Software-Defined Vehicle (SDV) defined as 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358" y="3801807"/>
            <a:ext cx="11597641" cy="263382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Vehicle Computer</a:t>
            </a:r>
          </a:p>
          <a:p>
            <a:pPr lvl="1"/>
            <a:r>
              <a:rPr lang="en-US" altLang="ko-KR" dirty="0"/>
              <a:t>Safety, security, real-time and application processing with in-vehicle and vehicular cloud</a:t>
            </a:r>
          </a:p>
          <a:p>
            <a:r>
              <a:rPr lang="en-US" altLang="ko-KR" b="1" dirty="0"/>
              <a:t>Connectivity Domain Controller</a:t>
            </a:r>
          </a:p>
          <a:p>
            <a:pPr lvl="1"/>
            <a:r>
              <a:rPr lang="en-US" altLang="ko-KR" dirty="0"/>
              <a:t>Secure car access, 5G V2X, Wi-Fi, and UWB with other cars and infrastructure nodes</a:t>
            </a:r>
          </a:p>
          <a:p>
            <a:r>
              <a:rPr lang="en-US" altLang="ko-KR" b="1" dirty="0"/>
              <a:t>In-Vehicle Networking</a:t>
            </a:r>
          </a:p>
          <a:p>
            <a:pPr lvl="1"/>
            <a:r>
              <a:rPr lang="en-US" altLang="ko-KR" dirty="0"/>
              <a:t>Safe and secure flexible backbone of Ethernet, CAN, LIN and </a:t>
            </a:r>
            <a:r>
              <a:rPr lang="en-US" altLang="ko-KR" dirty="0" err="1"/>
              <a:t>FlexRay</a:t>
            </a:r>
            <a:endParaRPr lang="en-US" altLang="ko-KR" dirty="0"/>
          </a:p>
          <a:p>
            <a:r>
              <a:rPr lang="en-US" altLang="ko-KR" b="1" dirty="0"/>
              <a:t>Zonal Controller</a:t>
            </a:r>
          </a:p>
          <a:p>
            <a:pPr lvl="1"/>
            <a:r>
              <a:rPr lang="en-US" altLang="ko-KR" dirty="0"/>
              <a:t>Hub for power distribution and data connection to actuators and sensors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C448-4B51-17CF-7F04-49B2F2DD4C5F}"/>
              </a:ext>
            </a:extLst>
          </p:cNvPr>
          <p:cNvGrpSpPr/>
          <p:nvPr/>
        </p:nvGrpSpPr>
        <p:grpSpPr>
          <a:xfrm>
            <a:off x="2231063" y="968282"/>
            <a:ext cx="7478991" cy="2805590"/>
            <a:chOff x="2466196" y="1090208"/>
            <a:chExt cx="7478991" cy="2805590"/>
          </a:xfrm>
        </p:grpSpPr>
        <p:pic>
          <p:nvPicPr>
            <p:cNvPr id="20" name="그림 19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A9268D5B-4AD0-CA16-8F9F-7E98B879A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196" y="1090208"/>
              <a:ext cx="7478991" cy="2805590"/>
            </a:xfrm>
            <a:prstGeom prst="rect">
              <a:avLst/>
            </a:prstGeom>
          </p:spPr>
        </p:pic>
        <p:pic>
          <p:nvPicPr>
            <p:cNvPr id="22" name="그림 21" descr="텍스트, 폰트, 스크린샷, 로고이(가) 표시된 사진&#10;&#10;자동 생성된 설명">
              <a:extLst>
                <a:ext uri="{FF2B5EF4-FFF2-40B4-BE49-F238E27FC236}">
                  <a16:creationId xmlns:a16="http://schemas.microsoft.com/office/drawing/2014/main" id="{115A78B5-D459-50D0-83F5-19B2C5D72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888" y="1663344"/>
              <a:ext cx="2066392" cy="6268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B993E4-836C-6C94-DFD4-26C1647D9D54}"/>
              </a:ext>
            </a:extLst>
          </p:cNvPr>
          <p:cNvSpPr txBox="1"/>
          <p:nvPr/>
        </p:nvSpPr>
        <p:spPr>
          <a:xfrm>
            <a:off x="374471" y="6383382"/>
            <a:ext cx="1055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[Source]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https://www.nxp.com/applications/automotive/software-defined-vehicle-infrastructure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18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3223"/>
            <a:ext cx="12192000" cy="986427"/>
          </a:xfrm>
        </p:spPr>
        <p:txBody>
          <a:bodyPr/>
          <a:lstStyle/>
          <a:p>
            <a:pPr algn="ctr"/>
            <a:r>
              <a:rPr lang="en-US" altLang="ko-KR" dirty="0"/>
              <a:t>IPMON Network Architecture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5232"/>
            <a:ext cx="11353800" cy="120511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An IPMON Network consists of Vehicular Ad Hoc Networks (VANET) and Radio Access Networks (RAN) for Internet connectivity.</a:t>
            </a:r>
          </a:p>
          <a:p>
            <a:r>
              <a:rPr lang="en-US" altLang="ko-KR" dirty="0"/>
              <a:t>Wireless Communications supports 3GPP 5G V2X.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i</a:t>
            </a:r>
            <a:r>
              <a:rPr lang="en-US" altLang="ko-KR" dirty="0">
                <a:solidFill>
                  <a:srgbClr val="0000FF"/>
                </a:solidFill>
              </a:rPr>
              <a:t>) V2V over PC5 Interface (i.e., </a:t>
            </a:r>
            <a:r>
              <a:rPr lang="en-US" altLang="ko-KR" dirty="0" err="1">
                <a:solidFill>
                  <a:srgbClr val="0000FF"/>
                </a:solidFill>
              </a:rPr>
              <a:t>Sidelink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00FF"/>
                </a:solidFill>
              </a:rPr>
              <a:t>(ii) V2I2V over </a:t>
            </a:r>
            <a:r>
              <a:rPr lang="en-US" altLang="ko-KR" dirty="0" err="1">
                <a:solidFill>
                  <a:srgbClr val="0000FF"/>
                </a:solidFill>
              </a:rPr>
              <a:t>Uu</a:t>
            </a:r>
            <a:r>
              <a:rPr lang="en-US" altLang="ko-KR" dirty="0">
                <a:solidFill>
                  <a:srgbClr val="0000FF"/>
                </a:solidFill>
              </a:rPr>
              <a:t> and </a:t>
            </a:r>
            <a:r>
              <a:rPr lang="en-US" altLang="ko-KR" dirty="0" err="1">
                <a:solidFill>
                  <a:srgbClr val="0000FF"/>
                </a:solidFill>
              </a:rPr>
              <a:t>Uu</a:t>
            </a:r>
            <a:r>
              <a:rPr lang="en-US" altLang="ko-KR" dirty="0">
                <a:solidFill>
                  <a:srgbClr val="0000FF"/>
                </a:solidFill>
              </a:rPr>
              <a:t> Interfaces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C60ED-C973-BF69-3318-6F2515B4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42" y="2310349"/>
            <a:ext cx="8182515" cy="4498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BC72C-D910-4A6E-DA34-0B00E0FADC6A}"/>
              </a:ext>
            </a:extLst>
          </p:cNvPr>
          <p:cNvSpPr txBox="1"/>
          <p:nvPr/>
        </p:nvSpPr>
        <p:spPr>
          <a:xfrm>
            <a:off x="258794" y="2539697"/>
            <a:ext cx="4192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</a:rPr>
              <a:t>Wireless Communication is based on 3GPP 5G V2X.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0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119355" y="996319"/>
            <a:ext cx="5677131" cy="58325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400" b="1" dirty="0"/>
              <a:t>Traffic Control Center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A Control Entity that makes decisions for various services for mobile objects with information from the mobile objects.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600" dirty="0"/>
          </a:p>
          <a:p>
            <a:r>
              <a:rPr lang="en-US" altLang="ko-KR" sz="3400" b="1" dirty="0"/>
              <a:t>Vehicular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A cloud infrastructure for vehicular networks, having compute nodes, storage nodes, and network forwarding elements (e.g., switch and router).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600" dirty="0"/>
          </a:p>
          <a:p>
            <a:r>
              <a:rPr lang="en-US" altLang="ko-KR" sz="3400" b="1" dirty="0"/>
              <a:t>Infrastructure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Infrastructure nodes (e.g., </a:t>
            </a:r>
            <a:r>
              <a:rPr lang="en-US" altLang="ko-KR" sz="2800" dirty="0" err="1"/>
              <a:t>gNodeB</a:t>
            </a:r>
            <a:r>
              <a:rPr lang="en-US" altLang="ko-KR" sz="2800" dirty="0"/>
              <a:t> and IP-RSU) enable mobile objects on the road being connected to the networks.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600" dirty="0"/>
          </a:p>
          <a:p>
            <a:r>
              <a:rPr lang="en-US" altLang="ko-KR" sz="3400" b="1" dirty="0"/>
              <a:t>Mobile Objects</a:t>
            </a:r>
          </a:p>
          <a:p>
            <a:pPr lvl="1" hangingPunct="1">
              <a:buFont typeface="Wingdings" panose="05000000000000000000" pitchFamily="2" charset="2"/>
              <a:buChar char="Ø"/>
            </a:pPr>
            <a:r>
              <a:rPr lang="en-US" altLang="ko-KR" sz="2800" dirty="0"/>
              <a:t>The objects that are running on the road or sidewalks while connected to networks. Those objects share mobility information and communicate with each other and TCC.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076" y="163912"/>
            <a:ext cx="10972800" cy="694937"/>
          </a:xfrm>
        </p:spPr>
        <p:txBody>
          <a:bodyPr>
            <a:noAutofit/>
          </a:bodyPr>
          <a:lstStyle/>
          <a:p>
            <a:r>
              <a:rPr lang="en-US" altLang="ko-KR" dirty="0"/>
              <a:t>IPMON Network Architecture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54C332-CCC9-6E29-7462-4FF6EE4D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15" y="1819175"/>
            <a:ext cx="6494186" cy="35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72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Scenarios of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15332"/>
            <a:ext cx="10905878" cy="4761631"/>
          </a:xfrm>
        </p:spPr>
        <p:txBody>
          <a:bodyPr>
            <a:normAutofit/>
          </a:bodyPr>
          <a:lstStyle/>
          <a:p>
            <a:r>
              <a:rPr lang="en-US" altLang="ko-KR" dirty="0"/>
              <a:t>IPMON is used in various environments such as Highway, Urban Road Networks, Streets, Parking Lots, and Drone Networks.</a:t>
            </a:r>
          </a:p>
          <a:p>
            <a:endParaRPr lang="en-US" altLang="ko-KR" dirty="0"/>
          </a:p>
          <a:p>
            <a:r>
              <a:rPr lang="en-US" altLang="ko-KR" dirty="0"/>
              <a:t>IPMON VANET is intermittently connected to the Internet infrastructure.</a:t>
            </a:r>
          </a:p>
          <a:p>
            <a:endParaRPr lang="en-US" altLang="ko-KR" dirty="0"/>
          </a:p>
          <a:p>
            <a:r>
              <a:rPr lang="en-US" altLang="ko-KR" dirty="0"/>
              <a:t>IPMON MOs need to effectively configure their IPv6 addresses for both VANET and RAN.</a:t>
            </a:r>
          </a:p>
          <a:p>
            <a:endParaRPr lang="en-US" altLang="ko-KR" dirty="0"/>
          </a:p>
          <a:p>
            <a:r>
              <a:rPr lang="en-US" altLang="ko-KR" dirty="0"/>
              <a:t>Packets of MOs need to be routed to destinations efficiently.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V2V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802" y="1353577"/>
            <a:ext cx="12066813" cy="5743465"/>
          </a:xfrm>
        </p:spPr>
        <p:txBody>
          <a:bodyPr>
            <a:normAutofit/>
          </a:bodyPr>
          <a:lstStyle/>
          <a:p>
            <a:r>
              <a:rPr lang="en-US" altLang="ko-KR" dirty="0"/>
              <a:t>Context-aware navigation for safe driving and collision avoidance</a:t>
            </a:r>
          </a:p>
          <a:p>
            <a:endParaRPr lang="en-US" altLang="ko-KR" dirty="0"/>
          </a:p>
          <a:p>
            <a:r>
              <a:rPr lang="en-US" altLang="ko-KR" dirty="0"/>
              <a:t>Collision avoidance service of end systems of Urban Air Mobility (UAM)</a:t>
            </a:r>
          </a:p>
          <a:p>
            <a:endParaRPr lang="en-US" altLang="ko-KR" dirty="0"/>
          </a:p>
          <a:p>
            <a:r>
              <a:rPr lang="en-US" altLang="ko-KR" dirty="0"/>
              <a:t>Cooperative adaptive cruise control in a roadway</a:t>
            </a:r>
          </a:p>
          <a:p>
            <a:endParaRPr lang="en-US" altLang="ko-KR" dirty="0"/>
          </a:p>
          <a:p>
            <a:r>
              <a:rPr lang="en-US" altLang="ko-KR" dirty="0"/>
              <a:t>Platooning in a highway</a:t>
            </a:r>
          </a:p>
          <a:p>
            <a:endParaRPr lang="en-US" altLang="ko-KR" dirty="0"/>
          </a:p>
          <a:p>
            <a:r>
              <a:rPr lang="en-US" altLang="ko-KR" dirty="0"/>
              <a:t>Cooperative environment sensing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6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V2V (2/2)</a:t>
            </a:r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8D824E8-D365-2821-23C8-8D12F95C5D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70B-7697-4719-AC6C-267529B688D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FC2EA6-1AFC-1504-58A7-FE614A34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3" y="1136890"/>
            <a:ext cx="5420166" cy="2292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282FE-1629-8E29-6A9E-D0AB24FC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29" y="1348556"/>
            <a:ext cx="5464828" cy="20804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C63101-80D5-7484-D061-5D84AA66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3929062"/>
            <a:ext cx="7324725" cy="260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3965F-C45F-102E-A7F1-14D193365E56}"/>
              </a:ext>
            </a:extLst>
          </p:cNvPr>
          <p:cNvSpPr txBox="1"/>
          <p:nvPr/>
        </p:nvSpPr>
        <p:spPr>
          <a:xfrm>
            <a:off x="1044226" y="3315612"/>
            <a:ext cx="4115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Safe Driving in Road Networks</a:t>
            </a:r>
            <a:endParaRPr lang="ko-KR" alt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79BE4-B1DA-A995-014F-ED7D9508424B}"/>
              </a:ext>
            </a:extLst>
          </p:cNvPr>
          <p:cNvSpPr txBox="1"/>
          <p:nvPr/>
        </p:nvSpPr>
        <p:spPr>
          <a:xfrm>
            <a:off x="7021049" y="3315611"/>
            <a:ext cx="4092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Safe Flying in Drone Networks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ABFC0-CA4D-1834-80B8-3CA305DEC706}"/>
              </a:ext>
            </a:extLst>
          </p:cNvPr>
          <p:cNvSpPr txBox="1"/>
          <p:nvPr/>
        </p:nvSpPr>
        <p:spPr>
          <a:xfrm>
            <a:off x="4029151" y="6323468"/>
            <a:ext cx="4133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Platooning for Efficient Driving</a:t>
            </a:r>
            <a:endParaRPr lang="ko-KR" altLang="en-US" sz="2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3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1284</Words>
  <Application>Microsoft Office PowerPoint</Application>
  <PresentationFormat>와이드스크린</PresentationFormat>
  <Paragraphs>180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IPMON: IPv6 Mobile Object Networking - Problem Statement and Use Cases </vt:lpstr>
      <vt:lpstr>Motivation of IPMON</vt:lpstr>
      <vt:lpstr>Mobile Objects (MO) in IPMON</vt:lpstr>
      <vt:lpstr>Software-Defined Vehicle (SDV) defined as MO</vt:lpstr>
      <vt:lpstr>IPMON Network Architecture (1/2)</vt:lpstr>
      <vt:lpstr>IPMON Network Architecture (2/2)</vt:lpstr>
      <vt:lpstr>Target Scenarios of IPMON</vt:lpstr>
      <vt:lpstr>Use Cases of IPMON: V2V (1/2)</vt:lpstr>
      <vt:lpstr>Use Cases of IPMON: V2V (2/2)</vt:lpstr>
      <vt:lpstr>Use Cases of IPMON: V2I (1/2)</vt:lpstr>
      <vt:lpstr>Use Cases of IPMON: V2I (2/2)</vt:lpstr>
      <vt:lpstr>Use Cases of IPMON: V2X (1/2)</vt:lpstr>
      <vt:lpstr>Use Cases of IPMON: V2X (2/2)</vt:lpstr>
      <vt:lpstr>5G System Architecture for V2X in TS 23.287:  Architecture enhancements for 5G System (5GS) to support   Vehicle-to-Everything (V2X) services</vt:lpstr>
      <vt:lpstr>Observation 1</vt:lpstr>
      <vt:lpstr>Observation 2</vt:lpstr>
      <vt:lpstr>Observation 3</vt:lpstr>
      <vt:lpstr>Observation 4</vt:lpstr>
      <vt:lpstr>Problem Statement in IPMON (1/2)</vt:lpstr>
      <vt:lpstr>Problem Statement in IPMON (2/2)</vt:lpstr>
      <vt:lpstr>Work Items for IPMON</vt:lpstr>
      <vt:lpstr>Next Step of IPMON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IPMON</dc:title>
  <dc:creator>Jaehoon Jeong</dc:creator>
  <cp:lastModifiedBy>Jaehoon Jeong</cp:lastModifiedBy>
  <cp:revision>184</cp:revision>
  <dcterms:created xsi:type="dcterms:W3CDTF">2022-11-04T05:52:08Z</dcterms:created>
  <dcterms:modified xsi:type="dcterms:W3CDTF">2023-07-25T21:45:14Z</dcterms:modified>
</cp:coreProperties>
</file>