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6" r:id="rId2"/>
    <p:sldId id="915" r:id="rId3"/>
    <p:sldId id="916" r:id="rId4"/>
    <p:sldId id="917" r:id="rId5"/>
    <p:sldId id="968" r:id="rId6"/>
    <p:sldId id="918" r:id="rId7"/>
    <p:sldId id="919" r:id="rId8"/>
    <p:sldId id="920" r:id="rId9"/>
    <p:sldId id="967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74909" autoAdjust="0"/>
  </p:normalViewPr>
  <p:slideViewPr>
    <p:cSldViewPr snapToGrid="0" snapToObjects="1">
      <p:cViewPr varScale="1">
        <p:scale>
          <a:sx n="146" d="100"/>
          <a:sy n="146" d="100"/>
        </p:scale>
        <p:origin x="642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every one my name is junhee kwon and I’ll present about our hackathon project for this </a:t>
            </a:r>
            <a:r>
              <a:rPr lang="en-US" altLang="ko-KR" dirty="0" err="1"/>
              <a:t>ietf</a:t>
            </a:r>
            <a:r>
              <a:rPr lang="en-US" altLang="ko-KR" dirty="0"/>
              <a:t> 116. IPMON is the next team of the IPWAVE Working group. By the way, IPWAVE problem statement has been published as RFC this month. </a:t>
            </a:r>
          </a:p>
          <a:p>
            <a:endParaRPr lang="en-US" altLang="ko-KR" dirty="0"/>
          </a:p>
          <a:p>
            <a:r>
              <a:rPr lang="en-US" altLang="ko-KR" dirty="0"/>
              <a:t>For this hackathon, we implemented the Network and mobility communication on OMNET simulation.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Both CNP and NCAS are communication-based mechanisms to avoid crashes in vehicular networks. Unlike NCAS, CNP uses a coordinated communication protocol and CH is the orchestrator of the remaining CMs’ maneuvers. Fig. 8(a) shows the evaluation of communication overhead in a vehicular networks wherein vehicles drive at 80km/h and are injected at injection rate λ ∈ [0.2 0.8]. The results show that CNP reduces the communication overhead caused by NCAS from 15% to 60%.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Fig. 8(b) shows an overhead comparison figure where vehicles drive with maximum speeds varying from 20 to 140km/h while maintaining an injection rate of 0.6. The results shows that CNP reduces the overhead caused by the NCAS communication control by up to 60%.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67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1_36pt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E43D7-BD58-4383-88AC-C3DFB6A23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00" y="135000"/>
            <a:ext cx="8505000" cy="486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1 </a:t>
            </a:r>
            <a:r>
              <a:rPr lang="ko-KR" altLang="en-US" dirty="0"/>
              <a:t>마스터 제목</a:t>
            </a:r>
            <a:r>
              <a:rPr lang="en-US" altLang="ko-KR" dirty="0"/>
              <a:t>1(36pt, Times New Roman, </a:t>
            </a:r>
            <a:r>
              <a:rPr lang="ko-KR" altLang="en-US" dirty="0" err="1"/>
              <a:t>나눔바른고딕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CA44AB-0475-4B1E-8CF4-B310F8DF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4746155"/>
            <a:ext cx="2057400" cy="27384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5A7F63-E6F1-4B06-9ECE-8151B78F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CF73D6-D25C-49B4-ADB5-73EF1D3C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517" y="4788768"/>
            <a:ext cx="226983" cy="230832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2066D5F-7DCB-4008-8FCA-658E61C67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702F85-A3C2-4A7E-83AF-972049BF0358}"/>
              </a:ext>
            </a:extLst>
          </p:cNvPr>
          <p:cNvCxnSpPr>
            <a:cxnSpLocks/>
          </p:cNvCxnSpPr>
          <p:nvPr userDrawn="1"/>
        </p:nvCxnSpPr>
        <p:spPr>
          <a:xfrm>
            <a:off x="319500" y="667234"/>
            <a:ext cx="8505000" cy="0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1333936-0CA0-4F78-979B-FC3E3E5254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088" y="834628"/>
            <a:ext cx="8505825" cy="3780000"/>
          </a:xfrm>
        </p:spPr>
        <p:txBody>
          <a:bodyPr/>
          <a:lstStyle>
            <a:lvl1pPr marL="139316" indent="-139316" latinLnBrk="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34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99962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053548"/>
            <a:ext cx="8229600" cy="3541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transition spd="med"/>
  <p:hf hdr="0" ft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31" y="1494426"/>
            <a:ext cx="7006338" cy="1265748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IETF-117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IPMON Context-Aware Navigator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360D1E-2D6E-49A0-AF68-23F81BE68D30}"/>
              </a:ext>
            </a:extLst>
          </p:cNvPr>
          <p:cNvSpPr txBox="1">
            <a:spLocks/>
          </p:cNvSpPr>
          <p:nvPr/>
        </p:nvSpPr>
        <p:spPr>
          <a:xfrm>
            <a:off x="1691287" y="3065929"/>
            <a:ext cx="5833344" cy="1478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normAutofit fontScale="85000" lnSpcReduction="10000"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34290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68580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02870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371600" algn="ctr" defTabSz="914400" rtl="0" latinLnBrk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lnSpc>
                <a:spcPct val="110000"/>
              </a:lnSpc>
            </a:pPr>
            <a:r>
              <a:rPr lang="en-US" dirty="0">
                <a:solidFill>
                  <a:srgbClr val="0000FF"/>
                </a:solidFill>
              </a:rPr>
              <a:t>Presenter: </a:t>
            </a:r>
            <a:r>
              <a:rPr lang="en-US" dirty="0" err="1">
                <a:solidFill>
                  <a:srgbClr val="0000FF"/>
                </a:solidFill>
              </a:rPr>
              <a:t>Junhee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Kwon</a:t>
            </a:r>
          </a:p>
          <a:p>
            <a:pPr hangingPunct="1">
              <a:lnSpc>
                <a:spcPct val="110000"/>
              </a:lnSpc>
            </a:pPr>
            <a:endParaRPr lang="en-US" dirty="0">
              <a:solidFill>
                <a:srgbClr val="0000FF"/>
              </a:solidFill>
            </a:endParaRPr>
          </a:p>
          <a:p>
            <a:pPr hangingPunct="1">
              <a:lnSpc>
                <a:spcPct val="110000"/>
              </a:lnSpc>
            </a:pPr>
            <a:r>
              <a:rPr lang="en-US" dirty="0">
                <a:solidFill>
                  <a:schemeClr val="bg2"/>
                </a:solidFill>
              </a:rPr>
              <a:t>Department of Computer Science and Engineering at SKKU</a:t>
            </a:r>
          </a:p>
          <a:p>
            <a:pPr hangingPunct="1">
              <a:lnSpc>
                <a:spcPct val="110000"/>
              </a:lnSpc>
            </a:pPr>
            <a:r>
              <a:rPr lang="en-US" dirty="0">
                <a:solidFill>
                  <a:schemeClr val="bg2"/>
                </a:solidFill>
              </a:rPr>
              <a:t>Email: </a:t>
            </a:r>
            <a:r>
              <a:rPr lang="fi-FI" dirty="0">
                <a:solidFill>
                  <a:schemeClr val="bg2"/>
                </a:solidFill>
              </a:rPr>
              <a:t>juun9714@skku.edu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191639F-D546-CCD7-328B-21C717E5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302" y="551271"/>
            <a:ext cx="2235732" cy="637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887C34-6418-EA1B-CFE6-654A993CDD16}"/>
              </a:ext>
            </a:extLst>
          </p:cNvPr>
          <p:cNvSpPr txBox="1"/>
          <p:nvPr/>
        </p:nvSpPr>
        <p:spPr>
          <a:xfrm>
            <a:off x="1182190" y="2664828"/>
            <a:ext cx="67796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(draft-jeong-ipwave-context-aware-navigator-08)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7EED-934C-4D05-B349-D1B93AD0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Motivation</a:t>
            </a:r>
            <a:endParaRPr lang="en-UM" sz="2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3D336-870C-40F3-B9AF-382B53D72B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9864" y="736272"/>
            <a:ext cx="4875290" cy="40501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 (Headings)"/>
              </a:rPr>
              <a:t>Road injury is one of top 10 causes of death, </a:t>
            </a: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More than 1.2 million people are killed.</a:t>
            </a: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Up to 50 million are injured every year.</a:t>
            </a: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94% crashes are caused by human.</a:t>
            </a: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Environment, vehicles and unknown reasons share 6%.</a:t>
            </a: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Autonomous vehicles can eradicate human errors.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 (Headings)"/>
              </a:rPr>
              <a:t>Emergency Scenario</a:t>
            </a: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Abrupt vehicle stop</a:t>
            </a: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Safety preserving handling mechanisms are needed.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 (Headings)"/>
              </a:rPr>
              <a:t>CNP’s Aims</a:t>
            </a:r>
          </a:p>
          <a:p>
            <a:pPr lvl="1"/>
            <a:r>
              <a:rPr lang="en-US" sz="1200" dirty="0">
                <a:latin typeface="Calibri (Headings)"/>
              </a:rPr>
              <a:t>Collision Avoidance mechanism</a:t>
            </a:r>
          </a:p>
          <a:p>
            <a:pPr lvl="1"/>
            <a:r>
              <a:rPr lang="en-US" sz="1200" dirty="0">
                <a:latin typeface="Calibri (Headings)"/>
              </a:rPr>
              <a:t>Collision mitigation</a:t>
            </a:r>
          </a:p>
          <a:p>
            <a:pPr lvl="1"/>
            <a:endParaRPr lang="en-US" sz="1200" dirty="0">
              <a:latin typeface="Calibri (Headings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09A9A2-7591-4BCA-B9D7-36576A786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69" y="953667"/>
            <a:ext cx="3793331" cy="193595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74461" y="4788768"/>
            <a:ext cx="150039" cy="230832"/>
          </a:xfrm>
        </p:spPr>
        <p:txBody>
          <a:bodyPr/>
          <a:lstStyle/>
          <a:p>
            <a:fld id="{C2066D5F-7DCB-4008-8FCA-658E61C6797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BC7D5-B15F-FADA-65E4-E6759179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69" y="3141854"/>
            <a:ext cx="3793331" cy="1550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69E3B-4864-7D59-A2FD-0B51A9E5D8C4}"/>
              </a:ext>
            </a:extLst>
          </p:cNvPr>
          <p:cNvSpPr txBox="1"/>
          <p:nvPr/>
        </p:nvSpPr>
        <p:spPr>
          <a:xfrm>
            <a:off x="162927" y="4176606"/>
            <a:ext cx="4875290" cy="892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[Source]</a:t>
            </a:r>
            <a:r>
              <a:rPr kumimoji="0" lang="en-US" altLang="ko-KR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Bien </a:t>
            </a:r>
            <a:r>
              <a:rPr kumimoji="0" lang="en-US" altLang="ko-KR" sz="13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Aime</a:t>
            </a:r>
            <a:r>
              <a:rPr kumimoji="0" lang="en-US" altLang="ko-KR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altLang="ko-KR" sz="13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Mugabarigira</a:t>
            </a:r>
            <a:r>
              <a:rPr kumimoji="0" lang="en-US" altLang="ko-KR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et al., "Context-Aware Navigation Protocol for Safe Driving in Vehicular Cyber-Physical Systems", IEEE Transactions on Intelligent Transportation Systems, Vol. 24, No. 1, January 2023.</a:t>
            </a:r>
            <a:endParaRPr kumimoji="0" lang="ko-KR" alt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42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F99D-9756-4624-AD9B-3E440779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2800" b="1" dirty="0">
                <a:ea typeface="HY견고딕" panose="02030600000101010101" pitchFamily="18" charset="-127"/>
              </a:rPr>
              <a:t>Cooperative Collision Avoidance (1/2)</a:t>
            </a:r>
            <a:endParaRPr lang="en-UM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4728D-C330-4AB1-9E3E-D0DCD5420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499" y="834628"/>
            <a:ext cx="5042210" cy="2584547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latin typeface="Calibri (Headings)"/>
              </a:rPr>
              <a:t>Sensing:</a:t>
            </a:r>
          </a:p>
          <a:p>
            <a:pPr lvl="1"/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Local: Onboard sensors for self track</a:t>
            </a:r>
          </a:p>
          <a:p>
            <a:pPr lvl="1"/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Remote: Share with other its kinematics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latin typeface="Calibri (Headings)"/>
              </a:rPr>
              <a:t>Risk Assessment</a:t>
            </a:r>
          </a:p>
          <a:p>
            <a:pPr lvl="1"/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Cluster Head (CH) analyzes sensed data </a:t>
            </a:r>
            <a:br>
              <a:rPr lang="en-US" sz="5600" dirty="0">
                <a:latin typeface="Times New Roman" pitchFamily="18" charset="0"/>
                <a:cs typeface="Times New Roman" pitchFamily="18" charset="0"/>
              </a:rPr>
            </a:b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to detect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latin typeface="Calibri (Headings)"/>
              </a:rPr>
              <a:t>Maneuver:</a:t>
            </a:r>
          </a:p>
          <a:p>
            <a:pPr lvl="1"/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Lateral maneuver: when doable</a:t>
            </a:r>
          </a:p>
          <a:p>
            <a:pPr lvl="1"/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Turn right or left</a:t>
            </a:r>
          </a:p>
          <a:p>
            <a:pPr lvl="1"/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Longitudinal : Slow down, allow collision</a:t>
            </a:r>
          </a:p>
          <a:p>
            <a:r>
              <a:rPr lang="en-US" sz="6400" dirty="0">
                <a:latin typeface="Calibri (Headings)"/>
              </a:rPr>
              <a:t>Tracking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EB2DF22-056D-4B27-95FE-65201E6CF983}"/>
              </a:ext>
            </a:extLst>
          </p:cNvPr>
          <p:cNvSpPr txBox="1">
            <a:spLocks/>
          </p:cNvSpPr>
          <p:nvPr/>
        </p:nvSpPr>
        <p:spPr>
          <a:xfrm>
            <a:off x="4425322" y="3397572"/>
            <a:ext cx="4528940" cy="159634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185754" indent="-18575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Calibri (Headings)"/>
              </a:rPr>
              <a:t>Maneuver of vehicles which are in danger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575" dirty="0">
                <a:latin typeface="Calibri (Headings)"/>
                <a:cs typeface="Times New Roman" pitchFamily="18" charset="0"/>
              </a:rPr>
              <a:t>Exit from emergence : Safely drive through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Calibri (Headings)"/>
              </a:rPr>
              <a:t>Motion planning for the Emergence vehicles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" sz="1500" dirty="0">
                <a:latin typeface="Calibri (Headings)"/>
                <a:cs typeface="Times New Roman" pitchFamily="18" charset="0"/>
              </a:rPr>
              <a:t>Collaborative vehicle trajectory planning via msg exchange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" sz="1500" dirty="0">
                <a:latin typeface="Calibri (Headings)"/>
                <a:cs typeface="Times New Roman" pitchFamily="18" charset="0"/>
              </a:rPr>
              <a:t>based on neighboring vehicles in Clusters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74461" y="4788768"/>
            <a:ext cx="150039" cy="230832"/>
          </a:xfrm>
        </p:spPr>
        <p:txBody>
          <a:bodyPr/>
          <a:lstStyle/>
          <a:p>
            <a:fld id="{C2066D5F-7DCB-4008-8FCA-658E61C6797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B547E-4F6C-0B39-6BFE-691A4B70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192" y="957058"/>
            <a:ext cx="4248269" cy="21502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70568D-CBA0-FF6F-DC6E-B0AB5D4C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07" y="3670903"/>
            <a:ext cx="3309362" cy="14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2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C281-E21A-42AB-8AEB-500313C2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2800" b="1" dirty="0">
                <a:ea typeface="HY견고딕" panose="02030600000101010101" pitchFamily="18" charset="-127"/>
              </a:rPr>
              <a:t>Cooperative Collision Avoidance (2/2)</a:t>
            </a:r>
            <a:endParaRPr lang="en-UM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EAC0B-1ADD-4688-B8B2-92087BC7B0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088" y="819615"/>
            <a:ext cx="3996434" cy="2383573"/>
          </a:xfrm>
        </p:spPr>
        <p:txBody>
          <a:bodyPr/>
          <a:lstStyle/>
          <a:p>
            <a:r>
              <a:rPr lang="en-US" sz="1725" dirty="0"/>
              <a:t>Coordinated Maneuvers</a:t>
            </a:r>
          </a:p>
          <a:p>
            <a:pPr lvl="1"/>
            <a:r>
              <a:rPr lang="en-US" sz="1425" dirty="0">
                <a:latin typeface="Times New Roman" pitchFamily="18" charset="0"/>
                <a:cs typeface="Times New Roman" pitchFamily="18" charset="0"/>
              </a:rPr>
              <a:t>Kinematics information are shared in real time.</a:t>
            </a:r>
          </a:p>
          <a:p>
            <a:pPr lvl="1"/>
            <a:r>
              <a:rPr lang="en-US" sz="1425" dirty="0">
                <a:latin typeface="Times New Roman" pitchFamily="18" charset="0"/>
                <a:cs typeface="Times New Roman" pitchFamily="18" charset="0"/>
              </a:rPr>
              <a:t>Cluster Heads assess risks associated with sensed data.</a:t>
            </a:r>
          </a:p>
          <a:p>
            <a:pPr lvl="1"/>
            <a:r>
              <a:rPr lang="en-US" sz="1425" dirty="0">
                <a:latin typeface="Times New Roman" pitchFamily="18" charset="0"/>
                <a:cs typeface="Times New Roman" pitchFamily="18" charset="0"/>
              </a:rPr>
              <a:t>Plan Maneuver Path &amp; tracking </a:t>
            </a:r>
          </a:p>
          <a:p>
            <a:pPr lvl="1"/>
            <a:r>
              <a:rPr lang="en-US" sz="1425" dirty="0">
                <a:latin typeface="Times New Roman" pitchFamily="18" charset="0"/>
                <a:cs typeface="Times New Roman" pitchFamily="18" charset="0"/>
              </a:rPr>
              <a:t>To centralize the computation : minimize computation burden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641018-F5F3-8AE2-DC7A-ABBBFA473F5C}"/>
              </a:ext>
            </a:extLst>
          </p:cNvPr>
          <p:cNvGrpSpPr/>
          <p:nvPr/>
        </p:nvGrpSpPr>
        <p:grpSpPr>
          <a:xfrm>
            <a:off x="5203812" y="2359251"/>
            <a:ext cx="3470649" cy="2672862"/>
            <a:chOff x="4905671" y="2458559"/>
            <a:chExt cx="3470649" cy="26728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A5C49C-95FF-555F-BCCF-09F7A6F48E64}"/>
                </a:ext>
              </a:extLst>
            </p:cNvPr>
            <p:cNvSpPr/>
            <p:nvPr/>
          </p:nvSpPr>
          <p:spPr>
            <a:xfrm>
              <a:off x="4905671" y="2458559"/>
              <a:ext cx="3099249" cy="26728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3">
                  <a:extLst>
                    <a:ext uri="{FF2B5EF4-FFF2-40B4-BE49-F238E27FC236}">
                      <a16:creationId xmlns:a16="http://schemas.microsoft.com/office/drawing/2014/main" id="{F0F0D3FA-9FF2-4436-8F4E-5FEC0179B82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96618" y="2548874"/>
                  <a:ext cx="3379702" cy="2582547"/>
                </a:xfrm>
                <a:prstGeom prst="rect">
                  <a:avLst/>
                </a:prstGeom>
              </p:spPr>
              <p:txBody>
                <a:bodyPr vert="horz" lIns="68580" tIns="34290" rIns="68580" bIns="34290" rtlCol="0" anchor="ctr">
                  <a:normAutofit fontScale="85000" lnSpcReduction="20000"/>
                </a:bodyPr>
                <a:lstStyle>
                  <a:lvl1pPr marL="185754" indent="-185754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Wingdings" panose="05000000000000000000" pitchFamily="2" charset="2"/>
                    <a:buChar char="§"/>
                    <a:defRPr sz="28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71475" indent="-285750"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600" dirty="0"/>
                    <a:t>Collision probability:</a:t>
                  </a:r>
                </a:p>
                <a:p>
                  <a:pPr marL="85725" indent="0"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=1−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𝑐𝑚𝑖𝑛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𝑐𝑚𝑎𝑥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𝑐𝑚𝑖𝑛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/>
                </a:p>
                <a:p>
                  <a:pPr marL="85725" indent="0">
                    <a:buNone/>
                    <a:defRPr/>
                  </a:pPr>
                  <a:endParaRPr lang="en-US" sz="1600" dirty="0"/>
                </a:p>
                <a:p>
                  <a:pPr marL="371475" indent="-28575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ko-KR" sz="1600" dirty="0">
                      <a:latin typeface="Cambria Math" panose="02040503050406030204" pitchFamily="18" charset="0"/>
                    </a:rPr>
                    <a:t>Safe Probability</a:t>
                  </a:r>
                </a:p>
                <a:p>
                  <a:pPr marL="85725" indent="0"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  <a:p>
                  <a:pPr marL="85725" indent="0">
                    <a:buNone/>
                    <a:defRPr/>
                  </a:pPr>
                  <a:endParaRPr lang="en-US" sz="1600" dirty="0"/>
                </a:p>
                <a:p>
                  <a:pPr marL="371475" indent="-285750"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600" dirty="0"/>
                    <a:t>Safe Lane quality</a:t>
                  </a:r>
                </a:p>
                <a:p>
                  <a:pPr marL="85725" indent="0"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𝑆𝐿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Content Placeholder 3">
                  <a:extLst>
                    <a:ext uri="{FF2B5EF4-FFF2-40B4-BE49-F238E27FC236}">
                      <a16:creationId xmlns:a16="http://schemas.microsoft.com/office/drawing/2014/main" id="{F0F0D3FA-9FF2-4436-8F4E-5FEC0179B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618" y="2548874"/>
                  <a:ext cx="3379702" cy="2582547"/>
                </a:xfrm>
                <a:prstGeom prst="rect">
                  <a:avLst/>
                </a:prstGeom>
                <a:blipFill>
                  <a:blip r:embed="rId2"/>
                  <a:stretch>
                    <a:fillRect t="-1418" b="-392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EF6EC27-511B-40B0-B808-1AE499357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35" y="720307"/>
            <a:ext cx="3880126" cy="1638944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74461" y="4788768"/>
            <a:ext cx="150039" cy="230832"/>
          </a:xfrm>
        </p:spPr>
        <p:txBody>
          <a:bodyPr/>
          <a:lstStyle/>
          <a:p>
            <a:fld id="{C2066D5F-7DCB-4008-8FCA-658E61C6797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81346-BC3D-8318-408D-125603E338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707"/>
          <a:stretch/>
        </p:blipFill>
        <p:spPr>
          <a:xfrm>
            <a:off x="749453" y="3162950"/>
            <a:ext cx="3657016" cy="19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8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943B63-ED4B-ED0E-94EB-4397980D8E4C}"/>
              </a:ext>
            </a:extLst>
          </p:cNvPr>
          <p:cNvSpPr/>
          <p:nvPr/>
        </p:nvSpPr>
        <p:spPr>
          <a:xfrm>
            <a:off x="6699301" y="2863203"/>
            <a:ext cx="2285301" cy="3809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B1BC41-8908-03D6-765A-551F2827FF5D}"/>
              </a:ext>
            </a:extLst>
          </p:cNvPr>
          <p:cNvSpPr/>
          <p:nvPr/>
        </p:nvSpPr>
        <p:spPr>
          <a:xfrm>
            <a:off x="6699302" y="3290759"/>
            <a:ext cx="22853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D6B008-16FB-79CD-A4C0-1AB4DF808009}"/>
              </a:ext>
            </a:extLst>
          </p:cNvPr>
          <p:cNvSpPr/>
          <p:nvPr/>
        </p:nvSpPr>
        <p:spPr>
          <a:xfrm>
            <a:off x="6672345" y="1200665"/>
            <a:ext cx="2285301" cy="3809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0A33-6711-F2C3-5E4D-2237F2F7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Emergency Maneuver</a:t>
            </a:r>
            <a:endParaRPr lang="LID4096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7E2BC-F71A-A011-FD64-B96440A0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6753" y="4788768"/>
            <a:ext cx="207747" cy="230832"/>
          </a:xfrm>
        </p:spPr>
        <p:txBody>
          <a:bodyPr/>
          <a:lstStyle/>
          <a:p>
            <a:fld id="{C2066D5F-7DCB-4008-8FCA-658E61C6797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B9F5E-0F52-DA32-EF25-BD6EC7E87D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500" y="4072824"/>
            <a:ext cx="8505825" cy="93567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directly affected vehicles are the first to be maneuvered.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rear vehicles affected by maneuvers are also maneuvered.</a:t>
            </a:r>
            <a:endParaRPr lang="LID4096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2AEFF-B0F1-AD31-6860-40079A7E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7" y="1338740"/>
            <a:ext cx="3231141" cy="2683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10FCF8-6589-7B21-4106-8D08CEACB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72" y="1338740"/>
            <a:ext cx="2782399" cy="2682688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B48C89D-8F08-1572-E131-440269188D34}"/>
              </a:ext>
            </a:extLst>
          </p:cNvPr>
          <p:cNvSpPr txBox="1">
            <a:spLocks/>
          </p:cNvSpPr>
          <p:nvPr/>
        </p:nvSpPr>
        <p:spPr>
          <a:xfrm>
            <a:off x="439057" y="884322"/>
            <a:ext cx="2782399" cy="38097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185754" indent="-18575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Front Vehicles</a:t>
            </a:r>
            <a:endParaRPr lang="LID4096" sz="21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BAA0848-3121-60D7-1873-CF1778CD120A}"/>
              </a:ext>
            </a:extLst>
          </p:cNvPr>
          <p:cNvSpPr txBox="1">
            <a:spLocks/>
          </p:cNvSpPr>
          <p:nvPr/>
        </p:nvSpPr>
        <p:spPr>
          <a:xfrm>
            <a:off x="3698773" y="883131"/>
            <a:ext cx="2280104" cy="38097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185754" indent="-18575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Rear Vehicles</a:t>
            </a:r>
            <a:endParaRPr lang="LID4096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DCD90D-1A4B-9B7A-A944-076275759B4B}"/>
                  </a:ext>
                </a:extLst>
              </p:cNvPr>
              <p:cNvSpPr txBox="1"/>
              <p:nvPr/>
            </p:nvSpPr>
            <p:spPr>
              <a:xfrm>
                <a:off x="6772850" y="1238765"/>
                <a:ext cx="1843903" cy="2988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35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LID4096" sz="13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DCD90D-1A4B-9B7A-A944-07627575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850" y="1238765"/>
                <a:ext cx="1843903" cy="298800"/>
              </a:xfrm>
              <a:prstGeom prst="rect">
                <a:avLst/>
              </a:prstGeom>
              <a:blipFill>
                <a:blip r:embed="rId4"/>
                <a:stretch>
                  <a:fillRect l="-1650" r="-2970"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0826EC-AB10-2A8B-517F-186EA5705D5B}"/>
                  </a:ext>
                </a:extLst>
              </p:cNvPr>
              <p:cNvSpPr txBox="1"/>
              <p:nvPr/>
            </p:nvSpPr>
            <p:spPr>
              <a:xfrm>
                <a:off x="6824025" y="2949813"/>
                <a:ext cx="950901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LID4096" sz="13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0826EC-AB10-2A8B-517F-186EA570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025" y="2949813"/>
                <a:ext cx="950901" cy="207749"/>
              </a:xfrm>
              <a:prstGeom prst="rect">
                <a:avLst/>
              </a:prstGeom>
              <a:blipFill>
                <a:blip r:embed="rId5"/>
                <a:stretch>
                  <a:fillRect l="-1923" r="-1282" b="-1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500F2A-7B26-EC74-5355-42462F31F364}"/>
              </a:ext>
            </a:extLst>
          </p:cNvPr>
          <p:cNvGrpSpPr/>
          <p:nvPr/>
        </p:nvGrpSpPr>
        <p:grpSpPr>
          <a:xfrm>
            <a:off x="6672346" y="1598230"/>
            <a:ext cx="2285300" cy="817295"/>
            <a:chOff x="6672346" y="1691544"/>
            <a:chExt cx="2285300" cy="81729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70447C1-A4E9-9049-D910-3FC0F71C615F}"/>
                </a:ext>
              </a:extLst>
            </p:cNvPr>
            <p:cNvSpPr/>
            <p:nvPr/>
          </p:nvSpPr>
          <p:spPr>
            <a:xfrm>
              <a:off x="6672346" y="1691544"/>
              <a:ext cx="2285300" cy="8172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8E7384-1F05-0E5E-ED73-61CEA472C92E}"/>
                </a:ext>
              </a:extLst>
            </p:cNvPr>
            <p:cNvSpPr txBox="1"/>
            <p:nvPr/>
          </p:nvSpPr>
          <p:spPr>
            <a:xfrm>
              <a:off x="6729803" y="1743361"/>
              <a:ext cx="2166443" cy="73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US" altLang="ko-KR" sz="1400" dirty="0"/>
                <a:t>The decision of the lane for maneuvering emergency vehicles in adjacent lanes</a:t>
              </a:r>
              <a:endParaRPr lang="ko-KR" altLang="en-US" sz="1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B9CE157-CED0-A668-5039-0291DB78ACFD}"/>
              </a:ext>
            </a:extLst>
          </p:cNvPr>
          <p:cNvSpPr txBox="1"/>
          <p:nvPr/>
        </p:nvSpPr>
        <p:spPr>
          <a:xfrm>
            <a:off x="6791202" y="3401482"/>
            <a:ext cx="2034123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400" dirty="0"/>
              <a:t>trajectory control input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076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5A0E-287A-421D-87BC-6CC21F7B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Simulation Results (1/4)</a:t>
            </a:r>
            <a:endParaRPr lang="en-UM" sz="2800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195A376B-18BE-4682-9D6C-F8669790A362}"/>
              </a:ext>
            </a:extLst>
          </p:cNvPr>
          <p:cNvSpPr txBox="1">
            <a:spLocks/>
          </p:cNvSpPr>
          <p:nvPr/>
        </p:nvSpPr>
        <p:spPr>
          <a:xfrm>
            <a:off x="314325" y="3751548"/>
            <a:ext cx="8677275" cy="138055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risk of collision is high if the CNP assesses the risk only to its neighbors.</a:t>
            </a:r>
          </a:p>
          <a:p>
            <a:r>
              <a:rPr lang="en-US" sz="1600" dirty="0"/>
              <a:t>The greater the number of vehicles in the lane that are considered by the risk assessment is, the lower the risk of collision is.</a:t>
            </a:r>
          </a:p>
          <a:p>
            <a:r>
              <a:rPr lang="en-US" sz="1600" dirty="0"/>
              <a:t>A small number of vehicles in the CNP risk assessment will result in poor safe lane quality.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F37F379-2E29-4F93-812A-FA6E525A9DB1}"/>
              </a:ext>
            </a:extLst>
          </p:cNvPr>
          <p:cNvSpPr txBox="1">
            <a:spLocks/>
          </p:cNvSpPr>
          <p:nvPr/>
        </p:nvSpPr>
        <p:spPr>
          <a:xfrm>
            <a:off x="595823" y="777873"/>
            <a:ext cx="7886700" cy="36460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2100" dirty="0"/>
              <a:t>Lane quality validation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6753" y="4788768"/>
            <a:ext cx="207747" cy="230832"/>
          </a:xfrm>
        </p:spPr>
        <p:txBody>
          <a:bodyPr/>
          <a:lstStyle/>
          <a:p>
            <a:fld id="{C2066D5F-7DCB-4008-8FCA-658E61C6797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4900332D-2E2C-E122-58E3-BF8A942F6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9" y="1209477"/>
            <a:ext cx="4026887" cy="2416133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F0B9E77-109A-3A9E-A10F-30489180B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07" y="1228799"/>
            <a:ext cx="4108698" cy="246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8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55FD-69FC-44AE-8E6C-CD05AEC2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Simulation Results (2/4)</a:t>
            </a:r>
            <a:endParaRPr lang="en-UM" sz="2800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4357CE0-9093-49EF-B6D4-5145DD5E045D}"/>
              </a:ext>
            </a:extLst>
          </p:cNvPr>
          <p:cNvSpPr txBox="1">
            <a:spLocks/>
          </p:cNvSpPr>
          <p:nvPr/>
        </p:nvSpPr>
        <p:spPr>
          <a:xfrm>
            <a:off x="628650" y="792598"/>
            <a:ext cx="7886700" cy="36460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2100" dirty="0"/>
              <a:t>Overhead &amp; Collision Probability of CAP, NCAS and Sensors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DF6935-5B32-FDD4-C2EB-011746BBE719}"/>
              </a:ext>
            </a:extLst>
          </p:cNvPr>
          <p:cNvGrpSpPr/>
          <p:nvPr/>
        </p:nvGrpSpPr>
        <p:grpSpPr>
          <a:xfrm>
            <a:off x="233813" y="1189374"/>
            <a:ext cx="8746901" cy="1846659"/>
            <a:chOff x="233813" y="1189374"/>
            <a:chExt cx="8746901" cy="18466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051253-87DC-4E92-B418-112ABE5B1C35}"/>
                </a:ext>
              </a:extLst>
            </p:cNvPr>
            <p:cNvSpPr/>
            <p:nvPr/>
          </p:nvSpPr>
          <p:spPr>
            <a:xfrm>
              <a:off x="5838251" y="1189374"/>
              <a:ext cx="3142463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50" dirty="0"/>
                <a:t>Overhead</a:t>
              </a:r>
            </a:p>
            <a:p>
              <a:endParaRPr lang="en-US" sz="165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/>
                <a:t>CNP reduces 15-60% of communication overhead caused by NCAS (Average Speed =80km/h)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/>
                <a:t>It also reduces up to 60% of communication overhead  (Lambda = 0.6)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A21C8F-FD40-49C8-BB0A-CF5EC3577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603" t="30741" r="16355" b="24629"/>
            <a:stretch/>
          </p:blipFill>
          <p:spPr>
            <a:xfrm>
              <a:off x="233813" y="1294376"/>
              <a:ext cx="2718394" cy="14822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5DB68A-6F4B-45A4-9E31-53C883B34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667" t="30000" r="6875" b="20926"/>
            <a:stretch/>
          </p:blipFill>
          <p:spPr>
            <a:xfrm>
              <a:off x="3021538" y="1294376"/>
              <a:ext cx="2718394" cy="1615190"/>
            </a:xfrm>
            <a:prstGeom prst="rect">
              <a:avLst/>
            </a:prstGeom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6753" y="4788768"/>
            <a:ext cx="207747" cy="230832"/>
          </a:xfrm>
        </p:spPr>
        <p:txBody>
          <a:bodyPr/>
          <a:lstStyle/>
          <a:p>
            <a:fld id="{C2066D5F-7DCB-4008-8FCA-658E61C6797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3DFC45-4CD3-B943-202E-C8872103B28F}"/>
              </a:ext>
            </a:extLst>
          </p:cNvPr>
          <p:cNvGrpSpPr/>
          <p:nvPr/>
        </p:nvGrpSpPr>
        <p:grpSpPr>
          <a:xfrm>
            <a:off x="204826" y="3297393"/>
            <a:ext cx="8775887" cy="1690028"/>
            <a:chOff x="204826" y="3297393"/>
            <a:chExt cx="8775887" cy="16900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E8312C-E184-4E5A-B386-9F300A0E0A7F}"/>
                </a:ext>
              </a:extLst>
            </p:cNvPr>
            <p:cNvSpPr/>
            <p:nvPr/>
          </p:nvSpPr>
          <p:spPr>
            <a:xfrm>
              <a:off x="5838251" y="3475849"/>
              <a:ext cx="31424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50" dirty="0"/>
                <a:t>Collision Probability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5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/>
                <a:t>CNP has the minimal collision risk on average either considering road arrival rates or speeds</a:t>
              </a:r>
            </a:p>
          </p:txBody>
        </p:sp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6A4D9ED0-6140-F53E-29B3-3F89B80D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26" y="3297394"/>
              <a:ext cx="2816712" cy="1690027"/>
            </a:xfrm>
            <a:prstGeom prst="rect">
              <a:avLst/>
            </a:prstGeom>
          </p:spPr>
        </p:pic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9F31F3BA-2A0B-5879-CB46-12471594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538" y="3297393"/>
              <a:ext cx="2816713" cy="1690027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3DAA69B-D3E0-7559-AFA2-E52365EC09BA}"/>
              </a:ext>
            </a:extLst>
          </p:cNvPr>
          <p:cNvCxnSpPr/>
          <p:nvPr/>
        </p:nvCxnSpPr>
        <p:spPr>
          <a:xfrm>
            <a:off x="204826" y="3108914"/>
            <a:ext cx="88245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7889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9238-2AA4-4B4D-AAD6-D69184BF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Simulation Results (3/4)</a:t>
            </a:r>
            <a:endParaRPr lang="en-UM" sz="2800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6A2FC474-EB52-44AD-BD4B-2D3A37E06F2C}"/>
              </a:ext>
            </a:extLst>
          </p:cNvPr>
          <p:cNvSpPr txBox="1">
            <a:spLocks/>
          </p:cNvSpPr>
          <p:nvPr/>
        </p:nvSpPr>
        <p:spPr>
          <a:xfrm>
            <a:off x="628650" y="831859"/>
            <a:ext cx="7886700" cy="36460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2100" dirty="0"/>
              <a:t>Number and strength of collisions for CAP, NCAS and Sensors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6753" y="4788768"/>
            <a:ext cx="207747" cy="230832"/>
          </a:xfrm>
        </p:spPr>
        <p:txBody>
          <a:bodyPr/>
          <a:lstStyle/>
          <a:p>
            <a:fld id="{C2066D5F-7DCB-4008-8FCA-658E61C6797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1E4C8A-64FD-8941-7CA1-AE455C07049E}"/>
              </a:ext>
            </a:extLst>
          </p:cNvPr>
          <p:cNvGrpSpPr/>
          <p:nvPr/>
        </p:nvGrpSpPr>
        <p:grpSpPr>
          <a:xfrm>
            <a:off x="56054" y="1297528"/>
            <a:ext cx="8868139" cy="1807422"/>
            <a:chOff x="56054" y="1297528"/>
            <a:chExt cx="8868139" cy="18074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3A95DB-7CF1-40BB-87C2-C5CE2401777A}"/>
                </a:ext>
              </a:extLst>
            </p:cNvPr>
            <p:cNvSpPr/>
            <p:nvPr/>
          </p:nvSpPr>
          <p:spPr>
            <a:xfrm>
              <a:off x="6111983" y="1481472"/>
              <a:ext cx="2812210" cy="122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50" dirty="0"/>
                <a:t>Number of Collisions</a:t>
              </a:r>
            </a:p>
            <a:p>
              <a:pPr marL="257175" indent="-257175">
                <a:buFont typeface="Arial" panose="020B0604020202020204" pitchFamily="34" charset="0"/>
                <a:buChar char="•"/>
              </a:pPr>
              <a:endParaRPr lang="en-US" sz="1650" dirty="0"/>
            </a:p>
            <a:p>
              <a:r>
                <a:rPr lang="en-US" sz="1350" dirty="0"/>
                <a:t>CNP has the smallest number of collisions either when we considering road arrival rates or speeds</a:t>
              </a:r>
            </a:p>
          </p:txBody>
        </p:sp>
        <p:pic>
          <p:nvPicPr>
            <p:cNvPr id="12" name="Picture 11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73FD84D0-B300-E974-7994-3E6DBFB50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4" y="1297528"/>
              <a:ext cx="2975966" cy="1785580"/>
            </a:xfrm>
            <a:prstGeom prst="rect">
              <a:avLst/>
            </a:prstGeom>
          </p:spPr>
        </p:pic>
        <p:pic>
          <p:nvPicPr>
            <p:cNvPr id="14" name="Picture 13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A905BBCB-CBCE-F893-D26E-CC0EE0167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17" y="1319370"/>
              <a:ext cx="2975965" cy="178558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E72AD05-9247-ECBC-3A71-BEA1F4688CAD}"/>
              </a:ext>
            </a:extLst>
          </p:cNvPr>
          <p:cNvGrpSpPr/>
          <p:nvPr/>
        </p:nvGrpSpPr>
        <p:grpSpPr>
          <a:xfrm>
            <a:off x="56053" y="3267052"/>
            <a:ext cx="9029619" cy="1808525"/>
            <a:chOff x="56054" y="3149239"/>
            <a:chExt cx="9029619" cy="1808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178CF9-6CF9-4A2A-AC6A-D967E7556421}"/>
                </a:ext>
              </a:extLst>
            </p:cNvPr>
            <p:cNvSpPr/>
            <p:nvPr/>
          </p:nvSpPr>
          <p:spPr>
            <a:xfrm>
              <a:off x="6111983" y="3285960"/>
              <a:ext cx="297369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50" dirty="0"/>
                <a:t>Collision Strength</a:t>
              </a:r>
            </a:p>
            <a:p>
              <a:endParaRPr lang="en-US" sz="1350" dirty="0"/>
            </a:p>
            <a:p>
              <a:r>
                <a:rPr lang="en-US" sz="1350" dirty="0"/>
                <a:t>The collision strength is the smallest in CNP, resulting in small damage of colliding vehicles for both road arrival rates and speeds.</a:t>
              </a:r>
            </a:p>
          </p:txBody>
        </p:sp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0C56BF1-55DE-426B-237D-6A80CB40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4" y="3149239"/>
              <a:ext cx="2999834" cy="1799901"/>
            </a:xfrm>
            <a:prstGeom prst="rect">
              <a:avLst/>
            </a:prstGeom>
          </p:spPr>
        </p:pic>
        <p:pic>
          <p:nvPicPr>
            <p:cNvPr id="18" name="Picture 17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DADFF7CD-A764-9E18-96A7-0FBA3D555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422" y="3157863"/>
              <a:ext cx="2999834" cy="1799901"/>
            </a:xfrm>
            <a:prstGeom prst="rect">
              <a:avLst/>
            </a:prstGeom>
          </p:spPr>
        </p:pic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DA5AD1-53B2-558A-FB0B-5D5A5E185E9E}"/>
              </a:ext>
            </a:extLst>
          </p:cNvPr>
          <p:cNvCxnSpPr/>
          <p:nvPr/>
        </p:nvCxnSpPr>
        <p:spPr>
          <a:xfrm>
            <a:off x="204826" y="3194639"/>
            <a:ext cx="88245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8848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079E-210D-8914-76FF-D655D045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Simulation Results (4/4)</a:t>
            </a:r>
            <a:endParaRPr lang="LID4096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5C955F-3791-D84B-3139-75A73409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6753" y="4788768"/>
            <a:ext cx="207747" cy="230832"/>
          </a:xfrm>
        </p:spPr>
        <p:txBody>
          <a:bodyPr/>
          <a:lstStyle/>
          <a:p>
            <a:fld id="{C2066D5F-7DCB-4008-8FCA-658E61C6797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7A34C-539D-C4A9-194D-C9D5809250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3324" y="876055"/>
            <a:ext cx="3657351" cy="560910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Impact of Acceleration</a:t>
            </a:r>
            <a:endParaRPr lang="LID4096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2894F84-7810-4CF2-AC83-CE5F33323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" y="1838259"/>
            <a:ext cx="4252500" cy="2551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A80993-5508-1E23-0CD8-BE954792CE1C}"/>
              </a:ext>
            </a:extLst>
          </p:cNvPr>
          <p:cNvSpPr/>
          <p:nvPr/>
        </p:nvSpPr>
        <p:spPr>
          <a:xfrm>
            <a:off x="4965087" y="2252930"/>
            <a:ext cx="41077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Collision Probability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CNP has the minimal collision risk on average for all the accelerations tested. </a:t>
            </a:r>
          </a:p>
        </p:txBody>
      </p:sp>
    </p:spTree>
    <p:extLst>
      <p:ext uri="{BB962C8B-B14F-4D97-AF65-F5344CB8AC3E}">
        <p14:creationId xmlns:p14="http://schemas.microsoft.com/office/powerpoint/2010/main" val="352241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13199</TotalTime>
  <Words>764</Words>
  <Application>Microsoft Office PowerPoint</Application>
  <PresentationFormat>화면 슬라이드 쇼(16:9)</PresentationFormat>
  <Paragraphs>102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Calibri (Headings)</vt:lpstr>
      <vt:lpstr>Arial</vt:lpstr>
      <vt:lpstr>Calibri</vt:lpstr>
      <vt:lpstr>Cambria Math</vt:lpstr>
      <vt:lpstr>Helvetica</vt:lpstr>
      <vt:lpstr>Symbol</vt:lpstr>
      <vt:lpstr>Times New Roman</vt:lpstr>
      <vt:lpstr>Wingdings</vt:lpstr>
      <vt:lpstr>Office Theme</vt:lpstr>
      <vt:lpstr>IETF-117  IPMON Context-Aware Navigator</vt:lpstr>
      <vt:lpstr>Motivation</vt:lpstr>
      <vt:lpstr>Cooperative Collision Avoidance (1/2)</vt:lpstr>
      <vt:lpstr>Cooperative Collision Avoidance (2/2)</vt:lpstr>
      <vt:lpstr>Emergency Maneuver</vt:lpstr>
      <vt:lpstr>Simulation Results (1/4)</vt:lpstr>
      <vt:lpstr>Simulation Results (2/4)</vt:lpstr>
      <vt:lpstr>Simulation Results (3/4)</vt:lpstr>
      <vt:lpstr>Simulation Results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IoTLab</dc:creator>
  <cp:lastModifiedBy>Jaehoon Jeong</cp:lastModifiedBy>
  <cp:revision>280</cp:revision>
  <dcterms:modified xsi:type="dcterms:W3CDTF">2023-07-25T02:06:38Z</dcterms:modified>
</cp:coreProperties>
</file>