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6" r:id="rId2"/>
    <p:sldId id="265" r:id="rId3"/>
    <p:sldId id="501" r:id="rId4"/>
    <p:sldId id="258" r:id="rId5"/>
    <p:sldId id="502" r:id="rId6"/>
    <p:sldId id="260" r:id="rId7"/>
    <p:sldId id="508" r:id="rId8"/>
    <p:sldId id="507" r:id="rId9"/>
    <p:sldId id="509" r:id="rId10"/>
    <p:sldId id="446" r:id="rId11"/>
    <p:sldId id="267" r:id="rId12"/>
    <p:sldId id="268" r:id="rId13"/>
    <p:sldId id="497" r:id="rId14"/>
    <p:sldId id="498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74909" autoAdjust="0"/>
  </p:normalViewPr>
  <p:slideViewPr>
    <p:cSldViewPr snapToGrid="0" snapToObjects="1">
      <p:cViewPr varScale="1">
        <p:scale>
          <a:sx n="146" d="100"/>
          <a:sy n="146" d="100"/>
        </p:scale>
        <p:origin x="636" y="11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83568-CC68-4DCD-9D0E-9FE0AD79444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7FA5BA-EC84-4E25-883E-7FF4529D5C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OS: Ubuntu 16.04</a:t>
          </a:r>
        </a:p>
      </dgm:t>
    </dgm:pt>
    <dgm:pt modelId="{68012BD9-AB68-43FC-A8AB-24F8DBE6826E}" type="parTrans" cxnId="{1C30C8B5-EE31-4482-A670-A3EF8ED7AE6C}">
      <dgm:prSet/>
      <dgm:spPr/>
      <dgm:t>
        <a:bodyPr/>
        <a:lstStyle/>
        <a:p>
          <a:endParaRPr lang="en-US"/>
        </a:p>
      </dgm:t>
    </dgm:pt>
    <dgm:pt modelId="{6DD475FD-3AEA-494E-BCB0-3E993D2E245D}" type="sibTrans" cxnId="{1C30C8B5-EE31-4482-A670-A3EF8ED7AE6C}">
      <dgm:prSet/>
      <dgm:spPr/>
      <dgm:t>
        <a:bodyPr/>
        <a:lstStyle/>
        <a:p>
          <a:endParaRPr lang="en-US"/>
        </a:p>
      </dgm:t>
    </dgm:pt>
    <dgm:pt modelId="{01C122EF-9792-4318-92BB-113B234D621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Simulators:	</a:t>
          </a:r>
        </a:p>
      </dgm:t>
    </dgm:pt>
    <dgm:pt modelId="{EF224B93-761E-4209-ADCD-BCB52D7FFBD5}" type="parTrans" cxnId="{CEE60FE5-BA7F-4A43-AA41-E045D794252D}">
      <dgm:prSet/>
      <dgm:spPr/>
      <dgm:t>
        <a:bodyPr/>
        <a:lstStyle/>
        <a:p>
          <a:endParaRPr lang="en-US"/>
        </a:p>
      </dgm:t>
    </dgm:pt>
    <dgm:pt modelId="{D0F8611B-B37E-471C-987C-1CA5DEBAC663}" type="sibTrans" cxnId="{CEE60FE5-BA7F-4A43-AA41-E045D794252D}">
      <dgm:prSet/>
      <dgm:spPr/>
      <dgm:t>
        <a:bodyPr/>
        <a:lstStyle/>
        <a:p>
          <a:endParaRPr lang="en-US"/>
        </a:p>
      </dgm:t>
    </dgm:pt>
    <dgm:pt modelId="{945B704B-2541-4AEC-BEA7-EC80C365E5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OMNeT++ 6.0</a:t>
          </a:r>
        </a:p>
      </dgm:t>
    </dgm:pt>
    <dgm:pt modelId="{8579FAF4-47FF-4BD7-B34F-C7EC90CCC47E}" type="parTrans" cxnId="{0EA78758-C1BA-4EBD-92AD-F541F774512F}">
      <dgm:prSet/>
      <dgm:spPr/>
      <dgm:t>
        <a:bodyPr/>
        <a:lstStyle/>
        <a:p>
          <a:endParaRPr lang="en-US"/>
        </a:p>
      </dgm:t>
    </dgm:pt>
    <dgm:pt modelId="{08441352-36D9-44D6-A77B-BF590C23D78E}" type="sibTrans" cxnId="{0EA78758-C1BA-4EBD-92AD-F541F774512F}">
      <dgm:prSet/>
      <dgm:spPr/>
      <dgm:t>
        <a:bodyPr/>
        <a:lstStyle/>
        <a:p>
          <a:endParaRPr lang="en-US"/>
        </a:p>
      </dgm:t>
    </dgm:pt>
    <dgm:pt modelId="{24C4F253-022B-41C6-9844-7BFC6E0003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GNU GCC 5.4</a:t>
          </a:r>
        </a:p>
      </dgm:t>
    </dgm:pt>
    <dgm:pt modelId="{3A3C04A4-3486-43AD-A696-6BCCB4A56853}" type="parTrans" cxnId="{53EDA93D-8F49-475F-8B63-D4B562510970}">
      <dgm:prSet/>
      <dgm:spPr/>
      <dgm:t>
        <a:bodyPr/>
        <a:lstStyle/>
        <a:p>
          <a:endParaRPr lang="en-US"/>
        </a:p>
      </dgm:t>
    </dgm:pt>
    <dgm:pt modelId="{BEE07AE4-FEAD-4A0B-9617-422F1CEDD4E4}" type="sibTrans" cxnId="{53EDA93D-8F49-475F-8B63-D4B562510970}">
      <dgm:prSet/>
      <dgm:spPr/>
      <dgm:t>
        <a:bodyPr/>
        <a:lstStyle/>
        <a:p>
          <a:endParaRPr lang="en-US"/>
        </a:p>
      </dgm:t>
    </dgm:pt>
    <dgm:pt modelId="{ED098EC5-EC74-42AF-A84A-6E255D087F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Open Sources: </a:t>
          </a:r>
        </a:p>
      </dgm:t>
    </dgm:pt>
    <dgm:pt modelId="{14966355-34D0-4F03-B861-2BA61BC7FB86}" type="parTrans" cxnId="{9DD0E9C8-923B-4CE4-AEDB-F654FBD09CA0}">
      <dgm:prSet/>
      <dgm:spPr/>
      <dgm:t>
        <a:bodyPr/>
        <a:lstStyle/>
        <a:p>
          <a:endParaRPr lang="en-US"/>
        </a:p>
      </dgm:t>
    </dgm:pt>
    <dgm:pt modelId="{411C1019-C252-4F71-8472-B35A33C2C986}" type="sibTrans" cxnId="{9DD0E9C8-923B-4CE4-AEDB-F654FBD09CA0}">
      <dgm:prSet/>
      <dgm:spPr/>
      <dgm:t>
        <a:bodyPr/>
        <a:lstStyle/>
        <a:p>
          <a:endParaRPr lang="en-US"/>
        </a:p>
      </dgm:t>
    </dgm:pt>
    <dgm:pt modelId="{58094205-5BC5-4B84-A944-408CB50994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https:https://github.com/ipwave-hackathon-ietf/IETF-117-IPMON-Hackathon-Project</a:t>
          </a:r>
        </a:p>
      </dgm:t>
    </dgm:pt>
    <dgm:pt modelId="{E015A760-81F9-4DA2-945C-F9DE7EA0AA29}" type="parTrans" cxnId="{844FC397-59C1-4223-9201-89AB28536F34}">
      <dgm:prSet/>
      <dgm:spPr/>
      <dgm:t>
        <a:bodyPr/>
        <a:lstStyle/>
        <a:p>
          <a:endParaRPr lang="en-US"/>
        </a:p>
      </dgm:t>
    </dgm:pt>
    <dgm:pt modelId="{129D26B3-AFBF-414D-A16A-89568205DC76}" type="sibTrans" cxnId="{844FC397-59C1-4223-9201-89AB28536F34}">
      <dgm:prSet/>
      <dgm:spPr/>
      <dgm:t>
        <a:bodyPr/>
        <a:lstStyle/>
        <a:p>
          <a:endParaRPr lang="en-US"/>
        </a:p>
      </dgm:t>
    </dgm:pt>
    <dgm:pt modelId="{6A2ED41D-574A-4F4D-8997-DC83A51ED862}" type="pres">
      <dgm:prSet presAssocID="{F1683568-CC68-4DCD-9D0E-9FE0AD79444A}" presName="root" presStyleCnt="0">
        <dgm:presLayoutVars>
          <dgm:dir/>
          <dgm:resizeHandles val="exact"/>
        </dgm:presLayoutVars>
      </dgm:prSet>
      <dgm:spPr/>
    </dgm:pt>
    <dgm:pt modelId="{A065CB73-37B7-4DB4-9E6D-11C2DC5E1467}" type="pres">
      <dgm:prSet presAssocID="{027FA5BA-EC84-4E25-883E-7FF4529D5CD5}" presName="compNode" presStyleCnt="0"/>
      <dgm:spPr/>
    </dgm:pt>
    <dgm:pt modelId="{475A1A40-FAC9-4262-ADA9-3F00DEC031DE}" type="pres">
      <dgm:prSet presAssocID="{027FA5BA-EC84-4E25-883E-7FF4529D5C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D6E3D4E-2669-453C-9486-A3F6CDF7516E}" type="pres">
      <dgm:prSet presAssocID="{027FA5BA-EC84-4E25-883E-7FF4529D5CD5}" presName="iconSpace" presStyleCnt="0"/>
      <dgm:spPr/>
    </dgm:pt>
    <dgm:pt modelId="{302E46E7-113B-4952-95F6-7BB260D501F7}" type="pres">
      <dgm:prSet presAssocID="{027FA5BA-EC84-4E25-883E-7FF4529D5CD5}" presName="parTx" presStyleLbl="revTx" presStyleIdx="0" presStyleCnt="8">
        <dgm:presLayoutVars>
          <dgm:chMax val="0"/>
          <dgm:chPref val="0"/>
        </dgm:presLayoutVars>
      </dgm:prSet>
      <dgm:spPr/>
    </dgm:pt>
    <dgm:pt modelId="{73ECBAC2-5D08-49BA-A975-9950EAA1C4CA}" type="pres">
      <dgm:prSet presAssocID="{027FA5BA-EC84-4E25-883E-7FF4529D5CD5}" presName="txSpace" presStyleCnt="0"/>
      <dgm:spPr/>
    </dgm:pt>
    <dgm:pt modelId="{A8158C0C-592B-4DD9-BFA2-8926E9CFC31C}" type="pres">
      <dgm:prSet presAssocID="{027FA5BA-EC84-4E25-883E-7FF4529D5CD5}" presName="desTx" presStyleLbl="revTx" presStyleIdx="1" presStyleCnt="8">
        <dgm:presLayoutVars/>
      </dgm:prSet>
      <dgm:spPr/>
    </dgm:pt>
    <dgm:pt modelId="{7C8E68BC-2A50-46E1-B11F-6AF5922B6BDC}" type="pres">
      <dgm:prSet presAssocID="{6DD475FD-3AEA-494E-BCB0-3E993D2E245D}" presName="sibTrans" presStyleCnt="0"/>
      <dgm:spPr/>
    </dgm:pt>
    <dgm:pt modelId="{E284A982-6842-4C5C-B592-BDF0B30B9626}" type="pres">
      <dgm:prSet presAssocID="{01C122EF-9792-4318-92BB-113B234D6213}" presName="compNode" presStyleCnt="0"/>
      <dgm:spPr/>
    </dgm:pt>
    <dgm:pt modelId="{A7DB284F-1CDD-4E51-87E9-EDC2BCB30E39}" type="pres">
      <dgm:prSet presAssocID="{01C122EF-9792-4318-92BB-113B234D62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3B58792-0B8C-4A1C-99E1-254482C00074}" type="pres">
      <dgm:prSet presAssocID="{01C122EF-9792-4318-92BB-113B234D6213}" presName="iconSpace" presStyleCnt="0"/>
      <dgm:spPr/>
    </dgm:pt>
    <dgm:pt modelId="{46397EC3-1A2A-423D-8F04-3FB10F2A9307}" type="pres">
      <dgm:prSet presAssocID="{01C122EF-9792-4318-92BB-113B234D6213}" presName="parTx" presStyleLbl="revTx" presStyleIdx="2" presStyleCnt="8">
        <dgm:presLayoutVars>
          <dgm:chMax val="0"/>
          <dgm:chPref val="0"/>
        </dgm:presLayoutVars>
      </dgm:prSet>
      <dgm:spPr/>
    </dgm:pt>
    <dgm:pt modelId="{59ABDC94-6E1B-4FAC-97C9-53909D809ACA}" type="pres">
      <dgm:prSet presAssocID="{01C122EF-9792-4318-92BB-113B234D6213}" presName="txSpace" presStyleCnt="0"/>
      <dgm:spPr/>
    </dgm:pt>
    <dgm:pt modelId="{37CEDEC5-ED77-4108-A6C2-14B752E0B1F6}" type="pres">
      <dgm:prSet presAssocID="{01C122EF-9792-4318-92BB-113B234D6213}" presName="desTx" presStyleLbl="revTx" presStyleIdx="3" presStyleCnt="8">
        <dgm:presLayoutVars/>
      </dgm:prSet>
      <dgm:spPr/>
    </dgm:pt>
    <dgm:pt modelId="{78E1817E-9A5E-4A1B-B9D8-75CE7F638CE4}" type="pres">
      <dgm:prSet presAssocID="{D0F8611B-B37E-471C-987C-1CA5DEBAC663}" presName="sibTrans" presStyleCnt="0"/>
      <dgm:spPr/>
    </dgm:pt>
    <dgm:pt modelId="{6EE75BDD-D348-45C9-971A-92696DA67757}" type="pres">
      <dgm:prSet presAssocID="{24C4F253-022B-41C6-9844-7BFC6E00034F}" presName="compNode" presStyleCnt="0"/>
      <dgm:spPr/>
    </dgm:pt>
    <dgm:pt modelId="{D5665B58-E559-4B86-B53C-EE8BD1CDC991}" type="pres">
      <dgm:prSet presAssocID="{24C4F253-022B-41C6-9844-7BFC6E0003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7355FA8-0874-4F9A-902A-DCEB13DF8A1B}" type="pres">
      <dgm:prSet presAssocID="{24C4F253-022B-41C6-9844-7BFC6E00034F}" presName="iconSpace" presStyleCnt="0"/>
      <dgm:spPr/>
    </dgm:pt>
    <dgm:pt modelId="{ABA0415F-45C1-466B-83D9-460FDE288F48}" type="pres">
      <dgm:prSet presAssocID="{24C4F253-022B-41C6-9844-7BFC6E00034F}" presName="parTx" presStyleLbl="revTx" presStyleIdx="4" presStyleCnt="8">
        <dgm:presLayoutVars>
          <dgm:chMax val="0"/>
          <dgm:chPref val="0"/>
        </dgm:presLayoutVars>
      </dgm:prSet>
      <dgm:spPr/>
    </dgm:pt>
    <dgm:pt modelId="{FE682414-DC74-4246-B785-A01B87617E7F}" type="pres">
      <dgm:prSet presAssocID="{24C4F253-022B-41C6-9844-7BFC6E00034F}" presName="txSpace" presStyleCnt="0"/>
      <dgm:spPr/>
    </dgm:pt>
    <dgm:pt modelId="{A9983A44-89F8-4DBF-AB80-68E4F808C467}" type="pres">
      <dgm:prSet presAssocID="{24C4F253-022B-41C6-9844-7BFC6E00034F}" presName="desTx" presStyleLbl="revTx" presStyleIdx="5" presStyleCnt="8">
        <dgm:presLayoutVars/>
      </dgm:prSet>
      <dgm:spPr/>
    </dgm:pt>
    <dgm:pt modelId="{E18A6935-6B78-4EA9-853E-AD310CD7536F}" type="pres">
      <dgm:prSet presAssocID="{BEE07AE4-FEAD-4A0B-9617-422F1CEDD4E4}" presName="sibTrans" presStyleCnt="0"/>
      <dgm:spPr/>
    </dgm:pt>
    <dgm:pt modelId="{3957C768-F6A0-46F8-AA4E-A0B11484D56E}" type="pres">
      <dgm:prSet presAssocID="{ED098EC5-EC74-42AF-A84A-6E255D087FAE}" presName="compNode" presStyleCnt="0"/>
      <dgm:spPr/>
    </dgm:pt>
    <dgm:pt modelId="{D7469D5C-1E8B-4E26-AB30-195B15C8D130}" type="pres">
      <dgm:prSet presAssocID="{ED098EC5-EC74-42AF-A84A-6E255D087F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F7C7657A-D1CD-450F-93FF-08B21D6FDB33}" type="pres">
      <dgm:prSet presAssocID="{ED098EC5-EC74-42AF-A84A-6E255D087FAE}" presName="iconSpace" presStyleCnt="0"/>
      <dgm:spPr/>
    </dgm:pt>
    <dgm:pt modelId="{E8D4011C-10F8-4BF8-84F9-97625FF263B9}" type="pres">
      <dgm:prSet presAssocID="{ED098EC5-EC74-42AF-A84A-6E255D087FAE}" presName="parTx" presStyleLbl="revTx" presStyleIdx="6" presStyleCnt="8">
        <dgm:presLayoutVars>
          <dgm:chMax val="0"/>
          <dgm:chPref val="0"/>
        </dgm:presLayoutVars>
      </dgm:prSet>
      <dgm:spPr/>
    </dgm:pt>
    <dgm:pt modelId="{5EA82211-B76E-4492-9B44-1A9E95DB307D}" type="pres">
      <dgm:prSet presAssocID="{ED098EC5-EC74-42AF-A84A-6E255D087FAE}" presName="txSpace" presStyleCnt="0"/>
      <dgm:spPr/>
    </dgm:pt>
    <dgm:pt modelId="{8AC1DA65-2A22-4B41-BEF8-ADC131419C5F}" type="pres">
      <dgm:prSet presAssocID="{ED098EC5-EC74-42AF-A84A-6E255D087FAE}" presName="desTx" presStyleLbl="revTx" presStyleIdx="7" presStyleCnt="8" custScaleX="125717">
        <dgm:presLayoutVars/>
      </dgm:prSet>
      <dgm:spPr/>
    </dgm:pt>
  </dgm:ptLst>
  <dgm:cxnLst>
    <dgm:cxn modelId="{E3779A1F-05CF-452C-BB75-3EB188648AF7}" type="presOf" srcId="{F1683568-CC68-4DCD-9D0E-9FE0AD79444A}" destId="{6A2ED41D-574A-4F4D-8997-DC83A51ED862}" srcOrd="0" destOrd="0" presId="urn:microsoft.com/office/officeart/2018/5/layout/CenteredIconLabelDescriptionList"/>
    <dgm:cxn modelId="{6E1A7D21-649C-43B4-A11E-5712B8E671B3}" type="presOf" srcId="{945B704B-2541-4AEC-BEA7-EC80C365E52F}" destId="{37CEDEC5-ED77-4108-A6C2-14B752E0B1F6}" srcOrd="0" destOrd="0" presId="urn:microsoft.com/office/officeart/2018/5/layout/CenteredIconLabelDescriptionList"/>
    <dgm:cxn modelId="{53EDA93D-8F49-475F-8B63-D4B562510970}" srcId="{F1683568-CC68-4DCD-9D0E-9FE0AD79444A}" destId="{24C4F253-022B-41C6-9844-7BFC6E00034F}" srcOrd="2" destOrd="0" parTransId="{3A3C04A4-3486-43AD-A696-6BCCB4A56853}" sibTransId="{BEE07AE4-FEAD-4A0B-9617-422F1CEDD4E4}"/>
    <dgm:cxn modelId="{DD74AF40-FD66-453E-8F5A-0D5398648EDF}" type="presOf" srcId="{ED098EC5-EC74-42AF-A84A-6E255D087FAE}" destId="{E8D4011C-10F8-4BF8-84F9-97625FF263B9}" srcOrd="0" destOrd="0" presId="urn:microsoft.com/office/officeart/2018/5/layout/CenteredIconLabelDescriptionList"/>
    <dgm:cxn modelId="{0EA78758-C1BA-4EBD-92AD-F541F774512F}" srcId="{01C122EF-9792-4318-92BB-113B234D6213}" destId="{945B704B-2541-4AEC-BEA7-EC80C365E52F}" srcOrd="0" destOrd="0" parTransId="{8579FAF4-47FF-4BD7-B34F-C7EC90CCC47E}" sibTransId="{08441352-36D9-44D6-A77B-BF590C23D78E}"/>
    <dgm:cxn modelId="{E80DDB7A-C48C-4646-9707-E8A311B283E8}" type="presOf" srcId="{58094205-5BC5-4B84-A944-408CB5099459}" destId="{8AC1DA65-2A22-4B41-BEF8-ADC131419C5F}" srcOrd="0" destOrd="0" presId="urn:microsoft.com/office/officeart/2018/5/layout/CenteredIconLabelDescriptionList"/>
    <dgm:cxn modelId="{844FC397-59C1-4223-9201-89AB28536F34}" srcId="{ED098EC5-EC74-42AF-A84A-6E255D087FAE}" destId="{58094205-5BC5-4B84-A944-408CB5099459}" srcOrd="0" destOrd="0" parTransId="{E015A760-81F9-4DA2-945C-F9DE7EA0AA29}" sibTransId="{129D26B3-AFBF-414D-A16A-89568205DC76}"/>
    <dgm:cxn modelId="{77A0F5AE-4816-44A3-B1B9-81BEA089BD36}" type="presOf" srcId="{027FA5BA-EC84-4E25-883E-7FF4529D5CD5}" destId="{302E46E7-113B-4952-95F6-7BB260D501F7}" srcOrd="0" destOrd="0" presId="urn:microsoft.com/office/officeart/2018/5/layout/CenteredIconLabelDescriptionList"/>
    <dgm:cxn modelId="{1C30C8B5-EE31-4482-A670-A3EF8ED7AE6C}" srcId="{F1683568-CC68-4DCD-9D0E-9FE0AD79444A}" destId="{027FA5BA-EC84-4E25-883E-7FF4529D5CD5}" srcOrd="0" destOrd="0" parTransId="{68012BD9-AB68-43FC-A8AB-24F8DBE6826E}" sibTransId="{6DD475FD-3AEA-494E-BCB0-3E993D2E245D}"/>
    <dgm:cxn modelId="{A94739C8-7273-45AB-A663-A1FA4C0802EB}" type="presOf" srcId="{24C4F253-022B-41C6-9844-7BFC6E00034F}" destId="{ABA0415F-45C1-466B-83D9-460FDE288F48}" srcOrd="0" destOrd="0" presId="urn:microsoft.com/office/officeart/2018/5/layout/CenteredIconLabelDescriptionList"/>
    <dgm:cxn modelId="{9DD0E9C8-923B-4CE4-AEDB-F654FBD09CA0}" srcId="{F1683568-CC68-4DCD-9D0E-9FE0AD79444A}" destId="{ED098EC5-EC74-42AF-A84A-6E255D087FAE}" srcOrd="3" destOrd="0" parTransId="{14966355-34D0-4F03-B861-2BA61BC7FB86}" sibTransId="{411C1019-C252-4F71-8472-B35A33C2C986}"/>
    <dgm:cxn modelId="{605CC6D0-A887-4264-88D9-082C3DB9DC1F}" type="presOf" srcId="{01C122EF-9792-4318-92BB-113B234D6213}" destId="{46397EC3-1A2A-423D-8F04-3FB10F2A9307}" srcOrd="0" destOrd="0" presId="urn:microsoft.com/office/officeart/2018/5/layout/CenteredIconLabelDescriptionList"/>
    <dgm:cxn modelId="{CEE60FE5-BA7F-4A43-AA41-E045D794252D}" srcId="{F1683568-CC68-4DCD-9D0E-9FE0AD79444A}" destId="{01C122EF-9792-4318-92BB-113B234D6213}" srcOrd="1" destOrd="0" parTransId="{EF224B93-761E-4209-ADCD-BCB52D7FFBD5}" sibTransId="{D0F8611B-B37E-471C-987C-1CA5DEBAC663}"/>
    <dgm:cxn modelId="{D2E27CDA-8B3B-435A-B889-54C7E77C298F}" type="presParOf" srcId="{6A2ED41D-574A-4F4D-8997-DC83A51ED862}" destId="{A065CB73-37B7-4DB4-9E6D-11C2DC5E1467}" srcOrd="0" destOrd="0" presId="urn:microsoft.com/office/officeart/2018/5/layout/CenteredIconLabelDescriptionList"/>
    <dgm:cxn modelId="{D964361B-3A60-4BD7-949A-90B66C40376A}" type="presParOf" srcId="{A065CB73-37B7-4DB4-9E6D-11C2DC5E1467}" destId="{475A1A40-FAC9-4262-ADA9-3F00DEC031DE}" srcOrd="0" destOrd="0" presId="urn:microsoft.com/office/officeart/2018/5/layout/CenteredIconLabelDescriptionList"/>
    <dgm:cxn modelId="{9F1A7E34-3333-4CB9-A414-773761EDE474}" type="presParOf" srcId="{A065CB73-37B7-4DB4-9E6D-11C2DC5E1467}" destId="{CD6E3D4E-2669-453C-9486-A3F6CDF7516E}" srcOrd="1" destOrd="0" presId="urn:microsoft.com/office/officeart/2018/5/layout/CenteredIconLabelDescriptionList"/>
    <dgm:cxn modelId="{B8A77210-9985-4F31-8C63-06632098372E}" type="presParOf" srcId="{A065CB73-37B7-4DB4-9E6D-11C2DC5E1467}" destId="{302E46E7-113B-4952-95F6-7BB260D501F7}" srcOrd="2" destOrd="0" presId="urn:microsoft.com/office/officeart/2018/5/layout/CenteredIconLabelDescriptionList"/>
    <dgm:cxn modelId="{6028071F-1B23-430A-A29F-A5F6A1275B86}" type="presParOf" srcId="{A065CB73-37B7-4DB4-9E6D-11C2DC5E1467}" destId="{73ECBAC2-5D08-49BA-A975-9950EAA1C4CA}" srcOrd="3" destOrd="0" presId="urn:microsoft.com/office/officeart/2018/5/layout/CenteredIconLabelDescriptionList"/>
    <dgm:cxn modelId="{BCF953DC-87EA-48AD-B990-46394427B36A}" type="presParOf" srcId="{A065CB73-37B7-4DB4-9E6D-11C2DC5E1467}" destId="{A8158C0C-592B-4DD9-BFA2-8926E9CFC31C}" srcOrd="4" destOrd="0" presId="urn:microsoft.com/office/officeart/2018/5/layout/CenteredIconLabelDescriptionList"/>
    <dgm:cxn modelId="{15EB49A4-572E-44DC-BB40-CAE56DDB0677}" type="presParOf" srcId="{6A2ED41D-574A-4F4D-8997-DC83A51ED862}" destId="{7C8E68BC-2A50-46E1-B11F-6AF5922B6BDC}" srcOrd="1" destOrd="0" presId="urn:microsoft.com/office/officeart/2018/5/layout/CenteredIconLabelDescriptionList"/>
    <dgm:cxn modelId="{1CF064E1-0869-4BFF-8F2C-39A1B912ADC6}" type="presParOf" srcId="{6A2ED41D-574A-4F4D-8997-DC83A51ED862}" destId="{E284A982-6842-4C5C-B592-BDF0B30B9626}" srcOrd="2" destOrd="0" presId="urn:microsoft.com/office/officeart/2018/5/layout/CenteredIconLabelDescriptionList"/>
    <dgm:cxn modelId="{667E15B4-E20C-48E2-A373-442938E997C5}" type="presParOf" srcId="{E284A982-6842-4C5C-B592-BDF0B30B9626}" destId="{A7DB284F-1CDD-4E51-87E9-EDC2BCB30E39}" srcOrd="0" destOrd="0" presId="urn:microsoft.com/office/officeart/2018/5/layout/CenteredIconLabelDescriptionList"/>
    <dgm:cxn modelId="{2CB605E3-91FC-4184-98F7-54582415B2E5}" type="presParOf" srcId="{E284A982-6842-4C5C-B592-BDF0B30B9626}" destId="{B3B58792-0B8C-4A1C-99E1-254482C00074}" srcOrd="1" destOrd="0" presId="urn:microsoft.com/office/officeart/2018/5/layout/CenteredIconLabelDescriptionList"/>
    <dgm:cxn modelId="{A31BA2B8-1A07-4214-8EEA-2B02858ADE12}" type="presParOf" srcId="{E284A982-6842-4C5C-B592-BDF0B30B9626}" destId="{46397EC3-1A2A-423D-8F04-3FB10F2A9307}" srcOrd="2" destOrd="0" presId="urn:microsoft.com/office/officeart/2018/5/layout/CenteredIconLabelDescriptionList"/>
    <dgm:cxn modelId="{AA62965D-E121-432F-98FE-A7D2D87C8732}" type="presParOf" srcId="{E284A982-6842-4C5C-B592-BDF0B30B9626}" destId="{59ABDC94-6E1B-4FAC-97C9-53909D809ACA}" srcOrd="3" destOrd="0" presId="urn:microsoft.com/office/officeart/2018/5/layout/CenteredIconLabelDescriptionList"/>
    <dgm:cxn modelId="{A38A08AD-1A14-4468-8295-FD06CCBDD575}" type="presParOf" srcId="{E284A982-6842-4C5C-B592-BDF0B30B9626}" destId="{37CEDEC5-ED77-4108-A6C2-14B752E0B1F6}" srcOrd="4" destOrd="0" presId="urn:microsoft.com/office/officeart/2018/5/layout/CenteredIconLabelDescriptionList"/>
    <dgm:cxn modelId="{6A3BC4D5-965F-4C0B-8626-262C82BCE841}" type="presParOf" srcId="{6A2ED41D-574A-4F4D-8997-DC83A51ED862}" destId="{78E1817E-9A5E-4A1B-B9D8-75CE7F638CE4}" srcOrd="3" destOrd="0" presId="urn:microsoft.com/office/officeart/2018/5/layout/CenteredIconLabelDescriptionList"/>
    <dgm:cxn modelId="{06BE5E10-BEEE-4D3C-A93C-9A76725E5049}" type="presParOf" srcId="{6A2ED41D-574A-4F4D-8997-DC83A51ED862}" destId="{6EE75BDD-D348-45C9-971A-92696DA67757}" srcOrd="4" destOrd="0" presId="urn:microsoft.com/office/officeart/2018/5/layout/CenteredIconLabelDescriptionList"/>
    <dgm:cxn modelId="{38DA7F04-8A59-4653-9281-85B8D035813A}" type="presParOf" srcId="{6EE75BDD-D348-45C9-971A-92696DA67757}" destId="{D5665B58-E559-4B86-B53C-EE8BD1CDC991}" srcOrd="0" destOrd="0" presId="urn:microsoft.com/office/officeart/2018/5/layout/CenteredIconLabelDescriptionList"/>
    <dgm:cxn modelId="{30203055-8B6B-49DB-ADD5-5AB8703EC666}" type="presParOf" srcId="{6EE75BDD-D348-45C9-971A-92696DA67757}" destId="{27355FA8-0874-4F9A-902A-DCEB13DF8A1B}" srcOrd="1" destOrd="0" presId="urn:microsoft.com/office/officeart/2018/5/layout/CenteredIconLabelDescriptionList"/>
    <dgm:cxn modelId="{EE43E235-C201-4A40-8EAD-609E68002728}" type="presParOf" srcId="{6EE75BDD-D348-45C9-971A-92696DA67757}" destId="{ABA0415F-45C1-466B-83D9-460FDE288F48}" srcOrd="2" destOrd="0" presId="urn:microsoft.com/office/officeart/2018/5/layout/CenteredIconLabelDescriptionList"/>
    <dgm:cxn modelId="{A14A9456-D54C-4EC3-9E3D-BDA5DC6C9E5F}" type="presParOf" srcId="{6EE75BDD-D348-45C9-971A-92696DA67757}" destId="{FE682414-DC74-4246-B785-A01B87617E7F}" srcOrd="3" destOrd="0" presId="urn:microsoft.com/office/officeart/2018/5/layout/CenteredIconLabelDescriptionList"/>
    <dgm:cxn modelId="{BB007BD1-1AF4-4288-97D9-99A71C5D452C}" type="presParOf" srcId="{6EE75BDD-D348-45C9-971A-92696DA67757}" destId="{A9983A44-89F8-4DBF-AB80-68E4F808C467}" srcOrd="4" destOrd="0" presId="urn:microsoft.com/office/officeart/2018/5/layout/CenteredIconLabelDescriptionList"/>
    <dgm:cxn modelId="{06B9DC9D-6D5F-45CA-A555-D79E7A0D224D}" type="presParOf" srcId="{6A2ED41D-574A-4F4D-8997-DC83A51ED862}" destId="{E18A6935-6B78-4EA9-853E-AD310CD7536F}" srcOrd="5" destOrd="0" presId="urn:microsoft.com/office/officeart/2018/5/layout/CenteredIconLabelDescriptionList"/>
    <dgm:cxn modelId="{A86C28D1-7783-4CB7-A336-E2E1D4F3E3AF}" type="presParOf" srcId="{6A2ED41D-574A-4F4D-8997-DC83A51ED862}" destId="{3957C768-F6A0-46F8-AA4E-A0B11484D56E}" srcOrd="6" destOrd="0" presId="urn:microsoft.com/office/officeart/2018/5/layout/CenteredIconLabelDescriptionList"/>
    <dgm:cxn modelId="{4F66CBCF-B336-4CE1-8EF5-B9E002A83103}" type="presParOf" srcId="{3957C768-F6A0-46F8-AA4E-A0B11484D56E}" destId="{D7469D5C-1E8B-4E26-AB30-195B15C8D130}" srcOrd="0" destOrd="0" presId="urn:microsoft.com/office/officeart/2018/5/layout/CenteredIconLabelDescriptionList"/>
    <dgm:cxn modelId="{DF134927-2D63-4280-B4B3-173E3AC78874}" type="presParOf" srcId="{3957C768-F6A0-46F8-AA4E-A0B11484D56E}" destId="{F7C7657A-D1CD-450F-93FF-08B21D6FDB33}" srcOrd="1" destOrd="0" presId="urn:microsoft.com/office/officeart/2018/5/layout/CenteredIconLabelDescriptionList"/>
    <dgm:cxn modelId="{5253AE8F-AE2A-4902-9660-65E03518C83F}" type="presParOf" srcId="{3957C768-F6A0-46F8-AA4E-A0B11484D56E}" destId="{E8D4011C-10F8-4BF8-84F9-97625FF263B9}" srcOrd="2" destOrd="0" presId="urn:microsoft.com/office/officeart/2018/5/layout/CenteredIconLabelDescriptionList"/>
    <dgm:cxn modelId="{2C474E21-8CD9-4724-92EE-69ABD1B85B36}" type="presParOf" srcId="{3957C768-F6A0-46F8-AA4E-A0B11484D56E}" destId="{5EA82211-B76E-4492-9B44-1A9E95DB307D}" srcOrd="3" destOrd="0" presId="urn:microsoft.com/office/officeart/2018/5/layout/CenteredIconLabelDescriptionList"/>
    <dgm:cxn modelId="{F95394DA-7DD6-472D-965E-84C5A9072FAE}" type="presParOf" srcId="{3957C768-F6A0-46F8-AA4E-A0B11484D56E}" destId="{8AC1DA65-2A22-4B41-BEF8-ADC131419C5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A1A40-FAC9-4262-ADA9-3F00DEC031DE}">
      <dsp:nvSpPr>
        <dsp:cNvPr id="0" name=""/>
        <dsp:cNvSpPr/>
      </dsp:nvSpPr>
      <dsp:spPr>
        <a:xfrm>
          <a:off x="578260" y="926811"/>
          <a:ext cx="620894" cy="6208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E46E7-113B-4952-95F6-7BB260D501F7}">
      <dsp:nvSpPr>
        <dsp:cNvPr id="0" name=""/>
        <dsp:cNvSpPr/>
      </dsp:nvSpPr>
      <dsp:spPr>
        <a:xfrm>
          <a:off x="1715" y="1612920"/>
          <a:ext cx="1773984" cy="26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OS: Ubuntu 16.04</a:t>
          </a:r>
        </a:p>
      </dsp:txBody>
      <dsp:txXfrm>
        <a:off x="1715" y="1612920"/>
        <a:ext cx="1773984" cy="266097"/>
      </dsp:txXfrm>
    </dsp:sp>
    <dsp:sp modelId="{A8158C0C-592B-4DD9-BFA2-8926E9CFC31C}">
      <dsp:nvSpPr>
        <dsp:cNvPr id="0" name=""/>
        <dsp:cNvSpPr/>
      </dsp:nvSpPr>
      <dsp:spPr>
        <a:xfrm>
          <a:off x="1715" y="1909349"/>
          <a:ext cx="1773984" cy="53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B284F-1CDD-4E51-87E9-EDC2BCB30E39}">
      <dsp:nvSpPr>
        <dsp:cNvPr id="0" name=""/>
        <dsp:cNvSpPr/>
      </dsp:nvSpPr>
      <dsp:spPr>
        <a:xfrm>
          <a:off x="2662692" y="926811"/>
          <a:ext cx="620894" cy="6208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97EC3-1A2A-423D-8F04-3FB10F2A9307}">
      <dsp:nvSpPr>
        <dsp:cNvPr id="0" name=""/>
        <dsp:cNvSpPr/>
      </dsp:nvSpPr>
      <dsp:spPr>
        <a:xfrm>
          <a:off x="2086147" y="1612920"/>
          <a:ext cx="1773984" cy="26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Simulators:	</a:t>
          </a:r>
        </a:p>
      </dsp:txBody>
      <dsp:txXfrm>
        <a:off x="2086147" y="1612920"/>
        <a:ext cx="1773984" cy="266097"/>
      </dsp:txXfrm>
    </dsp:sp>
    <dsp:sp modelId="{37CEDEC5-ED77-4108-A6C2-14B752E0B1F6}">
      <dsp:nvSpPr>
        <dsp:cNvPr id="0" name=""/>
        <dsp:cNvSpPr/>
      </dsp:nvSpPr>
      <dsp:spPr>
        <a:xfrm>
          <a:off x="2086147" y="1909349"/>
          <a:ext cx="1773984" cy="53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OMNeT++ 6.0</a:t>
          </a:r>
        </a:p>
      </dsp:txBody>
      <dsp:txXfrm>
        <a:off x="2086147" y="1909349"/>
        <a:ext cx="1773984" cy="534063"/>
      </dsp:txXfrm>
    </dsp:sp>
    <dsp:sp modelId="{D5665B58-E559-4B86-B53C-EE8BD1CDC991}">
      <dsp:nvSpPr>
        <dsp:cNvPr id="0" name=""/>
        <dsp:cNvSpPr/>
      </dsp:nvSpPr>
      <dsp:spPr>
        <a:xfrm>
          <a:off x="4747123" y="926811"/>
          <a:ext cx="620894" cy="6208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0415F-45C1-466B-83D9-460FDE288F48}">
      <dsp:nvSpPr>
        <dsp:cNvPr id="0" name=""/>
        <dsp:cNvSpPr/>
      </dsp:nvSpPr>
      <dsp:spPr>
        <a:xfrm>
          <a:off x="4170578" y="1612920"/>
          <a:ext cx="1773984" cy="26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GNU GCC 5.4</a:t>
          </a:r>
        </a:p>
      </dsp:txBody>
      <dsp:txXfrm>
        <a:off x="4170578" y="1612920"/>
        <a:ext cx="1773984" cy="266097"/>
      </dsp:txXfrm>
    </dsp:sp>
    <dsp:sp modelId="{A9983A44-89F8-4DBF-AB80-68E4F808C467}">
      <dsp:nvSpPr>
        <dsp:cNvPr id="0" name=""/>
        <dsp:cNvSpPr/>
      </dsp:nvSpPr>
      <dsp:spPr>
        <a:xfrm>
          <a:off x="4170578" y="1909349"/>
          <a:ext cx="1773984" cy="53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69D5C-1E8B-4E26-AB30-195B15C8D130}">
      <dsp:nvSpPr>
        <dsp:cNvPr id="0" name=""/>
        <dsp:cNvSpPr/>
      </dsp:nvSpPr>
      <dsp:spPr>
        <a:xfrm>
          <a:off x="7059663" y="922639"/>
          <a:ext cx="620894" cy="6208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4011C-10F8-4BF8-84F9-97625FF263B9}">
      <dsp:nvSpPr>
        <dsp:cNvPr id="0" name=""/>
        <dsp:cNvSpPr/>
      </dsp:nvSpPr>
      <dsp:spPr>
        <a:xfrm>
          <a:off x="6483118" y="1608747"/>
          <a:ext cx="1773984" cy="26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Open Sources: </a:t>
          </a:r>
        </a:p>
      </dsp:txBody>
      <dsp:txXfrm>
        <a:off x="6483118" y="1608747"/>
        <a:ext cx="1773984" cy="266097"/>
      </dsp:txXfrm>
    </dsp:sp>
    <dsp:sp modelId="{8AC1DA65-2A22-4B41-BEF8-ADC131419C5F}">
      <dsp:nvSpPr>
        <dsp:cNvPr id="0" name=""/>
        <dsp:cNvSpPr/>
      </dsp:nvSpPr>
      <dsp:spPr>
        <a:xfrm>
          <a:off x="6255010" y="1896832"/>
          <a:ext cx="2230199" cy="550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https:https://github.com/ipwave-hackathon-ietf/IETF-117-IPMON-Hackathon-Project</a:t>
          </a:r>
        </a:p>
      </dsp:txBody>
      <dsp:txXfrm>
        <a:off x="6255010" y="1896832"/>
        <a:ext cx="2230199" cy="550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every one my name is junhee kwon and I’ll present about our hackathon project for this </a:t>
            </a:r>
            <a:r>
              <a:rPr lang="en-US" altLang="ko-KR" dirty="0" err="1"/>
              <a:t>ietf</a:t>
            </a:r>
            <a:r>
              <a:rPr lang="en-US" altLang="ko-KR" dirty="0"/>
              <a:t> 116. IPMON is the next team of the IPWAVE Working group. By the way, IPWAVE problem statement has been published as RFC this month. </a:t>
            </a:r>
          </a:p>
          <a:p>
            <a:endParaRPr lang="en-US" altLang="ko-KR" dirty="0"/>
          </a:p>
          <a:p>
            <a:r>
              <a:rPr lang="en-US" altLang="ko-KR" dirty="0"/>
              <a:t>For this hackathon, we implemented the Network and mobility communication on OMNET simulation.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533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4811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2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75100" y="2422525"/>
            <a:ext cx="21507450" cy="12098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is our poster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9E758-D101-45DD-8905-13C2EB8B712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1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21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8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624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72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249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420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8985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14" indent="0" algn="ctr">
              <a:buNone/>
              <a:defRPr sz="1500"/>
            </a:lvl2pPr>
            <a:lvl3pPr marL="685828" indent="0" algn="ctr">
              <a:buNone/>
              <a:defRPr sz="1350"/>
            </a:lvl3pPr>
            <a:lvl4pPr marL="1028742" indent="0" algn="ctr">
              <a:buNone/>
              <a:defRPr sz="1200"/>
            </a:lvl4pPr>
            <a:lvl5pPr marL="1371655" indent="0" algn="ctr">
              <a:buNone/>
              <a:defRPr sz="1200"/>
            </a:lvl5pPr>
            <a:lvl6pPr marL="1714569" indent="0" algn="ctr">
              <a:buNone/>
              <a:defRPr sz="1200"/>
            </a:lvl6pPr>
            <a:lvl7pPr marL="2057483" indent="0" algn="ctr">
              <a:buNone/>
              <a:defRPr sz="1200"/>
            </a:lvl7pPr>
            <a:lvl8pPr marL="2400397" indent="0" algn="ctr">
              <a:buNone/>
              <a:defRPr sz="1200"/>
            </a:lvl8pPr>
            <a:lvl9pPr marL="274331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1728" y="4765686"/>
            <a:ext cx="275073" cy="276999"/>
          </a:xfrm>
        </p:spPr>
        <p:txBody>
          <a:bodyPr/>
          <a:lstStyle/>
          <a:p>
            <a:fld id="{9807F9A7-6210-4037-A209-7688CB5991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7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99962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053548"/>
            <a:ext cx="8229600" cy="3541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ransition spd="med"/>
  <p:hf hdr="0" ft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jeong-6man-ipmon-problem-statemen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hyperlink" Target="https://datatracker.ietf.org/doc/draft-jeong-ipwave-context-aware-navigator/" TargetMode="External"/><Relationship Id="rId4" Type="http://schemas.openxmlformats.org/officeDocument/2006/relationships/hyperlink" Target="https://datatracker.ietf.org/doc/draft-jeong-6man-ipv6-over-5g-v2x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wave-hackathon-ietf/IETF-117-IPMON-Hackathon-Proj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Jrh3LsIF4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696" y="1306003"/>
            <a:ext cx="6322994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IETF-117 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IPMON Hackathon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580501"/>
            <a:ext cx="4087487" cy="55575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July 22~23, 2023 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2360D1E-2D6E-49A0-AF68-23F81BE68D30}"/>
              </a:ext>
            </a:extLst>
          </p:cNvPr>
          <p:cNvSpPr txBox="1">
            <a:spLocks/>
          </p:cNvSpPr>
          <p:nvPr/>
        </p:nvSpPr>
        <p:spPr>
          <a:xfrm>
            <a:off x="1691287" y="3065929"/>
            <a:ext cx="5833344" cy="1478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normAutofit fontScale="77500" lnSpcReduction="20000"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342900" algn="ctr" defTabSz="914400" rtl="0" latinLnBrk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685800" algn="ctr" defTabSz="914400" rtl="0" latinLnBrk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028700" algn="ctr" defTabSz="914400" rtl="0" latinLnBrk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371600" algn="ctr" defTabSz="914400" rtl="0" latinLnBrk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lnSpc>
                <a:spcPct val="110000"/>
              </a:lnSpc>
            </a:pPr>
            <a:r>
              <a:rPr lang="en-US" dirty="0">
                <a:solidFill>
                  <a:schemeClr val="bg2"/>
                </a:solidFill>
              </a:rPr>
              <a:t>Champion: Jaehoon (Paul) Jeong </a:t>
            </a:r>
          </a:p>
          <a:p>
            <a:pPr hangingPunct="1">
              <a:lnSpc>
                <a:spcPct val="110000"/>
              </a:lnSpc>
            </a:pPr>
            <a:r>
              <a:rPr lang="en-US" dirty="0">
                <a:solidFill>
                  <a:srgbClr val="0000FF"/>
                </a:solidFill>
              </a:rPr>
              <a:t>Presenter: </a:t>
            </a:r>
            <a:r>
              <a:rPr lang="en-US" dirty="0" err="1">
                <a:solidFill>
                  <a:srgbClr val="0000FF"/>
                </a:solidFill>
              </a:rPr>
              <a:t>Hyeonah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Jung</a:t>
            </a:r>
            <a:endParaRPr lang="en-US" dirty="0">
              <a:solidFill>
                <a:srgbClr val="0000FF"/>
              </a:solidFill>
            </a:endParaRPr>
          </a:p>
          <a:p>
            <a:pPr hangingPunct="1">
              <a:lnSpc>
                <a:spcPct val="110000"/>
              </a:lnSpc>
            </a:pPr>
            <a:r>
              <a:rPr lang="en-US" dirty="0">
                <a:solidFill>
                  <a:schemeClr val="bg2"/>
                </a:solidFill>
              </a:rPr>
              <a:t>Members: </a:t>
            </a:r>
            <a:r>
              <a:rPr lang="en-US" dirty="0" err="1">
                <a:solidFill>
                  <a:schemeClr val="bg2"/>
                </a:solidFill>
              </a:rPr>
              <a:t>Junhee</a:t>
            </a:r>
            <a:r>
              <a:rPr lang="en-US" dirty="0">
                <a:solidFill>
                  <a:schemeClr val="bg2"/>
                </a:solidFill>
              </a:rPr>
              <a:t> Kwon </a:t>
            </a:r>
            <a:r>
              <a:rPr lang="en-US" altLang="ko-KR" dirty="0">
                <a:solidFill>
                  <a:schemeClr val="bg2"/>
                </a:solidFill>
              </a:rPr>
              <a:t>and </a:t>
            </a:r>
            <a:r>
              <a:rPr lang="en-US" dirty="0">
                <a:solidFill>
                  <a:schemeClr val="bg2"/>
                </a:solidFill>
              </a:rPr>
              <a:t>Bien Aime </a:t>
            </a:r>
            <a:r>
              <a:rPr lang="en-US" dirty="0" err="1">
                <a:solidFill>
                  <a:schemeClr val="bg2"/>
                </a:solidFill>
              </a:rPr>
              <a:t>Mugabarigira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hangingPunct="1">
              <a:lnSpc>
                <a:spcPct val="110000"/>
              </a:lnSpc>
            </a:pPr>
            <a:r>
              <a:rPr lang="en-US" dirty="0">
                <a:solidFill>
                  <a:schemeClr val="bg2"/>
                </a:solidFill>
              </a:rPr>
              <a:t>Department of Computer Science and Engineering at SKKU</a:t>
            </a:r>
          </a:p>
          <a:p>
            <a:pPr hangingPunct="1">
              <a:lnSpc>
                <a:spcPct val="110000"/>
              </a:lnSpc>
            </a:pPr>
            <a:r>
              <a:rPr lang="en-US" dirty="0">
                <a:solidFill>
                  <a:schemeClr val="bg2"/>
                </a:solidFill>
              </a:rPr>
              <a:t>Email: </a:t>
            </a:r>
            <a:r>
              <a:rPr lang="fi-FI" dirty="0">
                <a:solidFill>
                  <a:schemeClr val="bg2"/>
                </a:solidFill>
              </a:rPr>
              <a:t>{pauljeong, hyeonah214, </a:t>
            </a:r>
            <a:r>
              <a:rPr lang="fi-FI" altLang="ko-KR" dirty="0">
                <a:solidFill>
                  <a:schemeClr val="bg2"/>
                </a:solidFill>
              </a:rPr>
              <a:t>juun9714,</a:t>
            </a:r>
            <a:r>
              <a:rPr lang="fi-FI" dirty="0">
                <a:solidFill>
                  <a:schemeClr val="bg2"/>
                </a:solidFill>
              </a:rPr>
              <a:t> bienaime}@skku.edu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191639F-D546-CCD7-328B-21C717E51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302" y="551271"/>
            <a:ext cx="2235732" cy="637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E049B8-E855-5F4C-F917-647ED220F22E}"/>
              </a:ext>
            </a:extLst>
          </p:cNvPr>
          <p:cNvSpPr txBox="1"/>
          <p:nvPr/>
        </p:nvSpPr>
        <p:spPr>
          <a:xfrm>
            <a:off x="2945675" y="600888"/>
            <a:ext cx="336368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IPMON Side Meeting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xfrm>
            <a:off x="457199" y="76557"/>
            <a:ext cx="8229600" cy="857251"/>
          </a:xfrm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12097" y="967741"/>
            <a:ext cx="3674847" cy="379952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altLang="ko-KR" sz="2000" b="1" dirty="0"/>
              <a:t>Hackathon Team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r>
              <a:rPr lang="en-US" altLang="ko-KR" sz="1800" b="1" dirty="0"/>
              <a:t>Champion</a:t>
            </a:r>
            <a:r>
              <a:rPr lang="en-US" altLang="ko-KR" sz="2000" b="1" dirty="0"/>
              <a:t>: </a:t>
            </a:r>
          </a:p>
          <a:p>
            <a:pPr marL="726621" lvl="1" indent="-285750">
              <a:lnSpc>
                <a:spcPct val="90000"/>
              </a:lnSpc>
              <a:spcBef>
                <a:spcPts val="500"/>
              </a:spcBef>
              <a:buSzTx/>
              <a:buFont typeface="Wingdings" panose="05000000000000000000" pitchFamily="2" charset="2"/>
              <a:buChar char="§"/>
              <a:defRPr sz="2200"/>
            </a:pPr>
            <a:r>
              <a:rPr lang="en-US" altLang="ko-KR" sz="1400" b="1" dirty="0"/>
              <a:t>Jaehoon (Paul) Jeong (SKKU) </a:t>
            </a:r>
          </a:p>
          <a:p>
            <a:pPr marL="0" indent="0">
              <a:buNone/>
            </a:pPr>
            <a:r>
              <a:rPr lang="en-US" altLang="ko-KR" sz="1800" b="1" dirty="0"/>
              <a:t>Professors</a:t>
            </a:r>
            <a:r>
              <a:rPr lang="en-US" altLang="ko-KR" sz="2000" b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b="1" dirty="0" err="1"/>
              <a:t>Yiwen</a:t>
            </a:r>
            <a:r>
              <a:rPr lang="en-US" altLang="ko-KR" sz="1400" b="1" dirty="0"/>
              <a:t> (Chris) Shen (SKKU)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b="1" dirty="0" err="1"/>
              <a:t>Younghan</a:t>
            </a:r>
            <a:r>
              <a:rPr lang="en-US" altLang="ko-KR" sz="1400" b="1" dirty="0"/>
              <a:t> Kim (SSU)</a:t>
            </a:r>
          </a:p>
          <a:p>
            <a:pPr marL="0" indent="0">
              <a:buNone/>
            </a:pPr>
            <a:r>
              <a:rPr lang="en-US" altLang="ko-KR" sz="1800" b="1" dirty="0"/>
              <a:t>Students</a:t>
            </a:r>
            <a:r>
              <a:rPr lang="en-US" altLang="ko-KR" sz="2000" b="1" dirty="0"/>
              <a:t>:</a:t>
            </a:r>
            <a:endParaRPr lang="en-US" altLang="ko-KR" sz="1200" b="1" dirty="0"/>
          </a:p>
          <a:p>
            <a:pPr marL="726621" lvl="1" indent="-285750">
              <a:buFont typeface="Wingdings" panose="05000000000000000000" pitchFamily="2" charset="2"/>
              <a:buChar char="§"/>
            </a:pPr>
            <a:r>
              <a:rPr lang="en-US" altLang="ko-KR" sz="1400" b="1" dirty="0" err="1"/>
              <a:t>Junhee</a:t>
            </a:r>
            <a:r>
              <a:rPr lang="en-US" altLang="ko-KR" sz="1400" b="1" dirty="0"/>
              <a:t> Kwon (SKKU)</a:t>
            </a:r>
          </a:p>
          <a:p>
            <a:pPr marL="726621" lvl="1" indent="-285750">
              <a:buFont typeface="Wingdings" panose="05000000000000000000" pitchFamily="2" charset="2"/>
              <a:buChar char="§"/>
            </a:pPr>
            <a:r>
              <a:rPr lang="en-US" altLang="ko-KR" sz="1400" b="1" dirty="0" err="1"/>
              <a:t>Hyeonah</a:t>
            </a:r>
            <a:r>
              <a:rPr lang="en-US" altLang="ko-KR" sz="1400" b="1" dirty="0"/>
              <a:t> Jung (SKKU)</a:t>
            </a:r>
          </a:p>
          <a:p>
            <a:pPr marL="726621" lvl="1" indent="-285750">
              <a:buFont typeface="Wingdings" panose="05000000000000000000" pitchFamily="2" charset="2"/>
              <a:buChar char="§"/>
            </a:pPr>
            <a:r>
              <a:rPr lang="en-US" altLang="ko-KR" sz="1400" b="1" dirty="0"/>
              <a:t>Bien Aime </a:t>
            </a:r>
            <a:r>
              <a:rPr lang="en-US" altLang="ko-KR" sz="1400" b="1" dirty="0" err="1"/>
              <a:t>Mugabarigira</a:t>
            </a:r>
            <a:r>
              <a:rPr lang="en-US" altLang="ko-KR" sz="1400" b="1" dirty="0"/>
              <a:t> (SKKU)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1D688B-BA6D-42E8-B929-06BFCE7D15C8}"/>
              </a:ext>
            </a:extLst>
          </p:cNvPr>
          <p:cNvSpPr txBox="1"/>
          <p:nvPr/>
        </p:nvSpPr>
        <p:spPr>
          <a:xfrm>
            <a:off x="4494574" y="987164"/>
            <a:ext cx="3955435" cy="3780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it-IT" altLang="ko-KR" sz="2400" dirty="0"/>
              <a:t>Hackathon Team Photo</a:t>
            </a:r>
            <a:endParaRPr lang="it-IT" altLang="ko-KR" sz="28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5676B1E-0911-2DE8-EECE-5E610A5568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4" descr="A group of people standing in a classroom&#10;&#10;Description automatically generated">
            <a:extLst>
              <a:ext uri="{FF2B5EF4-FFF2-40B4-BE49-F238E27FC236}">
                <a16:creationId xmlns:a16="http://schemas.microsoft.com/office/drawing/2014/main" id="{EC3D0F79-C957-30B0-D9E5-4951C33247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6" t="31622" r="1505"/>
          <a:stretch/>
        </p:blipFill>
        <p:spPr>
          <a:xfrm>
            <a:off x="4539345" y="1777662"/>
            <a:ext cx="3880450" cy="228528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363D2E-A948-22EB-CC52-01815A8974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10</a:t>
            </a:fld>
            <a:endParaRPr lang="ko-KR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CA40-D855-444D-A5EF-E5732BD2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38DF8-6623-4E07-8E10-54B0635D3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dirty="0"/>
              <a:t>Simulation Environment</a:t>
            </a:r>
          </a:p>
          <a:p>
            <a:pPr marL="514350" indent="-514350">
              <a:buAutoNum type="arabicParenBoth"/>
            </a:pPr>
            <a:r>
              <a:rPr lang="en-US" dirty="0"/>
              <a:t>Configuration</a:t>
            </a:r>
          </a:p>
          <a:p>
            <a:pPr marL="514350" indent="-514350">
              <a:buAutoNum type="arabicParenBoth"/>
            </a:pPr>
            <a:r>
              <a:rPr lang="en-US" dirty="0"/>
              <a:t>Running Simulation</a:t>
            </a:r>
            <a:endParaRPr lang="LID4096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467938-8190-DACF-3A2C-61B0046866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442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0" name="Rectangle 145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2" name="Rectangle 146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4" name="Rectangle 146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6" name="Rectangle 146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xfrm>
            <a:off x="1798718" y="261648"/>
            <a:ext cx="5399604" cy="65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 Environment</a:t>
            </a:r>
          </a:p>
        </p:txBody>
      </p:sp>
      <p:graphicFrame>
        <p:nvGraphicFramePr>
          <p:cNvPr id="1456" name="Content Placeholder 2">
            <a:extLst>
              <a:ext uri="{FF2B5EF4-FFF2-40B4-BE49-F238E27FC236}">
                <a16:creationId xmlns:a16="http://schemas.microsoft.com/office/drawing/2014/main" id="{6EAAB639-2ED7-1BB6-7587-61974F56BE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141932"/>
              </p:ext>
            </p:extLst>
          </p:nvPr>
        </p:nvGraphicFramePr>
        <p:xfrm>
          <a:off x="291314" y="1443613"/>
          <a:ext cx="8486926" cy="337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22479F-401D-85F6-329F-468F37D6EA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12</a:t>
            </a:fld>
            <a:endParaRPr lang="ko-KR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0F83-0140-437C-8AF2-47DB302B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74" y="115973"/>
            <a:ext cx="7465577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Configuration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3C532-5AFE-42E3-B8E6-D0A7E095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805" y="793019"/>
            <a:ext cx="8415717" cy="4102662"/>
          </a:xfrm>
        </p:spPr>
        <p:txBody>
          <a:bodyPr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 (Headings)"/>
              </a:rPr>
              <a:t>Install </a:t>
            </a:r>
            <a:r>
              <a:rPr lang="en-US" sz="1800" b="0" dirty="0" err="1">
                <a:latin typeface="Calibri (Headings)"/>
              </a:rPr>
              <a:t>OMNeT</a:t>
            </a:r>
            <a:r>
              <a:rPr lang="en-US" sz="1800" b="0" dirty="0">
                <a:latin typeface="Calibri (Headings)"/>
              </a:rPr>
              <a:t>++ following the procedure in the installation manual: https://doc.omnetpp.org/omnetpp/InstallGuide.pdf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 (Headings)"/>
              </a:rPr>
              <a:t>Import projects in </a:t>
            </a:r>
            <a:r>
              <a:rPr lang="en-US" sz="1800" b="0" dirty="0" err="1">
                <a:latin typeface="Calibri (Headings)"/>
              </a:rPr>
              <a:t>OMNeT</a:t>
            </a:r>
            <a:r>
              <a:rPr lang="en-US" sz="1800" b="0" dirty="0">
                <a:latin typeface="Calibri (Headings)"/>
              </a:rPr>
              <a:t>++ workspace</a:t>
            </a:r>
          </a:p>
          <a:p>
            <a:pPr marL="800100" lvl="4" indent="-514350">
              <a:lnSpc>
                <a:spcPct val="110000"/>
              </a:lnSpc>
              <a:buAutoNum type="alphaLcParenBoth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alibri (Headings)"/>
                <a:ea typeface="ui-monospace"/>
              </a:rPr>
              <a:t>Import SIMU5G into your workspace. </a:t>
            </a:r>
          </a:p>
          <a:p>
            <a:pPr marL="1257300" lvl="5" indent="-514350">
              <a:lnSpc>
                <a:spcPct val="110000"/>
              </a:lnSpc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alibri (Headings)"/>
                <a:ea typeface="ui-monospace"/>
              </a:rPr>
              <a:t>Right click the project, choose Project References, tick the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alibri (Headings)"/>
                <a:ea typeface="ui-monospace"/>
              </a:rPr>
              <a:t>inet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alibri (Headings)"/>
                <a:ea typeface="ui-monospace"/>
              </a:rPr>
              <a:t>, and click apply and close. </a:t>
            </a:r>
          </a:p>
          <a:p>
            <a:pPr marL="1257300" lvl="5" indent="-514350">
              <a:lnSpc>
                <a:spcPct val="110000"/>
              </a:lnSpc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alibri (Headings)"/>
                <a:ea typeface="ui-monospace"/>
              </a:rPr>
              <a:t>Build the project by Right clicking the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alibri (Headings)"/>
                <a:ea typeface="ui-monospace"/>
              </a:rPr>
              <a:t>inet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alibri (Headings)"/>
                <a:ea typeface="ui-monospace"/>
              </a:rPr>
              <a:t> project and clicking the Build Project or Pressing the Ctrl + B. </a:t>
            </a:r>
          </a:p>
          <a:p>
            <a:pPr marL="800100" lvl="4" indent="-514350">
              <a:lnSpc>
                <a:spcPct val="110000"/>
              </a:lnSpc>
              <a:buAutoNum type="alphaLcParenBoth"/>
            </a:pPr>
            <a:r>
              <a:rPr lang="en-US" altLang="en-US" sz="1800" dirty="0">
                <a:solidFill>
                  <a:srgbClr val="1F2328"/>
                </a:solidFill>
                <a:latin typeface="Calibri (Headings)"/>
                <a:ea typeface="ui-monospace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alibri (Headings)"/>
                <a:ea typeface="ui-monospace"/>
              </a:rPr>
              <a:t>mport the CANA-IETF-117 into your workspace. </a:t>
            </a:r>
          </a:p>
          <a:p>
            <a:pPr marL="1257300" lvl="5" indent="-514350">
              <a:lnSpc>
                <a:spcPct val="110000"/>
              </a:lnSpc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alibri (Headings)"/>
                <a:ea typeface="ui-monospace"/>
              </a:rPr>
              <a:t>Right click the project, choose Project References, tick the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alibri (Headings)"/>
                <a:ea typeface="ui-monospace"/>
              </a:rPr>
              <a:t>inet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alibri (Headings)"/>
                <a:ea typeface="ui-monospace"/>
              </a:rPr>
              <a:t> and simu5G, and click apply and close. </a:t>
            </a:r>
          </a:p>
          <a:p>
            <a:pPr marL="1257300" lvl="5" indent="-514350">
              <a:lnSpc>
                <a:spcPct val="110000"/>
              </a:lnSpc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alibri (Headings)"/>
                <a:ea typeface="ui-monospace"/>
              </a:rPr>
              <a:t>Build the project by Right clicking the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alibri (Headings)"/>
                <a:ea typeface="ui-monospace"/>
              </a:rPr>
              <a:t>inet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alibri (Headings)"/>
                <a:ea typeface="ui-monospace"/>
              </a:rPr>
              <a:t> project Band clicking the Build Project or Pressing the Ctrl + B.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Headings)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ED8459-B29B-3626-EF04-EEF6E078216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2999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0F83-0140-437C-8AF2-47DB302B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57200"/>
            <a:ext cx="7162800" cy="574646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Simulation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3C532-5AFE-42E3-B8E6-D0A7E095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81" y="1427057"/>
            <a:ext cx="7829719" cy="216866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Run the Hackathon Project by entering 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the</a:t>
            </a:r>
            <a:r>
              <a:rPr lang="ko-KR" altLang="en-US" sz="24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ko-KR" sz="2400" dirty="0">
                <a:solidFill>
                  <a:srgbClr val="1F2328"/>
                </a:solidFill>
                <a:latin typeface="-apple-system"/>
              </a:rPr>
              <a:t>following: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26621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2328"/>
                </a:solidFill>
                <a:effectLst/>
                <a:latin typeface="-apple-system"/>
              </a:rPr>
              <a:t>CANA-IETF-117 &gt; simu5gdrone </a:t>
            </a:r>
          </a:p>
          <a:p>
            <a:pPr marL="726621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2328"/>
                </a:solidFill>
                <a:effectLst/>
                <a:latin typeface="-apple-system"/>
              </a:rPr>
              <a:t>right click the omnetpp.ini &gt; Run as &gt; </a:t>
            </a:r>
            <a:r>
              <a:rPr lang="en-US" sz="1800" b="0" i="0" dirty="0" err="1">
                <a:solidFill>
                  <a:srgbClr val="1F2328"/>
                </a:solidFill>
                <a:effectLst/>
                <a:latin typeface="-apple-system"/>
              </a:rPr>
              <a:t>OMNeT</a:t>
            </a:r>
            <a:r>
              <a:rPr lang="en-US" sz="1800" b="0" i="0" dirty="0">
                <a:solidFill>
                  <a:srgbClr val="1F2328"/>
                </a:solidFill>
                <a:effectLst/>
                <a:latin typeface="-apple-system"/>
              </a:rPr>
              <a:t>++ Simulation</a:t>
            </a:r>
            <a:endParaRPr lang="en-US" sz="1800" b="0" dirty="0">
              <a:latin typeface="Calibri (Headings)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99226B-C5B0-7C4D-20A9-59BE977A72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402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8056EA-F3BE-564E-FF2F-DEE34927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580AD-0DAE-E696-B49D-F62DE539B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2" r="6372"/>
          <a:stretch/>
        </p:blipFill>
        <p:spPr>
          <a:xfrm>
            <a:off x="525983" y="0"/>
            <a:ext cx="7978746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3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xfrm>
            <a:off x="457200" y="99963"/>
            <a:ext cx="8229600" cy="74161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81536" y="807071"/>
            <a:ext cx="8865360" cy="1845948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900" dirty="0">
                <a:solidFill>
                  <a:schemeClr val="tx1"/>
                </a:solidFill>
                <a:latin typeface="Calibri (Headings)"/>
              </a:rPr>
              <a:t>Drafts for the </a:t>
            </a:r>
            <a:r>
              <a:rPr lang="en-US" sz="2900" i="0" dirty="0">
                <a:solidFill>
                  <a:schemeClr val="tx1"/>
                </a:solidFill>
                <a:effectLst/>
                <a:latin typeface="Calibri (Headings)"/>
              </a:rPr>
              <a:t>IP-Based Mobile Object Networking (IPMON) </a:t>
            </a:r>
            <a:r>
              <a:rPr lang="en-US" sz="2900" dirty="0">
                <a:solidFill>
                  <a:schemeClr val="tx1"/>
                </a:solidFill>
                <a:latin typeface="Calibri (Headings)"/>
              </a:rPr>
              <a:t>P</a:t>
            </a:r>
            <a:r>
              <a:rPr lang="en-US" sz="2900" i="0" dirty="0">
                <a:solidFill>
                  <a:schemeClr val="tx1"/>
                </a:solidFill>
                <a:effectLst/>
                <a:latin typeface="Calibri (Headings)"/>
              </a:rPr>
              <a:t>roject</a:t>
            </a:r>
            <a:endParaRPr lang="en-US" sz="2900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400" dirty="0">
                <a:hlinkClick r:id="rId3"/>
              </a:rPr>
              <a:t>https://datatracker.ietf.org/doc/draft-jeong-6man-ipmon-problem-statement/</a:t>
            </a:r>
            <a:endParaRPr lang="en-US" sz="2400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400" dirty="0">
                <a:hlinkClick r:id="rId4"/>
              </a:rPr>
              <a:t>https://datatracker.ietf.org/doc/draft-jeong-6man-ipv6-over-5g-v2x/</a:t>
            </a:r>
            <a:endParaRPr lang="en-US" sz="2400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400" dirty="0">
                <a:hlinkClick r:id="rId5"/>
              </a:rPr>
              <a:t>https://datatracker.ietf.org/doc/draft-jeong-ipwave-context-aware-navigator/</a:t>
            </a:r>
            <a:endParaRPr lang="en-US" sz="2400" dirty="0"/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900" dirty="0"/>
              <a:t>Simulation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altLang="ko-KR" sz="2400" dirty="0">
                <a:solidFill>
                  <a:schemeClr val="tx1"/>
                </a:solidFill>
                <a:latin typeface="Calibri (Headings)"/>
              </a:rPr>
              <a:t>To simulate an efficient 5G-based drone networks suitable for safety drone flight.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altLang="ko-KR" sz="2400" dirty="0">
                <a:solidFill>
                  <a:schemeClr val="tx1"/>
                </a:solidFill>
                <a:latin typeface="Calibri (Headings)"/>
              </a:rPr>
              <a:t>To extend the Simu5G infrastructure by deploying the </a:t>
            </a:r>
            <a:r>
              <a:rPr lang="en-US" altLang="ko-KR" sz="2400" dirty="0" err="1">
                <a:solidFill>
                  <a:schemeClr val="tx1"/>
                </a:solidFill>
                <a:latin typeface="Calibri (Headings)"/>
              </a:rPr>
              <a:t>gNodeBs</a:t>
            </a:r>
            <a:r>
              <a:rPr lang="en-US" altLang="ko-KR" sz="2400" dirty="0">
                <a:solidFill>
                  <a:schemeClr val="tx1"/>
                </a:solidFill>
                <a:latin typeface="Calibri (Headings)"/>
              </a:rPr>
              <a:t> along with a Ground Control System (GCS).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15B3C-B6D3-3823-E3D6-5B25DA122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598" y="2633069"/>
            <a:ext cx="4419600" cy="249270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0BD537-A0DD-196A-EE8F-4487C85C201C}"/>
              </a:ext>
            </a:extLst>
          </p:cNvPr>
          <p:cNvSpPr txBox="1">
            <a:spLocks/>
          </p:cNvSpPr>
          <p:nvPr/>
        </p:nvSpPr>
        <p:spPr>
          <a:xfrm>
            <a:off x="181536" y="2584267"/>
            <a:ext cx="4542864" cy="2158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600" dirty="0">
                <a:solidFill>
                  <a:schemeClr val="tx1"/>
                </a:solidFill>
                <a:latin typeface="Calibri (Headings)"/>
              </a:rPr>
              <a:t>Support of Drone to Drone (D2D) and Drone to Infrastructure (D2I) Communications.  </a:t>
            </a:r>
          </a:p>
          <a:p>
            <a:pPr marL="0" indent="0" hangingPunct="1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300" dirty="0">
              <a:latin typeface="Calibri (Headings)"/>
            </a:endParaRP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600" dirty="0">
                <a:latin typeface="Calibri (Headings)"/>
              </a:rPr>
              <a:t>Simulation of a Lightweight Vehicle Mobility Information (VMI) Exchange for Safe Drone Flight:</a:t>
            </a:r>
          </a:p>
          <a:p>
            <a:pPr marL="627063" lvl="1" indent="-228600">
              <a:buFont typeface="Symbol" panose="05050102010706020507" pitchFamily="18" charset="2"/>
              <a:buChar char="-"/>
            </a:pPr>
            <a:r>
              <a:rPr lang="en-US" sz="1300" dirty="0">
                <a:latin typeface="Calibri (Headings)"/>
              </a:rPr>
              <a:t>Cooperation Context Message (CCM) for mobility information exchange.</a:t>
            </a:r>
          </a:p>
          <a:p>
            <a:pPr marL="627063" lvl="1" indent="-228600">
              <a:buFont typeface="Symbol" panose="05050102010706020507" pitchFamily="18" charset="2"/>
              <a:buChar char="-"/>
            </a:pPr>
            <a:r>
              <a:rPr lang="en-US" sz="1300" dirty="0">
                <a:latin typeface="Calibri (Headings)"/>
              </a:rPr>
              <a:t>Emergency Context Message (ECM) for rapid hazardous information sharing.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9500B7-E37A-0D3D-BC20-0D41DE7E0F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44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What got done</a:t>
            </a:r>
            <a:r>
              <a:rPr lang="en-US" sz="4000" dirty="0"/>
              <a:t> (1/2)</a:t>
            </a:r>
            <a:endParaRPr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04" y="4390330"/>
            <a:ext cx="583817" cy="5138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738" y="4258832"/>
            <a:ext cx="1786842" cy="4666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3674" y="4106410"/>
            <a:ext cx="11163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OMNe</a:t>
            </a:r>
            <a:r>
              <a:rPr lang="en-US" altLang="ko-KR" dirty="0"/>
              <a:t>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++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C0B487F-7893-44AB-D5CF-2A4789FD6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888" y="4152011"/>
            <a:ext cx="1188945" cy="66008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0769C2E-A946-5E96-006A-F5E37E2DEF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557" y="1755865"/>
            <a:ext cx="3143143" cy="2229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0B40CE-2558-55DC-0C2F-43176BF43BDA}"/>
              </a:ext>
            </a:extLst>
          </p:cNvPr>
          <p:cNvSpPr txBox="1"/>
          <p:nvPr/>
        </p:nvSpPr>
        <p:spPr>
          <a:xfrm>
            <a:off x="5328557" y="4277927"/>
            <a:ext cx="35767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 5G drone protocol stack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EA96F-FFBC-C7F9-A661-620F932887E0}"/>
              </a:ext>
            </a:extLst>
          </p:cNvPr>
          <p:cNvSpPr txBox="1"/>
          <p:nvPr/>
        </p:nvSpPr>
        <p:spPr>
          <a:xfrm>
            <a:off x="5240313" y="1038030"/>
            <a:ext cx="357672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VMI Options: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CCM &amp; ECM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exchange built in application layer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DEE03E-4764-7F71-5E27-BE78FF1183F4}"/>
              </a:ext>
            </a:extLst>
          </p:cNvPr>
          <p:cNvGrpSpPr/>
          <p:nvPr/>
        </p:nvGrpSpPr>
        <p:grpSpPr>
          <a:xfrm>
            <a:off x="7704663" y="1202676"/>
            <a:ext cx="1107485" cy="786993"/>
            <a:chOff x="7797800" y="1143407"/>
            <a:chExt cx="1107485" cy="78699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45210AD-FAF2-669C-CC69-93B08D7E2F2D}"/>
                </a:ext>
              </a:extLst>
            </p:cNvPr>
            <p:cNvCxnSpPr/>
            <p:nvPr/>
          </p:nvCxnSpPr>
          <p:spPr>
            <a:xfrm>
              <a:off x="7797800" y="1143407"/>
              <a:ext cx="1107485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69FFCC5-1827-DE8C-55A4-0276CD90EEA5}"/>
                </a:ext>
              </a:extLst>
            </p:cNvPr>
            <p:cNvCxnSpPr/>
            <p:nvPr/>
          </p:nvCxnSpPr>
          <p:spPr>
            <a:xfrm>
              <a:off x="8905285" y="1143407"/>
              <a:ext cx="0" cy="78699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7CD1FD-032C-D34B-651C-F1B6184F6835}"/>
                </a:ext>
              </a:extLst>
            </p:cNvPr>
            <p:cNvCxnSpPr/>
            <p:nvPr/>
          </p:nvCxnSpPr>
          <p:spPr>
            <a:xfrm flipH="1">
              <a:off x="8161867" y="1930400"/>
              <a:ext cx="743418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Picture 35" descr="A computer network diagram with many objects&#10;&#10;Description automatically generated">
            <a:extLst>
              <a:ext uri="{FF2B5EF4-FFF2-40B4-BE49-F238E27FC236}">
                <a16:creationId xmlns:a16="http://schemas.microsoft.com/office/drawing/2014/main" id="{204827C0-4964-D79A-2351-48A57939C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4" y="1464817"/>
            <a:ext cx="4810245" cy="252298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DBFEEB-D203-AADB-B081-3661606597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</a:t>
            </a:fld>
            <a:endParaRPr lang="ko-KR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What got done</a:t>
            </a:r>
            <a:r>
              <a:rPr lang="en-US" sz="4000" dirty="0"/>
              <a:t> (2/2)</a:t>
            </a:r>
            <a:endParaRPr sz="4000"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86267" y="1118636"/>
            <a:ext cx="4671392" cy="240453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Simulation implementation of </a:t>
            </a:r>
            <a:r>
              <a:rPr lang="en-US" altLang="ko-KR" sz="2400" dirty="0">
                <a:solidFill>
                  <a:schemeClr val="tx1"/>
                </a:solidFill>
                <a:latin typeface="Calibri (Headings)"/>
              </a:rPr>
              <a:t>5G-based safe drone networks through: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1500"/>
              </a:spcBef>
              <a:buFont typeface="Symbol" panose="05050102010706020507" pitchFamily="18" charset="2"/>
              <a:buChar char="-"/>
              <a:defRPr sz="2400"/>
            </a:pPr>
            <a:r>
              <a:rPr lang="en-US" sz="2200" dirty="0"/>
              <a:t>Exchange of Cooperation Context Message (CCM) via D2X.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Symbol" panose="05050102010706020507" pitchFamily="18" charset="2"/>
              <a:buChar char="-"/>
              <a:defRPr sz="2400"/>
            </a:pPr>
            <a:r>
              <a:rPr lang="en-US" sz="2200" dirty="0"/>
              <a:t>Exchange of Emergency Context Message (ECM) via D2X.</a:t>
            </a:r>
            <a:endParaRPr lang="en-US" altLang="ko-KR" sz="2200" dirty="0"/>
          </a:p>
          <a:p>
            <a:pPr marL="325283" lvl="1" indent="0" latinLnBrk="0">
              <a:buNone/>
            </a:pPr>
            <a:endParaRPr lang="en-US" altLang="ko-KR" sz="28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82D2A46-8860-A740-25CC-D558C5368E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32" y="840184"/>
            <a:ext cx="3894667" cy="413186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C907EB-A026-0297-C637-600CA0CFE5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05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14304D-BAE0-B37F-9E92-DB518B0A1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166" y="2638366"/>
            <a:ext cx="5603667" cy="2459498"/>
          </a:xfrm>
          <a:prstGeom prst="rect">
            <a:avLst/>
          </a:prstGeom>
        </p:spPr>
      </p:pic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 (Headings)"/>
              </a:rPr>
              <a:t>What we learned</a:t>
            </a:r>
            <a:endParaRPr sz="4000" dirty="0">
              <a:latin typeface="Calibri (Headings)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1CADA3-6428-4743-BF5D-EFE71402E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1" y="864508"/>
            <a:ext cx="8974664" cy="1361334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alibri (Headings)"/>
              </a:rPr>
              <a:t>Through safety App on top of UDP in a 5G protocol stack, safe messages like CCM can be shared among drones in drone networks with IPv4 over 5G V2X.</a:t>
            </a:r>
          </a:p>
          <a:p>
            <a:pPr marL="669471" lvl="1" indent="-228600">
              <a:lnSpc>
                <a:spcPct val="110000"/>
              </a:lnSpc>
              <a:spcBef>
                <a:spcPts val="500"/>
              </a:spcBef>
              <a:buFontTx/>
              <a:defRPr sz="2400"/>
            </a:pPr>
            <a:r>
              <a:rPr lang="en-US" sz="1600" dirty="0">
                <a:latin typeface="Calibri (Headings)"/>
              </a:rPr>
              <a:t>A 5G Cellular Infrastructure can be used to handle safety message communication in a complex drone networks.</a:t>
            </a:r>
          </a:p>
          <a:p>
            <a:pPr marL="669471" lvl="1" indent="-228600">
              <a:lnSpc>
                <a:spcPct val="110000"/>
              </a:lnSpc>
              <a:spcBef>
                <a:spcPts val="500"/>
              </a:spcBef>
              <a:buFontTx/>
              <a:defRPr sz="2400"/>
            </a:pPr>
            <a:r>
              <a:rPr lang="en-US" sz="1600" dirty="0">
                <a:latin typeface="Calibri (Headings)"/>
              </a:rPr>
              <a:t>CCM messages can be used </a:t>
            </a:r>
            <a:r>
              <a:rPr lang="en-US" sz="1600" dirty="0">
                <a:solidFill>
                  <a:schemeClr val="tx1"/>
                </a:solidFill>
                <a:latin typeface="Calibri (Headings)"/>
              </a:rPr>
              <a:t>for sharing drone mobility information through application layer over UDP/IPv4/5G-V2X.</a:t>
            </a:r>
            <a:endParaRPr lang="en-US" sz="2200" dirty="0">
              <a:latin typeface="Calibri (Headings)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A4AFDE-9E67-21F2-7216-5C083E535D7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6</a:t>
            </a:fld>
            <a:endParaRPr lang="ko-KR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xfrm>
            <a:off x="457200" y="17462"/>
            <a:ext cx="822960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 Source Project at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endParaRPr sz="4000"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3998" y="743543"/>
            <a:ext cx="8609151" cy="492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914400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kumimoji="0" lang="en-US" altLang="ko-KR" sz="18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URL: </a:t>
            </a:r>
            <a:r>
              <a:rPr kumimoji="0" lang="en-US" altLang="ko-KR" sz="18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3"/>
              </a:rPr>
              <a:t>https://github.com/ipwave-hackathon-ietf/IETF-117-IPMON-Hackathon-Project</a:t>
            </a:r>
            <a:r>
              <a:rPr kumimoji="0" lang="en-US" altLang="ko-KR" sz="18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E8F4EA0-456D-9EBE-A6E3-C9B8C5D37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609" y="1136197"/>
            <a:ext cx="4610234" cy="38833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5C1592-843C-D597-0414-7A4BA3DD29A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093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xfrm>
            <a:off x="457200" y="185690"/>
            <a:ext cx="8229600" cy="4793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Demonstration Video Clip at YouTube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226736" y="695496"/>
            <a:ext cx="443532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URL:</a:t>
            </a:r>
            <a:r>
              <a:rPr lang="en-US" sz="20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https://youtu.be/wJrh3LsIF44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EA05C37-4C4C-4D1C-6B72-AD514975AB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47" y="1115910"/>
            <a:ext cx="3723613" cy="39503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CDA775-EA18-D489-93AF-B8A5DF3067D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838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xfrm>
            <a:off x="457200" y="32226"/>
            <a:ext cx="822960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 panose="020B0604020202020204" pitchFamily="50" charset="-127"/>
                <a:ea typeface="inherit"/>
              </a:rPr>
              <a:t>Next Step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1CADA3-6428-4743-BF5D-EFE71402E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337" y="840940"/>
            <a:ext cx="8805326" cy="4039739"/>
          </a:xfrm>
        </p:spPr>
        <p:txBody>
          <a:bodyPr>
            <a:normAutofit/>
          </a:bodyPr>
          <a:lstStyle/>
          <a:p>
            <a:pPr lvl="1" indent="-458488">
              <a:buFont typeface="Arial" pitchFamily="34" charset="0"/>
              <a:buChar char="•"/>
            </a:pPr>
            <a:r>
              <a:rPr lang="en-US" altLang="ko-KR" sz="2200" dirty="0">
                <a:latin typeface="Calibri (Headings)"/>
              </a:rPr>
              <a:t>We will implement an IPv6-based 5G drone networking in IETF-118.</a:t>
            </a:r>
          </a:p>
          <a:p>
            <a:pPr lvl="2" indent="-458488">
              <a:buFont typeface="Symbol" panose="05050102010706020507" pitchFamily="18" charset="2"/>
              <a:buChar char="-"/>
            </a:pPr>
            <a:r>
              <a:rPr lang="en-US" sz="2000" dirty="0">
                <a:latin typeface="Calibri (Headings)"/>
              </a:rPr>
              <a:t>We will implement the CCM and ECM as ICMPv6 Neighbor Discovery options with IPv6 over 5G V2X.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8916B4-E9B1-8320-5097-31B28E016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439" y="2013319"/>
            <a:ext cx="4705029" cy="275624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FA6187-0BDD-46C2-19F4-4599EB9BFB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649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12945</TotalTime>
  <Words>701</Words>
  <Application>Microsoft Office PowerPoint</Application>
  <PresentationFormat>화면 슬라이드 쇼(16:9)</PresentationFormat>
  <Paragraphs>97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-apple-system</vt:lpstr>
      <vt:lpstr>Arial Unicode MS</vt:lpstr>
      <vt:lpstr>Calibri (Headings)</vt:lpstr>
      <vt:lpstr>Arial</vt:lpstr>
      <vt:lpstr>Calibri</vt:lpstr>
      <vt:lpstr>Helvetica</vt:lpstr>
      <vt:lpstr>Symbol</vt:lpstr>
      <vt:lpstr>Times New Roman</vt:lpstr>
      <vt:lpstr>Wingdings</vt:lpstr>
      <vt:lpstr>Office Theme</vt:lpstr>
      <vt:lpstr>IETF-117  IPMON Hackathon Project</vt:lpstr>
      <vt:lpstr>PowerPoint 프레젠테이션</vt:lpstr>
      <vt:lpstr>Hackathon Plan</vt:lpstr>
      <vt:lpstr>What got done (1/2)</vt:lpstr>
      <vt:lpstr>What got done (2/2)</vt:lpstr>
      <vt:lpstr>What we learned</vt:lpstr>
      <vt:lpstr>Open Source Project at Github</vt:lpstr>
      <vt:lpstr>Demonstration Video Clip at YouTube</vt:lpstr>
      <vt:lpstr>Next Step </vt:lpstr>
      <vt:lpstr>Wrap Up</vt:lpstr>
      <vt:lpstr>Appendix </vt:lpstr>
      <vt:lpstr>Simulation Environment</vt:lpstr>
      <vt:lpstr>Configuration</vt:lpstr>
      <vt:lpstr>Running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IoTLab</dc:creator>
  <cp:lastModifiedBy>Jaehoon Jeong</cp:lastModifiedBy>
  <cp:revision>231</cp:revision>
  <dcterms:modified xsi:type="dcterms:W3CDTF">2023-07-25T02:10:46Z</dcterms:modified>
</cp:coreProperties>
</file>