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2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65-4AE8-8285-D5D5C2CC575B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377</c:v>
                </c:pt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103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75-4525-92E7-3C3FE0F3EA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100G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36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75-4525-92E7-3C3FE0F3E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95877471"/>
        <c:axId val="1595898111"/>
      </c:barChart>
      <c:catAx>
        <c:axId val="1595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5898111"/>
        <c:auto val="1"/>
        <c:lblAlgn val="ctr"/>
        <c:lblOffset val="100"/>
        <c:noMultiLvlLbl val="0"/>
      </c:catAx>
      <c:valAx>
        <c:axId val="15958981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95877471"/>
        <c:crossBetween val="between"/>
      </c:valAx>
      <c:dTable>
        <c:showHorzBorder val="1"/>
        <c:showVertBorder val="0"/>
        <c:showOutline val="0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011-4585-91B8-789F7DEADA6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011-4585-91B8-789F7DEADA60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011-4585-91B8-789F7DEADA60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011-4585-91B8-789F7DEADA60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9011-4585-91B8-789F7DEADA60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9011-4585-91B8-789F7DEADA60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9011-4585-91B8-789F7DEADA60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9011-4585-91B8-789F7DEADA60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9011-4585-91B8-789F7DEADA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시스템</c:v>
                </c:pt>
                <c:pt idx="1">
                  <c:v>미들웨어</c:v>
                </c:pt>
                <c:pt idx="2">
                  <c:v>DB관리</c:v>
                </c:pt>
                <c:pt idx="3">
                  <c:v>백업관리</c:v>
                </c:pt>
                <c:pt idx="4">
                  <c:v>정보보호</c:v>
                </c:pt>
                <c:pt idx="5">
                  <c:v>관제</c:v>
                </c:pt>
                <c:pt idx="6">
                  <c:v>가상화</c:v>
                </c:pt>
                <c:pt idx="7">
                  <c:v>응용/개발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193</c:v>
                </c:pt>
                <c:pt idx="1">
                  <c:v>70</c:v>
                </c:pt>
                <c:pt idx="2">
                  <c:v>14</c:v>
                </c:pt>
                <c:pt idx="3">
                  <c:v>91</c:v>
                </c:pt>
                <c:pt idx="4">
                  <c:v>17</c:v>
                </c:pt>
                <c:pt idx="5">
                  <c:v>217</c:v>
                </c:pt>
                <c:pt idx="6">
                  <c:v>330</c:v>
                </c:pt>
                <c:pt idx="7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011-4585-91B8-789F7DEADA6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2B0-4904-BC9E-5C348706ACD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2B0-4904-BC9E-5C348706ACDD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2B0-4904-BC9E-5C348706ACDD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2B0-4904-BC9E-5C348706ACDD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2B0-4904-BC9E-5C348706ACDD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2B0-4904-BC9E-5C348706ACDD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B2B0-4904-BC9E-5C348706AC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전산기반</c:v>
                </c:pt>
                <c:pt idx="1">
                  <c:v>서버장비</c:v>
                </c:pt>
                <c:pt idx="2">
                  <c:v>백업장비</c:v>
                </c:pt>
                <c:pt idx="3">
                  <c:v>스토리지</c:v>
                </c:pt>
                <c:pt idx="4">
                  <c:v>기타장비</c:v>
                </c:pt>
                <c:pt idx="5">
                  <c:v>보안장비</c:v>
                </c:pt>
                <c:pt idx="6">
                  <c:v>네트워크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334</c:v>
                </c:pt>
                <c:pt idx="1">
                  <c:v>10903</c:v>
                </c:pt>
                <c:pt idx="2">
                  <c:v>78</c:v>
                </c:pt>
                <c:pt idx="3">
                  <c:v>6657</c:v>
                </c:pt>
                <c:pt idx="4">
                  <c:v>105</c:v>
                </c:pt>
                <c:pt idx="5">
                  <c:v>1024</c:v>
                </c:pt>
                <c:pt idx="6">
                  <c:v>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B0-4904-BC9E-5C348706ACD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>
                    <a:tint val="58000"/>
                  </a:schemeClr>
                </a:fgClr>
                <a:bgClr>
                  <a:schemeClr val="accent2">
                    <a:tint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6AA-41EA-9033-FEEC880422C9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>
                    <a:tint val="86000"/>
                  </a:schemeClr>
                </a:fgClr>
                <a:bgClr>
                  <a:schemeClr val="accent2">
                    <a:tint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6AA-41EA-9033-FEEC880422C9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2">
                    <a:shade val="86000"/>
                  </a:schemeClr>
                </a:fgClr>
                <a:bgClr>
                  <a:schemeClr val="accent2">
                    <a:shade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6AA-41EA-9033-FEEC880422C9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shade val="58000"/>
                  </a:schemeClr>
                </a:fgClr>
                <a:bgClr>
                  <a:schemeClr val="accent2">
                    <a:shade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6AA-41EA-9033-FEEC880422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100309000</c:v>
                </c:pt>
                <c:pt idx="1">
                  <c:v>37000000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AA-41EA-9033-FEEC880422C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42-4BD9-AF90-6FA517801F7A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42-4BD9-AF90-6FA517801F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332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42-4BD9-AF90-6FA517801F7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103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75-4525-92E7-3C3FE0F3EA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100G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36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75-4525-92E7-3C3FE0F3E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95877471"/>
        <c:axId val="1595898111"/>
      </c:barChart>
      <c:catAx>
        <c:axId val="1595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5898111"/>
        <c:auto val="1"/>
        <c:lblAlgn val="ctr"/>
        <c:lblOffset val="100"/>
        <c:noMultiLvlLbl val="0"/>
      </c:catAx>
      <c:valAx>
        <c:axId val="15958981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95877471"/>
        <c:crossBetween val="between"/>
      </c:valAx>
      <c:dTable>
        <c:showHorzBorder val="1"/>
        <c:showVertBorder val="0"/>
        <c:showOutline val="0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011-4585-91B8-789F7DEADA6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011-4585-91B8-789F7DEADA60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011-4585-91B8-789F7DEADA60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011-4585-91B8-789F7DEADA60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9011-4585-91B8-789F7DEADA60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9011-4585-91B8-789F7DEADA60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9011-4585-91B8-789F7DEADA60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9011-4585-91B8-789F7DEADA60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9011-4585-91B8-789F7DEADA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시스템</c:v>
                </c:pt>
                <c:pt idx="1">
                  <c:v>미들웨어</c:v>
                </c:pt>
                <c:pt idx="2">
                  <c:v>DB관리</c:v>
                </c:pt>
                <c:pt idx="3">
                  <c:v>백업관리</c:v>
                </c:pt>
                <c:pt idx="4">
                  <c:v>정보보호</c:v>
                </c:pt>
                <c:pt idx="5">
                  <c:v>관제</c:v>
                </c:pt>
                <c:pt idx="6">
                  <c:v>가상화</c:v>
                </c:pt>
                <c:pt idx="7">
                  <c:v>응용/개발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193</c:v>
                </c:pt>
                <c:pt idx="1">
                  <c:v>70</c:v>
                </c:pt>
                <c:pt idx="2">
                  <c:v>14</c:v>
                </c:pt>
                <c:pt idx="3">
                  <c:v>91</c:v>
                </c:pt>
                <c:pt idx="4">
                  <c:v>17</c:v>
                </c:pt>
                <c:pt idx="5">
                  <c:v>217</c:v>
                </c:pt>
                <c:pt idx="6">
                  <c:v>330</c:v>
                </c:pt>
                <c:pt idx="7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011-4585-91B8-789F7DEADA6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2B0-4904-BC9E-5C348706ACD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2B0-4904-BC9E-5C348706ACDD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2B0-4904-BC9E-5C348706ACDD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2B0-4904-BC9E-5C348706ACDD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2B0-4904-BC9E-5C348706ACDD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2B0-4904-BC9E-5C348706ACDD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B2B0-4904-BC9E-5C348706AC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전산기반</c:v>
                </c:pt>
                <c:pt idx="1">
                  <c:v>서버장비</c:v>
                </c:pt>
                <c:pt idx="2">
                  <c:v>백업장비</c:v>
                </c:pt>
                <c:pt idx="3">
                  <c:v>스토리지</c:v>
                </c:pt>
                <c:pt idx="4">
                  <c:v>기타장비</c:v>
                </c:pt>
                <c:pt idx="5">
                  <c:v>보안장비</c:v>
                </c:pt>
                <c:pt idx="6">
                  <c:v>네트워크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334</c:v>
                </c:pt>
                <c:pt idx="1">
                  <c:v>10903</c:v>
                </c:pt>
                <c:pt idx="2">
                  <c:v>78</c:v>
                </c:pt>
                <c:pt idx="3">
                  <c:v>6657</c:v>
                </c:pt>
                <c:pt idx="4">
                  <c:v>105</c:v>
                </c:pt>
                <c:pt idx="5">
                  <c:v>1024</c:v>
                </c:pt>
                <c:pt idx="6">
                  <c:v>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B0-4904-BC9E-5C348706ACD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65-4AE8-8285-D5D5C2CC575B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377</c:v>
                </c:pt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>
                    <a:tint val="58000"/>
                  </a:schemeClr>
                </a:fgClr>
                <a:bgClr>
                  <a:schemeClr val="accent2">
                    <a:tint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6AA-41EA-9033-FEEC880422C9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>
                    <a:tint val="86000"/>
                  </a:schemeClr>
                </a:fgClr>
                <a:bgClr>
                  <a:schemeClr val="accent2">
                    <a:tint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6AA-41EA-9033-FEEC880422C9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2">
                    <a:shade val="86000"/>
                  </a:schemeClr>
                </a:fgClr>
                <a:bgClr>
                  <a:schemeClr val="accent2">
                    <a:shade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6AA-41EA-9033-FEEC880422C9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shade val="58000"/>
                  </a:schemeClr>
                </a:fgClr>
                <a:bgClr>
                  <a:schemeClr val="accent2">
                    <a:shade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6AA-41EA-9033-FEEC880422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100309000</c:v>
                </c:pt>
                <c:pt idx="1">
                  <c:v>37000000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AA-41EA-9033-FEEC880422C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42-4BD9-AF90-6FA517801F7A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42-4BD9-AF90-6FA517801F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332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42-4BD9-AF90-6FA517801F7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BBC6-FAAD-4BCC-BA62-0589D227ACF5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FAA7-B28D-4725-AB90-2840C93EF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8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FAA7-B28D-4725-AB90-2840C93EF1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1E9B-056D-3377-E0A2-55E5C21CF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D4950A-195C-3CDB-F26C-B9BD26AE0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731B46-244E-3FA3-FB44-36078A6D3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48920-FEFE-05B3-95FA-341C3E1C1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FAA7-B28D-4725-AB90-2840C93EF1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0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4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7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02237-107F-4DA1-8EE9-D6BF9998216E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3.png"/><Relationship Id="rId5" Type="http://schemas.openxmlformats.org/officeDocument/2006/relationships/chart" Target="../charts/chart2.xml"/><Relationship Id="rId15" Type="http://schemas.openxmlformats.org/officeDocument/2006/relationships/image" Target="../media/image7.png"/><Relationship Id="rId10" Type="http://schemas.openxmlformats.org/officeDocument/2006/relationships/image" Target="../media/image2.jpg"/><Relationship Id="rId4" Type="http://schemas.openxmlformats.org/officeDocument/2006/relationships/chart" Target="../charts/chart1.xml"/><Relationship Id="rId9" Type="http://schemas.openxmlformats.org/officeDocument/2006/relationships/chart" Target="../charts/chart6.xml"/><Relationship Id="rId1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chart" Target="../charts/chart10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4.svg"/><Relationship Id="rId5" Type="http://schemas.openxmlformats.org/officeDocument/2006/relationships/chart" Target="../charts/chart8.xm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AC44954-B527-1FFB-4936-8B75D6011BAA}"/>
              </a:ext>
            </a:extLst>
          </p:cNvPr>
          <p:cNvGrpSpPr/>
          <p:nvPr/>
        </p:nvGrpSpPr>
        <p:grpSpPr>
          <a:xfrm>
            <a:off x="-2586732" y="-864657"/>
            <a:ext cx="15388333" cy="10509886"/>
            <a:chOff x="-2586732" y="-864657"/>
            <a:chExt cx="15388333" cy="10509886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911695A-A9A5-7F62-3578-E42CDCDA5519}"/>
                </a:ext>
              </a:extLst>
            </p:cNvPr>
            <p:cNvSpPr/>
            <p:nvPr/>
          </p:nvSpPr>
          <p:spPr>
            <a:xfrm>
              <a:off x="-9734" y="15624"/>
              <a:ext cx="12811334" cy="9569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DC246EA-A332-7947-F547-3A6A408B5E55}"/>
                </a:ext>
              </a:extLst>
            </p:cNvPr>
            <p:cNvSpPr/>
            <p:nvPr/>
          </p:nvSpPr>
          <p:spPr>
            <a:xfrm>
              <a:off x="-9733" y="-862080"/>
              <a:ext cx="12811334" cy="89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4586520-3159-9121-0EA7-D3352ABC5983}"/>
                </a:ext>
              </a:extLst>
            </p:cNvPr>
            <p:cNvSpPr/>
            <p:nvPr/>
          </p:nvSpPr>
          <p:spPr>
            <a:xfrm>
              <a:off x="-2586732" y="31918"/>
              <a:ext cx="2576998" cy="9613311"/>
            </a:xfrm>
            <a:prstGeom prst="rect">
              <a:avLst/>
            </a:prstGeom>
            <a:solidFill>
              <a:srgbClr val="243C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B625BB5A-02AA-5660-C156-143E3A00D64F}"/>
                </a:ext>
              </a:extLst>
            </p:cNvPr>
            <p:cNvSpPr/>
            <p:nvPr/>
          </p:nvSpPr>
          <p:spPr>
            <a:xfrm>
              <a:off x="-2586732" y="-864657"/>
              <a:ext cx="2576998" cy="89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FBA1CF-CF6F-BF88-6EA7-EE58839BAE1C}"/>
              </a:ext>
            </a:extLst>
          </p:cNvPr>
          <p:cNvGrpSpPr/>
          <p:nvPr/>
        </p:nvGrpSpPr>
        <p:grpSpPr>
          <a:xfrm>
            <a:off x="9377993" y="224254"/>
            <a:ext cx="3020168" cy="4007883"/>
            <a:chOff x="7624443" y="1742582"/>
            <a:chExt cx="3020168" cy="349339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2354ABA-31C9-93AF-933D-8DEFBEA4D3AF}"/>
                </a:ext>
              </a:extLst>
            </p:cNvPr>
            <p:cNvSpPr/>
            <p:nvPr/>
          </p:nvSpPr>
          <p:spPr>
            <a:xfrm>
              <a:off x="7624443" y="1742582"/>
              <a:ext cx="3020168" cy="3493397"/>
            </a:xfrm>
            <a:prstGeom prst="roundRect">
              <a:avLst>
                <a:gd name="adj" fmla="val 36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D7F1F3E-2974-10DF-91FA-486073517CE6}"/>
                </a:ext>
              </a:extLst>
            </p:cNvPr>
            <p:cNvGrpSpPr/>
            <p:nvPr/>
          </p:nvGrpSpPr>
          <p:grpSpPr>
            <a:xfrm>
              <a:off x="7928893" y="1972367"/>
              <a:ext cx="2441612" cy="802090"/>
              <a:chOff x="7199987" y="756272"/>
              <a:chExt cx="2441612" cy="80209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E0B203C-4827-86A8-2FD5-4D1711AC71B1}"/>
                  </a:ext>
                </a:extLst>
              </p:cNvPr>
              <p:cNvSpPr/>
              <p:nvPr/>
            </p:nvSpPr>
            <p:spPr>
              <a:xfrm>
                <a:off x="7199987" y="756272"/>
                <a:ext cx="2441612" cy="80209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8A7443-D53F-C295-CB18-0C7168FBF3DF}"/>
                  </a:ext>
                </a:extLst>
              </p:cNvPr>
              <p:cNvSpPr txBox="1"/>
              <p:nvPr/>
            </p:nvSpPr>
            <p:spPr>
              <a:xfrm>
                <a:off x="7379050" y="904081"/>
                <a:ext cx="20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dist"/>
                <a:r>
                  <a:rPr lang="en-US" altLang="ko-KR" sz="3600"/>
                  <a:t>17:07</a:t>
                </a:r>
                <a:endParaRPr lang="ko-KR" altLang="en-US" sz="4800"/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6A3A1A0-0D0F-A2BE-B711-AD2C2DF0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8893" y="2942297"/>
              <a:ext cx="2513014" cy="2086079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D5C5C1F-0DEF-D75E-2EDE-7E044FD274DC}"/>
              </a:ext>
            </a:extLst>
          </p:cNvPr>
          <p:cNvGrpSpPr/>
          <p:nvPr/>
        </p:nvGrpSpPr>
        <p:grpSpPr>
          <a:xfrm>
            <a:off x="301343" y="224254"/>
            <a:ext cx="3041715" cy="2983835"/>
            <a:chOff x="453743" y="592554"/>
            <a:chExt cx="2645058" cy="276421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A45457C-EB19-D85E-23E7-BFA082BBB884}"/>
                </a:ext>
              </a:extLst>
            </p:cNvPr>
            <p:cNvSpPr/>
            <p:nvPr/>
          </p:nvSpPr>
          <p:spPr>
            <a:xfrm>
              <a:off x="453743" y="592554"/>
              <a:ext cx="2645058" cy="2764210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F864CA2-65A6-9B6C-A3ED-46DAD82AC85F}"/>
                </a:ext>
              </a:extLst>
            </p:cNvPr>
            <p:cNvSpPr/>
            <p:nvPr/>
          </p:nvSpPr>
          <p:spPr>
            <a:xfrm>
              <a:off x="643922" y="761770"/>
              <a:ext cx="2243765" cy="2434214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4E0F22-EF16-8ACA-41E8-53406B7E3188}"/>
                </a:ext>
              </a:extLst>
            </p:cNvPr>
            <p:cNvSpPr txBox="1"/>
            <p:nvPr/>
          </p:nvSpPr>
          <p:spPr>
            <a:xfrm>
              <a:off x="944594" y="925110"/>
              <a:ext cx="1306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/>
                <a:t>케이블 포설 현황</a:t>
              </a:r>
            </a:p>
          </p:txBody>
        </p:sp>
        <p:graphicFrame>
          <p:nvGraphicFramePr>
            <p:cNvPr id="80" name="차트 79">
              <a:extLst>
                <a:ext uri="{FF2B5EF4-FFF2-40B4-BE49-F238E27FC236}">
                  <a16:creationId xmlns:a16="http://schemas.microsoft.com/office/drawing/2014/main" id="{90998B3E-0B93-D465-5D44-98C270236D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8419798"/>
                </p:ext>
              </p:extLst>
            </p:nvPr>
          </p:nvGraphicFramePr>
          <p:xfrm>
            <a:off x="586073" y="1156767"/>
            <a:ext cx="2301614" cy="20392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EF6AEA5-D0B4-0BAF-6109-0A09B97DA93A}"/>
              </a:ext>
            </a:extLst>
          </p:cNvPr>
          <p:cNvGrpSpPr/>
          <p:nvPr/>
        </p:nvGrpSpPr>
        <p:grpSpPr>
          <a:xfrm>
            <a:off x="310918" y="6497747"/>
            <a:ext cx="3041715" cy="2983835"/>
            <a:chOff x="453743" y="6534102"/>
            <a:chExt cx="2645058" cy="2764210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292C1C7B-91A3-2AD7-0DDF-BDAD9F0D6913}"/>
                </a:ext>
              </a:extLst>
            </p:cNvPr>
            <p:cNvGrpSpPr/>
            <p:nvPr/>
          </p:nvGrpSpPr>
          <p:grpSpPr>
            <a:xfrm>
              <a:off x="453743" y="6534102"/>
              <a:ext cx="2645058" cy="2764210"/>
              <a:chOff x="453743" y="592554"/>
              <a:chExt cx="2645058" cy="2764210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F33519ED-5C0E-7BA8-CD43-ADB20E945CA5}"/>
                  </a:ext>
                </a:extLst>
              </p:cNvPr>
              <p:cNvSpPr/>
              <p:nvPr/>
            </p:nvSpPr>
            <p:spPr>
              <a:xfrm>
                <a:off x="453743" y="592554"/>
                <a:ext cx="2645058" cy="2764210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8FC5543D-8041-427E-C15B-BB9CBFBC3196}"/>
                  </a:ext>
                </a:extLst>
              </p:cNvPr>
              <p:cNvSpPr/>
              <p:nvPr/>
            </p:nvSpPr>
            <p:spPr>
              <a:xfrm>
                <a:off x="643922" y="761770"/>
                <a:ext cx="2243765" cy="243421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87AD1E-2970-C77E-0D82-88B55923C992}"/>
                  </a:ext>
                </a:extLst>
              </p:cNvPr>
              <p:cNvSpPr txBox="1"/>
              <p:nvPr/>
            </p:nvSpPr>
            <p:spPr>
              <a:xfrm>
                <a:off x="944594" y="925110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누적 금액</a:t>
                </a:r>
              </a:p>
            </p:txBody>
          </p:sp>
        </p:grpSp>
        <p:graphicFrame>
          <p:nvGraphicFramePr>
            <p:cNvPr id="197" name="차트 196">
              <a:extLst>
                <a:ext uri="{FF2B5EF4-FFF2-40B4-BE49-F238E27FC236}">
                  <a16:creationId xmlns:a16="http://schemas.microsoft.com/office/drawing/2014/main" id="{905454FB-F4E7-3190-6A95-6BFF4AE07B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5945377"/>
                </p:ext>
              </p:extLst>
            </p:nvPr>
          </p:nvGraphicFramePr>
          <p:xfrm>
            <a:off x="471662" y="7079551"/>
            <a:ext cx="2588284" cy="1929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8523B320-3A3A-EB45-6CD5-ED0978A6B9F1}"/>
              </a:ext>
            </a:extLst>
          </p:cNvPr>
          <p:cNvSpPr txBox="1"/>
          <p:nvPr/>
        </p:nvSpPr>
        <p:spPr>
          <a:xfrm>
            <a:off x="1111552" y="7548840"/>
            <a:ext cx="1183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r"/>
            <a:r>
              <a:rPr lang="en-US" altLang="ko-KR"/>
              <a:t>137,309 </a:t>
            </a:r>
            <a:r>
              <a:rPr lang="ko-KR" altLang="en-US"/>
              <a:t>천원</a:t>
            </a:r>
            <a:endParaRPr lang="en-US" altLang="ko-KR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63175DD7-2350-825B-D457-0E12370EA33B}"/>
              </a:ext>
            </a:extLst>
          </p:cNvPr>
          <p:cNvGrpSpPr/>
          <p:nvPr/>
        </p:nvGrpSpPr>
        <p:grpSpPr>
          <a:xfrm>
            <a:off x="301343" y="3327372"/>
            <a:ext cx="3041715" cy="2983835"/>
            <a:chOff x="453743" y="3590009"/>
            <a:chExt cx="2645058" cy="276421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B03B7892-0344-1FDB-1206-C1C0441A5066}"/>
                </a:ext>
              </a:extLst>
            </p:cNvPr>
            <p:cNvGrpSpPr/>
            <p:nvPr/>
          </p:nvGrpSpPr>
          <p:grpSpPr>
            <a:xfrm>
              <a:off x="453743" y="3590009"/>
              <a:ext cx="2645058" cy="2764210"/>
              <a:chOff x="453743" y="592554"/>
              <a:chExt cx="2645058" cy="2764210"/>
            </a:xfrm>
          </p:grpSpPr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04F415D2-AD41-8CD2-CC41-F9A9AE2B8527}"/>
                  </a:ext>
                </a:extLst>
              </p:cNvPr>
              <p:cNvSpPr/>
              <p:nvPr/>
            </p:nvSpPr>
            <p:spPr>
              <a:xfrm>
                <a:off x="453743" y="592554"/>
                <a:ext cx="2645058" cy="2764210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D1F9EA7B-5634-EC4E-305B-CB1803D902A3}"/>
                  </a:ext>
                </a:extLst>
              </p:cNvPr>
              <p:cNvSpPr/>
              <p:nvPr/>
            </p:nvSpPr>
            <p:spPr>
              <a:xfrm>
                <a:off x="643922" y="761770"/>
                <a:ext cx="2243765" cy="243421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6B5722D-2863-6D0A-53E2-49847A98CF06}"/>
                  </a:ext>
                </a:extLst>
              </p:cNvPr>
              <p:cNvSpPr txBox="1"/>
              <p:nvPr/>
            </p:nvSpPr>
            <p:spPr>
              <a:xfrm>
                <a:off x="944594" y="925110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등록 현황</a:t>
                </a:r>
              </a:p>
            </p:txBody>
          </p:sp>
        </p:grpSp>
        <p:graphicFrame>
          <p:nvGraphicFramePr>
            <p:cNvPr id="199" name="차트 198">
              <a:extLst>
                <a:ext uri="{FF2B5EF4-FFF2-40B4-BE49-F238E27FC236}">
                  <a16:creationId xmlns:a16="http://schemas.microsoft.com/office/drawing/2014/main" id="{1E462AEB-6B00-6DC9-484E-7A029ACDD2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7287832"/>
                </p:ext>
              </p:extLst>
            </p:nvPr>
          </p:nvGraphicFramePr>
          <p:xfrm>
            <a:off x="586073" y="4104427"/>
            <a:ext cx="2301614" cy="20392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0CC63313-48D0-B76A-C49A-09846B1A7DBD}"/>
              </a:ext>
            </a:extLst>
          </p:cNvPr>
          <p:cNvGrpSpPr/>
          <p:nvPr/>
        </p:nvGrpSpPr>
        <p:grpSpPr>
          <a:xfrm>
            <a:off x="3504348" y="224254"/>
            <a:ext cx="5662272" cy="4028395"/>
            <a:chOff x="3362251" y="592554"/>
            <a:chExt cx="5662272" cy="4028395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56479040-9032-E37C-31D4-A0FAB4A5A49C}"/>
                </a:ext>
              </a:extLst>
            </p:cNvPr>
            <p:cNvSpPr/>
            <p:nvPr/>
          </p:nvSpPr>
          <p:spPr>
            <a:xfrm>
              <a:off x="3362251" y="592554"/>
              <a:ext cx="5662272" cy="4028395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5BD00F67-6AB5-A92E-41AB-5EA288CE2C8C}"/>
                </a:ext>
              </a:extLst>
            </p:cNvPr>
            <p:cNvGrpSpPr/>
            <p:nvPr/>
          </p:nvGrpSpPr>
          <p:grpSpPr>
            <a:xfrm>
              <a:off x="3548786" y="761770"/>
              <a:ext cx="5267441" cy="3685574"/>
              <a:chOff x="3548786" y="761770"/>
              <a:chExt cx="5267441" cy="3685574"/>
            </a:xfrm>
          </p:grpSpPr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12408048-BB7E-3F43-C273-52422BAFE043}"/>
                  </a:ext>
                </a:extLst>
              </p:cNvPr>
              <p:cNvSpPr/>
              <p:nvPr/>
            </p:nvSpPr>
            <p:spPr>
              <a:xfrm>
                <a:off x="3548786" y="761770"/>
                <a:ext cx="5267441" cy="3685574"/>
              </a:xfrm>
              <a:prstGeom prst="roundRect">
                <a:avLst>
                  <a:gd name="adj" fmla="val 6843"/>
                </a:avLst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B03995A-BC59-0C48-7548-9FA92FAEBF3D}"/>
                  </a:ext>
                </a:extLst>
              </p:cNvPr>
              <p:cNvSpPr txBox="1"/>
              <p:nvPr/>
            </p:nvSpPr>
            <p:spPr>
              <a:xfrm>
                <a:off x="3898588" y="988613"/>
                <a:ext cx="1646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케이블 포설 상세 현황</a:t>
                </a:r>
              </a:p>
            </p:txBody>
          </p:sp>
          <p:graphicFrame>
            <p:nvGraphicFramePr>
              <p:cNvPr id="206" name="차트 205">
                <a:extLst>
                  <a:ext uri="{FF2B5EF4-FFF2-40B4-BE49-F238E27FC236}">
                    <a16:creationId xmlns:a16="http://schemas.microsoft.com/office/drawing/2014/main" id="{6E471C11-F05A-222D-EACC-8921FB9284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0083706"/>
                  </p:ext>
                </p:extLst>
              </p:nvPr>
            </p:nvGraphicFramePr>
            <p:xfrm>
              <a:off x="3729181" y="1223119"/>
              <a:ext cx="4928411" cy="31582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2F0E05-ECA3-04A2-8432-E06F73B3BCD4}"/>
              </a:ext>
            </a:extLst>
          </p:cNvPr>
          <p:cNvGrpSpPr/>
          <p:nvPr/>
        </p:nvGrpSpPr>
        <p:grpSpPr>
          <a:xfrm>
            <a:off x="3504348" y="4396609"/>
            <a:ext cx="8921074" cy="5084974"/>
            <a:chOff x="3504348" y="4396609"/>
            <a:chExt cx="8921074" cy="5084974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1811B97-3F84-53D6-41A6-E75AECC80F67}"/>
                </a:ext>
              </a:extLst>
            </p:cNvPr>
            <p:cNvSpPr/>
            <p:nvPr/>
          </p:nvSpPr>
          <p:spPr>
            <a:xfrm>
              <a:off x="3504348" y="4396609"/>
              <a:ext cx="8921074" cy="5084974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C6563D9-B91B-D701-67FB-3C471A29307C}"/>
                </a:ext>
              </a:extLst>
            </p:cNvPr>
            <p:cNvSpPr/>
            <p:nvPr/>
          </p:nvSpPr>
          <p:spPr>
            <a:xfrm>
              <a:off x="3698394" y="4560323"/>
              <a:ext cx="8524323" cy="4816623"/>
            </a:xfrm>
            <a:prstGeom prst="roundRect">
              <a:avLst>
                <a:gd name="adj" fmla="val 5247"/>
              </a:avLst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ED9AC24-2688-1F0E-911D-4E1F631E9B4E}"/>
                </a:ext>
              </a:extLst>
            </p:cNvPr>
            <p:cNvSpPr txBox="1"/>
            <p:nvPr/>
          </p:nvSpPr>
          <p:spPr>
            <a:xfrm>
              <a:off x="4105228" y="4849310"/>
              <a:ext cx="1499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/>
                <a:t>장비 등록 상세 현황</a:t>
              </a:r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4B6A7CD9-963E-3B90-B16B-D1AD3F433E2D}"/>
                </a:ext>
              </a:extLst>
            </p:cNvPr>
            <p:cNvGrpSpPr/>
            <p:nvPr/>
          </p:nvGrpSpPr>
          <p:grpSpPr>
            <a:xfrm>
              <a:off x="7929797" y="5362083"/>
              <a:ext cx="3937264" cy="1658420"/>
              <a:chOff x="6679448" y="6392158"/>
              <a:chExt cx="3937264" cy="1658420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E402CDCD-27F3-6B28-D701-3110906BE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67391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944C2A3-B74C-CB6E-F47A-563C95CB691D}"/>
                  </a:ext>
                </a:extLst>
              </p:cNvPr>
              <p:cNvSpPr txBox="1"/>
              <p:nvPr/>
            </p:nvSpPr>
            <p:spPr>
              <a:xfrm>
                <a:off x="6679448" y="63921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서버장비</a:t>
                </a:r>
                <a:endParaRPr lang="en-US" altLang="ko-KR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3BB09E9-33AC-6F15-203F-A70AA824F983}"/>
                  </a:ext>
                </a:extLst>
              </p:cNvPr>
              <p:cNvSpPr txBox="1"/>
              <p:nvPr/>
            </p:nvSpPr>
            <p:spPr>
              <a:xfrm>
                <a:off x="7489146" y="63921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10,903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DE20B12-8408-5F87-288F-60123476F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7158974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92236C-1327-9A03-830B-5B3E4A1BBA2C}"/>
                  </a:ext>
                </a:extLst>
              </p:cNvPr>
              <p:cNvSpPr txBox="1"/>
              <p:nvPr/>
            </p:nvSpPr>
            <p:spPr>
              <a:xfrm>
                <a:off x="6679448" y="6811956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보안장비</a:t>
                </a:r>
                <a:endParaRPr lang="en-US" altLang="ko-KR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2AB7766-0572-3B9F-F771-70A0996D83E6}"/>
                  </a:ext>
                </a:extLst>
              </p:cNvPr>
              <p:cNvSpPr txBox="1"/>
              <p:nvPr/>
            </p:nvSpPr>
            <p:spPr>
              <a:xfrm>
                <a:off x="7489146" y="6811956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1024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47056C2F-646E-C8FE-5CD0-1493700F9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428" y="757129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C9CD02-DBEB-02F8-79DF-8338B3A12CB3}"/>
                  </a:ext>
                </a:extLst>
              </p:cNvPr>
              <p:cNvSpPr txBox="1"/>
              <p:nvPr/>
            </p:nvSpPr>
            <p:spPr>
              <a:xfrm>
                <a:off x="6679448" y="727450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네트워크</a:t>
                </a:r>
                <a:endParaRPr lang="en-US" altLang="ko-KR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EE0F7ED-4206-D6ED-F305-29D06AC117A5}"/>
                  </a:ext>
                </a:extLst>
              </p:cNvPr>
              <p:cNvSpPr txBox="1"/>
              <p:nvPr/>
            </p:nvSpPr>
            <p:spPr>
              <a:xfrm>
                <a:off x="7489146" y="727450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4,195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C6399740-43DE-836F-316D-06E29F69C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197273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FA7125E-C25D-45D2-266C-121B78D139B1}"/>
                  </a:ext>
                </a:extLst>
              </p:cNvPr>
              <p:cNvSpPr txBox="1"/>
              <p:nvPr/>
            </p:nvSpPr>
            <p:spPr>
              <a:xfrm>
                <a:off x="8741455" y="6850255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기타장비</a:t>
                </a:r>
                <a:endParaRPr lang="en-US" altLang="ko-KR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CD0BEC-90B3-8AF3-87C3-775AADCBA53C}"/>
                  </a:ext>
                </a:extLst>
              </p:cNvPr>
              <p:cNvSpPr txBox="1"/>
              <p:nvPr/>
            </p:nvSpPr>
            <p:spPr>
              <a:xfrm>
                <a:off x="9551153" y="6850255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105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D7364092-D2F6-8BF5-6EB9-5077D86D7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67391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445848-B6DC-D678-2CB8-3FEB04ECCEBA}"/>
                  </a:ext>
                </a:extLst>
              </p:cNvPr>
              <p:cNvSpPr txBox="1"/>
              <p:nvPr/>
            </p:nvSpPr>
            <p:spPr>
              <a:xfrm>
                <a:off x="8741455" y="63921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백업장비</a:t>
                </a:r>
                <a:endParaRPr lang="en-US" altLang="ko-KR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F17FA5F-3889-DBAB-122C-D24B94353677}"/>
                  </a:ext>
                </a:extLst>
              </p:cNvPr>
              <p:cNvSpPr txBox="1"/>
              <p:nvPr/>
            </p:nvSpPr>
            <p:spPr>
              <a:xfrm>
                <a:off x="9551153" y="63921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78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4177560-8D95-FA9D-B181-599C448EB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80505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6844D9F-58A4-BFA9-8BD8-6F6F7F73388F}"/>
                  </a:ext>
                </a:extLst>
              </p:cNvPr>
              <p:cNvSpPr txBox="1"/>
              <p:nvPr/>
            </p:nvSpPr>
            <p:spPr>
              <a:xfrm>
                <a:off x="6679448" y="77035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스토리지</a:t>
                </a:r>
                <a:endParaRPr lang="en-US" altLang="ko-KR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779A7C3-6358-FCCF-9EE1-3833C82BE64A}"/>
                  </a:ext>
                </a:extLst>
              </p:cNvPr>
              <p:cNvSpPr txBox="1"/>
              <p:nvPr/>
            </p:nvSpPr>
            <p:spPr>
              <a:xfrm>
                <a:off x="7489146" y="77035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6,657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7CCF03C4-CA49-2194-C922-260A475E3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61258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A7A44D7-5ECF-C64A-0634-9B563FCA9E2A}"/>
                  </a:ext>
                </a:extLst>
              </p:cNvPr>
              <p:cNvSpPr txBox="1"/>
              <p:nvPr/>
            </p:nvSpPr>
            <p:spPr>
              <a:xfrm>
                <a:off x="8741455" y="726557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전산기반</a:t>
                </a:r>
                <a:endParaRPr lang="en-US" altLang="ko-KR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8BB654-0622-0D12-C42B-5A14E933A046}"/>
                  </a:ext>
                </a:extLst>
              </p:cNvPr>
              <p:cNvSpPr txBox="1"/>
              <p:nvPr/>
            </p:nvSpPr>
            <p:spPr>
              <a:xfrm>
                <a:off x="9551153" y="726557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334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B1DD813-BAE2-865D-D0B2-4D76BAA5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154491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C18328-A906-3EDC-CAB7-2D0BAB3DDF1A}"/>
                </a:ext>
              </a:extLst>
            </p:cNvPr>
            <p:cNvSpPr txBox="1"/>
            <p:nvPr/>
          </p:nvSpPr>
          <p:spPr>
            <a:xfrm>
              <a:off x="4100744" y="7164463"/>
              <a:ext cx="1869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/>
                <a:t>S/W </a:t>
              </a:r>
              <a:r>
                <a:rPr lang="ko-KR" altLang="en-US"/>
                <a:t>장비 등록 상세 현황</a:t>
              </a:r>
            </a:p>
          </p:txBody>
        </p:sp>
        <p:graphicFrame>
          <p:nvGraphicFramePr>
            <p:cNvPr id="153" name="차트 152">
              <a:extLst>
                <a:ext uri="{FF2B5EF4-FFF2-40B4-BE49-F238E27FC236}">
                  <a16:creationId xmlns:a16="http://schemas.microsoft.com/office/drawing/2014/main" id="{8F061C86-239D-CCB0-9747-629A19F999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7214797"/>
                </p:ext>
              </p:extLst>
            </p:nvPr>
          </p:nvGraphicFramePr>
          <p:xfrm>
            <a:off x="4043343" y="7438460"/>
            <a:ext cx="2921585" cy="1814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9FB076B-CE9A-692E-AA5A-2839B3C7D096}"/>
                </a:ext>
              </a:extLst>
            </p:cNvPr>
            <p:cNvGrpSpPr/>
            <p:nvPr/>
          </p:nvGrpSpPr>
          <p:grpSpPr>
            <a:xfrm>
              <a:off x="7866807" y="7526555"/>
              <a:ext cx="3937264" cy="1658420"/>
              <a:chOff x="6679448" y="10397260"/>
              <a:chExt cx="3937264" cy="1658420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5362B02-4DDF-36F4-EAE6-5C3DB0138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07442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0EEAF43-C4DA-782B-D1E9-3E433175F4C3}"/>
                  </a:ext>
                </a:extLst>
              </p:cNvPr>
              <p:cNvSpPr txBox="1"/>
              <p:nvPr/>
            </p:nvSpPr>
            <p:spPr>
              <a:xfrm>
                <a:off x="6679448" y="103972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시스템</a:t>
                </a:r>
                <a:endParaRPr lang="en-US" altLang="ko-KR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DF999A4-03FD-705B-FFC6-924FEBD3823B}"/>
                  </a:ext>
                </a:extLst>
              </p:cNvPr>
              <p:cNvSpPr txBox="1"/>
              <p:nvPr/>
            </p:nvSpPr>
            <p:spPr>
              <a:xfrm>
                <a:off x="7489146" y="103972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193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27FDE8F5-D9B7-A9DA-4C92-4F9AC7433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11640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6512B6-A7E4-F57C-E553-BF1860BE9872}"/>
                  </a:ext>
                </a:extLst>
              </p:cNvPr>
              <p:cNvSpPr txBox="1"/>
              <p:nvPr/>
            </p:nvSpPr>
            <p:spPr>
              <a:xfrm>
                <a:off x="6679448" y="108170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미들웨어</a:t>
                </a:r>
                <a:endParaRPr lang="en-US" altLang="ko-KR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3F426CF-077F-0A0C-388B-48BE0D22CE1F}"/>
                  </a:ext>
                </a:extLst>
              </p:cNvPr>
              <p:cNvSpPr txBox="1"/>
              <p:nvPr/>
            </p:nvSpPr>
            <p:spPr>
              <a:xfrm>
                <a:off x="7489146" y="108170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70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C73C96C6-12D2-D6A9-D5BB-4B0346460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428" y="1157639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2EED048-5993-FCD3-5B88-00BEE5235CB5}"/>
                  </a:ext>
                </a:extLst>
              </p:cNvPr>
              <p:cNvSpPr txBox="1"/>
              <p:nvPr/>
            </p:nvSpPr>
            <p:spPr>
              <a:xfrm>
                <a:off x="6679448" y="11279604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ko-KR"/>
                  <a:t>DB</a:t>
                </a:r>
                <a:r>
                  <a:rPr lang="ko-KR" altLang="en-US"/>
                  <a:t>관리</a:t>
                </a:r>
                <a:endParaRPr lang="en-US" altLang="ko-KR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2220D4E-E427-0BC0-D565-A98092ECF9A2}"/>
                  </a:ext>
                </a:extLst>
              </p:cNvPr>
              <p:cNvSpPr txBox="1"/>
              <p:nvPr/>
            </p:nvSpPr>
            <p:spPr>
              <a:xfrm>
                <a:off x="7489146" y="11279604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6390B55A-DB30-D9F7-7F7C-0DE2D465C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202375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48074B2-9ED9-787F-BA2A-7E319E05C620}"/>
                  </a:ext>
                </a:extLst>
              </p:cNvPr>
              <p:cNvSpPr txBox="1"/>
              <p:nvPr/>
            </p:nvSpPr>
            <p:spPr>
              <a:xfrm>
                <a:off x="8741455" y="10855357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관제</a:t>
                </a:r>
                <a:endParaRPr lang="en-US" altLang="ko-KR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FE15009-7E57-A076-E9E9-FC4F80CB806C}"/>
                  </a:ext>
                </a:extLst>
              </p:cNvPr>
              <p:cNvSpPr txBox="1"/>
              <p:nvPr/>
            </p:nvSpPr>
            <p:spPr>
              <a:xfrm>
                <a:off x="9551153" y="10855357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217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ACB1F7F2-F848-57CD-3FCD-3175D20AB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07442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B86974-58D2-C9D7-15CD-3992B74B1FCC}"/>
                  </a:ext>
                </a:extLst>
              </p:cNvPr>
              <p:cNvSpPr txBox="1"/>
              <p:nvPr/>
            </p:nvSpPr>
            <p:spPr>
              <a:xfrm>
                <a:off x="8741455" y="103972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정보보호</a:t>
                </a:r>
                <a:endParaRPr lang="en-US" altLang="ko-KR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B59FF6E-C61B-04FC-968E-EF5219C9DE0B}"/>
                  </a:ext>
                </a:extLst>
              </p:cNvPr>
              <p:cNvSpPr txBox="1"/>
              <p:nvPr/>
            </p:nvSpPr>
            <p:spPr>
              <a:xfrm>
                <a:off x="9551153" y="103972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D4E18A0-2FEB-7ED6-F950-CFAAEEACF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205568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3A4A5A1-FA3F-4AF6-1C35-FEA9B0225FB0}"/>
                  </a:ext>
                </a:extLst>
              </p:cNvPr>
              <p:cNvSpPr txBox="1"/>
              <p:nvPr/>
            </p:nvSpPr>
            <p:spPr>
              <a:xfrm>
                <a:off x="6679448" y="1170866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백업관리</a:t>
                </a:r>
                <a:endParaRPr lang="en-US" altLang="ko-KR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FA91587-B351-0270-8AC9-631E00E3E864}"/>
                  </a:ext>
                </a:extLst>
              </p:cNvPr>
              <p:cNvSpPr txBox="1"/>
              <p:nvPr/>
            </p:nvSpPr>
            <p:spPr>
              <a:xfrm>
                <a:off x="7489146" y="1170866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91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0907F4B-242B-6B81-3F8A-A01877C1C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61769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45A7913-718D-C894-5BBF-B20AB2F2AD36}"/>
                  </a:ext>
                </a:extLst>
              </p:cNvPr>
              <p:cNvSpPr txBox="1"/>
              <p:nvPr/>
            </p:nvSpPr>
            <p:spPr>
              <a:xfrm>
                <a:off x="8741455" y="1127067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가상화</a:t>
                </a:r>
                <a:endParaRPr lang="en-US" altLang="ko-KR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C6BA8CF-93AC-5297-D289-5F1B2A3EBFAC}"/>
                  </a:ext>
                </a:extLst>
              </p:cNvPr>
              <p:cNvSpPr txBox="1"/>
              <p:nvPr/>
            </p:nvSpPr>
            <p:spPr>
              <a:xfrm>
                <a:off x="9551153" y="1127067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330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6C98CFC1-F03F-57B5-DEA4-C1CA947D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159593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F0AC08C-1729-1F70-BACD-81E6F3D21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205568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BB8582A-D292-5E64-0066-0AFB77312DE1}"/>
                  </a:ext>
                </a:extLst>
              </p:cNvPr>
              <p:cNvSpPr txBox="1"/>
              <p:nvPr/>
            </p:nvSpPr>
            <p:spPr>
              <a:xfrm>
                <a:off x="8741455" y="11708662"/>
                <a:ext cx="8096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응용</a:t>
                </a:r>
                <a:r>
                  <a:rPr lang="en-US" altLang="ko-KR"/>
                  <a:t>/</a:t>
                </a:r>
                <a:r>
                  <a:rPr lang="ko-KR" altLang="en-US"/>
                  <a:t>개발</a:t>
                </a:r>
                <a:endParaRPr lang="en-US" altLang="ko-KR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A354822-4F68-3271-8D23-76A0495C15B6}"/>
                  </a:ext>
                </a:extLst>
              </p:cNvPr>
              <p:cNvSpPr txBox="1"/>
              <p:nvPr/>
            </p:nvSpPr>
            <p:spPr>
              <a:xfrm>
                <a:off x="9551153" y="1170866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166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</p:grpSp>
        <p:graphicFrame>
          <p:nvGraphicFramePr>
            <p:cNvPr id="240" name="차트 239">
              <a:extLst>
                <a:ext uri="{FF2B5EF4-FFF2-40B4-BE49-F238E27FC236}">
                  <a16:creationId xmlns:a16="http://schemas.microsoft.com/office/drawing/2014/main" id="{8C95269B-40FD-462D-A055-B12AB084DD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3605225"/>
                </p:ext>
              </p:extLst>
            </p:nvPr>
          </p:nvGraphicFramePr>
          <p:xfrm>
            <a:off x="4040685" y="5159963"/>
            <a:ext cx="2921585" cy="1814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5B43B83-F1E4-6B35-B8A7-1D4DE770A0EE}"/>
              </a:ext>
            </a:extLst>
          </p:cNvPr>
          <p:cNvSpPr txBox="1"/>
          <p:nvPr/>
        </p:nvSpPr>
        <p:spPr>
          <a:xfrm>
            <a:off x="467724" y="-54593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메인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E4B55E2-D093-9C9E-9DF3-3AD2C9F7947E}"/>
              </a:ext>
            </a:extLst>
          </p:cNvPr>
          <p:cNvSpPr txBox="1"/>
          <p:nvPr/>
        </p:nvSpPr>
        <p:spPr>
          <a:xfrm>
            <a:off x="1346593" y="-54593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선번장관리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0B69AD4-2CA4-63C2-9A20-D7D4B9F04FFA}"/>
              </a:ext>
            </a:extLst>
          </p:cNvPr>
          <p:cNvSpPr txBox="1"/>
          <p:nvPr/>
        </p:nvSpPr>
        <p:spPr>
          <a:xfrm>
            <a:off x="2849224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장비관리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C9A2BF-BFE9-FFC4-B651-D2CD228F1F3F}"/>
              </a:ext>
            </a:extLst>
          </p:cNvPr>
          <p:cNvSpPr txBox="1"/>
          <p:nvPr/>
        </p:nvSpPr>
        <p:spPr>
          <a:xfrm>
            <a:off x="4186745" y="-54593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네트워크 관리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69276D0-CF48-9175-1D89-708AE4A704E7}"/>
              </a:ext>
            </a:extLst>
          </p:cNvPr>
          <p:cNvSpPr txBox="1"/>
          <p:nvPr/>
        </p:nvSpPr>
        <p:spPr>
          <a:xfrm>
            <a:off x="5900972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환경설정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13C61B0-15CD-0492-E752-FB8CF3E8AD92}"/>
              </a:ext>
            </a:extLst>
          </p:cNvPr>
          <p:cNvSpPr txBox="1"/>
          <p:nvPr/>
        </p:nvSpPr>
        <p:spPr>
          <a:xfrm>
            <a:off x="11533945" y="-607278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관리자님</a:t>
            </a:r>
          </a:p>
        </p:txBody>
      </p:sp>
      <p:pic>
        <p:nvPicPr>
          <p:cNvPr id="255" name="그림 254" descr="텍스트, 폰트, 로고, 브랜드이(가) 표시된 사진&#10;&#10;자동 생성된 설명">
            <a:extLst>
              <a:ext uri="{FF2B5EF4-FFF2-40B4-BE49-F238E27FC236}">
                <a16:creationId xmlns:a16="http://schemas.microsoft.com/office/drawing/2014/main" id="{61D4A8EE-CDD9-33A2-561B-10BA238C9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9274" y="-720594"/>
            <a:ext cx="1448554" cy="534407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73DEA6F3-2BDD-07C3-CE30-F8CD347B3724}"/>
              </a:ext>
            </a:extLst>
          </p:cNvPr>
          <p:cNvSpPr txBox="1"/>
          <p:nvPr/>
        </p:nvSpPr>
        <p:spPr>
          <a:xfrm>
            <a:off x="-1700720" y="555891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대시보드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8979B54-9EF4-52FF-BA79-AF2DB87D5335}"/>
              </a:ext>
            </a:extLst>
          </p:cNvPr>
          <p:cNvSpPr txBox="1"/>
          <p:nvPr/>
        </p:nvSpPr>
        <p:spPr>
          <a:xfrm>
            <a:off x="-1700720" y="11966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공지사항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42FAFB8-606E-ABE1-12D0-B6C2DE19DA0D}"/>
              </a:ext>
            </a:extLst>
          </p:cNvPr>
          <p:cNvSpPr txBox="1"/>
          <p:nvPr/>
        </p:nvSpPr>
        <p:spPr>
          <a:xfrm>
            <a:off x="-1700720" y="183734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보고</a:t>
            </a:r>
            <a:r>
              <a:rPr lang="en-US" altLang="ko-KR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통계</a:t>
            </a:r>
          </a:p>
        </p:txBody>
      </p:sp>
      <p:pic>
        <p:nvPicPr>
          <p:cNvPr id="266" name="그래픽 265">
            <a:extLst>
              <a:ext uri="{FF2B5EF4-FFF2-40B4-BE49-F238E27FC236}">
                <a16:creationId xmlns:a16="http://schemas.microsoft.com/office/drawing/2014/main" id="{EA9AD31C-7DE4-8B70-35DD-D582566F5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31712" y="518758"/>
            <a:ext cx="401298" cy="401298"/>
          </a:xfrm>
          <a:prstGeom prst="rect">
            <a:avLst/>
          </a:prstGeom>
        </p:spPr>
      </p:pic>
      <p:pic>
        <p:nvPicPr>
          <p:cNvPr id="269" name="그래픽 268">
            <a:extLst>
              <a:ext uri="{FF2B5EF4-FFF2-40B4-BE49-F238E27FC236}">
                <a16:creationId xmlns:a16="http://schemas.microsoft.com/office/drawing/2014/main" id="{B34B1E51-C920-0B87-C262-FD4838C832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240344" y="1143915"/>
            <a:ext cx="401298" cy="401298"/>
          </a:xfrm>
          <a:prstGeom prst="rect">
            <a:avLst/>
          </a:prstGeom>
        </p:spPr>
      </p:pic>
      <p:pic>
        <p:nvPicPr>
          <p:cNvPr id="271" name="그래픽 270">
            <a:extLst>
              <a:ext uri="{FF2B5EF4-FFF2-40B4-BE49-F238E27FC236}">
                <a16:creationId xmlns:a16="http://schemas.microsoft.com/office/drawing/2014/main" id="{F6DD90F5-C688-CC9E-77D1-973DDF62B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243121" y="1784643"/>
            <a:ext cx="401298" cy="4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D23A3-159C-0CA6-70C3-39FBA587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94A9F214-AB5D-503E-C5E4-ACBDC02DBEC3}"/>
              </a:ext>
            </a:extLst>
          </p:cNvPr>
          <p:cNvGrpSpPr/>
          <p:nvPr/>
        </p:nvGrpSpPr>
        <p:grpSpPr>
          <a:xfrm>
            <a:off x="-2586732" y="-864657"/>
            <a:ext cx="15388333" cy="10465857"/>
            <a:chOff x="-2586732" y="-864657"/>
            <a:chExt cx="15388333" cy="1046585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57F0FFC-9F83-B2CF-052E-652BDF1C4B60}"/>
                </a:ext>
              </a:extLst>
            </p:cNvPr>
            <p:cNvSpPr/>
            <p:nvPr/>
          </p:nvSpPr>
          <p:spPr>
            <a:xfrm>
              <a:off x="-2586732" y="31918"/>
              <a:ext cx="2576998" cy="9569282"/>
            </a:xfrm>
            <a:prstGeom prst="rect">
              <a:avLst/>
            </a:prstGeom>
            <a:solidFill>
              <a:srgbClr val="243C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EDFB0B00-456A-6241-4EAA-9E4FEA5F299C}"/>
                </a:ext>
              </a:extLst>
            </p:cNvPr>
            <p:cNvSpPr/>
            <p:nvPr/>
          </p:nvSpPr>
          <p:spPr>
            <a:xfrm>
              <a:off x="-2586732" y="-864657"/>
              <a:ext cx="2576998" cy="89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E6FFC3C0-8D4A-6114-F542-657C682EDA20}"/>
                </a:ext>
              </a:extLst>
            </p:cNvPr>
            <p:cNvSpPr/>
            <p:nvPr/>
          </p:nvSpPr>
          <p:spPr>
            <a:xfrm>
              <a:off x="-1692088" y="15624"/>
              <a:ext cx="14493688" cy="9585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3955A5A1-60DF-A65D-BB19-254707C0FB0F}"/>
                </a:ext>
              </a:extLst>
            </p:cNvPr>
            <p:cNvSpPr/>
            <p:nvPr/>
          </p:nvSpPr>
          <p:spPr>
            <a:xfrm>
              <a:off x="-1692087" y="-862080"/>
              <a:ext cx="14493688" cy="89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988F27-5693-7D5D-81C5-0A3E9E167B88}"/>
              </a:ext>
            </a:extLst>
          </p:cNvPr>
          <p:cNvGrpSpPr/>
          <p:nvPr/>
        </p:nvGrpSpPr>
        <p:grpSpPr>
          <a:xfrm>
            <a:off x="-1401862" y="224254"/>
            <a:ext cx="13851671" cy="10456446"/>
            <a:chOff x="-1401862" y="224254"/>
            <a:chExt cx="12263199" cy="925732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FFF4495-FDF0-35C7-9F0A-CAA36ACFD1C8}"/>
                </a:ext>
              </a:extLst>
            </p:cNvPr>
            <p:cNvGrpSpPr/>
            <p:nvPr/>
          </p:nvGrpSpPr>
          <p:grpSpPr>
            <a:xfrm>
              <a:off x="7813908" y="224254"/>
              <a:ext cx="3020168" cy="4007883"/>
              <a:chOff x="7624443" y="1742582"/>
              <a:chExt cx="3020168" cy="349339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5A0FFD3-B324-17A2-23C4-AE7E17EBD41B}"/>
                  </a:ext>
                </a:extLst>
              </p:cNvPr>
              <p:cNvSpPr/>
              <p:nvPr/>
            </p:nvSpPr>
            <p:spPr>
              <a:xfrm>
                <a:off x="7624443" y="1742582"/>
                <a:ext cx="3020168" cy="3493397"/>
              </a:xfrm>
              <a:prstGeom prst="roundRect">
                <a:avLst>
                  <a:gd name="adj" fmla="val 369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9BF01E5-C7A3-84E4-0170-92877DB12FBD}"/>
                  </a:ext>
                </a:extLst>
              </p:cNvPr>
              <p:cNvGrpSpPr/>
              <p:nvPr/>
            </p:nvGrpSpPr>
            <p:grpSpPr>
              <a:xfrm>
                <a:off x="7928893" y="1972367"/>
                <a:ext cx="2441612" cy="802090"/>
                <a:chOff x="7199987" y="756272"/>
                <a:chExt cx="2441612" cy="802090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9CEFFADD-86B2-2D0D-F825-2BCFE26643B8}"/>
                    </a:ext>
                  </a:extLst>
                </p:cNvPr>
                <p:cNvSpPr/>
                <p:nvPr/>
              </p:nvSpPr>
              <p:spPr>
                <a:xfrm>
                  <a:off x="7199987" y="756272"/>
                  <a:ext cx="2441612" cy="802090"/>
                </a:xfrm>
                <a:prstGeom prst="round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0919FD-A5FB-9BD9-8361-DC12A8EE22F4}"/>
                    </a:ext>
                  </a:extLst>
                </p:cNvPr>
                <p:cNvSpPr txBox="1"/>
                <p:nvPr/>
              </p:nvSpPr>
              <p:spPr>
                <a:xfrm>
                  <a:off x="7379050" y="904081"/>
                  <a:ext cx="20834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20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dist"/>
                  <a:r>
                    <a:rPr lang="en-US" altLang="ko-KR" sz="3600"/>
                    <a:t>17:07</a:t>
                  </a:r>
                  <a:endParaRPr lang="ko-KR" altLang="en-US" sz="4800"/>
                </a:p>
              </p:txBody>
            </p:sp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D3F2F092-F829-3896-ED56-1D64B5A09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8893" y="2942297"/>
                <a:ext cx="2513014" cy="2086079"/>
              </a:xfrm>
              <a:prstGeom prst="rect">
                <a:avLst/>
              </a:prstGeom>
            </p:spPr>
          </p:pic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A7A9DDCE-0892-D636-C2A8-35686E68954A}"/>
                </a:ext>
              </a:extLst>
            </p:cNvPr>
            <p:cNvGrpSpPr/>
            <p:nvPr/>
          </p:nvGrpSpPr>
          <p:grpSpPr>
            <a:xfrm>
              <a:off x="-1389824" y="224254"/>
              <a:ext cx="3041715" cy="2983835"/>
              <a:chOff x="453743" y="592554"/>
              <a:chExt cx="2645058" cy="276421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33FF01D-DECF-3B29-A180-63FC5A0956D6}"/>
                  </a:ext>
                </a:extLst>
              </p:cNvPr>
              <p:cNvSpPr/>
              <p:nvPr/>
            </p:nvSpPr>
            <p:spPr>
              <a:xfrm>
                <a:off x="453743" y="592554"/>
                <a:ext cx="2645058" cy="2764210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3A73E1FD-A601-6F0C-7BF1-AE1DCCC04CEA}"/>
                  </a:ext>
                </a:extLst>
              </p:cNvPr>
              <p:cNvSpPr/>
              <p:nvPr/>
            </p:nvSpPr>
            <p:spPr>
              <a:xfrm>
                <a:off x="643922" y="761770"/>
                <a:ext cx="2243765" cy="243421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5FF52FD-B6A7-39A4-15C8-FDAE8524ECEF}"/>
                  </a:ext>
                </a:extLst>
              </p:cNvPr>
              <p:cNvSpPr txBox="1"/>
              <p:nvPr/>
            </p:nvSpPr>
            <p:spPr>
              <a:xfrm>
                <a:off x="944594" y="925110"/>
                <a:ext cx="1306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케이블 포설 현황</a:t>
                </a:r>
              </a:p>
            </p:txBody>
          </p:sp>
          <p:graphicFrame>
            <p:nvGraphicFramePr>
              <p:cNvPr id="80" name="차트 79">
                <a:extLst>
                  <a:ext uri="{FF2B5EF4-FFF2-40B4-BE49-F238E27FC236}">
                    <a16:creationId xmlns:a16="http://schemas.microsoft.com/office/drawing/2014/main" id="{F50F9BE0-1195-D3B8-D527-097B6C5AD546}"/>
                  </a:ext>
                </a:extLst>
              </p:cNvPr>
              <p:cNvGraphicFramePr/>
              <p:nvPr/>
            </p:nvGraphicFramePr>
            <p:xfrm>
              <a:off x="586073" y="1156767"/>
              <a:ext cx="2301614" cy="20392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1654C8B-BA65-6DC7-11D8-F43EBA6E9967}"/>
                </a:ext>
              </a:extLst>
            </p:cNvPr>
            <p:cNvGrpSpPr/>
            <p:nvPr/>
          </p:nvGrpSpPr>
          <p:grpSpPr>
            <a:xfrm>
              <a:off x="-1389825" y="6497747"/>
              <a:ext cx="3041715" cy="2983835"/>
              <a:chOff x="310918" y="6497747"/>
              <a:chExt cx="3041715" cy="2983835"/>
            </a:xfrm>
          </p:grpSpPr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B72AD358-ACB2-1623-BE13-F3305BD321D9}"/>
                  </a:ext>
                </a:extLst>
              </p:cNvPr>
              <p:cNvGrpSpPr/>
              <p:nvPr/>
            </p:nvGrpSpPr>
            <p:grpSpPr>
              <a:xfrm>
                <a:off x="310918" y="6497747"/>
                <a:ext cx="3041715" cy="2983835"/>
                <a:chOff x="453743" y="6534102"/>
                <a:chExt cx="2645058" cy="2764210"/>
              </a:xfrm>
            </p:grpSpPr>
            <p:grpSp>
              <p:nvGrpSpPr>
                <p:cNvPr id="192" name="그룹 191">
                  <a:extLst>
                    <a:ext uri="{FF2B5EF4-FFF2-40B4-BE49-F238E27FC236}">
                      <a16:creationId xmlns:a16="http://schemas.microsoft.com/office/drawing/2014/main" id="{D1DC29D5-29B7-2D46-BAC5-2DF5524D6A91}"/>
                    </a:ext>
                  </a:extLst>
                </p:cNvPr>
                <p:cNvGrpSpPr/>
                <p:nvPr/>
              </p:nvGrpSpPr>
              <p:grpSpPr>
                <a:xfrm>
                  <a:off x="453743" y="6534102"/>
                  <a:ext cx="2645058" cy="2764210"/>
                  <a:chOff x="453743" y="592554"/>
                  <a:chExt cx="2645058" cy="2764210"/>
                </a:xfrm>
              </p:grpSpPr>
              <p:sp>
                <p:nvSpPr>
                  <p:cNvPr id="194" name="사각형: 둥근 모서리 193">
                    <a:extLst>
                      <a:ext uri="{FF2B5EF4-FFF2-40B4-BE49-F238E27FC236}">
                        <a16:creationId xmlns:a16="http://schemas.microsoft.com/office/drawing/2014/main" id="{BC312BB7-4C35-1CBC-0FBD-61C7EAED71E9}"/>
                      </a:ext>
                    </a:extLst>
                  </p:cNvPr>
                  <p:cNvSpPr/>
                  <p:nvPr/>
                </p:nvSpPr>
                <p:spPr>
                  <a:xfrm>
                    <a:off x="453743" y="592554"/>
                    <a:ext cx="2645058" cy="2764210"/>
                  </a:xfrm>
                  <a:prstGeom prst="roundRect">
                    <a:avLst>
                      <a:gd name="adj" fmla="val 5454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사각형: 둥근 모서리 194">
                    <a:extLst>
                      <a:ext uri="{FF2B5EF4-FFF2-40B4-BE49-F238E27FC236}">
                        <a16:creationId xmlns:a16="http://schemas.microsoft.com/office/drawing/2014/main" id="{9E6B0352-1714-7315-8EB3-97128101BCBE}"/>
                      </a:ext>
                    </a:extLst>
                  </p:cNvPr>
                  <p:cNvSpPr/>
                  <p:nvPr/>
                </p:nvSpPr>
                <p:spPr>
                  <a:xfrm>
                    <a:off x="643922" y="761770"/>
                    <a:ext cx="2243765" cy="2434214"/>
                  </a:xfrm>
                  <a:prstGeom prst="round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A1A2551C-E679-AB49-1C79-7908D0431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44594" y="925110"/>
                    <a:ext cx="11592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20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/>
                      <a:t>장비 누적 금액</a:t>
                    </a:r>
                  </a:p>
                </p:txBody>
              </p:sp>
            </p:grpSp>
            <p:graphicFrame>
              <p:nvGraphicFramePr>
                <p:cNvPr id="197" name="차트 196">
                  <a:extLst>
                    <a:ext uri="{FF2B5EF4-FFF2-40B4-BE49-F238E27FC236}">
                      <a16:creationId xmlns:a16="http://schemas.microsoft.com/office/drawing/2014/main" id="{B34B22AE-CF76-8C60-5776-3423F86F0A9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32046439"/>
                    </p:ext>
                  </p:extLst>
                </p:nvPr>
              </p:nvGraphicFramePr>
              <p:xfrm>
                <a:off x="471662" y="7079551"/>
                <a:ext cx="2588284" cy="19290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9BDB26C-33AB-8170-C105-37AFB2D1B682}"/>
                  </a:ext>
                </a:extLst>
              </p:cNvPr>
              <p:cNvSpPr txBox="1"/>
              <p:nvPr/>
            </p:nvSpPr>
            <p:spPr>
              <a:xfrm>
                <a:off x="1111552" y="8000760"/>
                <a:ext cx="11838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137,309 </a:t>
                </a:r>
                <a:r>
                  <a:rPr lang="ko-KR" altLang="en-US"/>
                  <a:t>천원</a:t>
                </a:r>
                <a:endParaRPr lang="en-US" altLang="ko-KR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6844AC6B-8CB8-2714-2924-240209D82D33}"/>
                </a:ext>
              </a:extLst>
            </p:cNvPr>
            <p:cNvGrpSpPr/>
            <p:nvPr/>
          </p:nvGrpSpPr>
          <p:grpSpPr>
            <a:xfrm>
              <a:off x="-1401862" y="3327372"/>
              <a:ext cx="3041715" cy="2983835"/>
              <a:chOff x="453743" y="3590009"/>
              <a:chExt cx="2645058" cy="2764210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5F8728B8-524B-2B63-0478-158EA1F92AF7}"/>
                  </a:ext>
                </a:extLst>
              </p:cNvPr>
              <p:cNvGrpSpPr/>
              <p:nvPr/>
            </p:nvGrpSpPr>
            <p:grpSpPr>
              <a:xfrm>
                <a:off x="453743" y="3590009"/>
                <a:ext cx="2645058" cy="2764210"/>
                <a:chOff x="453743" y="592554"/>
                <a:chExt cx="2645058" cy="2764210"/>
              </a:xfrm>
            </p:grpSpPr>
            <p:sp>
              <p:nvSpPr>
                <p:cNvPr id="186" name="사각형: 둥근 모서리 185">
                  <a:extLst>
                    <a:ext uri="{FF2B5EF4-FFF2-40B4-BE49-F238E27FC236}">
                      <a16:creationId xmlns:a16="http://schemas.microsoft.com/office/drawing/2014/main" id="{4371ECBC-6726-1657-F6C9-522DC271F46A}"/>
                    </a:ext>
                  </a:extLst>
                </p:cNvPr>
                <p:cNvSpPr/>
                <p:nvPr/>
              </p:nvSpPr>
              <p:spPr>
                <a:xfrm>
                  <a:off x="453743" y="592554"/>
                  <a:ext cx="2645058" cy="2764210"/>
                </a:xfrm>
                <a:prstGeom prst="roundRect">
                  <a:avLst>
                    <a:gd name="adj" fmla="val 545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사각형: 둥근 모서리 186">
                  <a:extLst>
                    <a:ext uri="{FF2B5EF4-FFF2-40B4-BE49-F238E27FC236}">
                      <a16:creationId xmlns:a16="http://schemas.microsoft.com/office/drawing/2014/main" id="{8B614490-0B50-D280-C0A3-29C1FC994235}"/>
                    </a:ext>
                  </a:extLst>
                </p:cNvPr>
                <p:cNvSpPr/>
                <p:nvPr/>
              </p:nvSpPr>
              <p:spPr>
                <a:xfrm>
                  <a:off x="643922" y="761770"/>
                  <a:ext cx="2243765" cy="2434214"/>
                </a:xfrm>
                <a:prstGeom prst="round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5594F780-BF74-5E1C-8782-9BBD4C298F19}"/>
                    </a:ext>
                  </a:extLst>
                </p:cNvPr>
                <p:cNvSpPr txBox="1"/>
                <p:nvPr/>
              </p:nvSpPr>
              <p:spPr>
                <a:xfrm>
                  <a:off x="944594" y="925110"/>
                  <a:ext cx="11592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20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/>
                    <a:t>장비 등록 현황</a:t>
                  </a:r>
                </a:p>
              </p:txBody>
            </p:sp>
          </p:grpSp>
          <p:graphicFrame>
            <p:nvGraphicFramePr>
              <p:cNvPr id="199" name="차트 198">
                <a:extLst>
                  <a:ext uri="{FF2B5EF4-FFF2-40B4-BE49-F238E27FC236}">
                    <a16:creationId xmlns:a16="http://schemas.microsoft.com/office/drawing/2014/main" id="{A7F218C8-0796-31E7-E924-4BF1CA0BF8C2}"/>
                  </a:ext>
                </a:extLst>
              </p:cNvPr>
              <p:cNvGraphicFramePr/>
              <p:nvPr/>
            </p:nvGraphicFramePr>
            <p:xfrm>
              <a:off x="586073" y="4104427"/>
              <a:ext cx="2301614" cy="20392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4D58E647-F523-F7C3-D483-670E629770C3}"/>
                </a:ext>
              </a:extLst>
            </p:cNvPr>
            <p:cNvGrpSpPr/>
            <p:nvPr/>
          </p:nvGrpSpPr>
          <p:grpSpPr>
            <a:xfrm>
              <a:off x="1940263" y="224254"/>
              <a:ext cx="5662272" cy="4028395"/>
              <a:chOff x="3362251" y="592554"/>
              <a:chExt cx="5662272" cy="4028395"/>
            </a:xfrm>
          </p:grpSpPr>
          <p:sp>
            <p:nvSpPr>
              <p:cNvPr id="203" name="사각형: 둥근 모서리 202">
                <a:extLst>
                  <a:ext uri="{FF2B5EF4-FFF2-40B4-BE49-F238E27FC236}">
                    <a16:creationId xmlns:a16="http://schemas.microsoft.com/office/drawing/2014/main" id="{438FA750-A0D1-534B-2056-D6F58DA6B8E1}"/>
                  </a:ext>
                </a:extLst>
              </p:cNvPr>
              <p:cNvSpPr/>
              <p:nvPr/>
            </p:nvSpPr>
            <p:spPr>
              <a:xfrm>
                <a:off x="3362251" y="592554"/>
                <a:ext cx="5662272" cy="4028395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6F7A57DE-02DC-7D4D-2869-15C5C5ED6C48}"/>
                  </a:ext>
                </a:extLst>
              </p:cNvPr>
              <p:cNvGrpSpPr/>
              <p:nvPr/>
            </p:nvGrpSpPr>
            <p:grpSpPr>
              <a:xfrm>
                <a:off x="3548786" y="761770"/>
                <a:ext cx="5267441" cy="3685574"/>
                <a:chOff x="3548786" y="761770"/>
                <a:chExt cx="5267441" cy="3685574"/>
              </a:xfrm>
            </p:grpSpPr>
            <p:sp>
              <p:nvSpPr>
                <p:cNvPr id="204" name="사각형: 둥근 모서리 203">
                  <a:extLst>
                    <a:ext uri="{FF2B5EF4-FFF2-40B4-BE49-F238E27FC236}">
                      <a16:creationId xmlns:a16="http://schemas.microsoft.com/office/drawing/2014/main" id="{B8CF1D43-84BF-E3E9-A80D-81C8BDEA0F98}"/>
                    </a:ext>
                  </a:extLst>
                </p:cNvPr>
                <p:cNvSpPr/>
                <p:nvPr/>
              </p:nvSpPr>
              <p:spPr>
                <a:xfrm>
                  <a:off x="3548786" y="761770"/>
                  <a:ext cx="5267441" cy="3685574"/>
                </a:xfrm>
                <a:prstGeom prst="roundRect">
                  <a:avLst>
                    <a:gd name="adj" fmla="val 6843"/>
                  </a:avLst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148F638-CAE1-B8BF-D0F3-A6EC2A4194EB}"/>
                    </a:ext>
                  </a:extLst>
                </p:cNvPr>
                <p:cNvSpPr txBox="1"/>
                <p:nvPr/>
              </p:nvSpPr>
              <p:spPr>
                <a:xfrm>
                  <a:off x="3898588" y="988613"/>
                  <a:ext cx="16466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>
                    <a:defRPr sz="1200"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/>
                    <a:t>케이블 포설 상세 현황</a:t>
                  </a:r>
                </a:p>
              </p:txBody>
            </p:sp>
            <p:graphicFrame>
              <p:nvGraphicFramePr>
                <p:cNvPr id="206" name="차트 205">
                  <a:extLst>
                    <a:ext uri="{FF2B5EF4-FFF2-40B4-BE49-F238E27FC236}">
                      <a16:creationId xmlns:a16="http://schemas.microsoft.com/office/drawing/2014/main" id="{7ED094CB-616C-ABA2-2682-EE6DB25B5E9C}"/>
                    </a:ext>
                  </a:extLst>
                </p:cNvPr>
                <p:cNvGraphicFramePr/>
                <p:nvPr/>
              </p:nvGraphicFramePr>
              <p:xfrm>
                <a:off x="3729181" y="1223119"/>
                <a:ext cx="4928411" cy="315828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p:grp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FB3E60C8-BCD7-B4AA-1A8D-557E18CAC6B6}"/>
                </a:ext>
              </a:extLst>
            </p:cNvPr>
            <p:cNvGrpSpPr/>
            <p:nvPr/>
          </p:nvGrpSpPr>
          <p:grpSpPr>
            <a:xfrm>
              <a:off x="1940263" y="4396609"/>
              <a:ext cx="8921074" cy="5084974"/>
              <a:chOff x="3504348" y="4396609"/>
              <a:chExt cx="8921074" cy="5084974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B2A32C79-1145-E447-081F-6634BAE2956D}"/>
                  </a:ext>
                </a:extLst>
              </p:cNvPr>
              <p:cNvSpPr/>
              <p:nvPr/>
            </p:nvSpPr>
            <p:spPr>
              <a:xfrm>
                <a:off x="3504348" y="4396609"/>
                <a:ext cx="8921074" cy="5084974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B1520E9E-808B-D673-012A-711B769105AE}"/>
                  </a:ext>
                </a:extLst>
              </p:cNvPr>
              <p:cNvSpPr/>
              <p:nvPr/>
            </p:nvSpPr>
            <p:spPr>
              <a:xfrm>
                <a:off x="3698394" y="4560323"/>
                <a:ext cx="8524323" cy="4816623"/>
              </a:xfrm>
              <a:prstGeom prst="roundRect">
                <a:avLst>
                  <a:gd name="adj" fmla="val 524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06E27C7-3EA1-C68F-C675-DA207BE8A776}"/>
                  </a:ext>
                </a:extLst>
              </p:cNvPr>
              <p:cNvSpPr txBox="1"/>
              <p:nvPr/>
            </p:nvSpPr>
            <p:spPr>
              <a:xfrm>
                <a:off x="4105228" y="4849310"/>
                <a:ext cx="1499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등록 상세 현황</a:t>
                </a: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BEC309FE-D69D-2898-5FF0-7EB840200AE5}"/>
                  </a:ext>
                </a:extLst>
              </p:cNvPr>
              <p:cNvGrpSpPr/>
              <p:nvPr/>
            </p:nvGrpSpPr>
            <p:grpSpPr>
              <a:xfrm>
                <a:off x="7929797" y="5362083"/>
                <a:ext cx="3937264" cy="1658420"/>
                <a:chOff x="6679448" y="6392158"/>
                <a:chExt cx="3937264" cy="1658420"/>
              </a:xfrm>
            </p:grpSpPr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5CDA523C-C543-07D1-2355-542427A9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6739176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885A7E8-291D-0D83-2F1C-1DEFE4ED9D3D}"/>
                    </a:ext>
                  </a:extLst>
                </p:cNvPr>
                <p:cNvSpPr txBox="1"/>
                <p:nvPr/>
              </p:nvSpPr>
              <p:spPr>
                <a:xfrm>
                  <a:off x="6679448" y="6392158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서버장비</a:t>
                  </a:r>
                  <a:endParaRPr lang="en-US" altLang="ko-KR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8A1E0B9-C1BE-B83D-6AAA-AB1A6FD9F85D}"/>
                    </a:ext>
                  </a:extLst>
                </p:cNvPr>
                <p:cNvSpPr txBox="1"/>
                <p:nvPr/>
              </p:nvSpPr>
              <p:spPr>
                <a:xfrm>
                  <a:off x="7489146" y="6392158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10,903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A9B2EFAE-52ED-07F4-119B-11E26C47C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7158974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EF4D0DA-88F3-06DF-993D-10261F7C0B7C}"/>
                    </a:ext>
                  </a:extLst>
                </p:cNvPr>
                <p:cNvSpPr txBox="1"/>
                <p:nvPr/>
              </p:nvSpPr>
              <p:spPr>
                <a:xfrm>
                  <a:off x="6679448" y="6811956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보안장비</a:t>
                  </a:r>
                  <a:endParaRPr lang="en-US" altLang="ko-KR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770C2199-B867-0A60-DC56-1407445232B4}"/>
                    </a:ext>
                  </a:extLst>
                </p:cNvPr>
                <p:cNvSpPr txBox="1"/>
                <p:nvPr/>
              </p:nvSpPr>
              <p:spPr>
                <a:xfrm>
                  <a:off x="7489146" y="6811956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1024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9724FAF0-D643-B95F-870A-A6747F32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428" y="7571296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7519CF4-31F3-69AC-2A2F-21A802134980}"/>
                    </a:ext>
                  </a:extLst>
                </p:cNvPr>
                <p:cNvSpPr txBox="1"/>
                <p:nvPr/>
              </p:nvSpPr>
              <p:spPr>
                <a:xfrm>
                  <a:off x="6679448" y="7274502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네트워크</a:t>
                  </a:r>
                  <a:endParaRPr lang="en-US" altLang="ko-KR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7A48810-C7C2-4F82-7AC2-57F643A8FE16}"/>
                    </a:ext>
                  </a:extLst>
                </p:cNvPr>
                <p:cNvSpPr txBox="1"/>
                <p:nvPr/>
              </p:nvSpPr>
              <p:spPr>
                <a:xfrm>
                  <a:off x="7489146" y="7274502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4,195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89DF1D55-37CC-B593-181E-2AD315F59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7197273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EB5B84A-1DF9-3A54-9E76-615A79E70EF3}"/>
                    </a:ext>
                  </a:extLst>
                </p:cNvPr>
                <p:cNvSpPr txBox="1"/>
                <p:nvPr/>
              </p:nvSpPr>
              <p:spPr>
                <a:xfrm>
                  <a:off x="8741455" y="6850255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기타장비</a:t>
                  </a:r>
                  <a:endParaRPr lang="en-US" altLang="ko-KR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2B58C3D-7F90-1537-1235-27FB932234D9}"/>
                    </a:ext>
                  </a:extLst>
                </p:cNvPr>
                <p:cNvSpPr txBox="1"/>
                <p:nvPr/>
              </p:nvSpPr>
              <p:spPr>
                <a:xfrm>
                  <a:off x="9551153" y="6850255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105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383C4825-4C53-119C-7469-A9FC0375C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6739176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F5B2EBC-52ED-E0B3-3B02-CA1728840283}"/>
                    </a:ext>
                  </a:extLst>
                </p:cNvPr>
                <p:cNvSpPr txBox="1"/>
                <p:nvPr/>
              </p:nvSpPr>
              <p:spPr>
                <a:xfrm>
                  <a:off x="8741455" y="6392158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백업장비</a:t>
                  </a:r>
                  <a:endParaRPr lang="en-US" altLang="ko-KR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18A2039-9688-3709-0D1D-84CA3D34D2D3}"/>
                    </a:ext>
                  </a:extLst>
                </p:cNvPr>
                <p:cNvSpPr txBox="1"/>
                <p:nvPr/>
              </p:nvSpPr>
              <p:spPr>
                <a:xfrm>
                  <a:off x="9551153" y="6392158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78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44A01C3B-699C-35CE-365B-1C741482F9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8050578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669921E-3AFC-177C-1E47-7B9E5439D4D2}"/>
                    </a:ext>
                  </a:extLst>
                </p:cNvPr>
                <p:cNvSpPr txBox="1"/>
                <p:nvPr/>
              </p:nvSpPr>
              <p:spPr>
                <a:xfrm>
                  <a:off x="6679448" y="7703560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스토리지</a:t>
                  </a:r>
                  <a:endParaRPr lang="en-US" altLang="ko-KR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4085C3F-7A7D-7755-0059-62AE65557BBF}"/>
                    </a:ext>
                  </a:extLst>
                </p:cNvPr>
                <p:cNvSpPr txBox="1"/>
                <p:nvPr/>
              </p:nvSpPr>
              <p:spPr>
                <a:xfrm>
                  <a:off x="7489146" y="7703560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6,657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5AFC862-265A-B91F-1530-4655F8ED3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7612588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6717322-DD8F-FFA1-C2D5-CFF02CA77919}"/>
                    </a:ext>
                  </a:extLst>
                </p:cNvPr>
                <p:cNvSpPr txBox="1"/>
                <p:nvPr/>
              </p:nvSpPr>
              <p:spPr>
                <a:xfrm>
                  <a:off x="8741455" y="7265570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전산기반</a:t>
                  </a:r>
                  <a:endParaRPr lang="en-US" altLang="ko-KR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B562546-7DE7-658A-16D9-F27BE932EE56}"/>
                    </a:ext>
                  </a:extLst>
                </p:cNvPr>
                <p:cNvSpPr txBox="1"/>
                <p:nvPr/>
              </p:nvSpPr>
              <p:spPr>
                <a:xfrm>
                  <a:off x="9551153" y="7265570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334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AD434DAE-98D3-FD32-D614-A68375AFE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7154491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11834A2-F4FD-1FEF-AD5B-C1693FFC8BEE}"/>
                  </a:ext>
                </a:extLst>
              </p:cNvPr>
              <p:cNvSpPr txBox="1"/>
              <p:nvPr/>
            </p:nvSpPr>
            <p:spPr>
              <a:xfrm>
                <a:off x="4100744" y="7164463"/>
                <a:ext cx="1869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ko-KR"/>
                  <a:t>S/W </a:t>
                </a:r>
                <a:r>
                  <a:rPr lang="ko-KR" altLang="en-US"/>
                  <a:t>장비 등록 상세 현황</a:t>
                </a:r>
              </a:p>
            </p:txBody>
          </p:sp>
          <p:graphicFrame>
            <p:nvGraphicFramePr>
              <p:cNvPr id="153" name="차트 152">
                <a:extLst>
                  <a:ext uri="{FF2B5EF4-FFF2-40B4-BE49-F238E27FC236}">
                    <a16:creationId xmlns:a16="http://schemas.microsoft.com/office/drawing/2014/main" id="{7B257B92-9063-89D5-9480-9C230AD866BB}"/>
                  </a:ext>
                </a:extLst>
              </p:cNvPr>
              <p:cNvGraphicFramePr/>
              <p:nvPr/>
            </p:nvGraphicFramePr>
            <p:xfrm>
              <a:off x="4043343" y="7438460"/>
              <a:ext cx="2921585" cy="18145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794C14A3-D12A-3F0F-1172-974D2AD1D2F8}"/>
                  </a:ext>
                </a:extLst>
              </p:cNvPr>
              <p:cNvGrpSpPr/>
              <p:nvPr/>
            </p:nvGrpSpPr>
            <p:grpSpPr>
              <a:xfrm>
                <a:off x="7866807" y="7526555"/>
                <a:ext cx="3937264" cy="1658420"/>
                <a:chOff x="6679448" y="10397260"/>
                <a:chExt cx="3937264" cy="1658420"/>
              </a:xfrm>
            </p:grpSpPr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1EFA18FD-95A6-56BE-F6B6-2F3824416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10744278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88B708F-7F6B-E1AF-FFAC-4B40AE97928F}"/>
                    </a:ext>
                  </a:extLst>
                </p:cNvPr>
                <p:cNvSpPr txBox="1"/>
                <p:nvPr/>
              </p:nvSpPr>
              <p:spPr>
                <a:xfrm>
                  <a:off x="6679448" y="10397260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시스템</a:t>
                  </a:r>
                  <a:endParaRPr lang="en-US" altLang="ko-KR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F1A296E-1DF1-BF35-6DD2-134C0E881445}"/>
                    </a:ext>
                  </a:extLst>
                </p:cNvPr>
                <p:cNvSpPr txBox="1"/>
                <p:nvPr/>
              </p:nvSpPr>
              <p:spPr>
                <a:xfrm>
                  <a:off x="7489146" y="10397260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193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7D546D16-20AB-B8A2-9D5D-0C23F491E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11164076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0274B7-C932-D4C5-225E-34F18BF93F37}"/>
                    </a:ext>
                  </a:extLst>
                </p:cNvPr>
                <p:cNvSpPr txBox="1"/>
                <p:nvPr/>
              </p:nvSpPr>
              <p:spPr>
                <a:xfrm>
                  <a:off x="6679448" y="10817058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미들웨어</a:t>
                  </a:r>
                  <a:endParaRPr lang="en-US" altLang="ko-KR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2A77CD1-8FED-6C1B-9BD2-8C08F95FFFE9}"/>
                    </a:ext>
                  </a:extLst>
                </p:cNvPr>
                <p:cNvSpPr txBox="1"/>
                <p:nvPr/>
              </p:nvSpPr>
              <p:spPr>
                <a:xfrm>
                  <a:off x="7489146" y="10817058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70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C8526726-6C79-1ACE-B854-B7B8E2A8B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428" y="11576398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CC057260-7255-4934-46F4-43D15E5F972D}"/>
                    </a:ext>
                  </a:extLst>
                </p:cNvPr>
                <p:cNvSpPr txBox="1"/>
                <p:nvPr/>
              </p:nvSpPr>
              <p:spPr>
                <a:xfrm>
                  <a:off x="6679448" y="11279604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ko-KR"/>
                    <a:t>DB</a:t>
                  </a:r>
                  <a:r>
                    <a:rPr lang="ko-KR" altLang="en-US"/>
                    <a:t>관리</a:t>
                  </a:r>
                  <a:endParaRPr lang="en-US" altLang="ko-KR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AF5BD92-28DF-F815-2C41-B09E1E4A0746}"/>
                    </a:ext>
                  </a:extLst>
                </p:cNvPr>
                <p:cNvSpPr txBox="1"/>
                <p:nvPr/>
              </p:nvSpPr>
              <p:spPr>
                <a:xfrm>
                  <a:off x="7489146" y="11279604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14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15D8ADE6-36AD-22D2-301C-96A8AFDA9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11202375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B7DFCA5-90F2-4486-4B40-0A3702766CC4}"/>
                    </a:ext>
                  </a:extLst>
                </p:cNvPr>
                <p:cNvSpPr txBox="1"/>
                <p:nvPr/>
              </p:nvSpPr>
              <p:spPr>
                <a:xfrm>
                  <a:off x="8741455" y="10855357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관제</a:t>
                  </a:r>
                  <a:endParaRPr lang="en-US" altLang="ko-KR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9FDE342-CDC1-F2AE-D0A0-62C72843CD59}"/>
                    </a:ext>
                  </a:extLst>
                </p:cNvPr>
                <p:cNvSpPr txBox="1"/>
                <p:nvPr/>
              </p:nvSpPr>
              <p:spPr>
                <a:xfrm>
                  <a:off x="9551153" y="10855357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217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63F8D727-3272-CDA7-B7EE-EF44B8FEF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10744278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344D558-FF4A-A014-9279-2891FB42CBEF}"/>
                    </a:ext>
                  </a:extLst>
                </p:cNvPr>
                <p:cNvSpPr txBox="1"/>
                <p:nvPr/>
              </p:nvSpPr>
              <p:spPr>
                <a:xfrm>
                  <a:off x="8741455" y="10397260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정보보호</a:t>
                  </a:r>
                  <a:endParaRPr lang="en-US" altLang="ko-KR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C5D6EE8E-BFCD-DB6A-146D-1F9D0A401DCA}"/>
                    </a:ext>
                  </a:extLst>
                </p:cNvPr>
                <p:cNvSpPr txBox="1"/>
                <p:nvPr/>
              </p:nvSpPr>
              <p:spPr>
                <a:xfrm>
                  <a:off x="9551153" y="10397260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17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ED9450D-7BED-3D99-3A79-228AB1CD0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4071" y="12055680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4029D74A-F9E6-EF0E-4A76-E78FD6C2EDDF}"/>
                    </a:ext>
                  </a:extLst>
                </p:cNvPr>
                <p:cNvSpPr txBox="1"/>
                <p:nvPr/>
              </p:nvSpPr>
              <p:spPr>
                <a:xfrm>
                  <a:off x="6679448" y="11708662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백업관리</a:t>
                  </a:r>
                  <a:endParaRPr lang="en-US" altLang="ko-KR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37CB7344-DC36-026D-0FC7-29DBE2B74CFA}"/>
                    </a:ext>
                  </a:extLst>
                </p:cNvPr>
                <p:cNvSpPr txBox="1"/>
                <p:nvPr/>
              </p:nvSpPr>
              <p:spPr>
                <a:xfrm>
                  <a:off x="7489146" y="11708662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91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5A01B4A0-E6DC-6EB7-C475-AF467D29E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11617690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635D1B4-FB7A-EF53-719C-59D1C336471A}"/>
                    </a:ext>
                  </a:extLst>
                </p:cNvPr>
                <p:cNvSpPr txBox="1"/>
                <p:nvPr/>
              </p:nvSpPr>
              <p:spPr>
                <a:xfrm>
                  <a:off x="8741455" y="11270672"/>
                  <a:ext cx="71243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가상화</a:t>
                  </a:r>
                  <a:endParaRPr lang="en-US" altLang="ko-KR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431ABF7-AEF8-E8F6-A2AE-D64B705C0264}"/>
                    </a:ext>
                  </a:extLst>
                </p:cNvPr>
                <p:cNvSpPr txBox="1"/>
                <p:nvPr/>
              </p:nvSpPr>
              <p:spPr>
                <a:xfrm>
                  <a:off x="9551153" y="11270672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330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208C7C78-C3AC-7B0D-44CE-BDB36065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11159593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987783E-7D17-30BE-3CC2-A8CD49E6C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078" y="12055680"/>
                  <a:ext cx="1811277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5098BC7-45E3-9EDA-B30F-67E851B464C5}"/>
                    </a:ext>
                  </a:extLst>
                </p:cNvPr>
                <p:cNvSpPr txBox="1"/>
                <p:nvPr/>
              </p:nvSpPr>
              <p:spPr>
                <a:xfrm>
                  <a:off x="8741455" y="11708662"/>
                  <a:ext cx="80969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ko-KR" altLang="en-US"/>
                    <a:t>응용</a:t>
                  </a:r>
                  <a:r>
                    <a:rPr lang="en-US" altLang="ko-KR"/>
                    <a:t>/</a:t>
                  </a:r>
                  <a:r>
                    <a:rPr lang="ko-KR" altLang="en-US"/>
                    <a:t>개발</a:t>
                  </a:r>
                  <a:endParaRPr lang="en-US" altLang="ko-KR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539046EF-44A0-7526-0BB0-0A145676F135}"/>
                    </a:ext>
                  </a:extLst>
                </p:cNvPr>
                <p:cNvSpPr txBox="1"/>
                <p:nvPr/>
              </p:nvSpPr>
              <p:spPr>
                <a:xfrm>
                  <a:off x="9551153" y="11708662"/>
                  <a:ext cx="10655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50">
                      <a:solidFill>
                        <a:schemeClr val="tx1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ko-KR"/>
                    <a:t>166 </a:t>
                  </a:r>
                  <a:r>
                    <a:rPr lang="ko-KR" altLang="en-US"/>
                    <a:t>개</a:t>
                  </a:r>
                  <a:endParaRPr lang="en-US" altLang="ko-KR"/>
                </a:p>
              </p:txBody>
            </p:sp>
          </p:grpSp>
          <p:graphicFrame>
            <p:nvGraphicFramePr>
              <p:cNvPr id="240" name="차트 239">
                <a:extLst>
                  <a:ext uri="{FF2B5EF4-FFF2-40B4-BE49-F238E27FC236}">
                    <a16:creationId xmlns:a16="http://schemas.microsoft.com/office/drawing/2014/main" id="{2D3C182F-909A-AC83-A721-C98A8EF04A76}"/>
                  </a:ext>
                </a:extLst>
              </p:cNvPr>
              <p:cNvGraphicFramePr/>
              <p:nvPr/>
            </p:nvGraphicFramePr>
            <p:xfrm>
              <a:off x="4040685" y="5159963"/>
              <a:ext cx="2921585" cy="18145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F38E22FB-3B82-A5E6-F0D0-7050483168A1}"/>
              </a:ext>
            </a:extLst>
          </p:cNvPr>
          <p:cNvSpPr txBox="1"/>
          <p:nvPr/>
        </p:nvSpPr>
        <p:spPr>
          <a:xfrm>
            <a:off x="-1094376" y="-54593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메인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A5FEA1E-8E97-A6B3-1F2D-F2F9BF30E457}"/>
              </a:ext>
            </a:extLst>
          </p:cNvPr>
          <p:cNvSpPr txBox="1"/>
          <p:nvPr/>
        </p:nvSpPr>
        <p:spPr>
          <a:xfrm>
            <a:off x="-215507" y="-54593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선번장관리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A7D21D6-BBE9-592E-89D7-CBD5D94774A2}"/>
              </a:ext>
            </a:extLst>
          </p:cNvPr>
          <p:cNvSpPr txBox="1"/>
          <p:nvPr/>
        </p:nvSpPr>
        <p:spPr>
          <a:xfrm>
            <a:off x="1287124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장비관리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D91A7E-D37A-980A-46A7-7DB6616FD328}"/>
              </a:ext>
            </a:extLst>
          </p:cNvPr>
          <p:cNvSpPr txBox="1"/>
          <p:nvPr/>
        </p:nvSpPr>
        <p:spPr>
          <a:xfrm>
            <a:off x="2624645" y="-54593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네트워크 관리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01A1820-23EA-5912-86B6-84C1A64C8C5B}"/>
              </a:ext>
            </a:extLst>
          </p:cNvPr>
          <p:cNvSpPr txBox="1"/>
          <p:nvPr/>
        </p:nvSpPr>
        <p:spPr>
          <a:xfrm>
            <a:off x="4338872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환경설정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8C800A1-72C6-1054-E671-D480203891B5}"/>
              </a:ext>
            </a:extLst>
          </p:cNvPr>
          <p:cNvSpPr txBox="1"/>
          <p:nvPr/>
        </p:nvSpPr>
        <p:spPr>
          <a:xfrm>
            <a:off x="11533945" y="-607278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관리자님</a:t>
            </a:r>
          </a:p>
        </p:txBody>
      </p:sp>
      <p:pic>
        <p:nvPicPr>
          <p:cNvPr id="266" name="그래픽 265">
            <a:extLst>
              <a:ext uri="{FF2B5EF4-FFF2-40B4-BE49-F238E27FC236}">
                <a16:creationId xmlns:a16="http://schemas.microsoft.com/office/drawing/2014/main" id="{128593F2-61B2-FEC6-29DE-E1029F295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231712" y="518758"/>
            <a:ext cx="401298" cy="401298"/>
          </a:xfrm>
          <a:prstGeom prst="rect">
            <a:avLst/>
          </a:prstGeom>
        </p:spPr>
      </p:pic>
      <p:pic>
        <p:nvPicPr>
          <p:cNvPr id="269" name="그래픽 268">
            <a:extLst>
              <a:ext uri="{FF2B5EF4-FFF2-40B4-BE49-F238E27FC236}">
                <a16:creationId xmlns:a16="http://schemas.microsoft.com/office/drawing/2014/main" id="{23735CBC-D7E5-55D5-1887-3999329A55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40344" y="1143915"/>
            <a:ext cx="401298" cy="401298"/>
          </a:xfrm>
          <a:prstGeom prst="rect">
            <a:avLst/>
          </a:prstGeom>
        </p:spPr>
      </p:pic>
      <p:pic>
        <p:nvPicPr>
          <p:cNvPr id="271" name="그래픽 270">
            <a:extLst>
              <a:ext uri="{FF2B5EF4-FFF2-40B4-BE49-F238E27FC236}">
                <a16:creationId xmlns:a16="http://schemas.microsoft.com/office/drawing/2014/main" id="{DFA865E1-3678-D3FE-64A1-4055E87E47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243121" y="1784643"/>
            <a:ext cx="401298" cy="4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171</Words>
  <Application>Microsoft Office PowerPoint</Application>
  <PresentationFormat>A3 용지(297x420mm)</PresentationFormat>
  <Paragraphs>93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Microsoft GothicNeo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명회 구</dc:creator>
  <cp:lastModifiedBy>명회 구</cp:lastModifiedBy>
  <cp:revision>9</cp:revision>
  <dcterms:created xsi:type="dcterms:W3CDTF">2024-11-13T02:08:18Z</dcterms:created>
  <dcterms:modified xsi:type="dcterms:W3CDTF">2024-11-13T08:49:52Z</dcterms:modified>
</cp:coreProperties>
</file>