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3" r:id="rId3"/>
    <p:sldId id="273" r:id="rId4"/>
    <p:sldId id="270" r:id="rId5"/>
    <p:sldId id="259" r:id="rId6"/>
    <p:sldId id="274" r:id="rId7"/>
    <p:sldId id="271" r:id="rId8"/>
    <p:sldId id="275" r:id="rId9"/>
    <p:sldId id="272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9F4E6-5276-4BA2-9CC8-F4461CA92825}" type="doc">
      <dgm:prSet loTypeId="urn:microsoft.com/office/officeart/2005/8/layout/vList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B3145D8-8710-4BA9-8750-311489F8CE8E}">
      <dgm:prSet custT="1"/>
      <dgm:spPr/>
      <dgm:t>
        <a:bodyPr/>
        <a:lstStyle/>
        <a:p>
          <a:r>
            <a:rPr lang="en-US" sz="1400" dirty="0"/>
            <a:t>AIOps(IT </a:t>
          </a:r>
          <a:r>
            <a:rPr lang="ko-KR" sz="1400" dirty="0"/>
            <a:t>운영을 위한 인공 지능</a:t>
          </a:r>
          <a:r>
            <a:rPr lang="en-US" sz="1400" dirty="0"/>
            <a:t>)</a:t>
          </a:r>
          <a:r>
            <a:rPr lang="ko-KR" sz="1400" dirty="0"/>
            <a:t>는</a:t>
          </a:r>
          <a:r>
            <a:rPr lang="en-US" sz="1400" dirty="0"/>
            <a:t> Gartner</a:t>
          </a:r>
          <a:r>
            <a:rPr lang="ko-KR" sz="1400" dirty="0"/>
            <a:t>가 만든 업계 용어입니다</a:t>
          </a:r>
          <a:r>
            <a:rPr lang="en-US" sz="1400" dirty="0"/>
            <a:t>. IT </a:t>
          </a:r>
          <a:r>
            <a:rPr lang="ko-KR" sz="1400" dirty="0"/>
            <a:t>팀이 더 빠르고 정확한 결정을 내리고 네트워크 및 시스템 사고에 더 신속하게 대응할 수 있도록 지원하는 기술 플랫폼과 프로세스</a:t>
          </a:r>
          <a:r>
            <a:rPr lang="ko-KR" altLang="en-US" sz="1400" dirty="0"/>
            <a:t>입니다</a:t>
          </a:r>
          <a:r>
            <a:rPr lang="en-US" sz="1400" dirty="0"/>
            <a:t>.</a:t>
          </a:r>
        </a:p>
      </dgm:t>
    </dgm:pt>
    <dgm:pt modelId="{8817CFF3-07AB-4F9C-A5E4-F8EBECEADF50}" type="parTrans" cxnId="{AC32D650-4599-46DB-99D2-A13542636E45}">
      <dgm:prSet/>
      <dgm:spPr/>
      <dgm:t>
        <a:bodyPr/>
        <a:lstStyle/>
        <a:p>
          <a:endParaRPr lang="en-US" sz="1400"/>
        </a:p>
      </dgm:t>
    </dgm:pt>
    <dgm:pt modelId="{CE7518CF-F481-479C-8C90-9AD0ED4B0675}" type="sibTrans" cxnId="{AC32D650-4599-46DB-99D2-A13542636E45}">
      <dgm:prSet/>
      <dgm:spPr/>
      <dgm:t>
        <a:bodyPr/>
        <a:lstStyle/>
        <a:p>
          <a:endParaRPr lang="en-US" sz="1400"/>
        </a:p>
      </dgm:t>
    </dgm:pt>
    <dgm:pt modelId="{985B86DE-8A78-406E-933B-A913B949687E}">
      <dgm:prSet custT="1"/>
      <dgm:spPr/>
      <dgm:t>
        <a:bodyPr/>
        <a:lstStyle/>
        <a:p>
          <a:r>
            <a:rPr lang="en-US" sz="1400" dirty="0"/>
            <a:t>AIOps</a:t>
          </a:r>
          <a:r>
            <a:rPr lang="ko-KR" sz="1400" dirty="0"/>
            <a:t>는 실시간 또는 거의 실시간으로 조직의</a:t>
          </a:r>
          <a:r>
            <a:rPr lang="en-US" sz="1400" dirty="0"/>
            <a:t> IT </a:t>
          </a:r>
          <a:r>
            <a:rPr lang="ko-KR" sz="1400" dirty="0"/>
            <a:t>인프라 전반에 걸쳐 대량의 원격 측정 및 로그 데이터를 상황에 맞게 조정합니다</a:t>
          </a:r>
          <a:r>
            <a:rPr lang="en-US" sz="1400" dirty="0"/>
            <a:t>. </a:t>
          </a:r>
          <a:r>
            <a:rPr lang="ko-KR" sz="1400" dirty="0"/>
            <a:t>그런 다음 이를 관련 과거 데이터와 결합하여 실행 가능한 </a:t>
          </a:r>
          <a:r>
            <a:rPr lang="en-US" altLang="ko-KR" sz="1400" dirty="0"/>
            <a:t>I</a:t>
          </a:r>
          <a:r>
            <a:rPr lang="en-US" sz="1400" b="0" i="0" dirty="0"/>
            <a:t>nsight(</a:t>
          </a:r>
          <a:r>
            <a:rPr lang="ko-KR" altLang="en-US" sz="1400" b="0" i="0" dirty="0"/>
            <a:t>판단능력</a:t>
          </a:r>
          <a:r>
            <a:rPr lang="en-US" altLang="ko-KR" sz="1400" b="0" i="0" dirty="0"/>
            <a:t>)</a:t>
          </a:r>
          <a:r>
            <a:rPr lang="ko-KR" altLang="en-US" sz="1400" b="0" i="0" dirty="0"/>
            <a:t>를</a:t>
          </a:r>
          <a:r>
            <a:rPr lang="ko-KR" sz="1400" dirty="0"/>
            <a:t> 생성합니다</a:t>
          </a:r>
          <a:r>
            <a:rPr lang="en-US" sz="1400" dirty="0"/>
            <a:t>. </a:t>
          </a:r>
        </a:p>
      </dgm:t>
    </dgm:pt>
    <dgm:pt modelId="{B5996F74-7A1F-4B25-8503-62DF19C7442A}" type="parTrans" cxnId="{555EC244-5E10-4746-84E9-FACB544E0150}">
      <dgm:prSet/>
      <dgm:spPr/>
      <dgm:t>
        <a:bodyPr/>
        <a:lstStyle/>
        <a:p>
          <a:endParaRPr lang="en-US" sz="1400"/>
        </a:p>
      </dgm:t>
    </dgm:pt>
    <dgm:pt modelId="{5D7D976A-8EC9-4AAD-8927-AF80CAC6AB7E}" type="sibTrans" cxnId="{555EC244-5E10-4746-84E9-FACB544E0150}">
      <dgm:prSet/>
      <dgm:spPr/>
      <dgm:t>
        <a:bodyPr/>
        <a:lstStyle/>
        <a:p>
          <a:endParaRPr lang="en-US" sz="1400"/>
        </a:p>
      </dgm:t>
    </dgm:pt>
    <dgm:pt modelId="{02012554-8E83-4610-96E7-A55C92264446}">
      <dgm:prSet custT="1"/>
      <dgm:spPr/>
      <dgm:t>
        <a:bodyPr/>
        <a:lstStyle/>
        <a:p>
          <a:r>
            <a:rPr lang="en-US" sz="1400" dirty="0"/>
            <a:t>AIOps</a:t>
          </a:r>
          <a:r>
            <a:rPr lang="ko-KR" sz="1400" dirty="0"/>
            <a:t>는</a:t>
          </a:r>
          <a:r>
            <a:rPr lang="en-US" sz="1400" dirty="0"/>
            <a:t> IT </a:t>
          </a:r>
          <a:r>
            <a:rPr lang="ko-KR" sz="1400" dirty="0"/>
            <a:t>및 네트워크 환경에 대한 심층적인 지식과 해당 지식을 사용하여 실시간 분석을 제공하고 다음 단계를 실행하거나 권장하는 기능을 갖춘 보조자</a:t>
          </a:r>
          <a:r>
            <a:rPr lang="ko-KR" altLang="en-US" sz="1400" dirty="0"/>
            <a:t>역할에 대한</a:t>
          </a:r>
          <a:r>
            <a:rPr lang="ko-KR" sz="1400" dirty="0"/>
            <a:t> </a:t>
          </a:r>
          <a:r>
            <a:rPr lang="ko-KR" altLang="en-US" sz="1400" dirty="0"/>
            <a:t>구현</a:t>
          </a:r>
          <a:r>
            <a:rPr lang="ko-KR" sz="1400" dirty="0"/>
            <a:t>입니다</a:t>
          </a:r>
          <a:r>
            <a:rPr lang="en-US" sz="1400" dirty="0"/>
            <a:t>.</a:t>
          </a:r>
        </a:p>
      </dgm:t>
    </dgm:pt>
    <dgm:pt modelId="{3EBF0B29-E61D-47B1-88BD-41674A6B8300}" type="parTrans" cxnId="{5711F4C8-1948-4820-8C93-4DF3965654AA}">
      <dgm:prSet/>
      <dgm:spPr/>
      <dgm:t>
        <a:bodyPr/>
        <a:lstStyle/>
        <a:p>
          <a:endParaRPr lang="en-US" sz="1400"/>
        </a:p>
      </dgm:t>
    </dgm:pt>
    <dgm:pt modelId="{D4D81B8D-839D-4210-941D-F6EE1AB636C1}" type="sibTrans" cxnId="{5711F4C8-1948-4820-8C93-4DF3965654AA}">
      <dgm:prSet/>
      <dgm:spPr/>
      <dgm:t>
        <a:bodyPr/>
        <a:lstStyle/>
        <a:p>
          <a:endParaRPr lang="en-US" sz="1400"/>
        </a:p>
      </dgm:t>
    </dgm:pt>
    <dgm:pt modelId="{F8ADC99D-2868-4B08-90C2-F1C034AF7569}" type="pres">
      <dgm:prSet presAssocID="{FFC9F4E6-5276-4BA2-9CC8-F4461CA92825}" presName="linear" presStyleCnt="0">
        <dgm:presLayoutVars>
          <dgm:animLvl val="lvl"/>
          <dgm:resizeHandles val="exact"/>
        </dgm:presLayoutVars>
      </dgm:prSet>
      <dgm:spPr/>
    </dgm:pt>
    <dgm:pt modelId="{2D57A393-9CE1-4EB4-906D-144F1DA3CD6F}" type="pres">
      <dgm:prSet presAssocID="{DB3145D8-8710-4BA9-8750-311489F8CE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0DE11E-C81B-4797-8F26-636D689BCBD6}" type="pres">
      <dgm:prSet presAssocID="{CE7518CF-F481-479C-8C90-9AD0ED4B0675}" presName="spacer" presStyleCnt="0"/>
      <dgm:spPr/>
    </dgm:pt>
    <dgm:pt modelId="{CCCFE29E-5F63-4D64-ACBE-D6E5E4086AB0}" type="pres">
      <dgm:prSet presAssocID="{985B86DE-8A78-406E-933B-A913B94968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67D2E8-45A1-49FE-907C-B9A2EBA66ABE}" type="pres">
      <dgm:prSet presAssocID="{5D7D976A-8EC9-4AAD-8927-AF80CAC6AB7E}" presName="spacer" presStyleCnt="0"/>
      <dgm:spPr/>
    </dgm:pt>
    <dgm:pt modelId="{2F595162-6719-42D0-8EE2-D1FD53EA7641}" type="pres">
      <dgm:prSet presAssocID="{02012554-8E83-4610-96E7-A55C922644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FC2E0D-4671-4A41-BB0D-EDE2FCFD136E}" type="presOf" srcId="{02012554-8E83-4610-96E7-A55C92264446}" destId="{2F595162-6719-42D0-8EE2-D1FD53EA7641}" srcOrd="0" destOrd="0" presId="urn:microsoft.com/office/officeart/2005/8/layout/vList2"/>
    <dgm:cxn modelId="{36550318-E812-4825-97BE-E62BDFD554AD}" type="presOf" srcId="{FFC9F4E6-5276-4BA2-9CC8-F4461CA92825}" destId="{F8ADC99D-2868-4B08-90C2-F1C034AF7569}" srcOrd="0" destOrd="0" presId="urn:microsoft.com/office/officeart/2005/8/layout/vList2"/>
    <dgm:cxn modelId="{04439E42-87BB-4AC9-B5CE-249CB29B74E7}" type="presOf" srcId="{DB3145D8-8710-4BA9-8750-311489F8CE8E}" destId="{2D57A393-9CE1-4EB4-906D-144F1DA3CD6F}" srcOrd="0" destOrd="0" presId="urn:microsoft.com/office/officeart/2005/8/layout/vList2"/>
    <dgm:cxn modelId="{555EC244-5E10-4746-84E9-FACB544E0150}" srcId="{FFC9F4E6-5276-4BA2-9CC8-F4461CA92825}" destId="{985B86DE-8A78-406E-933B-A913B949687E}" srcOrd="1" destOrd="0" parTransId="{B5996F74-7A1F-4B25-8503-62DF19C7442A}" sibTransId="{5D7D976A-8EC9-4AAD-8927-AF80CAC6AB7E}"/>
    <dgm:cxn modelId="{AC32D650-4599-46DB-99D2-A13542636E45}" srcId="{FFC9F4E6-5276-4BA2-9CC8-F4461CA92825}" destId="{DB3145D8-8710-4BA9-8750-311489F8CE8E}" srcOrd="0" destOrd="0" parTransId="{8817CFF3-07AB-4F9C-A5E4-F8EBECEADF50}" sibTransId="{CE7518CF-F481-479C-8C90-9AD0ED4B0675}"/>
    <dgm:cxn modelId="{CE250358-D358-49E9-AB2E-BCE75BC9A61D}" type="presOf" srcId="{985B86DE-8A78-406E-933B-A913B949687E}" destId="{CCCFE29E-5F63-4D64-ACBE-D6E5E4086AB0}" srcOrd="0" destOrd="0" presId="urn:microsoft.com/office/officeart/2005/8/layout/vList2"/>
    <dgm:cxn modelId="{5711F4C8-1948-4820-8C93-4DF3965654AA}" srcId="{FFC9F4E6-5276-4BA2-9CC8-F4461CA92825}" destId="{02012554-8E83-4610-96E7-A55C92264446}" srcOrd="2" destOrd="0" parTransId="{3EBF0B29-E61D-47B1-88BD-41674A6B8300}" sibTransId="{D4D81B8D-839D-4210-941D-F6EE1AB636C1}"/>
    <dgm:cxn modelId="{264E32E4-3938-4170-887F-2341E2121CA6}" type="presParOf" srcId="{F8ADC99D-2868-4B08-90C2-F1C034AF7569}" destId="{2D57A393-9CE1-4EB4-906D-144F1DA3CD6F}" srcOrd="0" destOrd="0" presId="urn:microsoft.com/office/officeart/2005/8/layout/vList2"/>
    <dgm:cxn modelId="{957FC6A3-F006-4BAE-AFF7-6F3DEF279754}" type="presParOf" srcId="{F8ADC99D-2868-4B08-90C2-F1C034AF7569}" destId="{440DE11E-C81B-4797-8F26-636D689BCBD6}" srcOrd="1" destOrd="0" presId="urn:microsoft.com/office/officeart/2005/8/layout/vList2"/>
    <dgm:cxn modelId="{C18075A5-BFA0-4A06-A014-73FCAE61A622}" type="presParOf" srcId="{F8ADC99D-2868-4B08-90C2-F1C034AF7569}" destId="{CCCFE29E-5F63-4D64-ACBE-D6E5E4086AB0}" srcOrd="2" destOrd="0" presId="urn:microsoft.com/office/officeart/2005/8/layout/vList2"/>
    <dgm:cxn modelId="{5A816B88-FF92-4CC8-B5D8-6F03F3CF55D1}" type="presParOf" srcId="{F8ADC99D-2868-4B08-90C2-F1C034AF7569}" destId="{4067D2E8-45A1-49FE-907C-B9A2EBA66ABE}" srcOrd="3" destOrd="0" presId="urn:microsoft.com/office/officeart/2005/8/layout/vList2"/>
    <dgm:cxn modelId="{3B2BA4C7-AF4B-4CA6-B829-67A3C5F753F3}" type="presParOf" srcId="{F8ADC99D-2868-4B08-90C2-F1C034AF7569}" destId="{2F595162-6719-42D0-8EE2-D1FD53EA76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9F4E6-5276-4BA2-9CC8-F4461CA92825}" type="doc">
      <dgm:prSet loTypeId="urn:microsoft.com/office/officeart/2005/8/layout/vList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B3145D8-8710-4BA9-8750-311489F8CE8E}">
      <dgm:prSet custT="1"/>
      <dgm:spPr/>
      <dgm:t>
        <a:bodyPr/>
        <a:lstStyle/>
        <a:p>
          <a:r>
            <a:rPr lang="en-US" altLang="ko-KR" sz="1400" dirty="0"/>
            <a:t>Transceiver Rx </a:t>
          </a:r>
          <a:r>
            <a:rPr lang="en-US" altLang="ko-KR" sz="1400" dirty="0" err="1"/>
            <a:t>Pwr</a:t>
          </a:r>
          <a:r>
            <a:rPr lang="en-US" altLang="ko-KR" sz="1400" dirty="0"/>
            <a:t> </a:t>
          </a:r>
          <a:r>
            <a:rPr lang="ko-KR" altLang="en-US" sz="1400" dirty="0"/>
            <a:t>정보 와 </a:t>
          </a:r>
          <a:r>
            <a:rPr lang="en-US" altLang="ko-KR" sz="1400" dirty="0"/>
            <a:t>Interface</a:t>
          </a:r>
          <a:r>
            <a:rPr lang="ko-KR" altLang="en-US" sz="1400" dirty="0"/>
            <a:t>의</a:t>
          </a:r>
          <a:r>
            <a:rPr lang="en-US" altLang="ko-KR" sz="1400" dirty="0"/>
            <a:t> FCS </a:t>
          </a:r>
          <a:r>
            <a:rPr lang="ko-KR" altLang="en-US" sz="1400" dirty="0"/>
            <a:t>정보를 활용하여 </a:t>
          </a:r>
          <a:r>
            <a:rPr lang="en-US" altLang="ko-KR" sz="1400" dirty="0"/>
            <a:t>Link Down</a:t>
          </a:r>
          <a:r>
            <a:rPr lang="ko-KR" altLang="en-US" sz="1400" dirty="0"/>
            <a:t>을 예측하여 선로 안정성을 향상시키기 위한 도구로 활용한다</a:t>
          </a:r>
          <a:r>
            <a:rPr lang="en-US" altLang="ko-KR" sz="1400" dirty="0"/>
            <a:t>. </a:t>
          </a:r>
          <a:r>
            <a:rPr lang="en-US" sz="1400" dirty="0"/>
            <a:t>.</a:t>
          </a:r>
        </a:p>
      </dgm:t>
    </dgm:pt>
    <dgm:pt modelId="{8817CFF3-07AB-4F9C-A5E4-F8EBECEADF50}" type="parTrans" cxnId="{AC32D650-4599-46DB-99D2-A13542636E45}">
      <dgm:prSet/>
      <dgm:spPr/>
      <dgm:t>
        <a:bodyPr/>
        <a:lstStyle/>
        <a:p>
          <a:endParaRPr lang="en-US" sz="1400"/>
        </a:p>
      </dgm:t>
    </dgm:pt>
    <dgm:pt modelId="{CE7518CF-F481-479C-8C90-9AD0ED4B0675}" type="sibTrans" cxnId="{AC32D650-4599-46DB-99D2-A13542636E45}">
      <dgm:prSet/>
      <dgm:spPr/>
      <dgm:t>
        <a:bodyPr/>
        <a:lstStyle/>
        <a:p>
          <a:endParaRPr lang="en-US" sz="1400"/>
        </a:p>
      </dgm:t>
    </dgm:pt>
    <dgm:pt modelId="{985B86DE-8A78-406E-933B-A913B949687E}">
      <dgm:prSet custT="1"/>
      <dgm:spPr/>
      <dgm:t>
        <a:bodyPr/>
        <a:lstStyle/>
        <a:p>
          <a:r>
            <a:rPr lang="en-US" altLang="ko-KR" sz="1400" dirty="0"/>
            <a:t>Model </a:t>
          </a:r>
          <a:r>
            <a:rPr lang="ko-KR" altLang="en-US" sz="1400" dirty="0"/>
            <a:t>학습</a:t>
          </a:r>
          <a:r>
            <a:rPr lang="en-US" altLang="ko-KR" sz="1400" dirty="0"/>
            <a:t> </a:t>
          </a:r>
          <a:r>
            <a:rPr lang="ko-KR" altLang="en-US" sz="1400" dirty="0"/>
            <a:t>시 </a:t>
          </a:r>
          <a:r>
            <a:rPr lang="en-US" altLang="en-US" sz="1400" dirty="0"/>
            <a:t>Vendor </a:t>
          </a:r>
          <a:r>
            <a:rPr lang="ko-KR" altLang="en-US" sz="1400" dirty="0"/>
            <a:t>정보와 </a:t>
          </a:r>
          <a:r>
            <a:rPr lang="en-US" altLang="en-US" sz="1400" dirty="0"/>
            <a:t>Part No </a:t>
          </a:r>
          <a:r>
            <a:rPr lang="ko-KR" altLang="en-US" sz="1400" dirty="0"/>
            <a:t>정보를 추가 하여 제조사 및 광 모듈 종류별 특성을 학습하여 적용 가능성을 높이고 </a:t>
          </a:r>
          <a:r>
            <a:rPr lang="en-US" altLang="en-US" sz="1400" dirty="0"/>
            <a:t>Vendor </a:t>
          </a:r>
          <a:r>
            <a:rPr lang="ko-KR" altLang="en-US" sz="1400" dirty="0"/>
            <a:t>나 광 모듈 별 학습을 통합하여 실행한다</a:t>
          </a:r>
          <a:r>
            <a:rPr lang="en-US" altLang="ko-KR" sz="1400" dirty="0"/>
            <a:t>.</a:t>
          </a:r>
          <a:r>
            <a:rPr lang="ko-KR" altLang="en-US" sz="1400" dirty="0"/>
            <a:t> </a:t>
          </a:r>
          <a:r>
            <a:rPr lang="en-US" altLang="ko-KR" sz="1400" dirty="0"/>
            <a:t> </a:t>
          </a:r>
          <a:endParaRPr lang="en-US" sz="1400" dirty="0"/>
        </a:p>
      </dgm:t>
    </dgm:pt>
    <dgm:pt modelId="{B5996F74-7A1F-4B25-8503-62DF19C7442A}" type="parTrans" cxnId="{555EC244-5E10-4746-84E9-FACB544E0150}">
      <dgm:prSet/>
      <dgm:spPr/>
      <dgm:t>
        <a:bodyPr/>
        <a:lstStyle/>
        <a:p>
          <a:endParaRPr lang="en-US" sz="1400"/>
        </a:p>
      </dgm:t>
    </dgm:pt>
    <dgm:pt modelId="{5D7D976A-8EC9-4AAD-8927-AF80CAC6AB7E}" type="sibTrans" cxnId="{555EC244-5E10-4746-84E9-FACB544E0150}">
      <dgm:prSet/>
      <dgm:spPr/>
      <dgm:t>
        <a:bodyPr/>
        <a:lstStyle/>
        <a:p>
          <a:endParaRPr lang="en-US" sz="1400"/>
        </a:p>
      </dgm:t>
    </dgm:pt>
    <dgm:pt modelId="{02012554-8E83-4610-96E7-A55C92264446}">
      <dgm:prSet custT="1"/>
      <dgm:spPr/>
      <dgm:t>
        <a:bodyPr/>
        <a:lstStyle/>
        <a:p>
          <a:r>
            <a:rPr lang="ko-KR" altLang="en-US" sz="1400" dirty="0"/>
            <a:t>수집된 </a:t>
          </a:r>
          <a:r>
            <a:rPr lang="en-US" altLang="ko-KR" sz="1400" dirty="0"/>
            <a:t>data</a:t>
          </a:r>
          <a:r>
            <a:rPr lang="ko-KR" altLang="en-US" sz="1400" dirty="0"/>
            <a:t>들을 바탕으로 상황에 따른 자동화 기능을 구현한다</a:t>
          </a:r>
          <a:r>
            <a:rPr lang="en-US" sz="1400" dirty="0"/>
            <a:t>. </a:t>
          </a:r>
        </a:p>
      </dgm:t>
    </dgm:pt>
    <dgm:pt modelId="{3EBF0B29-E61D-47B1-88BD-41674A6B8300}" type="parTrans" cxnId="{5711F4C8-1948-4820-8C93-4DF3965654AA}">
      <dgm:prSet/>
      <dgm:spPr/>
      <dgm:t>
        <a:bodyPr/>
        <a:lstStyle/>
        <a:p>
          <a:endParaRPr lang="en-US" sz="1400"/>
        </a:p>
      </dgm:t>
    </dgm:pt>
    <dgm:pt modelId="{D4D81B8D-839D-4210-941D-F6EE1AB636C1}" type="sibTrans" cxnId="{5711F4C8-1948-4820-8C93-4DF3965654AA}">
      <dgm:prSet/>
      <dgm:spPr/>
      <dgm:t>
        <a:bodyPr/>
        <a:lstStyle/>
        <a:p>
          <a:endParaRPr lang="en-US" sz="1400"/>
        </a:p>
      </dgm:t>
    </dgm:pt>
    <dgm:pt modelId="{F8ADC99D-2868-4B08-90C2-F1C034AF7569}" type="pres">
      <dgm:prSet presAssocID="{FFC9F4E6-5276-4BA2-9CC8-F4461CA92825}" presName="linear" presStyleCnt="0">
        <dgm:presLayoutVars>
          <dgm:animLvl val="lvl"/>
          <dgm:resizeHandles val="exact"/>
        </dgm:presLayoutVars>
      </dgm:prSet>
      <dgm:spPr/>
    </dgm:pt>
    <dgm:pt modelId="{2D57A393-9CE1-4EB4-906D-144F1DA3CD6F}" type="pres">
      <dgm:prSet presAssocID="{DB3145D8-8710-4BA9-8750-311489F8CE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0DE11E-C81B-4797-8F26-636D689BCBD6}" type="pres">
      <dgm:prSet presAssocID="{CE7518CF-F481-479C-8C90-9AD0ED4B0675}" presName="spacer" presStyleCnt="0"/>
      <dgm:spPr/>
    </dgm:pt>
    <dgm:pt modelId="{CCCFE29E-5F63-4D64-ACBE-D6E5E4086AB0}" type="pres">
      <dgm:prSet presAssocID="{985B86DE-8A78-406E-933B-A913B94968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67D2E8-45A1-49FE-907C-B9A2EBA66ABE}" type="pres">
      <dgm:prSet presAssocID="{5D7D976A-8EC9-4AAD-8927-AF80CAC6AB7E}" presName="spacer" presStyleCnt="0"/>
      <dgm:spPr/>
    </dgm:pt>
    <dgm:pt modelId="{2F595162-6719-42D0-8EE2-D1FD53EA7641}" type="pres">
      <dgm:prSet presAssocID="{02012554-8E83-4610-96E7-A55C922644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FC2E0D-4671-4A41-BB0D-EDE2FCFD136E}" type="presOf" srcId="{02012554-8E83-4610-96E7-A55C92264446}" destId="{2F595162-6719-42D0-8EE2-D1FD53EA7641}" srcOrd="0" destOrd="0" presId="urn:microsoft.com/office/officeart/2005/8/layout/vList2"/>
    <dgm:cxn modelId="{36550318-E812-4825-97BE-E62BDFD554AD}" type="presOf" srcId="{FFC9F4E6-5276-4BA2-9CC8-F4461CA92825}" destId="{F8ADC99D-2868-4B08-90C2-F1C034AF7569}" srcOrd="0" destOrd="0" presId="urn:microsoft.com/office/officeart/2005/8/layout/vList2"/>
    <dgm:cxn modelId="{04439E42-87BB-4AC9-B5CE-249CB29B74E7}" type="presOf" srcId="{DB3145D8-8710-4BA9-8750-311489F8CE8E}" destId="{2D57A393-9CE1-4EB4-906D-144F1DA3CD6F}" srcOrd="0" destOrd="0" presId="urn:microsoft.com/office/officeart/2005/8/layout/vList2"/>
    <dgm:cxn modelId="{555EC244-5E10-4746-84E9-FACB544E0150}" srcId="{FFC9F4E6-5276-4BA2-9CC8-F4461CA92825}" destId="{985B86DE-8A78-406E-933B-A913B949687E}" srcOrd="1" destOrd="0" parTransId="{B5996F74-7A1F-4B25-8503-62DF19C7442A}" sibTransId="{5D7D976A-8EC9-4AAD-8927-AF80CAC6AB7E}"/>
    <dgm:cxn modelId="{AC32D650-4599-46DB-99D2-A13542636E45}" srcId="{FFC9F4E6-5276-4BA2-9CC8-F4461CA92825}" destId="{DB3145D8-8710-4BA9-8750-311489F8CE8E}" srcOrd="0" destOrd="0" parTransId="{8817CFF3-07AB-4F9C-A5E4-F8EBECEADF50}" sibTransId="{CE7518CF-F481-479C-8C90-9AD0ED4B0675}"/>
    <dgm:cxn modelId="{CE250358-D358-49E9-AB2E-BCE75BC9A61D}" type="presOf" srcId="{985B86DE-8A78-406E-933B-A913B949687E}" destId="{CCCFE29E-5F63-4D64-ACBE-D6E5E4086AB0}" srcOrd="0" destOrd="0" presId="urn:microsoft.com/office/officeart/2005/8/layout/vList2"/>
    <dgm:cxn modelId="{5711F4C8-1948-4820-8C93-4DF3965654AA}" srcId="{FFC9F4E6-5276-4BA2-9CC8-F4461CA92825}" destId="{02012554-8E83-4610-96E7-A55C92264446}" srcOrd="2" destOrd="0" parTransId="{3EBF0B29-E61D-47B1-88BD-41674A6B8300}" sibTransId="{D4D81B8D-839D-4210-941D-F6EE1AB636C1}"/>
    <dgm:cxn modelId="{264E32E4-3938-4170-887F-2341E2121CA6}" type="presParOf" srcId="{F8ADC99D-2868-4B08-90C2-F1C034AF7569}" destId="{2D57A393-9CE1-4EB4-906D-144F1DA3CD6F}" srcOrd="0" destOrd="0" presId="urn:microsoft.com/office/officeart/2005/8/layout/vList2"/>
    <dgm:cxn modelId="{957FC6A3-F006-4BAE-AFF7-6F3DEF279754}" type="presParOf" srcId="{F8ADC99D-2868-4B08-90C2-F1C034AF7569}" destId="{440DE11E-C81B-4797-8F26-636D689BCBD6}" srcOrd="1" destOrd="0" presId="urn:microsoft.com/office/officeart/2005/8/layout/vList2"/>
    <dgm:cxn modelId="{C18075A5-BFA0-4A06-A014-73FCAE61A622}" type="presParOf" srcId="{F8ADC99D-2868-4B08-90C2-F1C034AF7569}" destId="{CCCFE29E-5F63-4D64-ACBE-D6E5E4086AB0}" srcOrd="2" destOrd="0" presId="urn:microsoft.com/office/officeart/2005/8/layout/vList2"/>
    <dgm:cxn modelId="{5A816B88-FF92-4CC8-B5D8-6F03F3CF55D1}" type="presParOf" srcId="{F8ADC99D-2868-4B08-90C2-F1C034AF7569}" destId="{4067D2E8-45A1-49FE-907C-B9A2EBA66ABE}" srcOrd="3" destOrd="0" presId="urn:microsoft.com/office/officeart/2005/8/layout/vList2"/>
    <dgm:cxn modelId="{3B2BA4C7-AF4B-4CA6-B829-67A3C5F753F3}" type="presParOf" srcId="{F8ADC99D-2868-4B08-90C2-F1C034AF7569}" destId="{2F595162-6719-42D0-8EE2-D1FD53EA76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65080-A484-444A-A0EF-6898282524BE}" type="doc">
      <dgm:prSet loTypeId="urn:microsoft.com/office/officeart/2005/8/layout/vList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012CB01-CC2B-4269-BB97-70C170F04EE5}">
      <dgm:prSet custT="1"/>
      <dgm:spPr/>
      <dgm:t>
        <a:bodyPr/>
        <a:lstStyle/>
        <a:p>
          <a:pPr latinLnBrk="1"/>
          <a:r>
            <a:rPr lang="en-US" altLang="ko-KR" sz="1400" b="1" dirty="0"/>
            <a:t>Data Collection and Aggregation</a:t>
          </a:r>
          <a:r>
            <a:rPr lang="en-US" altLang="ko-KR" sz="1400" b="1" i="0" dirty="0"/>
            <a:t>: </a:t>
          </a:r>
          <a:r>
            <a:rPr lang="en-US" altLang="ko-KR" sz="1400" b="0" i="0" dirty="0"/>
            <a:t>AIOps </a:t>
          </a:r>
          <a:r>
            <a:rPr lang="ko-KR" altLang="en-US" sz="1400" b="0" i="0" dirty="0"/>
            <a:t>플랫폼은 서버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응용 프로그램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네트워크 및 데이터베이스와 같은 </a:t>
          </a:r>
          <a:r>
            <a:rPr lang="en-US" altLang="ko-KR" sz="1400" b="0" i="0" dirty="0"/>
            <a:t>IT </a:t>
          </a:r>
          <a:r>
            <a:rPr lang="ko-KR" altLang="en-US" sz="1400" b="0" i="0" dirty="0"/>
            <a:t>인프라 구성 요소에서 생성된 로그</a:t>
          </a:r>
          <a:r>
            <a:rPr lang="en-US" altLang="ko-KR" sz="1400" b="0" i="0" dirty="0"/>
            <a:t>, </a:t>
          </a:r>
          <a:r>
            <a:rPr lang="ko-KR" altLang="en-US" sz="1400" b="0" i="0" dirty="0" err="1"/>
            <a:t>메트릭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이벤트 및 추적과 같은 다양한 소스에서 데이터를 수집하고 다양한 원본에서 수집된 원시 데이터는 종종 분석에 효과적으로 사용되기 전에 정리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표준화 및 전처리해야 합니다</a:t>
          </a:r>
          <a:r>
            <a:rPr lang="en-US" altLang="ko-KR" sz="1400" b="0" i="0" dirty="0"/>
            <a:t>.</a:t>
          </a:r>
          <a:endParaRPr lang="en-US" altLang="ko-KR" sz="1400" spc="-25" dirty="0">
            <a:effectLst/>
            <a:latin typeface="inherit"/>
            <a:ea typeface="굴림" panose="020B0600000101010101" pitchFamily="50" charset="-127"/>
            <a:cs typeface="Arial" panose="020B0604020202020204" pitchFamily="34" charset="0"/>
          </a:endParaRPr>
        </a:p>
      </dgm:t>
    </dgm:pt>
    <dgm:pt modelId="{90F07C99-FDD1-4065-8E71-566899F1596B}" type="parTrans" cxnId="{7224DF51-1924-4472-A5E1-0E09F290E0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36C690-F4E4-44DB-AD04-718D6FB4330F}" type="sibTrans" cxnId="{7224DF51-1924-4472-A5E1-0E09F290E0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7750BF2-43CA-4F82-97A1-96A06937EA7D}">
      <dgm:prSet custT="1"/>
      <dgm:spPr/>
      <dgm:t>
        <a:bodyPr/>
        <a:lstStyle/>
        <a:p>
          <a:pPr latinLnBrk="1"/>
          <a:r>
            <a:rPr lang="en-US" altLang="ko-KR" sz="1400" b="1" dirty="0"/>
            <a:t>Machine Learning and AI Algorithms</a:t>
          </a:r>
          <a:r>
            <a:rPr lang="en-US" altLang="ko-KR" sz="1400" b="1" i="0" dirty="0"/>
            <a:t>: 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AIOps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플랫폼은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ML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알고리즘과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 err="1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상황별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데이터를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사용하여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근본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원인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분석을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제공하고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네트워크의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간단한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문제를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자동으로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해결합니다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. </a:t>
          </a:r>
          <a:r>
            <a:rPr lang="ko-KR" altLang="en-US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또한 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AIOps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에는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일련의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관찰에서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지식이나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패턴을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추출하는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ML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알고리즘과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이벤트를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상호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연관시킬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수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있는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AI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엔진이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필요합니다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.</a:t>
          </a:r>
          <a:endParaRPr lang="en-US" sz="1400" b="0" i="0" dirty="0"/>
        </a:p>
      </dgm:t>
    </dgm:pt>
    <dgm:pt modelId="{C14657D0-8BD0-418D-8A20-93AC16BC8048}" type="parTrans" cxnId="{5311918B-1967-4075-89C7-2667E22EC696}">
      <dgm:prSet/>
      <dgm:spPr/>
      <dgm:t>
        <a:bodyPr/>
        <a:lstStyle/>
        <a:p>
          <a:pPr latinLnBrk="1"/>
          <a:endParaRPr lang="ko-KR" altLang="en-US"/>
        </a:p>
      </dgm:t>
    </dgm:pt>
    <dgm:pt modelId="{ACEEB692-B865-4236-8B3C-B03AAC8E2E11}" type="sibTrans" cxnId="{5311918B-1967-4075-89C7-2667E22EC696}">
      <dgm:prSet/>
      <dgm:spPr/>
      <dgm:t>
        <a:bodyPr/>
        <a:lstStyle/>
        <a:p>
          <a:pPr latinLnBrk="1"/>
          <a:endParaRPr lang="ko-KR" altLang="en-US"/>
        </a:p>
      </dgm:t>
    </dgm:pt>
    <dgm:pt modelId="{6007FB3A-C89D-4EFB-9EC9-E6B05C554BF0}">
      <dgm:prSet custT="1"/>
      <dgm:spPr/>
      <dgm:t>
        <a:bodyPr/>
        <a:lstStyle/>
        <a:p>
          <a:pPr latinLnBrk="1"/>
          <a:r>
            <a:rPr lang="en-US" altLang="ko-KR" sz="1400" b="1" dirty="0"/>
            <a:t>Automated Remediation</a:t>
          </a:r>
          <a:r>
            <a:rPr lang="en-US" altLang="ko-KR" sz="1400" dirty="0"/>
            <a:t> </a:t>
          </a:r>
          <a:r>
            <a:rPr lang="en-US" altLang="ko-KR" sz="1400" b="1" dirty="0"/>
            <a:t>and </a:t>
          </a:r>
          <a:r>
            <a:rPr lang="en-US" sz="1400" b="1" i="0" dirty="0"/>
            <a:t>Orchestration</a:t>
          </a:r>
          <a:r>
            <a:rPr lang="en-US" altLang="ko-KR" sz="1400" b="1" dirty="0"/>
            <a:t>:</a:t>
          </a:r>
          <a:r>
            <a:rPr lang="en-US" altLang="ko-KR" sz="1400" b="1" i="0" dirty="0"/>
            <a:t> </a:t>
          </a:r>
          <a:r>
            <a:rPr lang="en-US" altLang="ko-KR" sz="1400" b="0" i="0" dirty="0"/>
            <a:t>AIOps </a:t>
          </a:r>
          <a:r>
            <a:rPr lang="ko-KR" altLang="en-US" sz="1400" b="0" i="0" dirty="0"/>
            <a:t>플랫폼은 데이터 분석에서 생성된 인사이트를 기반으로 미리 정의된 작업을 실행하기 위해 자동화 기능을 활용합니다</a:t>
          </a:r>
          <a:r>
            <a:rPr lang="en-US" altLang="ko-KR" sz="1400" b="0" i="0" dirty="0"/>
            <a:t>. </a:t>
          </a:r>
          <a:r>
            <a:rPr lang="ko-KR" altLang="en-US" sz="1400" b="0" i="0" dirty="0"/>
            <a:t>이에는 루틴 작업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문제 해결 조치 자동화</a:t>
          </a:r>
          <a:r>
            <a:rPr lang="en-US" altLang="ko-KR" sz="1400" b="0" i="0" dirty="0"/>
            <a:t>, 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NLU </a:t>
          </a:r>
          <a:r>
            <a:rPr lang="ko-KR" altLang="en-US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과 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NLP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en-US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활용한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대화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인터페이스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도우미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en-US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등</a:t>
          </a:r>
          <a:r>
            <a:rPr lang="ko-KR" altLang="en-US" sz="1400" b="0" i="0" dirty="0"/>
            <a:t> </a:t>
          </a:r>
          <a:r>
            <a:rPr lang="en-US" altLang="ko-KR" sz="1400" b="0" i="0" dirty="0"/>
            <a:t>IT </a:t>
          </a:r>
          <a:r>
            <a:rPr lang="ko-KR" altLang="en-US" sz="1400" b="0" i="0" dirty="0"/>
            <a:t>인프라 전반에 걸친 워크플로의 오케스트레이션이 포함됩니다</a:t>
          </a:r>
          <a:r>
            <a:rPr lang="en-US" altLang="ko-KR" sz="1400" b="0" i="0" dirty="0"/>
            <a:t>.</a:t>
          </a:r>
          <a:endParaRPr lang="en-US" altLang="ko-KR" sz="1400" spc="-25" dirty="0">
            <a:effectLst/>
            <a:latin typeface="inherit"/>
            <a:ea typeface="굴림" panose="020B0600000101010101" pitchFamily="50" charset="-127"/>
            <a:cs typeface="Arial" panose="020B0604020202020204" pitchFamily="34" charset="0"/>
          </a:endParaRPr>
        </a:p>
      </dgm:t>
    </dgm:pt>
    <dgm:pt modelId="{7ADCFDDE-EFA4-4E64-BF1D-761AF4E130BA}" type="parTrans" cxnId="{710D53D1-F21A-4015-9954-C86E82A641FE}">
      <dgm:prSet/>
      <dgm:spPr/>
      <dgm:t>
        <a:bodyPr/>
        <a:lstStyle/>
        <a:p>
          <a:pPr latinLnBrk="1"/>
          <a:endParaRPr lang="ko-KR" altLang="en-US"/>
        </a:p>
      </dgm:t>
    </dgm:pt>
    <dgm:pt modelId="{3DE2DC2B-1495-433C-9E10-0AEA144D91C9}" type="sibTrans" cxnId="{710D53D1-F21A-4015-9954-C86E82A641FE}">
      <dgm:prSet/>
      <dgm:spPr/>
      <dgm:t>
        <a:bodyPr/>
        <a:lstStyle/>
        <a:p>
          <a:pPr latinLnBrk="1"/>
          <a:endParaRPr lang="ko-KR" altLang="en-US"/>
        </a:p>
      </dgm:t>
    </dgm:pt>
    <dgm:pt modelId="{C43573AF-3F12-40CF-91E7-405BC60CDB3E}" type="pres">
      <dgm:prSet presAssocID="{9A365080-A484-444A-A0EF-6898282524BE}" presName="linear" presStyleCnt="0">
        <dgm:presLayoutVars>
          <dgm:animLvl val="lvl"/>
          <dgm:resizeHandles val="exact"/>
        </dgm:presLayoutVars>
      </dgm:prSet>
      <dgm:spPr/>
    </dgm:pt>
    <dgm:pt modelId="{14F953A6-128D-458F-BEB4-F3E16DCF09E7}" type="pres">
      <dgm:prSet presAssocID="{D012CB01-CC2B-4269-BB97-70C170F04E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0DCF14-74DA-4055-AD1C-0D3AFCF2188E}" type="pres">
      <dgm:prSet presAssocID="{AA36C690-F4E4-44DB-AD04-718D6FB4330F}" presName="spacer" presStyleCnt="0"/>
      <dgm:spPr/>
    </dgm:pt>
    <dgm:pt modelId="{E7252458-2695-4566-BB09-5818EDDB649D}" type="pres">
      <dgm:prSet presAssocID="{47750BF2-43CA-4F82-97A1-96A06937EA7D}" presName="parentText" presStyleLbl="node1" presStyleIdx="1" presStyleCnt="3" custLinFactNeighborX="725" custLinFactNeighborY="19287">
        <dgm:presLayoutVars>
          <dgm:chMax val="0"/>
          <dgm:bulletEnabled val="1"/>
        </dgm:presLayoutVars>
      </dgm:prSet>
      <dgm:spPr/>
    </dgm:pt>
    <dgm:pt modelId="{C23B3FD9-528D-4FC5-A32E-87A6E21E541D}" type="pres">
      <dgm:prSet presAssocID="{ACEEB692-B865-4236-8B3C-B03AAC8E2E11}" presName="spacer" presStyleCnt="0"/>
      <dgm:spPr/>
    </dgm:pt>
    <dgm:pt modelId="{9EBB3039-D2A3-458B-A738-1B23BAFD4D42}" type="pres">
      <dgm:prSet presAssocID="{6007FB3A-C89D-4EFB-9EC9-E6B05C554B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407C44-0C41-48CA-95F3-E1AE5A70EE72}" type="presOf" srcId="{9A365080-A484-444A-A0EF-6898282524BE}" destId="{C43573AF-3F12-40CF-91E7-405BC60CDB3E}" srcOrd="0" destOrd="0" presId="urn:microsoft.com/office/officeart/2005/8/layout/vList2"/>
    <dgm:cxn modelId="{7224DF51-1924-4472-A5E1-0E09F290E090}" srcId="{9A365080-A484-444A-A0EF-6898282524BE}" destId="{D012CB01-CC2B-4269-BB97-70C170F04EE5}" srcOrd="0" destOrd="0" parTransId="{90F07C99-FDD1-4065-8E71-566899F1596B}" sibTransId="{AA36C690-F4E4-44DB-AD04-718D6FB4330F}"/>
    <dgm:cxn modelId="{5311918B-1967-4075-89C7-2667E22EC696}" srcId="{9A365080-A484-444A-A0EF-6898282524BE}" destId="{47750BF2-43CA-4F82-97A1-96A06937EA7D}" srcOrd="1" destOrd="0" parTransId="{C14657D0-8BD0-418D-8A20-93AC16BC8048}" sibTransId="{ACEEB692-B865-4236-8B3C-B03AAC8E2E11}"/>
    <dgm:cxn modelId="{ABBFEF91-AEDD-43AA-9DD2-7E49F0BCB434}" type="presOf" srcId="{D012CB01-CC2B-4269-BB97-70C170F04EE5}" destId="{14F953A6-128D-458F-BEB4-F3E16DCF09E7}" srcOrd="0" destOrd="0" presId="urn:microsoft.com/office/officeart/2005/8/layout/vList2"/>
    <dgm:cxn modelId="{154C59B3-24E4-4B4B-9B51-E0A1D11108FE}" type="presOf" srcId="{6007FB3A-C89D-4EFB-9EC9-E6B05C554BF0}" destId="{9EBB3039-D2A3-458B-A738-1B23BAFD4D42}" srcOrd="0" destOrd="0" presId="urn:microsoft.com/office/officeart/2005/8/layout/vList2"/>
    <dgm:cxn modelId="{710D53D1-F21A-4015-9954-C86E82A641FE}" srcId="{9A365080-A484-444A-A0EF-6898282524BE}" destId="{6007FB3A-C89D-4EFB-9EC9-E6B05C554BF0}" srcOrd="2" destOrd="0" parTransId="{7ADCFDDE-EFA4-4E64-BF1D-761AF4E130BA}" sibTransId="{3DE2DC2B-1495-433C-9E10-0AEA144D91C9}"/>
    <dgm:cxn modelId="{1F4D96D2-D90A-4499-86A6-3260863ECEF2}" type="presOf" srcId="{47750BF2-43CA-4F82-97A1-96A06937EA7D}" destId="{E7252458-2695-4566-BB09-5818EDDB649D}" srcOrd="0" destOrd="0" presId="urn:microsoft.com/office/officeart/2005/8/layout/vList2"/>
    <dgm:cxn modelId="{508DABBE-382F-423E-B50F-C97D64A622C2}" type="presParOf" srcId="{C43573AF-3F12-40CF-91E7-405BC60CDB3E}" destId="{14F953A6-128D-458F-BEB4-F3E16DCF09E7}" srcOrd="0" destOrd="0" presId="urn:microsoft.com/office/officeart/2005/8/layout/vList2"/>
    <dgm:cxn modelId="{279D8B61-C52F-4B2A-9A80-80980BB7B5D3}" type="presParOf" srcId="{C43573AF-3F12-40CF-91E7-405BC60CDB3E}" destId="{B90DCF14-74DA-4055-AD1C-0D3AFCF2188E}" srcOrd="1" destOrd="0" presId="urn:microsoft.com/office/officeart/2005/8/layout/vList2"/>
    <dgm:cxn modelId="{3C5B0405-7C9C-47CD-9CB6-67580C3C8E15}" type="presParOf" srcId="{C43573AF-3F12-40CF-91E7-405BC60CDB3E}" destId="{E7252458-2695-4566-BB09-5818EDDB649D}" srcOrd="2" destOrd="0" presId="urn:microsoft.com/office/officeart/2005/8/layout/vList2"/>
    <dgm:cxn modelId="{0AFB4AC5-3793-49F6-AEDD-035D8F33050F}" type="presParOf" srcId="{C43573AF-3F12-40CF-91E7-405BC60CDB3E}" destId="{C23B3FD9-528D-4FC5-A32E-87A6E21E541D}" srcOrd="3" destOrd="0" presId="urn:microsoft.com/office/officeart/2005/8/layout/vList2"/>
    <dgm:cxn modelId="{A0E24AFF-C741-446A-BDFF-6A1EB33015BF}" type="presParOf" srcId="{C43573AF-3F12-40CF-91E7-405BC60CDB3E}" destId="{9EBB3039-D2A3-458B-A738-1B23BAFD4D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7A393-9CE1-4EB4-906D-144F1DA3CD6F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AIOps(IT </a:t>
          </a:r>
          <a:r>
            <a:rPr lang="ko-KR" sz="1400" kern="1200" dirty="0"/>
            <a:t>운영을 위한 인공 지능</a:t>
          </a:r>
          <a:r>
            <a:rPr lang="en-US" sz="1400" kern="1200" dirty="0"/>
            <a:t>)</a:t>
          </a:r>
          <a:r>
            <a:rPr lang="ko-KR" sz="1400" kern="1200" dirty="0"/>
            <a:t>는</a:t>
          </a:r>
          <a:r>
            <a:rPr lang="en-US" sz="1400" kern="1200" dirty="0"/>
            <a:t> Gartner</a:t>
          </a:r>
          <a:r>
            <a:rPr lang="ko-KR" sz="1400" kern="1200" dirty="0"/>
            <a:t>가 만든 업계 용어입니다</a:t>
          </a:r>
          <a:r>
            <a:rPr lang="en-US" sz="1400" kern="1200" dirty="0"/>
            <a:t>. IT </a:t>
          </a:r>
          <a:r>
            <a:rPr lang="ko-KR" sz="1400" kern="1200" dirty="0"/>
            <a:t>팀이 더 빠르고 정확한 결정을 내리고 네트워크 및 시스템 사고에 더 신속하게 대응할 수 있도록 지원하는 기술 플랫폼과 프로세스</a:t>
          </a:r>
          <a:r>
            <a:rPr lang="ko-KR" altLang="en-US" sz="1400" kern="1200" dirty="0"/>
            <a:t>입니다</a:t>
          </a:r>
          <a:r>
            <a:rPr lang="en-US" sz="1400" kern="1200" dirty="0"/>
            <a:t>.</a:t>
          </a:r>
        </a:p>
      </dsp:txBody>
      <dsp:txXfrm>
        <a:off x="59399" y="222667"/>
        <a:ext cx="10396802" cy="1098002"/>
      </dsp:txXfrm>
    </dsp:sp>
    <dsp:sp modelId="{CCCFE29E-5F63-4D64-ACBE-D6E5E4086AB0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264123"/>
                <a:satOff val="-15129"/>
                <a:lumOff val="1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264123"/>
                <a:satOff val="-15129"/>
                <a:lumOff val="1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264123"/>
                <a:satOff val="-15129"/>
                <a:lumOff val="1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AIOps</a:t>
          </a:r>
          <a:r>
            <a:rPr lang="ko-KR" sz="1400" kern="1200" dirty="0"/>
            <a:t>는 실시간 또는 거의 실시간으로 조직의</a:t>
          </a:r>
          <a:r>
            <a:rPr lang="en-US" sz="1400" kern="1200" dirty="0"/>
            <a:t> IT </a:t>
          </a:r>
          <a:r>
            <a:rPr lang="ko-KR" sz="1400" kern="1200" dirty="0"/>
            <a:t>인프라 전반에 걸쳐 대량의 원격 측정 및 로그 데이터를 상황에 맞게 조정합니다</a:t>
          </a:r>
          <a:r>
            <a:rPr lang="en-US" sz="1400" kern="1200" dirty="0"/>
            <a:t>. </a:t>
          </a:r>
          <a:r>
            <a:rPr lang="ko-KR" sz="1400" kern="1200" dirty="0"/>
            <a:t>그런 다음 이를 관련 과거 데이터와 결합하여 실행 가능한 </a:t>
          </a:r>
          <a:r>
            <a:rPr lang="en-US" altLang="ko-KR" sz="1400" kern="1200" dirty="0"/>
            <a:t>I</a:t>
          </a:r>
          <a:r>
            <a:rPr lang="en-US" sz="1400" b="0" i="0" kern="1200" dirty="0"/>
            <a:t>nsight(</a:t>
          </a:r>
          <a:r>
            <a:rPr lang="ko-KR" altLang="en-US" sz="1400" b="0" i="0" kern="1200" dirty="0"/>
            <a:t>판단능력</a:t>
          </a:r>
          <a:r>
            <a:rPr lang="en-US" altLang="ko-KR" sz="1400" b="0" i="0" kern="1200" dirty="0"/>
            <a:t>)</a:t>
          </a:r>
          <a:r>
            <a:rPr lang="ko-KR" altLang="en-US" sz="1400" b="0" i="0" kern="1200" dirty="0"/>
            <a:t>를</a:t>
          </a:r>
          <a:r>
            <a:rPr lang="ko-KR" sz="1400" kern="1200" dirty="0"/>
            <a:t> 생성합니다</a:t>
          </a:r>
          <a:r>
            <a:rPr lang="en-US" sz="1400" kern="1200" dirty="0"/>
            <a:t>. </a:t>
          </a:r>
        </a:p>
      </dsp:txBody>
      <dsp:txXfrm>
        <a:off x="59399" y="1626668"/>
        <a:ext cx="10396802" cy="1098002"/>
      </dsp:txXfrm>
    </dsp:sp>
    <dsp:sp modelId="{2F595162-6719-42D0-8EE2-D1FD53EA7641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528246"/>
                <a:satOff val="-30258"/>
                <a:lumOff val="3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528246"/>
                <a:satOff val="-30258"/>
                <a:lumOff val="3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528246"/>
                <a:satOff val="-30258"/>
                <a:lumOff val="3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AIOps</a:t>
          </a:r>
          <a:r>
            <a:rPr lang="ko-KR" sz="1400" kern="1200" dirty="0"/>
            <a:t>는</a:t>
          </a:r>
          <a:r>
            <a:rPr lang="en-US" sz="1400" kern="1200" dirty="0"/>
            <a:t> IT </a:t>
          </a:r>
          <a:r>
            <a:rPr lang="ko-KR" sz="1400" kern="1200" dirty="0"/>
            <a:t>및 네트워크 환경에 대한 심층적인 지식과 해당 지식을 사용하여 실시간 분석을 제공하고 다음 단계를 실행하거나 권장하는 기능을 갖춘 보조자</a:t>
          </a:r>
          <a:r>
            <a:rPr lang="ko-KR" altLang="en-US" sz="1400" kern="1200" dirty="0"/>
            <a:t>역할에 대한</a:t>
          </a:r>
          <a:r>
            <a:rPr lang="ko-KR" sz="1400" kern="1200" dirty="0"/>
            <a:t> </a:t>
          </a:r>
          <a:r>
            <a:rPr lang="ko-KR" altLang="en-US" sz="1400" kern="1200" dirty="0"/>
            <a:t>구현</a:t>
          </a:r>
          <a:r>
            <a:rPr lang="ko-KR" sz="1400" kern="1200" dirty="0"/>
            <a:t>입니다</a:t>
          </a:r>
          <a:r>
            <a:rPr lang="en-US" sz="1400" kern="1200" dirty="0"/>
            <a:t>.</a:t>
          </a:r>
        </a:p>
      </dsp:txBody>
      <dsp:txXfrm>
        <a:off x="59399" y="3030668"/>
        <a:ext cx="103968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7A393-9CE1-4EB4-906D-144F1DA3CD6F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Transceiver Rx </a:t>
          </a:r>
          <a:r>
            <a:rPr lang="en-US" altLang="ko-KR" sz="1400" kern="1200" dirty="0" err="1"/>
            <a:t>Pwr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정보 와 </a:t>
          </a:r>
          <a:r>
            <a:rPr lang="en-US" altLang="ko-KR" sz="1400" kern="1200" dirty="0"/>
            <a:t>Interface</a:t>
          </a:r>
          <a:r>
            <a:rPr lang="ko-KR" altLang="en-US" sz="1400" kern="1200" dirty="0"/>
            <a:t>의</a:t>
          </a:r>
          <a:r>
            <a:rPr lang="en-US" altLang="ko-KR" sz="1400" kern="1200" dirty="0"/>
            <a:t> FCS </a:t>
          </a:r>
          <a:r>
            <a:rPr lang="ko-KR" altLang="en-US" sz="1400" kern="1200" dirty="0"/>
            <a:t>정보를 활용하여 </a:t>
          </a:r>
          <a:r>
            <a:rPr lang="en-US" altLang="ko-KR" sz="1400" kern="1200" dirty="0"/>
            <a:t>Link Down</a:t>
          </a:r>
          <a:r>
            <a:rPr lang="ko-KR" altLang="en-US" sz="1400" kern="1200" dirty="0"/>
            <a:t>을 예측하여 선로 안정성을 향상시키기 위한 도구로 활용한다</a:t>
          </a:r>
          <a:r>
            <a:rPr lang="en-US" altLang="ko-KR" sz="1400" kern="1200" dirty="0"/>
            <a:t>. </a:t>
          </a:r>
          <a:r>
            <a:rPr lang="en-US" sz="1400" kern="1200" dirty="0"/>
            <a:t>.</a:t>
          </a:r>
        </a:p>
      </dsp:txBody>
      <dsp:txXfrm>
        <a:off x="59399" y="222667"/>
        <a:ext cx="10396802" cy="1098002"/>
      </dsp:txXfrm>
    </dsp:sp>
    <dsp:sp modelId="{CCCFE29E-5F63-4D64-ACBE-D6E5E4086AB0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264123"/>
                <a:satOff val="-15129"/>
                <a:lumOff val="1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264123"/>
                <a:satOff val="-15129"/>
                <a:lumOff val="1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264123"/>
                <a:satOff val="-15129"/>
                <a:lumOff val="1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Model </a:t>
          </a:r>
          <a:r>
            <a:rPr lang="ko-KR" altLang="en-US" sz="1400" kern="1200" dirty="0"/>
            <a:t>학습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시 </a:t>
          </a:r>
          <a:r>
            <a:rPr lang="en-US" altLang="en-US" sz="1400" kern="1200" dirty="0"/>
            <a:t>Vendor </a:t>
          </a:r>
          <a:r>
            <a:rPr lang="ko-KR" altLang="en-US" sz="1400" kern="1200" dirty="0"/>
            <a:t>정보와 </a:t>
          </a:r>
          <a:r>
            <a:rPr lang="en-US" altLang="en-US" sz="1400" kern="1200" dirty="0"/>
            <a:t>Part No </a:t>
          </a:r>
          <a:r>
            <a:rPr lang="ko-KR" altLang="en-US" sz="1400" kern="1200" dirty="0"/>
            <a:t>정보를 추가 하여 제조사 및 광 모듈 종류별 특성을 학습하여 적용 가능성을 높이고 </a:t>
          </a:r>
          <a:r>
            <a:rPr lang="en-US" altLang="en-US" sz="1400" kern="1200" dirty="0"/>
            <a:t>Vendor </a:t>
          </a:r>
          <a:r>
            <a:rPr lang="ko-KR" altLang="en-US" sz="1400" kern="1200" dirty="0"/>
            <a:t>나 광 모듈 별 학습을 통합하여 실행한다</a:t>
          </a:r>
          <a:r>
            <a:rPr lang="en-US" altLang="ko-KR" sz="1400" kern="1200" dirty="0"/>
            <a:t>.</a:t>
          </a:r>
          <a:r>
            <a:rPr lang="ko-KR" altLang="en-US" sz="1400" kern="1200" dirty="0"/>
            <a:t> </a:t>
          </a:r>
          <a:r>
            <a:rPr lang="en-US" altLang="ko-KR" sz="1400" kern="1200" dirty="0"/>
            <a:t> </a:t>
          </a:r>
          <a:endParaRPr lang="en-US" sz="1400" kern="1200" dirty="0"/>
        </a:p>
      </dsp:txBody>
      <dsp:txXfrm>
        <a:off x="59399" y="1626668"/>
        <a:ext cx="10396802" cy="1098002"/>
      </dsp:txXfrm>
    </dsp:sp>
    <dsp:sp modelId="{2F595162-6719-42D0-8EE2-D1FD53EA7641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528246"/>
                <a:satOff val="-30258"/>
                <a:lumOff val="3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528246"/>
                <a:satOff val="-30258"/>
                <a:lumOff val="3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528246"/>
                <a:satOff val="-30258"/>
                <a:lumOff val="3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수집된 </a:t>
          </a:r>
          <a:r>
            <a:rPr lang="en-US" altLang="ko-KR" sz="1400" kern="1200" dirty="0"/>
            <a:t>data</a:t>
          </a:r>
          <a:r>
            <a:rPr lang="ko-KR" altLang="en-US" sz="1400" kern="1200" dirty="0"/>
            <a:t>들을 바탕으로 상황에 따른 자동화 기능을 구현한다</a:t>
          </a:r>
          <a:r>
            <a:rPr lang="en-US" sz="1400" kern="1200" dirty="0"/>
            <a:t>. </a:t>
          </a:r>
        </a:p>
      </dsp:txBody>
      <dsp:txXfrm>
        <a:off x="59399" y="3030668"/>
        <a:ext cx="103968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53A6-128D-458F-BEB4-F3E16DCF09E7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Data Collection and Aggregation</a:t>
          </a:r>
          <a:r>
            <a:rPr lang="en-US" altLang="ko-KR" sz="1400" b="1" i="0" kern="1200" dirty="0"/>
            <a:t>: </a:t>
          </a:r>
          <a:r>
            <a:rPr lang="en-US" altLang="ko-KR" sz="1400" b="0" i="0" kern="1200" dirty="0"/>
            <a:t>AIOps </a:t>
          </a:r>
          <a:r>
            <a:rPr lang="ko-KR" altLang="en-US" sz="1400" b="0" i="0" kern="1200" dirty="0"/>
            <a:t>플랫폼은 서버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응용 프로그램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네트워크 및 데이터베이스와 같은 </a:t>
          </a:r>
          <a:r>
            <a:rPr lang="en-US" altLang="ko-KR" sz="1400" b="0" i="0" kern="1200" dirty="0"/>
            <a:t>IT </a:t>
          </a:r>
          <a:r>
            <a:rPr lang="ko-KR" altLang="en-US" sz="1400" b="0" i="0" kern="1200" dirty="0"/>
            <a:t>인프라 구성 요소에서 생성된 로그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 err="1"/>
            <a:t>메트릭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이벤트 및 추적과 같은 다양한 소스에서 데이터를 수집하고 다양한 원본에서 수집된 원시 데이터는 종종 분석에 효과적으로 사용되기 전에 정리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표준화 및 전처리해야 합니다</a:t>
          </a:r>
          <a:r>
            <a:rPr lang="en-US" altLang="ko-KR" sz="1400" b="0" i="0" kern="1200" dirty="0"/>
            <a:t>.</a:t>
          </a:r>
          <a:endParaRPr lang="en-US" altLang="ko-KR" sz="1400" kern="1200" spc="-25" dirty="0">
            <a:effectLst/>
            <a:latin typeface="inherit"/>
            <a:ea typeface="굴림" panose="020B0600000101010101" pitchFamily="50" charset="-127"/>
            <a:cs typeface="Arial" panose="020B0604020202020204" pitchFamily="34" charset="0"/>
          </a:endParaRPr>
        </a:p>
      </dsp:txBody>
      <dsp:txXfrm>
        <a:off x="59399" y="222667"/>
        <a:ext cx="10396802" cy="1098002"/>
      </dsp:txXfrm>
    </dsp:sp>
    <dsp:sp modelId="{E7252458-2695-4566-BB09-5818EDDB649D}">
      <dsp:nvSpPr>
        <dsp:cNvPr id="0" name=""/>
        <dsp:cNvSpPr/>
      </dsp:nvSpPr>
      <dsp:spPr>
        <a:xfrm>
          <a:off x="0" y="1603374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264123"/>
                <a:satOff val="-15129"/>
                <a:lumOff val="1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264123"/>
                <a:satOff val="-15129"/>
                <a:lumOff val="1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264123"/>
                <a:satOff val="-15129"/>
                <a:lumOff val="1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Machine Learning and AI Algorithms</a:t>
          </a:r>
          <a:r>
            <a:rPr lang="en-US" altLang="ko-KR" sz="1400" b="1" i="0" kern="1200" dirty="0"/>
            <a:t>: 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AIOps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플랫폼은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ML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알고리즘과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 err="1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상황별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데이터를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사용하여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근본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원인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분석을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제공하고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네트워크의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간단한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문제를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자동으로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해결합니다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. </a:t>
          </a:r>
          <a:r>
            <a:rPr lang="ko-KR" altLang="en-US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또한 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AIOps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에는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일련의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관찰에서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지식이나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패턴을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추출하는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ML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알고리즘과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이벤트를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상호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연관시킬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수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있는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AI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엔진이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필요합니다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.</a:t>
          </a:r>
          <a:endParaRPr lang="en-US" sz="1400" b="0" i="0" kern="1200" dirty="0"/>
        </a:p>
      </dsp:txBody>
      <dsp:txXfrm>
        <a:off x="59399" y="1662773"/>
        <a:ext cx="10396802" cy="1098002"/>
      </dsp:txXfrm>
    </dsp:sp>
    <dsp:sp modelId="{9EBB3039-D2A3-458B-A738-1B23BAFD4D42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528246"/>
                <a:satOff val="-30258"/>
                <a:lumOff val="3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528246"/>
                <a:satOff val="-30258"/>
                <a:lumOff val="3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528246"/>
                <a:satOff val="-30258"/>
                <a:lumOff val="3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Automated Remediation</a:t>
          </a:r>
          <a:r>
            <a:rPr lang="en-US" altLang="ko-KR" sz="1400" kern="1200" dirty="0"/>
            <a:t> </a:t>
          </a:r>
          <a:r>
            <a:rPr lang="en-US" altLang="ko-KR" sz="1400" b="1" kern="1200" dirty="0"/>
            <a:t>and </a:t>
          </a:r>
          <a:r>
            <a:rPr lang="en-US" sz="1400" b="1" i="0" kern="1200" dirty="0"/>
            <a:t>Orchestration</a:t>
          </a:r>
          <a:r>
            <a:rPr lang="en-US" altLang="ko-KR" sz="1400" b="1" kern="1200" dirty="0"/>
            <a:t>:</a:t>
          </a:r>
          <a:r>
            <a:rPr lang="en-US" altLang="ko-KR" sz="1400" b="1" i="0" kern="1200" dirty="0"/>
            <a:t> </a:t>
          </a:r>
          <a:r>
            <a:rPr lang="en-US" altLang="ko-KR" sz="1400" b="0" i="0" kern="1200" dirty="0"/>
            <a:t>AIOps </a:t>
          </a:r>
          <a:r>
            <a:rPr lang="ko-KR" altLang="en-US" sz="1400" b="0" i="0" kern="1200" dirty="0"/>
            <a:t>플랫폼은 데이터 분석에서 생성된 인사이트를 기반으로 미리 정의된 작업을 실행하기 위해 자동화 기능을 활용합니다</a:t>
          </a:r>
          <a:r>
            <a:rPr lang="en-US" altLang="ko-KR" sz="1400" b="0" i="0" kern="1200" dirty="0"/>
            <a:t>. </a:t>
          </a:r>
          <a:r>
            <a:rPr lang="ko-KR" altLang="en-US" sz="1400" b="0" i="0" kern="1200" dirty="0"/>
            <a:t>이에는 루틴 작업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문제 해결 조치 자동화</a:t>
          </a:r>
          <a:r>
            <a:rPr lang="en-US" altLang="ko-KR" sz="1400" b="0" i="0" kern="1200" dirty="0"/>
            <a:t>, 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NLU </a:t>
          </a:r>
          <a:r>
            <a:rPr lang="ko-KR" altLang="en-US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과 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NLP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en-US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활용한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대화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인터페이스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도우미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en-US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등</a:t>
          </a:r>
          <a:r>
            <a:rPr lang="ko-KR" altLang="en-US" sz="1400" b="0" i="0" kern="1200" dirty="0"/>
            <a:t> </a:t>
          </a:r>
          <a:r>
            <a:rPr lang="en-US" altLang="ko-KR" sz="1400" b="0" i="0" kern="1200" dirty="0"/>
            <a:t>IT </a:t>
          </a:r>
          <a:r>
            <a:rPr lang="ko-KR" altLang="en-US" sz="1400" b="0" i="0" kern="1200" dirty="0"/>
            <a:t>인프라 전반에 걸친 워크플로의 오케스트레이션이 포함됩니다</a:t>
          </a:r>
          <a:r>
            <a:rPr lang="en-US" altLang="ko-KR" sz="1400" b="0" i="0" kern="1200" dirty="0"/>
            <a:t>.</a:t>
          </a:r>
          <a:endParaRPr lang="en-US" altLang="ko-KR" sz="1400" kern="1200" spc="-25" dirty="0">
            <a:effectLst/>
            <a:latin typeface="inherit"/>
            <a:ea typeface="굴림" panose="020B0600000101010101" pitchFamily="50" charset="-127"/>
            <a:cs typeface="Arial" panose="020B0604020202020204" pitchFamily="34" charset="0"/>
          </a:endParaRPr>
        </a:p>
      </dsp:txBody>
      <dsp:txXfrm>
        <a:off x="59399" y="3030668"/>
        <a:ext cx="10396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126B7-D508-4376-9BBC-3FA4ABA37AB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259D-9510-4536-92CE-B489CBD1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4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0259D-9510-4536-92CE-B489CBD138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0259D-9510-4536-92CE-B489CBD138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31140-9125-111A-FC74-68623BF92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52666-7036-DEE1-6A6E-639D8562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06F6C-4C77-F39C-9459-751BE06E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3A468-24BB-B433-E2F7-5EB5D78A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D4CF7-8E6E-8233-88A1-7017AC8C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7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BF5A9-E6E2-652E-7224-47493234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BC03D-DD01-0408-1A5C-0A52E956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465CD-53E4-180D-2D21-757791CC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A794A-4678-CE6C-E80E-1DF2A96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779E8-550D-CCBC-6F30-AD4AAB35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5EB43A-37DC-F8CA-CA0D-FFA1ED349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43131-719A-CEE0-7610-9D90D892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6FB29-1505-2CF5-3755-25D6B1C0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A3E8-25BB-8737-5F18-EEDE1D7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E41E3-19D1-8CE0-0B1D-518DB7CB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1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47028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19010-B8DD-DC33-E60F-82D65C42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3A0B-B821-906B-4D35-1E7E2F56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EBFE2-C6F8-F975-3E2B-2DDFF885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7529F-F1E4-15E0-1531-0073399C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401D3-3EFA-BF42-E5C0-7D591B00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98F75-4B23-BAA7-47C3-3365DA20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91B9C-0801-7A78-3BA2-1FE7AE2D5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50B69-14C6-A801-B3EF-D95F37D7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D58D-4E62-C994-5C38-1DEC34D7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E3466-35CB-B7CD-AA16-59ABF33D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5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3335-F7BC-CE08-B9B1-731E3BFF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F9932-AB2E-835D-2F0A-D10C438F2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FBCB5-CC4A-1D60-1ABF-5E04E296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698D9-710F-FF32-5563-3AF75C43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41B4E-0811-D409-62A1-EBA2E6D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18234-A6A6-E946-BE98-650FAD38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E2B71-46B9-30C7-78E5-DD60451E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1A3F0-23F8-AA10-0F2B-2B1146A1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7CE7A-FCC3-E337-3597-64AC50E9D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8545CC-3304-38B8-85C1-9D8137F1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B3E87C-F2F5-D349-EB61-E3C980242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E95AB0-D906-5C11-BBB4-5EEC46E5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05DA5-8580-C192-9DEC-D1CA3B65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8DBC21-C40B-12C7-421D-AD896E05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7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B1E7-6901-E0F8-A821-F76FA5C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1B561-0BEF-5113-191F-8741FF44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4F0F27-C1D4-3514-93FB-9C7B9581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358C9-904A-DDB1-1A4D-A77BD5B0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2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B37E4-1C74-1FD4-095F-8969690C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1DCA09-6FDB-41C3-EA7E-66041CD3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170BD-8A26-2BE9-DBB7-0114C6CB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DCB2-BC21-9C54-5B60-9E2F670E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6CD89-54CA-93AD-2E98-120DE584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E3007-F47B-C241-C96F-8BA04FD9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CE74F-CE44-F86A-6334-CA9EF20D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63F04-91BB-7B72-45C1-EBCBC8E8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F87A9-0829-529B-DE8A-751BA262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776E5-5888-F51D-6ED8-14EC0CD7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480CF2-6F88-9ACE-A297-6C6A8E00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200AB6-A8F8-52F3-8BCE-1305A02AF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A8E79-43A4-380A-9590-CD5AE5A0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B0E40-D83E-3CB2-225E-B3B949C3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DC60B-2518-EBC4-4554-DD7C986F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6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ABE8F4-DA28-0F8B-AF33-55AE8177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D35F9-686B-A6D5-6D3E-0E870C12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4D256-59CD-46BE-8363-CF159EB42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C3EB6-5783-8B41-C3BD-5E0C262B9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1BDEC-05F7-4FDD-ED39-877CA659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3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BB720C-A016-49A9-6AFE-9A9D54D1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2306553"/>
          </a:xfrm>
        </p:spPr>
        <p:txBody>
          <a:bodyPr/>
          <a:lstStyle/>
          <a:p>
            <a:r>
              <a:rPr lang="en-US" dirty="0"/>
              <a:t>AIOps </a:t>
            </a:r>
            <a:br>
              <a:rPr lang="en-US" dirty="0"/>
            </a:br>
            <a:r>
              <a:rPr lang="en-US" altLang="ko-KR" dirty="0"/>
              <a:t>For Transceiver Monitoring</a:t>
            </a:r>
            <a:endParaRPr lang="en-US" dirty="0"/>
          </a:p>
        </p:txBody>
      </p:sp>
      <p:pic>
        <p:nvPicPr>
          <p:cNvPr id="2" name="그림 개체 틀 1">
            <a:extLst>
              <a:ext uri="{FF2B5EF4-FFF2-40B4-BE49-F238E27FC236}">
                <a16:creationId xmlns:a16="http://schemas.microsoft.com/office/drawing/2014/main" id="{1C437684-1E5F-DA29-6207-B2CEE48ACB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E3576-EEB9-CA06-02E3-771F60BDAF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799" y="5588228"/>
            <a:ext cx="3280117" cy="3651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Jason.jang@hfrnetworks</a:t>
            </a:r>
            <a:endParaRPr lang="ko-KR" alt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3643A4-FD05-5079-2E7C-A6A56AA1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46" y="3877239"/>
            <a:ext cx="3222678" cy="219584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B57DD2E-F16B-3C51-3DB1-DEB7D8D9AD37}"/>
              </a:ext>
            </a:extLst>
          </p:cNvPr>
          <p:cNvSpPr txBox="1">
            <a:spLocks/>
          </p:cNvSpPr>
          <p:nvPr/>
        </p:nvSpPr>
        <p:spPr>
          <a:xfrm>
            <a:off x="728471" y="3201666"/>
            <a:ext cx="5827776" cy="59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Debugging</a:t>
            </a:r>
            <a:r>
              <a:rPr lang="ko-KR" altLang="en-US" sz="1600" dirty="0"/>
              <a:t>에 필요한 관련정보 </a:t>
            </a:r>
            <a:r>
              <a:rPr lang="en-US" altLang="ko-KR" sz="1600" dirty="0"/>
              <a:t>txt</a:t>
            </a:r>
            <a:r>
              <a:rPr lang="ko-KR" altLang="en-US" sz="1600" dirty="0"/>
              <a:t>로 저장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B9D489-5B0D-4BA2-992B-D6DCB9C4486B}"/>
              </a:ext>
            </a:extLst>
          </p:cNvPr>
          <p:cNvGrpSpPr/>
          <p:nvPr/>
        </p:nvGrpSpPr>
        <p:grpSpPr>
          <a:xfrm>
            <a:off x="728471" y="658368"/>
            <a:ext cx="10625329" cy="2424924"/>
            <a:chOff x="0" y="2971269"/>
            <a:chExt cx="10515600" cy="12168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F562EF-B6F5-96B8-D5A2-5987290EF2DA}"/>
                </a:ext>
              </a:extLst>
            </p:cNvPr>
            <p:cNvSpPr/>
            <p:nvPr/>
          </p:nvSpPr>
          <p:spPr>
            <a:xfrm>
              <a:off x="0" y="2971269"/>
              <a:ext cx="10515600" cy="121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fillRef>
            <a:effect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4">
              <a:extLst>
                <a:ext uri="{FF2B5EF4-FFF2-40B4-BE49-F238E27FC236}">
                  <a16:creationId xmlns:a16="http://schemas.microsoft.com/office/drawing/2014/main" id="{4EA748F1-D204-BD7C-D30F-2037FC433B39}"/>
                </a:ext>
              </a:extLst>
            </p:cNvPr>
            <p:cNvSpPr txBox="1"/>
            <p:nvPr/>
          </p:nvSpPr>
          <p:spPr>
            <a:xfrm>
              <a:off x="59399" y="3030668"/>
              <a:ext cx="10396802" cy="1113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/* EVENT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생성 및 관련정보 조회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*/ 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[EVENT] Fcs Error High detected.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Received syslog from 192.168.0.201: &lt;133&gt; 2024-01-09 05:35:39 GMT M6424 Base NOT SYS pts/2 root 192.168.0.157 clear counters interface 1/1'</a:t>
              </a:r>
              <a:r>
                <a:rPr lang="ko-KR" altLang="en-US" sz="1400" dirty="0">
                  <a:solidFill>
                    <a:schemeClr val="tx1"/>
                  </a:solidFill>
                </a:rPr>
                <a:t>.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/* EVENT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발생 시 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Syslog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와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CMD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실행 결과를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txt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로 저장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*/ 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>
                  <a:solidFill>
                    <a:schemeClr val="tx1"/>
                  </a:solidFill>
                </a:rPr>
                <a:t>Log saved to fcs_error_high.txt</a:t>
              </a: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D3CD5729-815F-E6A6-4BFE-FFC95833A69E}"/>
              </a:ext>
            </a:extLst>
          </p:cNvPr>
          <p:cNvSpPr txBox="1">
            <a:spLocks/>
          </p:cNvSpPr>
          <p:nvPr/>
        </p:nvSpPr>
        <p:spPr>
          <a:xfrm>
            <a:off x="5368738" y="3178388"/>
            <a:ext cx="5827776" cy="59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Prediction </a:t>
            </a:r>
            <a:r>
              <a:rPr lang="ko-KR" altLang="en-US" sz="1600" dirty="0"/>
              <a:t>이력 정보 저장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090DB-D215-8C1B-1F18-A3536B39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03" y="3736893"/>
            <a:ext cx="5675416" cy="2344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8D8B3E-97EE-FA4E-9EBA-6D14A7681E96}"/>
              </a:ext>
            </a:extLst>
          </p:cNvPr>
          <p:cNvSpPr/>
          <p:nvPr/>
        </p:nvSpPr>
        <p:spPr>
          <a:xfrm>
            <a:off x="10277855" y="3736893"/>
            <a:ext cx="926163" cy="233619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4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76E6E-3D61-B414-2F08-5A2878A5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96" y="658368"/>
            <a:ext cx="8683752" cy="59340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Conclusion</a:t>
            </a:r>
            <a:r>
              <a:rPr lang="ko-KR" altLang="en-US" sz="3200" dirty="0"/>
              <a:t>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6F4A83-3F82-64CD-5761-63543E9276C8}"/>
              </a:ext>
            </a:extLst>
          </p:cNvPr>
          <p:cNvSpPr/>
          <p:nvPr/>
        </p:nvSpPr>
        <p:spPr>
          <a:xfrm>
            <a:off x="1072896" y="1487424"/>
            <a:ext cx="10168128" cy="43525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문제점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학습데이터를 확보하는데 문제가 있음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Link</a:t>
            </a:r>
            <a:r>
              <a:rPr lang="ko-KR" altLang="en-US" sz="1400" dirty="0"/>
              <a:t> </a:t>
            </a:r>
            <a:r>
              <a:rPr lang="en-US" altLang="ko-KR" sz="1400" dirty="0"/>
              <a:t>down</a:t>
            </a:r>
            <a:r>
              <a:rPr lang="ko-KR" altLang="en-US" sz="1400" dirty="0"/>
              <a:t> </a:t>
            </a:r>
            <a:r>
              <a:rPr lang="en-US" altLang="ko-KR" sz="1400" dirty="0"/>
              <a:t>event</a:t>
            </a:r>
            <a:r>
              <a:rPr lang="ko-KR" altLang="en-US" sz="1400" dirty="0"/>
              <a:t> 중 </a:t>
            </a:r>
            <a:r>
              <a:rPr lang="en-US" altLang="ko-KR" sz="1400" dirty="0"/>
              <a:t>Rx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Prw</a:t>
            </a:r>
            <a:r>
              <a:rPr lang="ko-KR" altLang="en-US" sz="1400" dirty="0"/>
              <a:t>에 의한 </a:t>
            </a:r>
            <a:r>
              <a:rPr lang="en-US" altLang="ko-KR" sz="1400" dirty="0"/>
              <a:t>Link down</a:t>
            </a:r>
            <a:r>
              <a:rPr lang="ko-KR" altLang="en-US" sz="1400" dirty="0"/>
              <a:t>을 구분하여 학습 데이터를 가공한 후  학습 시켜야 함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Rx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Prw</a:t>
            </a:r>
            <a:r>
              <a:rPr lang="ko-KR" altLang="en-US" sz="1400" dirty="0"/>
              <a:t>에  따른 </a:t>
            </a:r>
            <a:r>
              <a:rPr lang="en-US" altLang="ko-KR" sz="1400" dirty="0"/>
              <a:t>Link Down </a:t>
            </a:r>
            <a:r>
              <a:rPr lang="ko-KR" altLang="en-US" sz="1400" dirty="0"/>
              <a:t>예측치의 기울기가 너무 급격하여 적절한 경보를 발생시키기 어려움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인위적으로  기울기를 조절할 수 있으나</a:t>
            </a:r>
            <a:r>
              <a:rPr lang="en-US" altLang="ko-KR" sz="1400" dirty="0"/>
              <a:t>, </a:t>
            </a:r>
            <a:r>
              <a:rPr lang="ko-KR" altLang="en-US" sz="1400" dirty="0"/>
              <a:t>모듈 별 특성을 전부 고려하기 어려움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실제 입력 변수는 많으나 </a:t>
            </a:r>
            <a:r>
              <a:rPr lang="en-US" altLang="ko-KR" sz="1400" dirty="0"/>
              <a:t>Link</a:t>
            </a:r>
            <a:r>
              <a:rPr lang="ko-KR" altLang="en-US" sz="1400" dirty="0"/>
              <a:t> </a:t>
            </a:r>
            <a:r>
              <a:rPr lang="en-US" altLang="ko-KR" sz="1400" dirty="0"/>
              <a:t>down</a:t>
            </a:r>
            <a:r>
              <a:rPr lang="ko-KR" altLang="en-US" sz="1400" dirty="0"/>
              <a:t> 은 </a:t>
            </a:r>
            <a:r>
              <a:rPr lang="en-US" altLang="ko-KR" sz="1400" dirty="0"/>
              <a:t>Rx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Prw</a:t>
            </a:r>
            <a:r>
              <a:rPr lang="ko-KR" altLang="en-US" sz="1400" dirty="0"/>
              <a:t>의 비중이 절대 적이므로 </a:t>
            </a:r>
            <a:r>
              <a:rPr lang="en-US" altLang="ko-KR" sz="1400" dirty="0"/>
              <a:t>ML</a:t>
            </a:r>
            <a:r>
              <a:rPr lang="ko-KR" altLang="en-US" sz="1400" dirty="0"/>
              <a:t>에 의한 예측의 의미가 크지 않음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en-US" sz="1400" dirty="0"/>
              <a:t>가능성</a:t>
            </a:r>
            <a:r>
              <a:rPr lang="en-US" altLang="ko-KR" sz="1400" dirty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FEC counter </a:t>
            </a:r>
            <a:r>
              <a:rPr lang="ko-KR" altLang="en-US" sz="1400" dirty="0"/>
              <a:t>를 활용하여 </a:t>
            </a:r>
            <a:r>
              <a:rPr lang="en-US" altLang="ko-KR" sz="1400" dirty="0"/>
              <a:t>Link Down</a:t>
            </a:r>
            <a:r>
              <a:rPr lang="ko-KR" altLang="en-US" sz="1400" dirty="0"/>
              <a:t>이 예상되는 </a:t>
            </a:r>
            <a:r>
              <a:rPr lang="en-US" altLang="ko-KR" sz="1400" dirty="0"/>
              <a:t>Port</a:t>
            </a:r>
            <a:r>
              <a:rPr lang="ko-KR" altLang="en-US" sz="1400" dirty="0"/>
              <a:t>의</a:t>
            </a:r>
            <a:r>
              <a:rPr lang="en-US" altLang="ko-KR" sz="1400" dirty="0"/>
              <a:t> List</a:t>
            </a:r>
            <a:r>
              <a:rPr lang="ko-KR" altLang="en-US" sz="1400" dirty="0"/>
              <a:t>를 작성하여 장비 점검에 활용 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광 </a:t>
            </a:r>
            <a:r>
              <a:rPr lang="ko-KR" altLang="en-US" sz="1400" dirty="0" err="1"/>
              <a:t>모듈별</a:t>
            </a:r>
            <a:r>
              <a:rPr lang="ko-KR" altLang="en-US" sz="1400" dirty="0"/>
              <a:t> 성능</a:t>
            </a:r>
            <a:r>
              <a:rPr lang="en-US" altLang="ko-KR" sz="1400" dirty="0"/>
              <a:t>(link</a:t>
            </a:r>
            <a:r>
              <a:rPr lang="ko-KR" altLang="en-US" sz="1400" dirty="0"/>
              <a:t> </a:t>
            </a:r>
            <a:r>
              <a:rPr lang="en-US" altLang="ko-KR" sz="1400" dirty="0"/>
              <a:t>down</a:t>
            </a:r>
            <a:r>
              <a:rPr lang="ko-KR" altLang="en-US" sz="1400" dirty="0"/>
              <a:t> </a:t>
            </a:r>
            <a:r>
              <a:rPr lang="en-US" altLang="ko-KR" sz="1400" dirty="0"/>
              <a:t>or</a:t>
            </a:r>
            <a:r>
              <a:rPr lang="ko-KR" altLang="en-US" sz="1400" dirty="0"/>
              <a:t> </a:t>
            </a:r>
            <a:r>
              <a:rPr lang="en-US" altLang="ko-KR" sz="1400" dirty="0"/>
              <a:t>FEC </a:t>
            </a:r>
            <a:r>
              <a:rPr lang="ko-KR" altLang="en-US" sz="1400" dirty="0"/>
              <a:t>발생</a:t>
            </a:r>
            <a:r>
              <a:rPr lang="en-US" altLang="ko-KR" sz="1400" dirty="0"/>
              <a:t>) </a:t>
            </a:r>
            <a:r>
              <a:rPr lang="ko-KR" altLang="en-US" sz="1400" dirty="0"/>
              <a:t>데이터를 확보할 수 있음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BB89FB-BF98-6413-ED98-E1FD2DC31233}"/>
              </a:ext>
            </a:extLst>
          </p:cNvPr>
          <p:cNvSpPr txBox="1">
            <a:spLocks/>
          </p:cNvSpPr>
          <p:nvPr/>
        </p:nvSpPr>
        <p:spPr>
          <a:xfrm>
            <a:off x="5414772" y="5722048"/>
            <a:ext cx="3346704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-</a:t>
            </a:r>
            <a:r>
              <a:rPr lang="ko-KR" altLang="en-US" sz="1600" dirty="0"/>
              <a:t>이상 입니다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2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E7A092EE-E51F-C142-FBFF-97F6B3DE8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554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5417907E-D547-1560-D500-932164AE59EF}"/>
              </a:ext>
            </a:extLst>
          </p:cNvPr>
          <p:cNvSpPr txBox="1">
            <a:spLocks/>
          </p:cNvSpPr>
          <p:nvPr/>
        </p:nvSpPr>
        <p:spPr>
          <a:xfrm>
            <a:off x="914400" y="656019"/>
            <a:ext cx="1043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What is AIOps?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1998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E7A092EE-E51F-C142-FBFF-97F6B3DE8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57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5417907E-D547-1560-D500-932164AE59EF}"/>
              </a:ext>
            </a:extLst>
          </p:cNvPr>
          <p:cNvSpPr txBox="1">
            <a:spLocks/>
          </p:cNvSpPr>
          <p:nvPr/>
        </p:nvSpPr>
        <p:spPr>
          <a:xfrm>
            <a:off x="914400" y="656019"/>
            <a:ext cx="1043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What is the purpose of AIOps For Transceiver Monitoring?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27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BB05B-220E-439D-5C94-5BF4912D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62EB217A-AD1B-CB8E-77B8-AE7D98304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91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7AD26992-42B4-CB9C-7E60-67C4B3CFA646}"/>
              </a:ext>
            </a:extLst>
          </p:cNvPr>
          <p:cNvSpPr txBox="1">
            <a:spLocks/>
          </p:cNvSpPr>
          <p:nvPr/>
        </p:nvSpPr>
        <p:spPr>
          <a:xfrm>
            <a:off x="914400" y="796698"/>
            <a:ext cx="1043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altLang="ko-KR" sz="3200" b="1" i="0" dirty="0">
                <a:solidFill>
                  <a:srgbClr val="000000"/>
                </a:solidFill>
                <a:effectLst/>
                <a:latin typeface="lato-regular"/>
              </a:rPr>
              <a:t>What are the components of AIOps?</a:t>
            </a:r>
          </a:p>
        </p:txBody>
      </p:sp>
    </p:spTree>
    <p:extLst>
      <p:ext uri="{BB962C8B-B14F-4D97-AF65-F5344CB8AC3E}">
        <p14:creationId xmlns:p14="http://schemas.microsoft.com/office/powerpoint/2010/main" val="345042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D8CB7-5F4B-16A6-0F8D-0E21A9A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kern="1200" dirty="0"/>
              <a:t>Data Collection and Aggregation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CAAB40-F883-DB81-2540-F2A073E0E757}"/>
              </a:ext>
            </a:extLst>
          </p:cNvPr>
          <p:cNvSpPr/>
          <p:nvPr/>
        </p:nvSpPr>
        <p:spPr>
          <a:xfrm>
            <a:off x="1339183" y="5111704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Syslog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2D0F0-9FCE-F267-4874-55B3D221DC96}"/>
              </a:ext>
            </a:extLst>
          </p:cNvPr>
          <p:cNvSpPr/>
          <p:nvPr/>
        </p:nvSpPr>
        <p:spPr>
          <a:xfrm>
            <a:off x="6549013" y="5111704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Collector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E7165-B1D3-36BA-BCB0-E2803B14B79B}"/>
              </a:ext>
            </a:extLst>
          </p:cNvPr>
          <p:cNvSpPr/>
          <p:nvPr/>
        </p:nvSpPr>
        <p:spPr>
          <a:xfrm>
            <a:off x="9169385" y="5111704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Machine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57E42-1233-DDAE-619D-F34160AF4EDA}"/>
              </a:ext>
            </a:extLst>
          </p:cNvPr>
          <p:cNvSpPr/>
          <p:nvPr/>
        </p:nvSpPr>
        <p:spPr>
          <a:xfrm>
            <a:off x="3944098" y="5111704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Event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D9F9C5-9FB5-6F59-3B55-B5A5E396C16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54623" y="5629864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15285DA-CD4A-2C59-A831-3C2FCB36DC0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59538" y="5629864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E548C90-7DE4-1E23-1ECF-4C3A95550C4B}"/>
              </a:ext>
            </a:extLst>
          </p:cNvPr>
          <p:cNvCxnSpPr>
            <a:cxnSpLocks/>
          </p:cNvCxnSpPr>
          <p:nvPr/>
        </p:nvCxnSpPr>
        <p:spPr>
          <a:xfrm>
            <a:off x="8164453" y="5614224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6398772-9718-50EB-58B8-5A2D50368BA3}"/>
              </a:ext>
            </a:extLst>
          </p:cNvPr>
          <p:cNvGrpSpPr/>
          <p:nvPr/>
        </p:nvGrpSpPr>
        <p:grpSpPr>
          <a:xfrm>
            <a:off x="813816" y="1618279"/>
            <a:ext cx="10515600" cy="2770837"/>
            <a:chOff x="0" y="163268"/>
            <a:chExt cx="10515600" cy="12168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107F39-07F8-15AE-4C46-5A54279AD257}"/>
                </a:ext>
              </a:extLst>
            </p:cNvPr>
            <p:cNvSpPr/>
            <p:nvPr/>
          </p:nvSpPr>
          <p:spPr>
            <a:xfrm>
              <a:off x="0" y="163268"/>
              <a:ext cx="10515600" cy="1216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50000"/>
                </a:lnSpc>
              </a:pPr>
              <a:endParaRPr lang="ko-KR" altLang="en-US" sz="1400"/>
            </a:p>
          </p:txBody>
        </p:sp>
        <p:sp>
          <p:nvSpPr>
            <p:cNvPr id="44" name="사각형: 둥근 모서리 4">
              <a:extLst>
                <a:ext uri="{FF2B5EF4-FFF2-40B4-BE49-F238E27FC236}">
                  <a16:creationId xmlns:a16="http://schemas.microsoft.com/office/drawing/2014/main" id="{F3DFCB2B-AD9D-1976-7136-3F7FC21CAEFE}"/>
                </a:ext>
              </a:extLst>
            </p:cNvPr>
            <p:cNvSpPr txBox="1"/>
            <p:nvPr/>
          </p:nvSpPr>
          <p:spPr>
            <a:xfrm>
              <a:off x="24384" y="213702"/>
              <a:ext cx="10396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b="0" i="0" kern="1200" dirty="0"/>
                <a:t>Log Server </a:t>
              </a:r>
              <a:r>
                <a:rPr lang="ko-KR" altLang="en-US" sz="1400" b="0" i="0" kern="1200" dirty="0"/>
                <a:t>와  </a:t>
              </a:r>
              <a:r>
                <a:rPr lang="en-US" altLang="ko-KR" sz="1400" dirty="0"/>
                <a:t>SSH</a:t>
              </a:r>
              <a:r>
                <a:rPr lang="ko-KR" altLang="en-US" sz="1400" dirty="0"/>
                <a:t>를 이용한 </a:t>
              </a:r>
              <a:r>
                <a:rPr lang="en-US" altLang="ko-KR" sz="1400" dirty="0"/>
                <a:t>Data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Collector</a:t>
              </a:r>
              <a:r>
                <a:rPr lang="ko-KR" altLang="en-US" sz="1400" dirty="0"/>
                <a:t>를 이용하여 </a:t>
              </a:r>
              <a:r>
                <a:rPr lang="en-US" altLang="ko-KR" sz="1400" dirty="0"/>
                <a:t>Training </a:t>
              </a:r>
              <a:r>
                <a:rPr lang="ko-KR" altLang="en-US" sz="1400" dirty="0"/>
                <a:t>에 필요한 </a:t>
              </a:r>
              <a:r>
                <a:rPr lang="en-US" altLang="ko-KR" sz="1400" dirty="0"/>
                <a:t>data</a:t>
              </a:r>
              <a:r>
                <a:rPr lang="ko-KR" altLang="en-US" sz="1400" dirty="0"/>
                <a:t>를 수집한다</a:t>
              </a:r>
              <a:r>
                <a:rPr lang="en-US" altLang="ko-KR" sz="1400" dirty="0"/>
                <a:t>.</a:t>
              </a:r>
            </a:p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Interface Transceiver </a:t>
              </a:r>
              <a:r>
                <a:rPr lang="ko-KR" altLang="en-US" sz="1400" dirty="0"/>
                <a:t>정보 중 </a:t>
              </a:r>
              <a:r>
                <a:rPr lang="en-US" altLang="ko-KR" sz="1400" dirty="0"/>
                <a:t>Vendor, Part No, Tx Power (dBm), Rx Power (dBm)  data</a:t>
              </a:r>
              <a:r>
                <a:rPr lang="ko-KR" altLang="en-US" sz="1400" dirty="0"/>
                <a:t> 와 </a:t>
              </a:r>
              <a:r>
                <a:rPr lang="en-US" altLang="ko-KR" sz="1400" dirty="0"/>
                <a:t>Interface </a:t>
              </a:r>
              <a:r>
                <a:rPr lang="ko-KR" altLang="en-US" sz="1400" dirty="0"/>
                <a:t>정보 중 </a:t>
              </a:r>
              <a:r>
                <a:rPr lang="en-US" altLang="ko-KR" sz="1400" dirty="0"/>
                <a:t>FCS Error, Input Dropped, Output Dropped data </a:t>
              </a:r>
            </a:p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Syslog Server </a:t>
              </a:r>
              <a:r>
                <a:rPr lang="ko-KR" altLang="en-US" sz="1400" dirty="0"/>
                <a:t>를 통해 수집한 </a:t>
              </a:r>
              <a:r>
                <a:rPr lang="en-US" altLang="ko-KR" sz="1400" dirty="0"/>
                <a:t>Link Down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Event Count </a:t>
              </a:r>
              <a:r>
                <a:rPr lang="ko-KR" altLang="en-US" sz="1400" dirty="0"/>
                <a:t>와</a:t>
              </a:r>
              <a:r>
                <a:rPr lang="en-US" altLang="ko-KR" sz="1400" dirty="0"/>
                <a:t> Link Status </a:t>
              </a:r>
              <a:r>
                <a:rPr lang="ko-KR" altLang="en-US" sz="1400" dirty="0"/>
                <a:t>를  수집한다</a:t>
              </a:r>
              <a:r>
                <a:rPr lang="en-US" altLang="ko-KR" sz="1400" dirty="0"/>
                <a:t>. </a:t>
              </a:r>
            </a:p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Syslog  Event</a:t>
              </a:r>
              <a:r>
                <a:rPr lang="ko-KR" altLang="en-US" sz="1400" dirty="0"/>
                <a:t> 정보와 </a:t>
              </a:r>
              <a:r>
                <a:rPr lang="en-US" altLang="ko-KR" sz="1400" dirty="0"/>
                <a:t>SSH</a:t>
              </a:r>
              <a:r>
                <a:rPr lang="ko-KR" altLang="en-US" sz="1400" dirty="0"/>
                <a:t>를 통해 수집한 </a:t>
              </a:r>
              <a:r>
                <a:rPr lang="en-US" altLang="ko-KR" sz="1400" dirty="0"/>
                <a:t>data</a:t>
              </a:r>
              <a:r>
                <a:rPr lang="ko-KR" altLang="en-US" sz="1400" dirty="0"/>
                <a:t>와 결합하여 </a:t>
              </a:r>
              <a:r>
                <a:rPr lang="en-US" altLang="ko-KR" sz="1400" dirty="0"/>
                <a:t>Training data</a:t>
              </a:r>
              <a:r>
                <a:rPr lang="ko-KR" altLang="en-US" sz="1400" dirty="0"/>
                <a:t> 를 생성 한다</a:t>
              </a:r>
              <a:r>
                <a:rPr lang="en-US" altLang="ko-KR" sz="1400" dirty="0"/>
                <a:t>. </a:t>
              </a:r>
            </a:p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(</a:t>
              </a:r>
              <a:r>
                <a:rPr lang="ko-KR" altLang="en-US" sz="1400" b="0" i="0" kern="1200" dirty="0"/>
                <a:t>다양한 소스에서 데이터를 수집하고 다양한 원본에서 수집된 원시 데이터는 종종 분석에 효과적으로 사용되기 전에 정리</a:t>
              </a:r>
              <a:r>
                <a:rPr lang="en-US" altLang="ko-KR" sz="1400" b="0" i="0" kern="1200" dirty="0"/>
                <a:t>, </a:t>
              </a:r>
              <a:r>
                <a:rPr lang="ko-KR" altLang="en-US" sz="1400" b="0" i="0" kern="1200" dirty="0"/>
                <a:t>표준화 및 전처리해야 </a:t>
              </a:r>
              <a:r>
                <a:rPr lang="ko-KR" altLang="en-US" sz="1400" dirty="0"/>
                <a:t>하</a:t>
              </a:r>
              <a:r>
                <a:rPr lang="ko-KR" altLang="en-US" sz="1400" b="0" i="0" kern="1200" dirty="0"/>
                <a:t>다</a:t>
              </a:r>
              <a:r>
                <a:rPr lang="en-US" altLang="ko-KR" sz="1400" b="0" i="0" kern="1200" dirty="0"/>
                <a:t>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1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23DB206-C17B-1645-2B3D-F6E785689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007153"/>
            <a:ext cx="10515600" cy="1912776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4573F6-0376-F0CB-5AC6-1719A44D41C6}"/>
              </a:ext>
            </a:extLst>
          </p:cNvPr>
          <p:cNvGrpSpPr/>
          <p:nvPr/>
        </p:nvGrpSpPr>
        <p:grpSpPr>
          <a:xfrm>
            <a:off x="728471" y="1609341"/>
            <a:ext cx="10625329" cy="1117648"/>
            <a:chOff x="0" y="2971269"/>
            <a:chExt cx="10515600" cy="12168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32A7B89-4BF3-199D-C6A1-A115311BEB40}"/>
                </a:ext>
              </a:extLst>
            </p:cNvPr>
            <p:cNvSpPr/>
            <p:nvPr/>
          </p:nvSpPr>
          <p:spPr>
            <a:xfrm>
              <a:off x="0" y="2971269"/>
              <a:ext cx="10515600" cy="121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fillRef>
            <a:effect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8F70BA57-69AF-B5DF-1C07-8985305E9295}"/>
                </a:ext>
              </a:extLst>
            </p:cNvPr>
            <p:cNvSpPr txBox="1"/>
            <p:nvPr/>
          </p:nvSpPr>
          <p:spPr>
            <a:xfrm>
              <a:off x="59399" y="3030670"/>
              <a:ext cx="10396802" cy="1113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r>
                <a:rPr lang="ko-KR" altLang="en-US" sz="1400" b="1" dirty="0" err="1">
                  <a:solidFill>
                    <a:schemeClr val="tx1"/>
                  </a:solidFill>
                </a:rPr>
                <a:t>Received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syslog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from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192.168.0.201: &lt;133&gt; 2024-01-09 01:04:47 GMT M6424 1/1 NOT INF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interface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is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down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.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8EA0F96F-A80F-73BA-023F-BBA836EA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1296"/>
            <a:ext cx="2222933" cy="47147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Training </a:t>
            </a:r>
            <a:r>
              <a:rPr lang="ko-KR" altLang="en-US" sz="1600" dirty="0"/>
              <a:t>용 </a:t>
            </a:r>
            <a:r>
              <a:rPr lang="en-US" altLang="ko-KR" sz="1600" dirty="0"/>
              <a:t>CSV File</a:t>
            </a:r>
            <a:endParaRPr lang="ko-KR" altLang="en-US" sz="16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DB2B763-AE98-4C88-C70F-CCC4C23D6705}"/>
              </a:ext>
            </a:extLst>
          </p:cNvPr>
          <p:cNvSpPr txBox="1">
            <a:spLocks/>
          </p:cNvSpPr>
          <p:nvPr/>
        </p:nvSpPr>
        <p:spPr>
          <a:xfrm>
            <a:off x="728471" y="1050211"/>
            <a:ext cx="5489449" cy="4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tx1"/>
                </a:solidFill>
              </a:rPr>
              <a:t>#Syslog Server </a:t>
            </a:r>
            <a:r>
              <a:rPr lang="ko-KR" altLang="en-US" sz="1600" b="1" dirty="0">
                <a:solidFill>
                  <a:schemeClr val="tx1"/>
                </a:solidFill>
              </a:rPr>
              <a:t>를 통해 </a:t>
            </a:r>
            <a:r>
              <a:rPr lang="en-US" altLang="ko-KR" sz="1600" b="1" dirty="0">
                <a:solidFill>
                  <a:schemeClr val="tx1"/>
                </a:solidFill>
              </a:rPr>
              <a:t>EVENT </a:t>
            </a:r>
            <a:r>
              <a:rPr lang="ko-KR" altLang="en-US" sz="1600" b="1" dirty="0">
                <a:solidFill>
                  <a:schemeClr val="tx1"/>
                </a:solidFill>
              </a:rPr>
              <a:t>수신</a:t>
            </a:r>
            <a:endParaRPr lang="ko-KR" altLang="en-US" sz="1600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5DFA764-E286-D939-F238-BD2762612CB1}"/>
              </a:ext>
            </a:extLst>
          </p:cNvPr>
          <p:cNvSpPr/>
          <p:nvPr/>
        </p:nvSpPr>
        <p:spPr>
          <a:xfrm>
            <a:off x="10338816" y="3030210"/>
            <a:ext cx="353568" cy="847113"/>
          </a:xfrm>
          <a:prstGeom prst="downArrow">
            <a:avLst>
              <a:gd name="adj1" fmla="val 5689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C05B0-A551-6AAA-1D26-28A6A6BAC4A2}"/>
              </a:ext>
            </a:extLst>
          </p:cNvPr>
          <p:cNvSpPr/>
          <p:nvPr/>
        </p:nvSpPr>
        <p:spPr>
          <a:xfrm>
            <a:off x="9363456" y="3994961"/>
            <a:ext cx="2002536" cy="191277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11CDCB-6482-3031-7DED-C7B0D334E02F}"/>
              </a:ext>
            </a:extLst>
          </p:cNvPr>
          <p:cNvSpPr/>
          <p:nvPr/>
        </p:nvSpPr>
        <p:spPr>
          <a:xfrm>
            <a:off x="2389632" y="4013249"/>
            <a:ext cx="6937248" cy="1912776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77C1EAC-22D0-6BD6-933E-B590E37AC8B7}"/>
              </a:ext>
            </a:extLst>
          </p:cNvPr>
          <p:cNvSpPr txBox="1">
            <a:spLocks/>
          </p:cNvSpPr>
          <p:nvPr/>
        </p:nvSpPr>
        <p:spPr>
          <a:xfrm>
            <a:off x="4693449" y="3045688"/>
            <a:ext cx="2353997" cy="4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Data from CLI over SSH</a:t>
            </a:r>
            <a:endParaRPr lang="ko-KR" altLang="en-US" sz="16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945A443-9F29-0B1A-8BC0-0BFB317915A1}"/>
              </a:ext>
            </a:extLst>
          </p:cNvPr>
          <p:cNvSpPr/>
          <p:nvPr/>
        </p:nvSpPr>
        <p:spPr>
          <a:xfrm>
            <a:off x="5681471" y="3429000"/>
            <a:ext cx="353568" cy="53768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C9CFED9C-55DD-AFA9-191F-EFD5D7BE7EAB}"/>
              </a:ext>
            </a:extLst>
          </p:cNvPr>
          <p:cNvSpPr txBox="1">
            <a:spLocks/>
          </p:cNvSpPr>
          <p:nvPr/>
        </p:nvSpPr>
        <p:spPr>
          <a:xfrm>
            <a:off x="838200" y="6073315"/>
            <a:ext cx="7367016" cy="4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Data </a:t>
            </a:r>
            <a:r>
              <a:rPr lang="ko-KR" altLang="en-US" sz="1600" dirty="0"/>
              <a:t>수집을 위하여 가변 감쇠기를 통해 </a:t>
            </a:r>
            <a:r>
              <a:rPr lang="en-US" altLang="ko-KR" sz="1600" dirty="0"/>
              <a:t>Link down </a:t>
            </a:r>
            <a:r>
              <a:rPr lang="ko-KR" altLang="en-US" sz="1600" dirty="0"/>
              <a:t>및 </a:t>
            </a:r>
            <a:r>
              <a:rPr lang="en-US" altLang="ko-KR" sz="1600" dirty="0"/>
              <a:t>FCS</a:t>
            </a:r>
            <a:r>
              <a:rPr lang="ko-KR" altLang="en-US" sz="1600" dirty="0"/>
              <a:t> 발생시킴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94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D8CB7-5F4B-16A6-0F8D-0E21A9A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kern="1200" dirty="0"/>
              <a:t>Machine Learning and AI Algorithms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2D0F0-9FCE-F267-4874-55B3D221DC96}"/>
              </a:ext>
            </a:extLst>
          </p:cNvPr>
          <p:cNvSpPr/>
          <p:nvPr/>
        </p:nvSpPr>
        <p:spPr>
          <a:xfrm>
            <a:off x="3805813" y="423388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Threshold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E7165-B1D3-36BA-BCB0-E2803B14B79B}"/>
              </a:ext>
            </a:extLst>
          </p:cNvPr>
          <p:cNvSpPr/>
          <p:nvPr/>
        </p:nvSpPr>
        <p:spPr>
          <a:xfrm>
            <a:off x="9078909" y="421824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Reporting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57E42-1233-DDAE-619D-F34160AF4EDA}"/>
              </a:ext>
            </a:extLst>
          </p:cNvPr>
          <p:cNvSpPr/>
          <p:nvPr/>
        </p:nvSpPr>
        <p:spPr>
          <a:xfrm>
            <a:off x="1169265" y="421824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Collection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15285DA-CD4A-2C59-A831-3C2FCB36DC0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784705" y="4736400"/>
            <a:ext cx="1021108" cy="1564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E548C90-7DE4-1E23-1ECF-4C3A95550C4B}"/>
              </a:ext>
            </a:extLst>
          </p:cNvPr>
          <p:cNvCxnSpPr>
            <a:cxnSpLocks/>
          </p:cNvCxnSpPr>
          <p:nvPr/>
        </p:nvCxnSpPr>
        <p:spPr>
          <a:xfrm>
            <a:off x="5421253" y="4736400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947225-24B1-302D-B43B-48F31E29F313}"/>
              </a:ext>
            </a:extLst>
          </p:cNvPr>
          <p:cNvGrpSpPr/>
          <p:nvPr/>
        </p:nvGrpSpPr>
        <p:grpSpPr>
          <a:xfrm>
            <a:off x="838200" y="1745483"/>
            <a:ext cx="10515600" cy="1497587"/>
            <a:chOff x="0" y="1603374"/>
            <a:chExt cx="10515600" cy="1216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BB7A28F-F2FF-04F8-394A-95C17319F3F8}"/>
                </a:ext>
              </a:extLst>
            </p:cNvPr>
            <p:cNvSpPr/>
            <p:nvPr/>
          </p:nvSpPr>
          <p:spPr>
            <a:xfrm>
              <a:off x="0" y="1603374"/>
              <a:ext cx="10515600" cy="1216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264123"/>
                <a:satOff val="-15129"/>
                <a:lumOff val="16770"/>
                <a:alphaOff val="0"/>
              </a:schemeClr>
            </a:fillRef>
            <a:effectRef idx="3">
              <a:schemeClr val="accent4">
                <a:shade val="80000"/>
                <a:hueOff val="264123"/>
                <a:satOff val="-15129"/>
                <a:lumOff val="167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50000"/>
                </a:lnSpc>
              </a:pPr>
              <a:endParaRPr lang="ko-KR" altLang="en-US" sz="1400"/>
            </a:p>
          </p:txBody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9C028806-1D79-F44E-ACDF-4669C5311BCD}"/>
                </a:ext>
              </a:extLst>
            </p:cNvPr>
            <p:cNvSpPr txBox="1"/>
            <p:nvPr/>
          </p:nvSpPr>
          <p:spPr>
            <a:xfrm>
              <a:off x="0" y="1662773"/>
              <a:ext cx="10396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285750" lvl="0" indent="-28575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Collector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에 의해 추출된 정보 중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Threshold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 을 상위 하는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interface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에 대하여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EVENT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생성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.</a:t>
              </a:r>
            </a:p>
            <a:p>
              <a:pPr marL="285750" lvl="0" indent="-28575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EVENT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가 발생된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Interface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에 한하여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Prediction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을 수행 후 결과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Report .</a:t>
              </a:r>
              <a:endParaRPr lang="en-US" altLang="ko-KR" sz="1400" kern="1200" spc="-25" dirty="0">
                <a:effectLst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223042-EBBF-47FD-E70C-9C16E9D016B8}"/>
              </a:ext>
            </a:extLst>
          </p:cNvPr>
          <p:cNvSpPr/>
          <p:nvPr/>
        </p:nvSpPr>
        <p:spPr>
          <a:xfrm>
            <a:off x="6442361" y="423388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F45EF3-33C9-2116-95ED-7EC2283BDF9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8057801" y="4736400"/>
            <a:ext cx="1021108" cy="1564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9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96B7D8-4F00-2D6A-1FBA-22951469A13B}"/>
              </a:ext>
            </a:extLst>
          </p:cNvPr>
          <p:cNvGrpSpPr/>
          <p:nvPr/>
        </p:nvGrpSpPr>
        <p:grpSpPr>
          <a:xfrm>
            <a:off x="668451" y="658368"/>
            <a:ext cx="10625329" cy="2645664"/>
            <a:chOff x="0" y="2971269"/>
            <a:chExt cx="10515600" cy="12168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2319E49-3A14-91BE-D444-1064AE37C411}"/>
                </a:ext>
              </a:extLst>
            </p:cNvPr>
            <p:cNvSpPr/>
            <p:nvPr/>
          </p:nvSpPr>
          <p:spPr>
            <a:xfrm>
              <a:off x="0" y="2971269"/>
              <a:ext cx="10515600" cy="121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fillRef>
            <a:effect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E4ECC7AE-C645-7095-9BD4-8CD55E086DC2}"/>
                </a:ext>
              </a:extLst>
            </p:cNvPr>
            <p:cNvSpPr txBox="1"/>
            <p:nvPr/>
          </p:nvSpPr>
          <p:spPr>
            <a:xfrm>
              <a:off x="59399" y="3030668"/>
              <a:ext cx="10396802" cy="1113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/* Threshold handler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에 의해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EVENT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생성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*/ 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[EVENT] Fcs Error High detected.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[EVENT] Rx Power Low detected</a:t>
              </a: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/* EVENT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가 발생한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Interface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에 대하여 예측 실행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*/ 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>
                  <a:solidFill>
                    <a:schemeClr val="tx1"/>
                  </a:solidFill>
                </a:rPr>
                <a:t>[DEBUG] Starting prediction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[PREDICT] Warning: High probability of link down (55.06%)</a:t>
              </a:r>
              <a:endParaRPr lang="en-US" altLang="ko-KR" sz="1400" kern="1200" spc="-25" dirty="0">
                <a:solidFill>
                  <a:schemeClr val="tx1"/>
                </a:solidFill>
                <a:effectLst/>
                <a:latin typeface="inherit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B08194-C483-63DD-4BA8-1D31ADE50460}"/>
              </a:ext>
            </a:extLst>
          </p:cNvPr>
          <p:cNvSpPr/>
          <p:nvPr/>
        </p:nvSpPr>
        <p:spPr>
          <a:xfrm>
            <a:off x="690953" y="2105560"/>
            <a:ext cx="10505291" cy="1045614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E6AFE45-CDA1-8188-9D14-DF0797E6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4096513"/>
            <a:ext cx="10515600" cy="2080450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Machine Learning </a:t>
            </a:r>
            <a:r>
              <a:rPr lang="ko-KR" altLang="en-US" sz="1400" dirty="0"/>
              <a:t>은 </a:t>
            </a:r>
            <a:r>
              <a:rPr lang="en-US" altLang="ko-KR" sz="1400" dirty="0"/>
              <a:t> </a:t>
            </a:r>
            <a:r>
              <a:rPr lang="ko-KR" altLang="en-US" sz="1400" dirty="0"/>
              <a:t>랜덤 포레스트 모델을 사용하였으며</a:t>
            </a:r>
            <a:r>
              <a:rPr lang="en-US" altLang="ko-KR" sz="1400" dirty="0"/>
              <a:t>, X</a:t>
            </a:r>
            <a:r>
              <a:rPr lang="ko-KR" altLang="en-US" sz="1400" dirty="0"/>
              <a:t>값 </a:t>
            </a:r>
            <a:r>
              <a:rPr lang="en-US" altLang="ko-KR" sz="1400" dirty="0"/>
              <a:t>(</a:t>
            </a:r>
            <a:r>
              <a:rPr lang="ko-KR" altLang="en-US" sz="1400" dirty="0"/>
              <a:t>종속변수</a:t>
            </a:r>
            <a:r>
              <a:rPr lang="en-US" altLang="ko-KR" sz="1400" dirty="0"/>
              <a:t>) </a:t>
            </a:r>
            <a:r>
              <a:rPr lang="ko-KR" altLang="en-US" sz="1400" dirty="0"/>
              <a:t>값으로는 </a:t>
            </a:r>
            <a:r>
              <a:rPr lang="en-US" altLang="ko-KR" sz="1400" dirty="0"/>
              <a:t>Transceiver </a:t>
            </a:r>
            <a:r>
              <a:rPr lang="ko-KR" altLang="en-US" sz="1400" dirty="0"/>
              <a:t>정보와 </a:t>
            </a:r>
            <a:r>
              <a:rPr lang="en-US" altLang="ko-KR" sz="1400" dirty="0"/>
              <a:t>Interface </a:t>
            </a:r>
            <a:r>
              <a:rPr lang="ko-KR" altLang="en-US" sz="1400" dirty="0"/>
              <a:t>정보를 사용하였고</a:t>
            </a:r>
            <a:r>
              <a:rPr lang="en-US" altLang="ko-KR" sz="1400" dirty="0"/>
              <a:t>, Y</a:t>
            </a:r>
            <a:r>
              <a:rPr lang="ko-KR" altLang="en-US" sz="1400" dirty="0"/>
              <a:t>값</a:t>
            </a:r>
            <a:r>
              <a:rPr lang="en-US" altLang="ko-KR" sz="1400" dirty="0"/>
              <a:t>(</a:t>
            </a:r>
            <a:r>
              <a:rPr lang="ko-KR" altLang="en-US" sz="1400" dirty="0"/>
              <a:t>독립변수</a:t>
            </a:r>
            <a:r>
              <a:rPr lang="en-US" altLang="ko-KR" sz="1400" dirty="0"/>
              <a:t>) </a:t>
            </a:r>
            <a:r>
              <a:rPr lang="ko-KR" altLang="en-US" sz="1400" dirty="0"/>
              <a:t>으로 </a:t>
            </a:r>
            <a:r>
              <a:rPr lang="en-US" altLang="ko-KR" sz="1400" dirty="0"/>
              <a:t>Interface Up/Down</a:t>
            </a:r>
            <a:r>
              <a:rPr lang="ko-KR" altLang="en-US" sz="1400" dirty="0"/>
              <a:t> 정보를 사용한다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ML </a:t>
            </a:r>
            <a:r>
              <a:rPr lang="ko-KR" altLang="en-US" sz="1400" dirty="0"/>
              <a:t>모델로 랜덤 </a:t>
            </a:r>
            <a:r>
              <a:rPr lang="ko-KR" altLang="en-US" sz="1400" dirty="0" err="1"/>
              <a:t>포레스트를</a:t>
            </a:r>
            <a:r>
              <a:rPr lang="ko-KR" altLang="en-US" sz="1400" dirty="0"/>
              <a:t> 사용하였으나 더 나은 결과를 위하여 다른 모델에 대한 검토가 필요하다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Machine Learning </a:t>
            </a:r>
            <a:r>
              <a:rPr lang="ko-KR" altLang="en-US" sz="1400" dirty="0"/>
              <a:t>중 검토사항은 다음과 같다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Link down</a:t>
            </a:r>
            <a:r>
              <a:rPr lang="ko-KR" altLang="en-US" sz="1400" dirty="0"/>
              <a:t>이 </a:t>
            </a:r>
            <a:r>
              <a:rPr lang="en-US" altLang="ko-KR" sz="1400" dirty="0"/>
              <a:t>20</a:t>
            </a:r>
            <a:r>
              <a:rPr lang="ko-KR" altLang="en-US" sz="1400" dirty="0"/>
              <a:t> </a:t>
            </a:r>
            <a:r>
              <a:rPr lang="en-US" altLang="ko-KR" sz="1400" dirty="0"/>
              <a:t>dBm </a:t>
            </a:r>
            <a:r>
              <a:rPr lang="ko-KR" altLang="en-US" sz="1400" dirty="0"/>
              <a:t>근처에서 갑작스럽게 나타나므로 </a:t>
            </a:r>
            <a:r>
              <a:rPr lang="en-US" altLang="ko-KR" sz="1400" dirty="0"/>
              <a:t>Prediction </a:t>
            </a:r>
            <a:r>
              <a:rPr lang="ko-KR" altLang="en-US" sz="1400" dirty="0"/>
              <a:t>결과가 너무 급격하게 변하는 문제를 해결하기 위하여 이를 보완하는 코드가 추가로 설계되어야 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렌덤</a:t>
            </a:r>
            <a:r>
              <a:rPr lang="ko-KR" altLang="en-US" sz="1400" dirty="0"/>
              <a:t> 포레스트 모델 학습을 정밀하게 하기 위하여 </a:t>
            </a:r>
            <a:r>
              <a:rPr lang="ko-KR" altLang="en-US" sz="1400" dirty="0" err="1"/>
              <a:t>하이퍼</a:t>
            </a:r>
            <a:r>
              <a:rPr lang="ko-KR" altLang="en-US" sz="1400" dirty="0"/>
              <a:t> 파라미터 조정이 필요하다</a:t>
            </a:r>
            <a:r>
              <a:rPr lang="en-US" altLang="ko-KR" sz="1400" dirty="0"/>
              <a:t>.</a:t>
            </a:r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687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D8CB7-5F4B-16A6-0F8D-0E21A9A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kern="1200" dirty="0"/>
              <a:t>Automated Remediation</a:t>
            </a:r>
            <a:r>
              <a:rPr lang="en-US" altLang="ko-KR" sz="3200" kern="1200" dirty="0"/>
              <a:t> </a:t>
            </a:r>
            <a:r>
              <a:rPr lang="en-US" altLang="ko-KR" sz="3200" b="1" kern="1200" dirty="0"/>
              <a:t>and </a:t>
            </a:r>
            <a:r>
              <a:rPr lang="en-US" altLang="ko-KR" sz="3200" b="1" i="0" kern="1200" dirty="0"/>
              <a:t>Orchestration </a:t>
            </a:r>
            <a:endParaRPr lang="ko-KR" altLang="en-US" sz="3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7C827F-E28C-3A88-7B2A-D8AAD4C6326B}"/>
              </a:ext>
            </a:extLst>
          </p:cNvPr>
          <p:cNvGrpSpPr/>
          <p:nvPr/>
        </p:nvGrpSpPr>
        <p:grpSpPr>
          <a:xfrm>
            <a:off x="838200" y="1730286"/>
            <a:ext cx="10515600" cy="1216800"/>
            <a:chOff x="0" y="2971269"/>
            <a:chExt cx="10515600" cy="1216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E87187B-42E3-36E3-6E98-36FDDB71BC31}"/>
                </a:ext>
              </a:extLst>
            </p:cNvPr>
            <p:cNvSpPr/>
            <p:nvPr/>
          </p:nvSpPr>
          <p:spPr>
            <a:xfrm>
              <a:off x="0" y="2971269"/>
              <a:ext cx="10515600" cy="1216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fillRef>
            <a:effect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2233C4FC-C0F4-EFC6-B452-D29F55E43F17}"/>
                </a:ext>
              </a:extLst>
            </p:cNvPr>
            <p:cNvSpPr txBox="1"/>
            <p:nvPr/>
          </p:nvSpPr>
          <p:spPr>
            <a:xfrm>
              <a:off x="59399" y="3030668"/>
              <a:ext cx="10396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EVENT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가 발생된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Interface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에 대하여 관련 정보 수집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저장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과 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Prediction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결과 를  및 이력을  바탕으로 적절한 조치를 자동화 하여 적용 할 수 있다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.</a:t>
              </a:r>
              <a:endParaRPr lang="en-US" altLang="ko-KR" sz="1400" b="0" i="0" kern="1200" dirty="0"/>
            </a:p>
            <a:p>
              <a:pPr marL="0" lvl="0" indent="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kern="1200" spc="-25" dirty="0">
                <a:effectLst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B851C2-00B6-95FB-A8B5-2C30C00B9369}"/>
              </a:ext>
            </a:extLst>
          </p:cNvPr>
          <p:cNvSpPr/>
          <p:nvPr/>
        </p:nvSpPr>
        <p:spPr>
          <a:xfrm>
            <a:off x="3805813" y="423388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Threshold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7D02B2-B4AA-94C9-36F2-05749730FF5E}"/>
              </a:ext>
            </a:extLst>
          </p:cNvPr>
          <p:cNvSpPr/>
          <p:nvPr/>
        </p:nvSpPr>
        <p:spPr>
          <a:xfrm>
            <a:off x="9078909" y="421824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Automation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1363D8-854F-C155-EEA7-38C129F5CEC5}"/>
              </a:ext>
            </a:extLst>
          </p:cNvPr>
          <p:cNvSpPr/>
          <p:nvPr/>
        </p:nvSpPr>
        <p:spPr>
          <a:xfrm>
            <a:off x="1169265" y="421824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Collection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3C8922-524C-FB38-E5CA-A241A6181A5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784705" y="4736400"/>
            <a:ext cx="1021108" cy="1564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9DB4DD-F347-E86C-D244-2B6101B7EA73}"/>
              </a:ext>
            </a:extLst>
          </p:cNvPr>
          <p:cNvCxnSpPr>
            <a:cxnSpLocks/>
          </p:cNvCxnSpPr>
          <p:nvPr/>
        </p:nvCxnSpPr>
        <p:spPr>
          <a:xfrm>
            <a:off x="5421253" y="4736400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CFC64-E033-2831-C795-3DA610D0BCEB}"/>
              </a:ext>
            </a:extLst>
          </p:cNvPr>
          <p:cNvSpPr/>
          <p:nvPr/>
        </p:nvSpPr>
        <p:spPr>
          <a:xfrm>
            <a:off x="6442361" y="423388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BEEC39-3932-3D9F-CC56-A41E93F6FE60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8057801" y="4736400"/>
            <a:ext cx="1021108" cy="1564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0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909</Words>
  <Application>Microsoft Office PowerPoint</Application>
  <PresentationFormat>와이드스크린</PresentationFormat>
  <Paragraphs>77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inherit</vt:lpstr>
      <vt:lpstr>lato-regular</vt:lpstr>
      <vt:lpstr>굴림</vt:lpstr>
      <vt:lpstr>맑은 고딕</vt:lpstr>
      <vt:lpstr>Arial</vt:lpstr>
      <vt:lpstr>Poppins</vt:lpstr>
      <vt:lpstr>Wingdings</vt:lpstr>
      <vt:lpstr>Office 테마</vt:lpstr>
      <vt:lpstr>AIOps  For Transceiver Monitoring</vt:lpstr>
      <vt:lpstr>PowerPoint 프레젠테이션</vt:lpstr>
      <vt:lpstr>PowerPoint 프레젠테이션</vt:lpstr>
      <vt:lpstr>PowerPoint 프레젠테이션</vt:lpstr>
      <vt:lpstr>Data Collection and Aggregation</vt:lpstr>
      <vt:lpstr>Training 용 CSV File</vt:lpstr>
      <vt:lpstr>Machine Learning and AI Algorithms</vt:lpstr>
      <vt:lpstr>PowerPoint 프레젠테이션</vt:lpstr>
      <vt:lpstr>Automated Remediation and Orchestration </vt:lpstr>
      <vt:lpstr>PowerPoint 프레젠테이션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Jang</dc:creator>
  <cp:lastModifiedBy>Jason Jang</cp:lastModifiedBy>
  <cp:revision>47</cp:revision>
  <dcterms:created xsi:type="dcterms:W3CDTF">2024-06-11T06:34:12Z</dcterms:created>
  <dcterms:modified xsi:type="dcterms:W3CDTF">2024-06-13T07:18:50Z</dcterms:modified>
</cp:coreProperties>
</file>