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424" r:id="rId3"/>
    <p:sldId id="427" r:id="rId4"/>
    <p:sldId id="448" r:id="rId5"/>
    <p:sldId id="428" r:id="rId6"/>
    <p:sldId id="439" r:id="rId7"/>
    <p:sldId id="447" r:id="rId8"/>
    <p:sldId id="436" r:id="rId9"/>
    <p:sldId id="451" r:id="rId10"/>
    <p:sldId id="429" r:id="rId11"/>
    <p:sldId id="431" r:id="rId12"/>
    <p:sldId id="432" r:id="rId13"/>
    <p:sldId id="457" r:id="rId14"/>
    <p:sldId id="458" r:id="rId15"/>
    <p:sldId id="433" r:id="rId16"/>
    <p:sldId id="434" r:id="rId17"/>
    <p:sldId id="435" r:id="rId18"/>
    <p:sldId id="441" r:id="rId19"/>
    <p:sldId id="442" r:id="rId20"/>
    <p:sldId id="421" r:id="rId21"/>
    <p:sldId id="449" r:id="rId22"/>
    <p:sldId id="450" r:id="rId23"/>
    <p:sldId id="443" r:id="rId24"/>
    <p:sldId id="444" r:id="rId25"/>
    <p:sldId id="445" r:id="rId26"/>
    <p:sldId id="446" r:id="rId27"/>
    <p:sldId id="452" r:id="rId28"/>
    <p:sldId id="454" r:id="rId29"/>
    <p:sldId id="456" r:id="rId30"/>
  </p:sldIdLst>
  <p:sldSz cx="12192000" cy="6858000"/>
  <p:notesSz cx="6858000" cy="9144000"/>
  <p:embeddedFontLst>
    <p:embeddedFont>
      <p:font typeface="나눔고딕" panose="020D0604000000000000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재훈" userId="7aa27b22-69ed-4ca1-91ed-0ff9d5fed872" providerId="ADAL" clId="{1773BDA6-D8C9-48F9-A46A-34B5FAF48788}"/>
    <pc:docChg chg="modSld">
      <pc:chgData name="신재훈" userId="7aa27b22-69ed-4ca1-91ed-0ff9d5fed872" providerId="ADAL" clId="{1773BDA6-D8C9-48F9-A46A-34B5FAF48788}" dt="2025-03-10T06:46:50.228" v="4" actId="1038"/>
      <pc:docMkLst>
        <pc:docMk/>
      </pc:docMkLst>
      <pc:sldChg chg="modSp mod">
        <pc:chgData name="신재훈" userId="7aa27b22-69ed-4ca1-91ed-0ff9d5fed872" providerId="ADAL" clId="{1773BDA6-D8C9-48F9-A46A-34B5FAF48788}" dt="2025-03-10T06:46:50.228" v="4" actId="1038"/>
        <pc:sldMkLst>
          <pc:docMk/>
          <pc:sldMk cId="3880931886" sldId="441"/>
        </pc:sldMkLst>
        <pc:spChg chg="mod">
          <ac:chgData name="신재훈" userId="7aa27b22-69ed-4ca1-91ed-0ff9d5fed872" providerId="ADAL" clId="{1773BDA6-D8C9-48F9-A46A-34B5FAF48788}" dt="2025-03-10T06:46:50.228" v="4" actId="1038"/>
          <ac:spMkLst>
            <pc:docMk/>
            <pc:sldMk cId="3880931886" sldId="441"/>
            <ac:spMk id="2" creationId="{35E535E7-3F6E-E767-6983-5CABB4D1B343}"/>
          </ac:spMkLst>
        </pc:spChg>
      </pc:sldChg>
      <pc:sldChg chg="modSp mod">
        <pc:chgData name="신재훈" userId="7aa27b22-69ed-4ca1-91ed-0ff9d5fed872" providerId="ADAL" clId="{1773BDA6-D8C9-48F9-A46A-34B5FAF48788}" dt="2025-03-10T06:44:37.680" v="1" actId="1038"/>
        <pc:sldMkLst>
          <pc:docMk/>
          <pc:sldMk cId="2599104537" sldId="451"/>
        </pc:sldMkLst>
        <pc:picChg chg="mod">
          <ac:chgData name="신재훈" userId="7aa27b22-69ed-4ca1-91ed-0ff9d5fed872" providerId="ADAL" clId="{1773BDA6-D8C9-48F9-A46A-34B5FAF48788}" dt="2025-03-10T06:44:37.680" v="1" actId="1038"/>
          <ac:picMkLst>
            <pc:docMk/>
            <pc:sldMk cId="2599104537" sldId="451"/>
            <ac:picMk id="4" creationId="{8C1AB785-2683-D71E-69BF-21E84C105B4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825C6-7935-4621-BDD8-0D181F2BEA4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F047DB-46E4-4E18-8A6D-CDA6557370D5}">
      <dgm:prSet phldrT="[텍스트]"/>
      <dgm:spPr/>
      <dgm:t>
        <a:bodyPr/>
        <a:lstStyle/>
        <a:p>
          <a:pPr latinLnBrk="1"/>
          <a:r>
            <a:rPr lang="ko-KR" altLang="en-US" dirty="0"/>
            <a:t>요구 분석</a:t>
          </a:r>
        </a:p>
      </dgm:t>
    </dgm:pt>
    <dgm:pt modelId="{6A18B5C9-07CB-4DFB-825D-D80229D1D1E5}" type="parTrans" cxnId="{CBD00D17-91C3-475F-A708-223E684DCB4A}">
      <dgm:prSet/>
      <dgm:spPr/>
      <dgm:t>
        <a:bodyPr/>
        <a:lstStyle/>
        <a:p>
          <a:pPr latinLnBrk="1"/>
          <a:endParaRPr lang="ko-KR" altLang="en-US"/>
        </a:p>
      </dgm:t>
    </dgm:pt>
    <dgm:pt modelId="{480316A9-DE71-4B37-A4E3-CD88138D2C13}" type="sibTrans" cxnId="{CBD00D17-91C3-475F-A708-223E684DCB4A}">
      <dgm:prSet/>
      <dgm:spPr/>
      <dgm:t>
        <a:bodyPr/>
        <a:lstStyle/>
        <a:p>
          <a:pPr latinLnBrk="1"/>
          <a:endParaRPr lang="ko-KR" altLang="en-US"/>
        </a:p>
      </dgm:t>
    </dgm:pt>
    <dgm:pt modelId="{8FB3FC32-A6DB-4964-84F4-02A0D852E952}">
      <dgm:prSet phldrT="[텍스트]"/>
      <dgm:spPr/>
      <dgm:t>
        <a:bodyPr/>
        <a:lstStyle/>
        <a:p>
          <a:pPr latinLnBrk="1"/>
          <a:r>
            <a:rPr lang="ko-KR" altLang="en-US" dirty="0"/>
            <a:t>설계</a:t>
          </a:r>
        </a:p>
      </dgm:t>
    </dgm:pt>
    <dgm:pt modelId="{0DBA7618-FC4E-4884-835B-8C0A26CB76C3}" type="parTrans" cxnId="{59CACA7A-F356-4322-A3DF-9BA52B1782FE}">
      <dgm:prSet/>
      <dgm:spPr/>
      <dgm:t>
        <a:bodyPr/>
        <a:lstStyle/>
        <a:p>
          <a:pPr latinLnBrk="1"/>
          <a:endParaRPr lang="ko-KR" altLang="en-US"/>
        </a:p>
      </dgm:t>
    </dgm:pt>
    <dgm:pt modelId="{EF6B1B73-3D36-42E5-83ED-FEBB5723BC81}" type="sibTrans" cxnId="{59CACA7A-F356-4322-A3DF-9BA52B1782FE}">
      <dgm:prSet/>
      <dgm:spPr/>
      <dgm:t>
        <a:bodyPr/>
        <a:lstStyle/>
        <a:p>
          <a:pPr latinLnBrk="1"/>
          <a:endParaRPr lang="ko-KR" altLang="en-US"/>
        </a:p>
      </dgm:t>
    </dgm:pt>
    <dgm:pt modelId="{A7FEDA98-1E77-42BA-AC2B-8E1FEFBBDF34}">
      <dgm:prSet phldrT="[텍스트]"/>
      <dgm:spPr/>
      <dgm:t>
        <a:bodyPr/>
        <a:lstStyle/>
        <a:p>
          <a:pPr latinLnBrk="1"/>
          <a:r>
            <a:rPr lang="ko-KR" altLang="en-US" dirty="0"/>
            <a:t>코딩</a:t>
          </a:r>
        </a:p>
      </dgm:t>
    </dgm:pt>
    <dgm:pt modelId="{5B4AB754-9E03-4656-8351-32B96CE1B3C7}" type="parTrans" cxnId="{30F7B7A4-F9AB-4FBC-8942-12E648726430}">
      <dgm:prSet/>
      <dgm:spPr/>
      <dgm:t>
        <a:bodyPr/>
        <a:lstStyle/>
        <a:p>
          <a:pPr latinLnBrk="1"/>
          <a:endParaRPr lang="ko-KR" altLang="en-US"/>
        </a:p>
      </dgm:t>
    </dgm:pt>
    <dgm:pt modelId="{3BBBD714-499F-45EB-9E9A-E3E6BCE813EC}" type="sibTrans" cxnId="{30F7B7A4-F9AB-4FBC-8942-12E648726430}">
      <dgm:prSet/>
      <dgm:spPr/>
      <dgm:t>
        <a:bodyPr/>
        <a:lstStyle/>
        <a:p>
          <a:pPr latinLnBrk="1"/>
          <a:endParaRPr lang="ko-KR" altLang="en-US"/>
        </a:p>
      </dgm:t>
    </dgm:pt>
    <dgm:pt modelId="{35F8E647-E743-4DE4-8361-D163DC89D12D}">
      <dgm:prSet phldrT="[텍스트]"/>
      <dgm:spPr/>
      <dgm:t>
        <a:bodyPr/>
        <a:lstStyle/>
        <a:p>
          <a:pPr latinLnBrk="1"/>
          <a:r>
            <a:rPr lang="ko-KR" altLang="en-US" dirty="0"/>
            <a:t>테스팅</a:t>
          </a:r>
        </a:p>
      </dgm:t>
    </dgm:pt>
    <dgm:pt modelId="{F3A8B3B9-1B9A-4450-9911-9511CBBC550A}" type="parTrans" cxnId="{C30FFE37-A020-46E9-A8F9-666BABB02D34}">
      <dgm:prSet/>
      <dgm:spPr/>
      <dgm:t>
        <a:bodyPr/>
        <a:lstStyle/>
        <a:p>
          <a:pPr latinLnBrk="1"/>
          <a:endParaRPr lang="ko-KR" altLang="en-US"/>
        </a:p>
      </dgm:t>
    </dgm:pt>
    <dgm:pt modelId="{1150BE12-A5AB-444E-B0BC-098A1F43C7BC}" type="sibTrans" cxnId="{C30FFE37-A020-46E9-A8F9-666BABB02D34}">
      <dgm:prSet/>
      <dgm:spPr/>
      <dgm:t>
        <a:bodyPr/>
        <a:lstStyle/>
        <a:p>
          <a:pPr latinLnBrk="1"/>
          <a:endParaRPr lang="ko-KR" altLang="en-US"/>
        </a:p>
      </dgm:t>
    </dgm:pt>
    <dgm:pt modelId="{D4CC24BC-0218-43A7-8E2C-AB6A61FB57E1}">
      <dgm:prSet phldrT="[텍스트]"/>
      <dgm:spPr/>
      <dgm:t>
        <a:bodyPr/>
        <a:lstStyle/>
        <a:p>
          <a:pPr latinLnBrk="1"/>
          <a:r>
            <a:rPr lang="ko-KR" altLang="en-US" dirty="0"/>
            <a:t>유지보수</a:t>
          </a:r>
        </a:p>
      </dgm:t>
    </dgm:pt>
    <dgm:pt modelId="{FF4F1873-A750-46C6-8937-CB7C7AA4EB34}" type="parTrans" cxnId="{F305A301-9A00-4ECD-B22A-F9C30E6CABC1}">
      <dgm:prSet/>
      <dgm:spPr/>
      <dgm:t>
        <a:bodyPr/>
        <a:lstStyle/>
        <a:p>
          <a:pPr latinLnBrk="1"/>
          <a:endParaRPr lang="ko-KR" altLang="en-US"/>
        </a:p>
      </dgm:t>
    </dgm:pt>
    <dgm:pt modelId="{C40A2029-49B0-4442-8BEB-597A50E93F90}" type="sibTrans" cxnId="{F305A301-9A00-4ECD-B22A-F9C30E6CABC1}">
      <dgm:prSet/>
      <dgm:spPr/>
      <dgm:t>
        <a:bodyPr/>
        <a:lstStyle/>
        <a:p>
          <a:pPr latinLnBrk="1"/>
          <a:endParaRPr lang="ko-KR" altLang="en-US"/>
        </a:p>
      </dgm:t>
    </dgm:pt>
    <dgm:pt modelId="{5A6E1139-CCC7-42A4-B4E1-F18EACF55CE9}" type="pres">
      <dgm:prSet presAssocID="{775825C6-7935-4621-BDD8-0D181F2BEA4F}" presName="Name0" presStyleCnt="0">
        <dgm:presLayoutVars>
          <dgm:dir/>
          <dgm:resizeHandles val="exact"/>
        </dgm:presLayoutVars>
      </dgm:prSet>
      <dgm:spPr/>
    </dgm:pt>
    <dgm:pt modelId="{0E7C0A74-5770-4D85-AD3B-0DB210D04AA9}" type="pres">
      <dgm:prSet presAssocID="{775825C6-7935-4621-BDD8-0D181F2BEA4F}" presName="cycle" presStyleCnt="0"/>
      <dgm:spPr/>
    </dgm:pt>
    <dgm:pt modelId="{9B087316-8265-4331-85FC-4744C51E4E96}" type="pres">
      <dgm:prSet presAssocID="{BCF047DB-46E4-4E18-8A6D-CDA6557370D5}" presName="nodeFirstNode" presStyleLbl="node1" presStyleIdx="0" presStyleCnt="5">
        <dgm:presLayoutVars>
          <dgm:bulletEnabled val="1"/>
        </dgm:presLayoutVars>
      </dgm:prSet>
      <dgm:spPr/>
    </dgm:pt>
    <dgm:pt modelId="{34E86967-C43F-434B-81A7-056D33B744A2}" type="pres">
      <dgm:prSet presAssocID="{480316A9-DE71-4B37-A4E3-CD88138D2C13}" presName="sibTransFirstNode" presStyleLbl="bgShp" presStyleIdx="0" presStyleCnt="1"/>
      <dgm:spPr/>
    </dgm:pt>
    <dgm:pt modelId="{6D730A02-64A5-4873-9916-DE70D982EA2A}" type="pres">
      <dgm:prSet presAssocID="{8FB3FC32-A6DB-4964-84F4-02A0D852E952}" presName="nodeFollowingNodes" presStyleLbl="node1" presStyleIdx="1" presStyleCnt="5">
        <dgm:presLayoutVars>
          <dgm:bulletEnabled val="1"/>
        </dgm:presLayoutVars>
      </dgm:prSet>
      <dgm:spPr/>
    </dgm:pt>
    <dgm:pt modelId="{D88826E4-78F7-46E8-B02D-6889F5D4FB59}" type="pres">
      <dgm:prSet presAssocID="{A7FEDA98-1E77-42BA-AC2B-8E1FEFBBDF34}" presName="nodeFollowingNodes" presStyleLbl="node1" presStyleIdx="2" presStyleCnt="5">
        <dgm:presLayoutVars>
          <dgm:bulletEnabled val="1"/>
        </dgm:presLayoutVars>
      </dgm:prSet>
      <dgm:spPr/>
    </dgm:pt>
    <dgm:pt modelId="{4C958178-F216-4AAC-9CD6-75C7F63C57F5}" type="pres">
      <dgm:prSet presAssocID="{35F8E647-E743-4DE4-8361-D163DC89D12D}" presName="nodeFollowingNodes" presStyleLbl="node1" presStyleIdx="3" presStyleCnt="5">
        <dgm:presLayoutVars>
          <dgm:bulletEnabled val="1"/>
        </dgm:presLayoutVars>
      </dgm:prSet>
      <dgm:spPr/>
    </dgm:pt>
    <dgm:pt modelId="{4B8234D5-A56E-464A-B83D-702F241EF861}" type="pres">
      <dgm:prSet presAssocID="{D4CC24BC-0218-43A7-8E2C-AB6A61FB57E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F305A301-9A00-4ECD-B22A-F9C30E6CABC1}" srcId="{775825C6-7935-4621-BDD8-0D181F2BEA4F}" destId="{D4CC24BC-0218-43A7-8E2C-AB6A61FB57E1}" srcOrd="4" destOrd="0" parTransId="{FF4F1873-A750-46C6-8937-CB7C7AA4EB34}" sibTransId="{C40A2029-49B0-4442-8BEB-597A50E93F90}"/>
    <dgm:cxn modelId="{E11AE610-E3C5-4453-806B-BF230ABB9A81}" type="presOf" srcId="{D4CC24BC-0218-43A7-8E2C-AB6A61FB57E1}" destId="{4B8234D5-A56E-464A-B83D-702F241EF861}" srcOrd="0" destOrd="0" presId="urn:microsoft.com/office/officeart/2005/8/layout/cycle3"/>
    <dgm:cxn modelId="{CBD00D17-91C3-475F-A708-223E684DCB4A}" srcId="{775825C6-7935-4621-BDD8-0D181F2BEA4F}" destId="{BCF047DB-46E4-4E18-8A6D-CDA6557370D5}" srcOrd="0" destOrd="0" parTransId="{6A18B5C9-07CB-4DFB-825D-D80229D1D1E5}" sibTransId="{480316A9-DE71-4B37-A4E3-CD88138D2C13}"/>
    <dgm:cxn modelId="{FB7C4F25-6075-464A-918B-1881A9D6202F}" type="presOf" srcId="{8FB3FC32-A6DB-4964-84F4-02A0D852E952}" destId="{6D730A02-64A5-4873-9916-DE70D982EA2A}" srcOrd="0" destOrd="0" presId="urn:microsoft.com/office/officeart/2005/8/layout/cycle3"/>
    <dgm:cxn modelId="{C0D5AF2C-167A-498E-BF2B-F01F3B7EC3D4}" type="presOf" srcId="{775825C6-7935-4621-BDD8-0D181F2BEA4F}" destId="{5A6E1139-CCC7-42A4-B4E1-F18EACF55CE9}" srcOrd="0" destOrd="0" presId="urn:microsoft.com/office/officeart/2005/8/layout/cycle3"/>
    <dgm:cxn modelId="{C1DC1C32-8D9D-4B55-B2DC-B6C6884C94EE}" type="presOf" srcId="{480316A9-DE71-4B37-A4E3-CD88138D2C13}" destId="{34E86967-C43F-434B-81A7-056D33B744A2}" srcOrd="0" destOrd="0" presId="urn:microsoft.com/office/officeart/2005/8/layout/cycle3"/>
    <dgm:cxn modelId="{C30FFE37-A020-46E9-A8F9-666BABB02D34}" srcId="{775825C6-7935-4621-BDD8-0D181F2BEA4F}" destId="{35F8E647-E743-4DE4-8361-D163DC89D12D}" srcOrd="3" destOrd="0" parTransId="{F3A8B3B9-1B9A-4450-9911-9511CBBC550A}" sibTransId="{1150BE12-A5AB-444E-B0BC-098A1F43C7BC}"/>
    <dgm:cxn modelId="{2CB1F653-A070-4E2F-A830-FC88A22D7986}" type="presOf" srcId="{35F8E647-E743-4DE4-8361-D163DC89D12D}" destId="{4C958178-F216-4AAC-9CD6-75C7F63C57F5}" srcOrd="0" destOrd="0" presId="urn:microsoft.com/office/officeart/2005/8/layout/cycle3"/>
    <dgm:cxn modelId="{59CACA7A-F356-4322-A3DF-9BA52B1782FE}" srcId="{775825C6-7935-4621-BDD8-0D181F2BEA4F}" destId="{8FB3FC32-A6DB-4964-84F4-02A0D852E952}" srcOrd="1" destOrd="0" parTransId="{0DBA7618-FC4E-4884-835B-8C0A26CB76C3}" sibTransId="{EF6B1B73-3D36-42E5-83ED-FEBB5723BC81}"/>
    <dgm:cxn modelId="{8CC3C399-2026-4081-8ED9-95C898EC4326}" type="presOf" srcId="{A7FEDA98-1E77-42BA-AC2B-8E1FEFBBDF34}" destId="{D88826E4-78F7-46E8-B02D-6889F5D4FB59}" srcOrd="0" destOrd="0" presId="urn:microsoft.com/office/officeart/2005/8/layout/cycle3"/>
    <dgm:cxn modelId="{84F4F8A0-070F-4558-87F5-B2A9814FB75F}" type="presOf" srcId="{BCF047DB-46E4-4E18-8A6D-CDA6557370D5}" destId="{9B087316-8265-4331-85FC-4744C51E4E96}" srcOrd="0" destOrd="0" presId="urn:microsoft.com/office/officeart/2005/8/layout/cycle3"/>
    <dgm:cxn modelId="{30F7B7A4-F9AB-4FBC-8942-12E648726430}" srcId="{775825C6-7935-4621-BDD8-0D181F2BEA4F}" destId="{A7FEDA98-1E77-42BA-AC2B-8E1FEFBBDF34}" srcOrd="2" destOrd="0" parTransId="{5B4AB754-9E03-4656-8351-32B96CE1B3C7}" sibTransId="{3BBBD714-499F-45EB-9E9A-E3E6BCE813EC}"/>
    <dgm:cxn modelId="{820F91BD-D4C8-48B2-BB3D-C24637066609}" type="presParOf" srcId="{5A6E1139-CCC7-42A4-B4E1-F18EACF55CE9}" destId="{0E7C0A74-5770-4D85-AD3B-0DB210D04AA9}" srcOrd="0" destOrd="0" presId="urn:microsoft.com/office/officeart/2005/8/layout/cycle3"/>
    <dgm:cxn modelId="{E8960156-68F0-4DA7-A2A4-3FA23BE600AF}" type="presParOf" srcId="{0E7C0A74-5770-4D85-AD3B-0DB210D04AA9}" destId="{9B087316-8265-4331-85FC-4744C51E4E96}" srcOrd="0" destOrd="0" presId="urn:microsoft.com/office/officeart/2005/8/layout/cycle3"/>
    <dgm:cxn modelId="{5DE6AF2D-8D79-4327-BC71-CE4ACAE6FAD5}" type="presParOf" srcId="{0E7C0A74-5770-4D85-AD3B-0DB210D04AA9}" destId="{34E86967-C43F-434B-81A7-056D33B744A2}" srcOrd="1" destOrd="0" presId="urn:microsoft.com/office/officeart/2005/8/layout/cycle3"/>
    <dgm:cxn modelId="{D486C9B8-D6C0-4C2C-BB81-50203A72C586}" type="presParOf" srcId="{0E7C0A74-5770-4D85-AD3B-0DB210D04AA9}" destId="{6D730A02-64A5-4873-9916-DE70D982EA2A}" srcOrd="2" destOrd="0" presId="urn:microsoft.com/office/officeart/2005/8/layout/cycle3"/>
    <dgm:cxn modelId="{63155A8D-838F-4FC0-A5B8-18C1C19069AB}" type="presParOf" srcId="{0E7C0A74-5770-4D85-AD3B-0DB210D04AA9}" destId="{D88826E4-78F7-46E8-B02D-6889F5D4FB59}" srcOrd="3" destOrd="0" presId="urn:microsoft.com/office/officeart/2005/8/layout/cycle3"/>
    <dgm:cxn modelId="{D88CFEAA-014B-45C7-82C2-FE4A38EC87C5}" type="presParOf" srcId="{0E7C0A74-5770-4D85-AD3B-0DB210D04AA9}" destId="{4C958178-F216-4AAC-9CD6-75C7F63C57F5}" srcOrd="4" destOrd="0" presId="urn:microsoft.com/office/officeart/2005/8/layout/cycle3"/>
    <dgm:cxn modelId="{2BCB7456-A4D0-4AD8-9E53-39BE01F4587E}" type="presParOf" srcId="{0E7C0A74-5770-4D85-AD3B-0DB210D04AA9}" destId="{4B8234D5-A56E-464A-B83D-702F241EF86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86967-C43F-434B-81A7-056D33B744A2}">
      <dsp:nvSpPr>
        <dsp:cNvPr id="0" name=""/>
        <dsp:cNvSpPr/>
      </dsp:nvSpPr>
      <dsp:spPr>
        <a:xfrm>
          <a:off x="470137" y="794746"/>
          <a:ext cx="3630433" cy="3630433"/>
        </a:xfrm>
        <a:prstGeom prst="circularArrow">
          <a:avLst>
            <a:gd name="adj1" fmla="val 5544"/>
            <a:gd name="adj2" fmla="val 330680"/>
            <a:gd name="adj3" fmla="val 13877771"/>
            <a:gd name="adj4" fmla="val 1732428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87316-8265-4331-85FC-4744C51E4E96}">
      <dsp:nvSpPr>
        <dsp:cNvPr id="0" name=""/>
        <dsp:cNvSpPr/>
      </dsp:nvSpPr>
      <dsp:spPr>
        <a:xfrm>
          <a:off x="1472982" y="813659"/>
          <a:ext cx="1624743" cy="81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요구 분석</a:t>
          </a:r>
        </a:p>
      </dsp:txBody>
      <dsp:txXfrm>
        <a:off x="1512639" y="853316"/>
        <a:ext cx="1545429" cy="733057"/>
      </dsp:txXfrm>
    </dsp:sp>
    <dsp:sp modelId="{6D730A02-64A5-4873-9916-DE70D982EA2A}">
      <dsp:nvSpPr>
        <dsp:cNvPr id="0" name=""/>
        <dsp:cNvSpPr/>
      </dsp:nvSpPr>
      <dsp:spPr>
        <a:xfrm>
          <a:off x="2945369" y="1883411"/>
          <a:ext cx="1624743" cy="81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설계</a:t>
          </a:r>
        </a:p>
      </dsp:txBody>
      <dsp:txXfrm>
        <a:off x="2985026" y="1923068"/>
        <a:ext cx="1545429" cy="733057"/>
      </dsp:txXfrm>
    </dsp:sp>
    <dsp:sp modelId="{D88826E4-78F7-46E8-B02D-6889F5D4FB59}">
      <dsp:nvSpPr>
        <dsp:cNvPr id="0" name=""/>
        <dsp:cNvSpPr/>
      </dsp:nvSpPr>
      <dsp:spPr>
        <a:xfrm>
          <a:off x="2382967" y="3614305"/>
          <a:ext cx="1624743" cy="81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코딩</a:t>
          </a:r>
        </a:p>
      </dsp:txBody>
      <dsp:txXfrm>
        <a:off x="2422624" y="3653962"/>
        <a:ext cx="1545429" cy="733057"/>
      </dsp:txXfrm>
    </dsp:sp>
    <dsp:sp modelId="{4C958178-F216-4AAC-9CD6-75C7F63C57F5}">
      <dsp:nvSpPr>
        <dsp:cNvPr id="0" name=""/>
        <dsp:cNvSpPr/>
      </dsp:nvSpPr>
      <dsp:spPr>
        <a:xfrm>
          <a:off x="562996" y="3614305"/>
          <a:ext cx="1624743" cy="81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테스팅</a:t>
          </a:r>
        </a:p>
      </dsp:txBody>
      <dsp:txXfrm>
        <a:off x="602653" y="3653962"/>
        <a:ext cx="1545429" cy="733057"/>
      </dsp:txXfrm>
    </dsp:sp>
    <dsp:sp modelId="{4B8234D5-A56E-464A-B83D-702F241EF861}">
      <dsp:nvSpPr>
        <dsp:cNvPr id="0" name=""/>
        <dsp:cNvSpPr/>
      </dsp:nvSpPr>
      <dsp:spPr>
        <a:xfrm>
          <a:off x="594" y="1883411"/>
          <a:ext cx="1624743" cy="812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유지보수</a:t>
          </a:r>
        </a:p>
      </dsp:txBody>
      <dsp:txXfrm>
        <a:off x="40251" y="1923068"/>
        <a:ext cx="1545429" cy="73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ABCCFA-8D50-71E7-18A8-E049108882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83" y="365126"/>
            <a:ext cx="11556449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83" y="1199408"/>
            <a:ext cx="11556449" cy="5429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01 - Overview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AC69-EEC0-18ED-E603-9114035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사이클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01245-7EED-9621-B551-C74F49E3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8532"/>
            <a:ext cx="11015133" cy="5240868"/>
          </a:xfrm>
        </p:spPr>
        <p:txBody>
          <a:bodyPr/>
          <a:lstStyle/>
          <a:p>
            <a:r>
              <a:rPr lang="ko-KR" altLang="en-US" dirty="0"/>
              <a:t>소프트웨어 유형에 관계 없이 공통적으로 다음 사이클을 따름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F017716-E9C4-2B35-57B4-5C1B1C4CB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 bwMode="auto">
          <a:xfrm>
            <a:off x="838199" y="2350067"/>
            <a:ext cx="6561137" cy="31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AC69-EEC0-18ED-E603-9114035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개발에서 필요한 역량들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F017716-E9C4-2B35-57B4-5C1B1C4CB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6"/>
          <a:stretch/>
        </p:blipFill>
        <p:spPr bwMode="auto">
          <a:xfrm>
            <a:off x="838199" y="2350066"/>
            <a:ext cx="6561137" cy="30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91B42D-E043-4208-8980-CFA24DAEBB65}"/>
              </a:ext>
            </a:extLst>
          </p:cNvPr>
          <p:cNvSpPr txBox="1"/>
          <p:nvPr/>
        </p:nvSpPr>
        <p:spPr>
          <a:xfrm>
            <a:off x="3164259" y="1562661"/>
            <a:ext cx="17331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요구 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95351-3B57-8369-D587-B364A304CE6A}"/>
              </a:ext>
            </a:extLst>
          </p:cNvPr>
          <p:cNvSpPr txBox="1"/>
          <p:nvPr/>
        </p:nvSpPr>
        <p:spPr>
          <a:xfrm>
            <a:off x="7835906" y="3349869"/>
            <a:ext cx="184217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9F056-5836-46D8-E305-36AB9216794B}"/>
              </a:ext>
            </a:extLst>
          </p:cNvPr>
          <p:cNvSpPr txBox="1"/>
          <p:nvPr/>
        </p:nvSpPr>
        <p:spPr>
          <a:xfrm>
            <a:off x="2859252" y="4075506"/>
            <a:ext cx="24449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품질 관리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677A8F-7134-CAA2-D81D-9E100AEE4E9F}"/>
              </a:ext>
            </a:extLst>
          </p:cNvPr>
          <p:cNvCxnSpPr>
            <a:cxnSpLocks/>
          </p:cNvCxnSpPr>
          <p:nvPr/>
        </p:nvCxnSpPr>
        <p:spPr>
          <a:xfrm>
            <a:off x="4030843" y="1931993"/>
            <a:ext cx="0" cy="723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499B56-F636-F05E-C5B4-B377A526A913}"/>
              </a:ext>
            </a:extLst>
          </p:cNvPr>
          <p:cNvCxnSpPr>
            <a:cxnSpLocks/>
          </p:cNvCxnSpPr>
          <p:nvPr/>
        </p:nvCxnSpPr>
        <p:spPr>
          <a:xfrm flipH="1">
            <a:off x="6973855" y="3534535"/>
            <a:ext cx="8620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237996-AE3D-A63E-0282-CA34553A8C20}"/>
              </a:ext>
            </a:extLst>
          </p:cNvPr>
          <p:cNvCxnSpPr>
            <a:cxnSpLocks/>
          </p:cNvCxnSpPr>
          <p:nvPr/>
        </p:nvCxnSpPr>
        <p:spPr>
          <a:xfrm>
            <a:off x="4081702" y="4458316"/>
            <a:ext cx="0" cy="50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F23544-0277-9DB6-9404-F9ABD1480A20}"/>
              </a:ext>
            </a:extLst>
          </p:cNvPr>
          <p:cNvSpPr txBox="1"/>
          <p:nvPr/>
        </p:nvSpPr>
        <p:spPr>
          <a:xfrm>
            <a:off x="8278452" y="1597858"/>
            <a:ext cx="16161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관리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4A33A3-024C-2529-628C-A5268B9BA7CE}"/>
              </a:ext>
            </a:extLst>
          </p:cNvPr>
          <p:cNvSpPr/>
          <p:nvPr/>
        </p:nvSpPr>
        <p:spPr>
          <a:xfrm>
            <a:off x="759863" y="2062562"/>
            <a:ext cx="6561136" cy="354259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CC24948-6D90-CFCF-6259-77587278875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973855" y="1782524"/>
            <a:ext cx="1304597" cy="688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C8D16D-45AE-70D2-EDEC-6D2078D2C78E}"/>
              </a:ext>
            </a:extLst>
          </p:cNvPr>
          <p:cNvSpPr txBox="1"/>
          <p:nvPr/>
        </p:nvSpPr>
        <p:spPr>
          <a:xfrm>
            <a:off x="8278452" y="2134160"/>
            <a:ext cx="6367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팀웍</a:t>
            </a:r>
            <a:endParaRPr lang="ko-KR" altLang="en-US" b="1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81989B-0D45-93EB-ABB4-2C14D49D06E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973855" y="2318826"/>
            <a:ext cx="1304597" cy="282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5059FC-6F46-251D-95AE-9271BF1AF0C8}"/>
              </a:ext>
            </a:extLst>
          </p:cNvPr>
          <p:cNvCxnSpPr>
            <a:cxnSpLocks/>
          </p:cNvCxnSpPr>
          <p:nvPr/>
        </p:nvCxnSpPr>
        <p:spPr>
          <a:xfrm flipH="1" flipV="1">
            <a:off x="2131017" y="3944319"/>
            <a:ext cx="728235" cy="325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00B53C-7D6D-B8A8-8575-4C3FB4F907B0}"/>
              </a:ext>
            </a:extLst>
          </p:cNvPr>
          <p:cNvSpPr txBox="1"/>
          <p:nvPr/>
        </p:nvSpPr>
        <p:spPr>
          <a:xfrm>
            <a:off x="7830360" y="4152383"/>
            <a:ext cx="11641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코딩 스킬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C12B23-8666-C655-9BA5-C360FDEB8DBF}"/>
              </a:ext>
            </a:extLst>
          </p:cNvPr>
          <p:cNvCxnSpPr>
            <a:cxnSpLocks/>
          </p:cNvCxnSpPr>
          <p:nvPr/>
        </p:nvCxnSpPr>
        <p:spPr>
          <a:xfrm flipH="1">
            <a:off x="6968309" y="4337049"/>
            <a:ext cx="8620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0" grpId="0" animBg="1"/>
      <p:bldP spid="21" grpId="0" animBg="1"/>
      <p:bldP spid="2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DAF1-4CE5-6D2D-7984-316F31A3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이런 것들이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CF946-D3FC-4E6D-2BEF-BB92CA5F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그냥 굴러가는 소프트웨어를 만들면 되는 것 아닌가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그렇다면 구현 능력</a:t>
            </a:r>
            <a:r>
              <a:rPr lang="en-US" altLang="ko-KR" dirty="0"/>
              <a:t>, </a:t>
            </a:r>
            <a:r>
              <a:rPr lang="ko-KR" altLang="en-US" dirty="0"/>
              <a:t>즉 코딩 스킬이 제일 중요한 것이고</a:t>
            </a:r>
            <a:r>
              <a:rPr lang="en-US" altLang="ko-KR" dirty="0"/>
              <a:t>.”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내가 볼 때는 저런 것들은 코딩 못하는 사람들이나 하는 일 같은데</a:t>
            </a:r>
            <a:r>
              <a:rPr lang="en-US" altLang="ko-KR" dirty="0"/>
              <a:t>…”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내가 생각할 때</a:t>
            </a:r>
            <a:r>
              <a:rPr lang="en-US" altLang="ko-KR" dirty="0"/>
              <a:t>, </a:t>
            </a:r>
            <a:r>
              <a:rPr lang="ko-KR" altLang="en-US" dirty="0"/>
              <a:t>가장 이상적인 회사는 개발자들이 자유롭게 코딩하는 환경을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만들어주는</a:t>
            </a:r>
            <a:r>
              <a:rPr lang="en-US" altLang="ko-KR" dirty="0"/>
              <a:t>, </a:t>
            </a:r>
            <a:r>
              <a:rPr lang="ko-KR" altLang="en-US" dirty="0"/>
              <a:t>개발자 천국 같은 회사인 것 같은데</a:t>
            </a:r>
            <a:r>
              <a:rPr lang="en-US" altLang="ko-KR" dirty="0"/>
              <a:t>…”</a:t>
            </a:r>
          </a:p>
          <a:p>
            <a:endParaRPr lang="en-US" altLang="ko-KR" dirty="0"/>
          </a:p>
          <a:p>
            <a:r>
              <a:rPr lang="ko-KR" altLang="en-US" dirty="0" err="1"/>
              <a:t>ㄴㄴ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27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AAC26-B6CE-595E-9713-129AA403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말풍선: 타원형 25">
            <a:extLst>
              <a:ext uri="{FF2B5EF4-FFF2-40B4-BE49-F238E27FC236}">
                <a16:creationId xmlns:a16="http://schemas.microsoft.com/office/drawing/2014/main" id="{318168E1-3934-9CF1-ADF7-32CE7614DF7F}"/>
              </a:ext>
            </a:extLst>
          </p:cNvPr>
          <p:cNvSpPr/>
          <p:nvPr/>
        </p:nvSpPr>
        <p:spPr>
          <a:xfrm>
            <a:off x="1841412" y="1500877"/>
            <a:ext cx="8828690" cy="3815255"/>
          </a:xfrm>
          <a:prstGeom prst="wedgeEllipseCallout">
            <a:avLst>
              <a:gd name="adj1" fmla="val -50249"/>
              <a:gd name="adj2" fmla="val 3404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006087-4E25-9659-A86F-5555EE1A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언뜻 보기에 생각나는 소프트웨어 개발 단계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6E68BF-5B93-B3FF-03F1-929C3BCBD56E}"/>
              </a:ext>
            </a:extLst>
          </p:cNvPr>
          <p:cNvSpPr/>
          <p:nvPr/>
        </p:nvSpPr>
        <p:spPr>
          <a:xfrm>
            <a:off x="3303591" y="3009802"/>
            <a:ext cx="1760485" cy="83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재미있는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9982C5-F6F2-2EAB-5E5A-952A376BE4FC}"/>
              </a:ext>
            </a:extLst>
          </p:cNvPr>
          <p:cNvSpPr/>
          <p:nvPr/>
        </p:nvSpPr>
        <p:spPr>
          <a:xfrm>
            <a:off x="7544515" y="3009802"/>
            <a:ext cx="1760485" cy="83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부자</a:t>
            </a:r>
            <a:r>
              <a:rPr lang="en-US" altLang="ko-KR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!)</a:t>
            </a:r>
            <a:endParaRPr lang="ko-KR" altLang="en-US" strike="sngStrike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AF0C96-74C7-916B-092F-CBBF1D3184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64076" y="3428294"/>
            <a:ext cx="248043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358AEB-F31F-1C86-7EF3-F6B047BDD140}"/>
              </a:ext>
            </a:extLst>
          </p:cNvPr>
          <p:cNvGrpSpPr/>
          <p:nvPr/>
        </p:nvGrpSpPr>
        <p:grpSpPr>
          <a:xfrm>
            <a:off x="4422726" y="1856665"/>
            <a:ext cx="2112687" cy="1398444"/>
            <a:chOff x="3799272" y="1856665"/>
            <a:chExt cx="2112687" cy="1398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559A93-43A3-8560-5817-5E7C15E524CD}"/>
                </a:ext>
              </a:extLst>
            </p:cNvPr>
            <p:cNvSpPr/>
            <p:nvPr/>
          </p:nvSpPr>
          <p:spPr>
            <a:xfrm>
              <a:off x="4151474" y="1856665"/>
              <a:ext cx="1760485" cy="8369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만족할 때 까지</a:t>
              </a:r>
              <a:b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0C5245EE-CDF8-6892-C7EE-23DF1F3A2F37}"/>
                </a:ext>
              </a:extLst>
            </p:cNvPr>
            <p:cNvSpPr/>
            <p:nvPr/>
          </p:nvSpPr>
          <p:spPr>
            <a:xfrm>
              <a:off x="3799272" y="2377496"/>
              <a:ext cx="1103586" cy="877613"/>
            </a:xfrm>
            <a:prstGeom prst="arc">
              <a:avLst>
                <a:gd name="adj1" fmla="val 9336571"/>
                <a:gd name="adj2" fmla="val 4863494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C23A6B1-22A0-9F6F-312F-9838A3271282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6304296" y="1726324"/>
            <a:ext cx="12700" cy="4240924"/>
          </a:xfrm>
          <a:prstGeom prst="bentConnector3">
            <a:avLst>
              <a:gd name="adj1" fmla="val 6186213"/>
            </a:avLst>
          </a:prstGeom>
          <a:ln w="381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3193A-F297-2140-6461-19E80E7C1632}"/>
              </a:ext>
            </a:extLst>
          </p:cNvPr>
          <p:cNvSpPr/>
          <p:nvPr/>
        </p:nvSpPr>
        <p:spPr>
          <a:xfrm>
            <a:off x="5820819" y="4162940"/>
            <a:ext cx="1124608" cy="459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업데이트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6C9D21-6239-D299-0A19-B8E2FC1E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4392683"/>
            <a:ext cx="1986037" cy="19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05"/>
    </mc:Choice>
    <mc:Fallback xmlns="">
      <p:transition spd="slow" advTm="33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69BCF-813F-3DA4-5A1B-68AFA616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즉흥적인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개발 방식의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33B99-347D-0ABC-4B13-9F3FC7A9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낮은 품질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여기 고치면 저기가 터지고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버그가 너무 많아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…”)</a:t>
            </a:r>
          </a:p>
          <a:p>
            <a:r>
              <a:rPr lang="ko-KR" altLang="en-US" dirty="0"/>
              <a:t>개발 지연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본부장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팀장님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저희 언제 출시 가능할까요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?”)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</a:rPr>
              <a:t>⇒</a:t>
            </a:r>
            <a:r>
              <a:rPr lang="en-US" altLang="ko-KR" dirty="0"/>
              <a:t> </a:t>
            </a:r>
            <a:r>
              <a:rPr lang="ko-KR" altLang="en-US" dirty="0"/>
              <a:t>과도한 개발비</a:t>
            </a:r>
            <a:endParaRPr lang="en-US" altLang="ko-KR" dirty="0"/>
          </a:p>
          <a:p>
            <a:r>
              <a:rPr lang="ko-KR" altLang="en-US" dirty="0"/>
              <a:t>불명확한 개발 방향성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우리 뭐 만들고 있었지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…?”)</a:t>
            </a:r>
          </a:p>
          <a:p>
            <a:r>
              <a:rPr lang="ko-KR" altLang="en-US" dirty="0"/>
              <a:t>출시 후에도 빈번한 재작업 </a:t>
            </a:r>
            <a:r>
              <a:rPr lang="ko-KR" altLang="en-US" dirty="0">
                <a:solidFill>
                  <a:srgbClr val="202122"/>
                </a:solidFill>
              </a:rPr>
              <a:t>⇒</a:t>
            </a:r>
            <a:r>
              <a:rPr lang="ko-KR" altLang="en-US" b="0" i="0" dirty="0">
                <a:solidFill>
                  <a:srgbClr val="373A3C"/>
                </a:solidFill>
                <a:effectLst/>
              </a:rPr>
              <a:t> 높은 유지보수 비용</a:t>
            </a:r>
            <a:endParaRPr lang="en-US" altLang="ko-KR" b="0" i="0" dirty="0">
              <a:solidFill>
                <a:srgbClr val="373A3C"/>
              </a:solidFill>
              <a:effectLst/>
            </a:endParaRPr>
          </a:p>
          <a:p>
            <a:r>
              <a:rPr lang="en-US" altLang="ko-KR" dirty="0">
                <a:solidFill>
                  <a:srgbClr val="373A3C"/>
                </a:solidFill>
              </a:rPr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0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DAF1-4CE5-6D2D-7984-316F31A3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이런 것들이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CF946-D3FC-4E6D-2BEF-BB92CA5F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엔지니어링은</a:t>
            </a:r>
            <a:endParaRPr lang="en-US" altLang="ko-KR" dirty="0"/>
          </a:p>
          <a:p>
            <a:pPr lvl="1"/>
            <a:r>
              <a:rPr lang="ko-KR" altLang="en-US" dirty="0"/>
              <a:t>제한된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을 이용해서</a:t>
            </a:r>
            <a:endParaRPr lang="en-US" altLang="ko-KR" dirty="0"/>
          </a:p>
          <a:p>
            <a:pPr lvl="1"/>
            <a:r>
              <a:rPr lang="ko-KR" altLang="en-US" dirty="0"/>
              <a:t>원하는 목표를 달성하기 위해</a:t>
            </a:r>
            <a:endParaRPr lang="en-US" altLang="ko-KR" dirty="0"/>
          </a:p>
          <a:p>
            <a:pPr lvl="1"/>
            <a:r>
              <a:rPr lang="ko-KR" altLang="en-US" dirty="0"/>
              <a:t>대안들을 비교하여 가장 효율적인 솔루션을 찾는 것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97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DAF1-4CE5-6D2D-7984-316F31A3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이런 것들이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CF946-D3FC-4E6D-2BEF-BB92CA5F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소프트웨어 엔지니어링이라는 것도</a:t>
            </a:r>
            <a:endParaRPr lang="en-US" altLang="ko-KR" dirty="0"/>
          </a:p>
          <a:p>
            <a:pPr lvl="1"/>
            <a:r>
              <a:rPr lang="ko-KR" altLang="en-US" dirty="0"/>
              <a:t>제한된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을 이용해서</a:t>
            </a:r>
            <a:endParaRPr lang="en-US" altLang="ko-KR" dirty="0"/>
          </a:p>
          <a:p>
            <a:pPr lvl="1"/>
            <a:r>
              <a:rPr lang="ko-KR" altLang="en-US" dirty="0"/>
              <a:t>원하는 목표를 달성하기 위해</a:t>
            </a:r>
            <a:endParaRPr lang="en-US" altLang="ko-KR" dirty="0"/>
          </a:p>
          <a:p>
            <a:pPr lvl="1"/>
            <a:r>
              <a:rPr lang="ko-KR" altLang="en-US" dirty="0"/>
              <a:t>대안들을 비교하여 가장 효율적인 솔루션을 찾는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2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AC69-EEC0-18ED-E603-9114035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개발에서 필요한 역량들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F017716-E9C4-2B35-57B4-5C1B1C4CB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8"/>
          <a:stretch/>
        </p:blipFill>
        <p:spPr bwMode="auto">
          <a:xfrm>
            <a:off x="838199" y="2350066"/>
            <a:ext cx="6561137" cy="307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91B42D-E043-4208-8980-CFA24DAEBB65}"/>
              </a:ext>
            </a:extLst>
          </p:cNvPr>
          <p:cNvSpPr txBox="1"/>
          <p:nvPr/>
        </p:nvSpPr>
        <p:spPr>
          <a:xfrm>
            <a:off x="3164259" y="1562661"/>
            <a:ext cx="17331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요구 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95351-3B57-8369-D587-B364A304CE6A}"/>
              </a:ext>
            </a:extLst>
          </p:cNvPr>
          <p:cNvSpPr txBox="1"/>
          <p:nvPr/>
        </p:nvSpPr>
        <p:spPr>
          <a:xfrm>
            <a:off x="7835906" y="3349869"/>
            <a:ext cx="184217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9F056-5836-46D8-E305-36AB9216794B}"/>
              </a:ext>
            </a:extLst>
          </p:cNvPr>
          <p:cNvSpPr txBox="1"/>
          <p:nvPr/>
        </p:nvSpPr>
        <p:spPr>
          <a:xfrm>
            <a:off x="2859252" y="4075506"/>
            <a:ext cx="24449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 품질 관리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677A8F-7134-CAA2-D81D-9E100AEE4E9F}"/>
              </a:ext>
            </a:extLst>
          </p:cNvPr>
          <p:cNvCxnSpPr>
            <a:cxnSpLocks/>
          </p:cNvCxnSpPr>
          <p:nvPr/>
        </p:nvCxnSpPr>
        <p:spPr>
          <a:xfrm>
            <a:off x="4030843" y="1931993"/>
            <a:ext cx="0" cy="723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499B56-F636-F05E-C5B4-B377A526A913}"/>
              </a:ext>
            </a:extLst>
          </p:cNvPr>
          <p:cNvCxnSpPr>
            <a:cxnSpLocks/>
          </p:cNvCxnSpPr>
          <p:nvPr/>
        </p:nvCxnSpPr>
        <p:spPr>
          <a:xfrm flipH="1">
            <a:off x="6973855" y="3534535"/>
            <a:ext cx="8620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237996-AE3D-A63E-0282-CA34553A8C20}"/>
              </a:ext>
            </a:extLst>
          </p:cNvPr>
          <p:cNvCxnSpPr>
            <a:cxnSpLocks/>
          </p:cNvCxnSpPr>
          <p:nvPr/>
        </p:nvCxnSpPr>
        <p:spPr>
          <a:xfrm>
            <a:off x="4081702" y="4458316"/>
            <a:ext cx="0" cy="50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F23544-0277-9DB6-9404-F9ABD1480A20}"/>
              </a:ext>
            </a:extLst>
          </p:cNvPr>
          <p:cNvSpPr txBox="1"/>
          <p:nvPr/>
        </p:nvSpPr>
        <p:spPr>
          <a:xfrm>
            <a:off x="8278452" y="1597858"/>
            <a:ext cx="16161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관리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4A33A3-024C-2529-628C-A5268B9BA7CE}"/>
              </a:ext>
            </a:extLst>
          </p:cNvPr>
          <p:cNvSpPr/>
          <p:nvPr/>
        </p:nvSpPr>
        <p:spPr>
          <a:xfrm>
            <a:off x="759863" y="2062562"/>
            <a:ext cx="6561136" cy="353071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CC24948-6D90-CFCF-6259-77587278875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973855" y="1782524"/>
            <a:ext cx="1304597" cy="688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C8D16D-45AE-70D2-EDEC-6D2078D2C78E}"/>
              </a:ext>
            </a:extLst>
          </p:cNvPr>
          <p:cNvSpPr txBox="1"/>
          <p:nvPr/>
        </p:nvSpPr>
        <p:spPr>
          <a:xfrm>
            <a:off x="8278452" y="2134160"/>
            <a:ext cx="6367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팀웍</a:t>
            </a:r>
            <a:endParaRPr lang="ko-KR" altLang="en-US" b="1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81989B-0D45-93EB-ABB4-2C14D49D06E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973855" y="2318826"/>
            <a:ext cx="1304597" cy="282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97207A-7FDB-8D9C-8F20-C6406F96862C}"/>
              </a:ext>
            </a:extLst>
          </p:cNvPr>
          <p:cNvSpPr txBox="1"/>
          <p:nvPr/>
        </p:nvSpPr>
        <p:spPr>
          <a:xfrm>
            <a:off x="184036" y="1212906"/>
            <a:ext cx="80201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만들다가 부수고 다시 만들지 않기 위해 무엇을 만들지 처음부터 명확히 하고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CE1B6-FCF1-8F50-760A-215A20859912}"/>
              </a:ext>
            </a:extLst>
          </p:cNvPr>
          <p:cNvSpPr txBox="1"/>
          <p:nvPr/>
        </p:nvSpPr>
        <p:spPr>
          <a:xfrm>
            <a:off x="7777556" y="2993609"/>
            <a:ext cx="4479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대안들 중에 가장 좋은 코드 구조를 이용해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0BC4A-D66F-136F-B4D0-57643793B13E}"/>
              </a:ext>
            </a:extLst>
          </p:cNvPr>
          <p:cNvSpPr txBox="1"/>
          <p:nvPr/>
        </p:nvSpPr>
        <p:spPr>
          <a:xfrm>
            <a:off x="2379983" y="4416829"/>
            <a:ext cx="36503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제대로 만들었다는 것을 검증하고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25F3E-FCAA-BAB6-68D4-0674AEED1608}"/>
              </a:ext>
            </a:extLst>
          </p:cNvPr>
          <p:cNvSpPr txBox="1"/>
          <p:nvPr/>
        </p:nvSpPr>
        <p:spPr>
          <a:xfrm>
            <a:off x="1034073" y="3318241"/>
            <a:ext cx="36503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소프트웨어가 생명이 다할 때까지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ED1A9-5DB7-BA8F-61F1-628330D65B95}"/>
              </a:ext>
            </a:extLst>
          </p:cNvPr>
          <p:cNvSpPr txBox="1"/>
          <p:nvPr/>
        </p:nvSpPr>
        <p:spPr>
          <a:xfrm>
            <a:off x="8846950" y="1963174"/>
            <a:ext cx="3490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가장 적은 비용을 쓰게끔 만든다</a:t>
            </a:r>
            <a:r>
              <a:rPr lang="en-US" altLang="ko-KR" b="1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b="1" dirty="0">
              <a:solidFill>
                <a:srgbClr val="00B05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1C6309-5413-9A24-E44E-B491775AA455}"/>
              </a:ext>
            </a:extLst>
          </p:cNvPr>
          <p:cNvCxnSpPr>
            <a:cxnSpLocks/>
          </p:cNvCxnSpPr>
          <p:nvPr/>
        </p:nvCxnSpPr>
        <p:spPr>
          <a:xfrm flipH="1" flipV="1">
            <a:off x="2131017" y="3944319"/>
            <a:ext cx="728235" cy="325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535E7-3F6E-E767-6983-5CABB4D1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03" y="365126"/>
            <a:ext cx="11556449" cy="779462"/>
          </a:xfrm>
        </p:spPr>
        <p:txBody>
          <a:bodyPr/>
          <a:lstStyle/>
          <a:p>
            <a:r>
              <a:rPr lang="ko-KR" altLang="en-US" dirty="0"/>
              <a:t>소프트웨어 공학의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ABAA-5B83-ABF0-DF73-12BC5AAA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388532"/>
            <a:ext cx="11556449" cy="1354668"/>
          </a:xfrm>
        </p:spPr>
        <p:txBody>
          <a:bodyPr/>
          <a:lstStyle/>
          <a:p>
            <a:r>
              <a:rPr lang="ko-KR" altLang="en-US" dirty="0"/>
              <a:t>소프트웨어 개발과 운영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소멸에 대한 체계적 접근 방법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체계적</a:t>
            </a:r>
            <a:r>
              <a:rPr lang="en-US" altLang="ko-KR" dirty="0"/>
              <a:t>” </a:t>
            </a:r>
            <a:r>
              <a:rPr lang="ko-KR" altLang="en-US" dirty="0"/>
              <a:t>의 의미</a:t>
            </a:r>
            <a:r>
              <a:rPr lang="en-US" altLang="ko-KR" dirty="0"/>
              <a:t>: </a:t>
            </a:r>
            <a:r>
              <a:rPr lang="ko-KR" altLang="en-US" dirty="0"/>
              <a:t>단발성 해법이 아니라 반복 사용 가능한 해법을 연구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E151EC30-8A15-CF26-6B03-69BDABD22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2"/>
          <a:stretch/>
        </p:blipFill>
        <p:spPr bwMode="auto">
          <a:xfrm>
            <a:off x="423888" y="2876588"/>
            <a:ext cx="7284743" cy="279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3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E8CD2-6411-9186-D75C-FD0D670A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F168-E8D0-C5F1-A177-BF5F87EF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하면 </a:t>
            </a:r>
            <a:r>
              <a:rPr lang="ko-KR" altLang="en-US" u="sng" dirty="0"/>
              <a:t>개발 복잡도</a:t>
            </a:r>
            <a:r>
              <a:rPr lang="ko-KR" altLang="en-US" dirty="0"/>
              <a:t>를 낮출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하면 </a:t>
            </a:r>
            <a:r>
              <a:rPr lang="ko-KR" altLang="en-US" u="sng" dirty="0"/>
              <a:t>개발 비용</a:t>
            </a:r>
            <a:r>
              <a:rPr lang="ko-KR" altLang="en-US" dirty="0"/>
              <a:t>을 줄일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하면 </a:t>
            </a:r>
            <a:r>
              <a:rPr lang="ko-KR" altLang="en-US" u="sng" dirty="0"/>
              <a:t>개발 기간</a:t>
            </a:r>
            <a:r>
              <a:rPr lang="ko-KR" altLang="en-US" dirty="0"/>
              <a:t>을 단축할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하면 손쉽게 </a:t>
            </a:r>
            <a:r>
              <a:rPr lang="ko-KR" altLang="en-US" u="sng" dirty="0"/>
              <a:t>프로젝트를 관리</a:t>
            </a:r>
            <a:r>
              <a:rPr lang="ko-KR" altLang="en-US" dirty="0"/>
              <a:t>할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하면 개발 결과물의 </a:t>
            </a:r>
            <a:r>
              <a:rPr lang="ko-KR" altLang="en-US" u="sng" dirty="0"/>
              <a:t>품질을 보장</a:t>
            </a:r>
            <a:r>
              <a:rPr lang="ko-KR" altLang="en-US" dirty="0"/>
              <a:t>할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하면 </a:t>
            </a:r>
            <a:r>
              <a:rPr lang="ko-KR" altLang="en-US" u="sng" dirty="0"/>
              <a:t>개발 생산성</a:t>
            </a:r>
            <a:r>
              <a:rPr lang="ko-KR" altLang="en-US" dirty="0"/>
              <a:t>을 높일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FF0000"/>
                </a:solidFill>
              </a:rPr>
              <a:t> 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최소 비용으로 좋은 품질의 소프트웨어를 일정에 맞게 개발하는 것</a:t>
            </a:r>
          </a:p>
        </p:txBody>
      </p:sp>
    </p:spTree>
    <p:extLst>
      <p:ext uri="{BB962C8B-B14F-4D97-AF65-F5344CB8AC3E}">
        <p14:creationId xmlns:p14="http://schemas.microsoft.com/office/powerpoint/2010/main" val="9762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2F05-288C-0DAE-26BE-D06A9E7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D2727-C2E4-D799-937A-7DA80697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388532"/>
            <a:ext cx="11810125" cy="5240868"/>
          </a:xfrm>
        </p:spPr>
        <p:txBody>
          <a:bodyPr>
            <a:normAutofit/>
          </a:bodyPr>
          <a:lstStyle/>
          <a:p>
            <a:r>
              <a:rPr lang="en-US" altLang="ko-KR" dirty="0"/>
              <a:t>Fred</a:t>
            </a:r>
            <a:r>
              <a:rPr lang="ko-KR" altLang="en-US" dirty="0"/>
              <a:t> </a:t>
            </a:r>
            <a:r>
              <a:rPr lang="en-US" altLang="ko-KR" dirty="0"/>
              <a:t>Brooks</a:t>
            </a:r>
            <a:r>
              <a:rPr lang="ko-KR" altLang="en-US" dirty="0"/>
              <a:t> </a:t>
            </a:r>
            <a:r>
              <a:rPr lang="en-US" altLang="ko-KR" dirty="0"/>
              <a:t>(Turing </a:t>
            </a:r>
            <a:r>
              <a:rPr lang="ko-KR" altLang="en-US" dirty="0"/>
              <a:t>상 수상자</a:t>
            </a:r>
            <a:r>
              <a:rPr lang="en-US" altLang="ko-KR" dirty="0"/>
              <a:t>) </a:t>
            </a:r>
            <a:r>
              <a:rPr lang="ko-KR" altLang="en-US" dirty="0"/>
              <a:t>에 따른</a:t>
            </a:r>
            <a:br>
              <a:rPr lang="en-US" altLang="ko-KR" dirty="0"/>
            </a:br>
            <a:r>
              <a:rPr lang="ko-KR" altLang="en-US" dirty="0"/>
              <a:t>소프트웨어가 다른 엔지니어링 결과물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건축물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과 다른 점</a:t>
            </a:r>
            <a:endParaRPr lang="en-US" altLang="ko-KR" dirty="0"/>
          </a:p>
          <a:p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/>
              <a:t>복잡성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(complexity)</a:t>
            </a:r>
          </a:p>
          <a:p>
            <a:pPr lvl="2"/>
            <a:r>
              <a:rPr lang="ko-KR" altLang="en-US" dirty="0"/>
              <a:t>상호작용하는 요소들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(functions, objects)</a:t>
            </a:r>
            <a:r>
              <a:rPr lang="ko-KR" altLang="en-US" dirty="0"/>
              <a:t> 숫자가 매우 많다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소프트웨어에 문제가 있어도 쉽게 발견하기 어렵다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 err="1"/>
              <a:t>순응성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(conformity)</a:t>
            </a:r>
          </a:p>
          <a:p>
            <a:pPr lvl="2"/>
            <a:r>
              <a:rPr lang="ko-KR" altLang="en-US" dirty="0"/>
              <a:t>다른 엔지니어링 결과물과 달리 절대적 자연 규칙이라는 것은 없다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만유인력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ko-KR" altLang="en-US" dirty="0"/>
              <a:t>대신 소프트웨어가 사용되기 위한 환경에 맞아야 하고 스펙에 맞아야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이런 것들이 맞지 않으면 소프트웨어들이 상호작용하기도 어렵고 재사용되기도 어렵다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Picture 2" descr="Interview with Fred Brooks on “Building Effective Large-Scale Requirements”  | SpringerLink">
            <a:extLst>
              <a:ext uri="{FF2B5EF4-FFF2-40B4-BE49-F238E27FC236}">
                <a16:creationId xmlns:a16="http://schemas.microsoft.com/office/drawing/2014/main" id="{2FDAB790-882E-280C-B848-246EFD8C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811" y="844178"/>
            <a:ext cx="1471540" cy="215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8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5D1DE-A813-5674-DC40-60EC35B3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 </a:t>
            </a:r>
            <a:r>
              <a:rPr lang="en-US" altLang="ko-KR" dirty="0"/>
              <a:t>vs.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359BB-FA4B-BC99-AD1A-172769B3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(Programming), </a:t>
            </a:r>
            <a:r>
              <a:rPr lang="ko-KR" altLang="en-US" dirty="0"/>
              <a:t>코딩</a:t>
            </a:r>
            <a:r>
              <a:rPr lang="en-US" altLang="ko-KR" dirty="0"/>
              <a:t>(Coding)</a:t>
            </a:r>
          </a:p>
          <a:p>
            <a:pPr lvl="1"/>
            <a:r>
              <a:rPr lang="ko-KR" altLang="en-US" dirty="0"/>
              <a:t>단기간 내 기능의 구현</a:t>
            </a:r>
            <a:r>
              <a:rPr lang="en-US" altLang="ko-KR" dirty="0"/>
              <a:t>(implementation)</a:t>
            </a:r>
            <a:r>
              <a:rPr lang="ko-KR" altLang="en-US" dirty="0"/>
              <a:t>에 초점</a:t>
            </a:r>
            <a:endParaRPr lang="en-US" altLang="ko-KR" dirty="0"/>
          </a:p>
          <a:p>
            <a:pPr lvl="1"/>
            <a:r>
              <a:rPr lang="ko-KR" altLang="en-US" dirty="0"/>
              <a:t>개인의 역량 중심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lvl="1"/>
            <a:r>
              <a:rPr lang="ko-KR" altLang="en-US" dirty="0"/>
              <a:t>장기간에 걸친 소프트웨어 분석</a:t>
            </a:r>
            <a:r>
              <a:rPr lang="en-US" altLang="ko-KR" dirty="0"/>
              <a:t>, </a:t>
            </a:r>
            <a:r>
              <a:rPr lang="ko-KR" altLang="en-US" dirty="0"/>
              <a:t>개발 및 유지 보수에 초점</a:t>
            </a:r>
            <a:endParaRPr lang="en-US" altLang="ko-KR" dirty="0"/>
          </a:p>
          <a:p>
            <a:pPr lvl="1"/>
            <a:r>
              <a:rPr lang="ko-KR" altLang="en-US" dirty="0"/>
              <a:t>팀 중심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47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CC63-43F9-5D32-D6E6-4EB6B114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개발에 대한 공학적 기법 시도들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928B9-6596-3078-A522-99E1E2D4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구조적 프로그래밍 </a:t>
            </a:r>
            <a:r>
              <a:rPr lang="en-US" altLang="ko-KR" dirty="0"/>
              <a:t>: 1970</a:t>
            </a:r>
            <a:r>
              <a:rPr lang="ko-KR" altLang="en-US" dirty="0"/>
              <a:t>년대 </a:t>
            </a:r>
            <a:endParaRPr lang="en-US" altLang="ko-KR" dirty="0"/>
          </a:p>
          <a:p>
            <a:pPr lvl="1"/>
            <a:r>
              <a:rPr lang="en-US" altLang="ko-KR" dirty="0"/>
              <a:t>Fortran, Cobol, C </a:t>
            </a:r>
            <a:r>
              <a:rPr lang="ko-KR" altLang="en-US" dirty="0"/>
              <a:t>등의 절차적 프로그래밍 언어의 등장</a:t>
            </a:r>
            <a:endParaRPr lang="en-US" altLang="ko-KR" dirty="0"/>
          </a:p>
          <a:p>
            <a:pPr lvl="1"/>
            <a:r>
              <a:rPr lang="ko-KR" altLang="en-US" b="0" dirty="0"/>
              <a:t>이해하기 쉽고</a:t>
            </a:r>
            <a:r>
              <a:rPr lang="en-US" altLang="ko-KR" b="0" dirty="0"/>
              <a:t>, </a:t>
            </a:r>
            <a:r>
              <a:rPr lang="ko-KR" altLang="en-US" b="0" dirty="0"/>
              <a:t>체계적인 논리를 표현할 수 있는 공학적 접근 방법 </a:t>
            </a:r>
            <a:endParaRPr lang="en-US" altLang="ko-KR" dirty="0"/>
          </a:p>
          <a:p>
            <a:pPr lvl="1"/>
            <a:r>
              <a:rPr lang="ko-KR" altLang="en-US" dirty="0"/>
              <a:t>구조적 분석 및 구조적 설계 방법론 </a:t>
            </a:r>
            <a:r>
              <a:rPr lang="en-US" altLang="ko-KR" dirty="0"/>
              <a:t>: </a:t>
            </a:r>
            <a:r>
              <a:rPr lang="ko-KR" altLang="en-US" dirty="0"/>
              <a:t>자료흐름도</a:t>
            </a:r>
            <a:r>
              <a:rPr lang="en-US" altLang="ko-KR" dirty="0"/>
              <a:t>, </a:t>
            </a:r>
            <a:r>
              <a:rPr lang="ko-KR" altLang="en-US" dirty="0" err="1"/>
              <a:t>구조챠트</a:t>
            </a:r>
            <a:r>
              <a:rPr lang="ko-KR" altLang="en-US" dirty="0"/>
              <a:t> 등 </a:t>
            </a:r>
          </a:p>
          <a:p>
            <a:pPr lvl="1"/>
            <a:r>
              <a:rPr lang="ko-KR" altLang="en-US" dirty="0"/>
              <a:t>모듈화 개념과 단계적 상세화 개념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객체지향 프로그래밍 </a:t>
            </a:r>
            <a:r>
              <a:rPr lang="en-US" altLang="ko-KR" dirty="0"/>
              <a:t>: 1980</a:t>
            </a:r>
            <a:r>
              <a:rPr lang="ko-KR" altLang="en-US" dirty="0"/>
              <a:t>년대 </a:t>
            </a:r>
            <a:endParaRPr lang="en-US" altLang="ko-KR" dirty="0"/>
          </a:p>
          <a:p>
            <a:pPr lvl="1"/>
            <a:r>
              <a:rPr lang="ko-KR" altLang="en-US" dirty="0"/>
              <a:t>클래스 개념의 출현 </a:t>
            </a:r>
            <a:r>
              <a:rPr lang="en-US" altLang="ko-KR" dirty="0"/>
              <a:t>: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정보은닉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다형성 </a:t>
            </a:r>
            <a:endParaRPr lang="en-US" altLang="ko-KR" dirty="0"/>
          </a:p>
          <a:p>
            <a:pPr lvl="1"/>
            <a:r>
              <a:rPr lang="en-US" altLang="ko-KR" dirty="0"/>
              <a:t>C++, C#, Java </a:t>
            </a:r>
            <a:r>
              <a:rPr lang="ko-KR" altLang="en-US" dirty="0"/>
              <a:t>등의 언어 출현</a:t>
            </a:r>
            <a:endParaRPr lang="en-US" altLang="ko-KR" dirty="0"/>
          </a:p>
          <a:p>
            <a:pPr lvl="1"/>
            <a:r>
              <a:rPr lang="ko-KR" altLang="en-US" dirty="0"/>
              <a:t>실세계의 묘사가 직관적이며</a:t>
            </a:r>
            <a:r>
              <a:rPr lang="en-US" altLang="ko-KR" dirty="0"/>
              <a:t>, </a:t>
            </a:r>
            <a:r>
              <a:rPr lang="ko-KR" altLang="en-US" dirty="0"/>
              <a:t>재사용을 강조하는 공학적 접근 방법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기반 객체지향 분석 및 설계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CC63-43F9-5D32-D6E6-4EB6B114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개발에 대한 공학적 기법 시도들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928B9-6596-3078-A522-99E1E2D4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소프트웨어 컴포넌트와 재사용 </a:t>
            </a:r>
            <a:r>
              <a:rPr lang="en-US" altLang="ko-KR" dirty="0"/>
              <a:t>: 1990</a:t>
            </a:r>
            <a:r>
              <a:rPr lang="ko-KR" altLang="en-US" dirty="0"/>
              <a:t>년대 </a:t>
            </a:r>
            <a:endParaRPr lang="en-US" altLang="ko-KR" dirty="0"/>
          </a:p>
          <a:p>
            <a:pPr lvl="1"/>
            <a:r>
              <a:rPr lang="ko-KR" altLang="en-US" dirty="0"/>
              <a:t>소프트웨어 컴포넌트 </a:t>
            </a:r>
            <a:r>
              <a:rPr lang="en-US" altLang="ko-KR" dirty="0"/>
              <a:t>: </a:t>
            </a:r>
            <a:r>
              <a:rPr lang="ko-KR" altLang="en-US" dirty="0"/>
              <a:t>재사용 가능한 명세 및 코드의 묶음</a:t>
            </a:r>
            <a:endParaRPr lang="en-US" altLang="ko-KR" dirty="0"/>
          </a:p>
          <a:p>
            <a:pPr lvl="1"/>
            <a:r>
              <a:rPr lang="ko-KR" altLang="en-US" b="0" dirty="0"/>
              <a:t>재사용으로 인한 개발의 신속성 및 품질 향상 </a:t>
            </a:r>
            <a:endParaRPr lang="en-US" altLang="ko-KR" dirty="0"/>
          </a:p>
          <a:p>
            <a:pPr lvl="1"/>
            <a:r>
              <a:rPr lang="ko-KR" altLang="en-US" dirty="0"/>
              <a:t>컴포넌트 기반 소프트웨어 개발 방법론  </a:t>
            </a:r>
          </a:p>
          <a:p>
            <a:pPr lvl="1"/>
            <a:r>
              <a:rPr lang="ko-KR" altLang="en-US" dirty="0"/>
              <a:t>오픈소스 소프트웨어</a:t>
            </a:r>
            <a:r>
              <a:rPr lang="en-US" altLang="ko-KR" dirty="0"/>
              <a:t>(OSS)</a:t>
            </a:r>
            <a:r>
              <a:rPr lang="ko-KR" altLang="en-US" dirty="0"/>
              <a:t> 재사용을 통한 소프트웨어 개발 확대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기타 공학적 기법들  </a:t>
            </a:r>
            <a:endParaRPr lang="en-US" altLang="ko-KR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 </a:t>
            </a:r>
            <a:r>
              <a:rPr lang="ko-KR" altLang="en-US" dirty="0"/>
              <a:t>개인 혹은 팀 개발 활동을 지원하는 통합된 개발 도구 </a:t>
            </a:r>
            <a:endParaRPr lang="en-US" altLang="ko-KR" dirty="0"/>
          </a:p>
          <a:p>
            <a:pPr lvl="1"/>
            <a:r>
              <a:rPr lang="ko-KR" altLang="en-US" dirty="0"/>
              <a:t>소프트웨어 개발 프로세스 </a:t>
            </a:r>
            <a:r>
              <a:rPr lang="en-US" altLang="ko-KR" dirty="0"/>
              <a:t>: </a:t>
            </a:r>
            <a:r>
              <a:rPr lang="ko-KR" altLang="en-US" dirty="0"/>
              <a:t>개발 과정의 체계화 및 관리 효율성  </a:t>
            </a:r>
            <a:endParaRPr lang="en-US" altLang="ko-KR" dirty="0"/>
          </a:p>
          <a:p>
            <a:pPr lvl="1"/>
            <a:r>
              <a:rPr lang="ko-KR" altLang="en-US" dirty="0"/>
              <a:t>소프트웨어 검사 및 검증 </a:t>
            </a:r>
            <a:r>
              <a:rPr lang="en-US" altLang="ko-KR" dirty="0"/>
              <a:t>: </a:t>
            </a: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/>
              <a:t>결함의 탐지 및 제거를 통한 품질 향상  </a:t>
            </a:r>
            <a:endParaRPr lang="en-US" altLang="ko-KR" dirty="0"/>
          </a:p>
          <a:p>
            <a:pPr lvl="1"/>
            <a:r>
              <a:rPr lang="ko-KR" altLang="en-US" dirty="0"/>
              <a:t>소프트웨어 형상관리 </a:t>
            </a:r>
            <a:r>
              <a:rPr lang="en-US" altLang="ko-KR" dirty="0"/>
              <a:t>: </a:t>
            </a:r>
            <a:r>
              <a:rPr lang="ko-KR" altLang="en-US" dirty="0"/>
              <a:t>빈번한 변경 발생에 대응하기 위한 개발 과정 지원   </a:t>
            </a:r>
          </a:p>
        </p:txBody>
      </p:sp>
    </p:spTree>
    <p:extLst>
      <p:ext uri="{BB962C8B-B14F-4D97-AF65-F5344CB8AC3E}">
        <p14:creationId xmlns:p14="http://schemas.microsoft.com/office/powerpoint/2010/main" val="20204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B1C92-2B64-0F8C-CB22-142D37C8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공학의 주제들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630D2-9413-BFF7-8FC3-4E6FC53A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생산성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비용의 목표를 달성하기 위해 다음 세 가지 주제를 다룸</a:t>
            </a:r>
            <a:endParaRPr lang="en-US" altLang="ko-KR" dirty="0"/>
          </a:p>
          <a:p>
            <a:pPr lvl="1"/>
            <a:r>
              <a:rPr lang="ko-KR" altLang="en-US" dirty="0"/>
              <a:t>단계적 프로세스</a:t>
            </a:r>
            <a:endParaRPr lang="en-US" altLang="ko-KR" dirty="0"/>
          </a:p>
          <a:p>
            <a:pPr lvl="2"/>
            <a:r>
              <a:rPr lang="ko-KR" altLang="en-US" dirty="0"/>
              <a:t>어떤 단계와 절차로 소프트웨어 개발을 해야 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품질 보증</a:t>
            </a:r>
            <a:endParaRPr lang="en-US" altLang="ko-KR" dirty="0"/>
          </a:p>
          <a:p>
            <a:pPr lvl="2"/>
            <a:r>
              <a:rPr lang="ko-KR" altLang="en-US" dirty="0"/>
              <a:t>산출물이 요구되는 품질 수준에 맞는지를 어떻게 검증할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프로젝트 관리</a:t>
            </a:r>
            <a:endParaRPr lang="en-US" altLang="ko-KR" dirty="0"/>
          </a:p>
          <a:p>
            <a:pPr lvl="2"/>
            <a:r>
              <a:rPr lang="ko-KR" altLang="en-US" dirty="0"/>
              <a:t>정해진 일정과 예산 내에서 개발하는 것을 어떻게 보장할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55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C185-1C4A-AD7D-C49B-32BECB88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#1 - </a:t>
            </a:r>
            <a:r>
              <a:rPr lang="ko-KR" altLang="en-US" dirty="0"/>
              <a:t>단계적 프로세스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1D4519-0E53-1CEB-C9F4-79D8A0B7C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10214"/>
              </p:ext>
            </p:extLst>
          </p:nvPr>
        </p:nvGraphicFramePr>
        <p:xfrm>
          <a:off x="582479" y="1389063"/>
          <a:ext cx="4570708" cy="524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E63C9B-BFC2-17C5-B872-00076C1F1FBF}"/>
              </a:ext>
            </a:extLst>
          </p:cNvPr>
          <p:cNvSpPr txBox="1">
            <a:spLocks/>
          </p:cNvSpPr>
          <p:nvPr/>
        </p:nvSpPr>
        <p:spPr>
          <a:xfrm>
            <a:off x="5346915" y="1388532"/>
            <a:ext cx="6781750" cy="5345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바탕" panose="02030600000101010101" pitchFamily="18" charset="-127"/>
              <a:buChar char="-"/>
              <a:defRPr sz="2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요구분석</a:t>
            </a:r>
            <a:endParaRPr lang="en-US" altLang="ko-KR" dirty="0"/>
          </a:p>
          <a:p>
            <a:pPr lvl="1"/>
            <a:r>
              <a:rPr lang="ko-KR" altLang="en-US" dirty="0"/>
              <a:t>어떤 문제를 해결하기 위해서 개발하는지 파악</a:t>
            </a:r>
            <a:endParaRPr lang="en-US" altLang="ko-KR" dirty="0"/>
          </a:p>
          <a:p>
            <a:pPr lvl="1"/>
            <a:r>
              <a:rPr lang="ko-KR" altLang="en-US" dirty="0"/>
              <a:t>어떤 기능과 성능을 제공하고</a:t>
            </a:r>
            <a:br>
              <a:rPr lang="en-US" altLang="ko-KR" dirty="0"/>
            </a:br>
            <a:r>
              <a:rPr lang="ko-KR" altLang="en-US" dirty="0"/>
              <a:t>어떤 제약 조건을 만족해야 되는지 파악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요구 분석에서 파악된 문제를 어떤 방식으로 해결할지 솔루션을 기술</a:t>
            </a:r>
            <a:endParaRPr lang="en-US" altLang="ko-KR" dirty="0"/>
          </a:p>
          <a:p>
            <a:pPr lvl="1"/>
            <a:r>
              <a:rPr lang="ko-KR" altLang="en-US" dirty="0"/>
              <a:t>소프트웨어 컴포넌트</a:t>
            </a:r>
            <a:r>
              <a:rPr lang="en-US" altLang="ko-KR" dirty="0"/>
              <a:t>, </a:t>
            </a:r>
            <a:r>
              <a:rPr lang="ko-KR" altLang="en-US" dirty="0"/>
              <a:t>인터페이스 등을 정의</a:t>
            </a:r>
            <a:endParaRPr lang="en-US" altLang="ko-KR" dirty="0"/>
          </a:p>
          <a:p>
            <a:r>
              <a:rPr lang="ko-KR" altLang="en-US" dirty="0"/>
              <a:t>코딩</a:t>
            </a:r>
            <a:endParaRPr lang="en-US" altLang="ko-KR" dirty="0"/>
          </a:p>
          <a:p>
            <a:pPr lvl="1"/>
            <a:r>
              <a:rPr lang="ko-KR" altLang="en-US" dirty="0"/>
              <a:t>설계 단계에서 도출된 컴포넌트</a:t>
            </a:r>
            <a:r>
              <a:rPr lang="en-US" altLang="ko-KR" dirty="0"/>
              <a:t>, </a:t>
            </a:r>
            <a:r>
              <a:rPr lang="ko-KR" altLang="en-US" dirty="0"/>
              <a:t>인터페이스 구현</a:t>
            </a:r>
            <a:endParaRPr lang="en-US" altLang="ko-KR" dirty="0"/>
          </a:p>
          <a:p>
            <a:r>
              <a:rPr lang="ko-KR" altLang="en-US" dirty="0"/>
              <a:t>테스팅</a:t>
            </a:r>
            <a:endParaRPr lang="en-US" altLang="ko-KR" dirty="0"/>
          </a:p>
          <a:p>
            <a:pPr lvl="1"/>
            <a:r>
              <a:rPr lang="ko-KR" altLang="en-US" dirty="0"/>
              <a:t>코딩 산출물에 대한 품질 검증</a:t>
            </a: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pPr lvl="1"/>
            <a:r>
              <a:rPr lang="ko-KR" altLang="en-US" dirty="0"/>
              <a:t>추후 발견되는 버그 수정 및 추후 추가되는 기능 구현</a:t>
            </a:r>
            <a:endParaRPr lang="en-US" altLang="ko-KR" dirty="0"/>
          </a:p>
          <a:p>
            <a:pPr lvl="1"/>
            <a:r>
              <a:rPr lang="ko-KR" altLang="en-US" dirty="0"/>
              <a:t>변경 사항 추적</a:t>
            </a:r>
          </a:p>
        </p:txBody>
      </p:sp>
    </p:spTree>
    <p:extLst>
      <p:ext uri="{BB962C8B-B14F-4D97-AF65-F5344CB8AC3E}">
        <p14:creationId xmlns:p14="http://schemas.microsoft.com/office/powerpoint/2010/main" val="131257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>
            <a:extLst>
              <a:ext uri="{FF2B5EF4-FFF2-40B4-BE49-F238E27FC236}">
                <a16:creationId xmlns:a16="http://schemas.microsoft.com/office/drawing/2014/main" id="{A807D4C0-E693-AFF9-2166-7142279A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72" y="3007641"/>
            <a:ext cx="6442128" cy="385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10A65E-22A7-7391-5465-14565EB1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#2 - </a:t>
            </a:r>
            <a:r>
              <a:rPr lang="ko-KR" altLang="en-US" dirty="0"/>
              <a:t>품질 보증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303EB-BE6B-F908-70CD-E3FEE2DA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1388532"/>
            <a:ext cx="11567005" cy="5240868"/>
          </a:xfrm>
        </p:spPr>
        <p:txBody>
          <a:bodyPr/>
          <a:lstStyle/>
          <a:p>
            <a:r>
              <a:rPr lang="ko-KR" altLang="en-US" dirty="0"/>
              <a:t>검토</a:t>
            </a:r>
            <a:r>
              <a:rPr lang="en-US" altLang="ko-KR" dirty="0"/>
              <a:t>(verification)</a:t>
            </a:r>
          </a:p>
          <a:p>
            <a:pPr lvl="1"/>
            <a:r>
              <a:rPr lang="ko-KR" altLang="en-US" dirty="0"/>
              <a:t>각 단계의 작업이 제시된 절차와 방법에 맞게 진행되었는가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확인</a:t>
            </a:r>
            <a:r>
              <a:rPr lang="en-US" altLang="ko-KR" dirty="0"/>
              <a:t>(validation)</a:t>
            </a:r>
          </a:p>
          <a:p>
            <a:pPr lvl="1"/>
            <a:r>
              <a:rPr lang="ko-KR" altLang="en-US" dirty="0"/>
              <a:t>산출물이 목표한 품질 수준에 맞게 생산되었는가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55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0FF8-9DD2-B214-FD83-F3C03F71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#3 - </a:t>
            </a:r>
            <a:r>
              <a:rPr lang="ko-KR" altLang="en-US" dirty="0"/>
              <a:t>프로젝트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B600D-B4F6-1C1F-F89C-B3D399F6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계획</a:t>
            </a:r>
            <a:endParaRPr lang="en-US" altLang="ko-KR" dirty="0"/>
          </a:p>
          <a:p>
            <a:pPr lvl="1"/>
            <a:r>
              <a:rPr lang="ko-KR" altLang="en-US" dirty="0"/>
              <a:t>개발 범위 및 타당성 검토</a:t>
            </a:r>
            <a:endParaRPr lang="en-US" altLang="ko-KR" dirty="0"/>
          </a:p>
          <a:p>
            <a:pPr lvl="1"/>
            <a:r>
              <a:rPr lang="ko-KR" altLang="en-US" dirty="0"/>
              <a:t>개발 방법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조직 구성에 대한 계획</a:t>
            </a:r>
            <a:endParaRPr lang="en-US" altLang="ko-KR" dirty="0"/>
          </a:p>
          <a:p>
            <a:r>
              <a:rPr lang="ko-KR" altLang="en-US" dirty="0"/>
              <a:t>자원 관리</a:t>
            </a:r>
            <a:endParaRPr lang="en-US" altLang="ko-KR" dirty="0"/>
          </a:p>
          <a:p>
            <a:pPr lvl="1"/>
            <a:r>
              <a:rPr lang="ko-KR" altLang="en-US" dirty="0"/>
              <a:t>인력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하드웨어 등의 자원을 산정하고 할당</a:t>
            </a:r>
            <a:r>
              <a:rPr lang="en-US" altLang="ko-KR" dirty="0"/>
              <a:t> </a:t>
            </a:r>
            <a:r>
              <a:rPr lang="ko-KR" altLang="en-US" dirty="0"/>
              <a:t>및 관리</a:t>
            </a:r>
            <a:endParaRPr lang="en-US" altLang="ko-KR" dirty="0"/>
          </a:p>
          <a:p>
            <a:r>
              <a:rPr lang="ko-KR" altLang="en-US" dirty="0"/>
              <a:t>리스크 관리</a:t>
            </a:r>
            <a:endParaRPr lang="en-US" altLang="ko-KR" dirty="0"/>
          </a:p>
          <a:p>
            <a:pPr lvl="1"/>
            <a:r>
              <a:rPr lang="ko-KR" altLang="en-US" dirty="0"/>
              <a:t>위험 요소</a:t>
            </a:r>
            <a:r>
              <a:rPr lang="en-US" altLang="ko-KR" dirty="0"/>
              <a:t>(</a:t>
            </a:r>
            <a:r>
              <a:rPr lang="ko-KR" altLang="en-US" dirty="0"/>
              <a:t>요구사항 변경</a:t>
            </a:r>
            <a:r>
              <a:rPr lang="en-US" altLang="ko-KR" dirty="0"/>
              <a:t>, </a:t>
            </a:r>
            <a:r>
              <a:rPr lang="ko-KR" altLang="en-US" dirty="0"/>
              <a:t>개발자 이직</a:t>
            </a:r>
            <a:r>
              <a:rPr lang="en-US" altLang="ko-KR" dirty="0"/>
              <a:t>, </a:t>
            </a:r>
            <a:r>
              <a:rPr lang="ko-KR" altLang="en-US" dirty="0"/>
              <a:t>자원 예측 실패</a:t>
            </a:r>
            <a:r>
              <a:rPr lang="en-US" altLang="ko-KR" dirty="0"/>
              <a:t>, </a:t>
            </a:r>
            <a:r>
              <a:rPr lang="ko-KR" altLang="en-US" dirty="0"/>
              <a:t>환경 변화 등</a:t>
            </a:r>
            <a:r>
              <a:rPr lang="en-US" altLang="ko-KR" dirty="0"/>
              <a:t>)</a:t>
            </a:r>
            <a:r>
              <a:rPr lang="ko-KR" altLang="en-US" dirty="0"/>
              <a:t> 예측 및 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673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EFB39-F1C6-29C2-333F-556ED690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공학에서 사용하는 원리들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1935-A546-AC5B-B066-FC675E66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엄격성과 정형성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소프트웨어는 개발자의 경험과 지식에 의존적인 창의적</a:t>
            </a:r>
            <a:r>
              <a:rPr lang="en-US" altLang="ko-KR" sz="1800" dirty="0"/>
              <a:t>,</a:t>
            </a:r>
            <a:r>
              <a:rPr lang="ko-KR" altLang="en-US" sz="1800" dirty="0"/>
              <a:t> 공학적 활동의 산출물</a:t>
            </a:r>
            <a:endParaRPr lang="en-US" altLang="ko-KR" sz="1800" dirty="0"/>
          </a:p>
          <a:p>
            <a:pPr lvl="1"/>
            <a:r>
              <a:rPr lang="ko-KR" altLang="en-US" sz="1800" dirty="0"/>
              <a:t>소프트웨어 개발은 주어진 시간과 비용에서 명확하게 개발되어야 하는 엄격성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관심사의 분할</a:t>
            </a:r>
            <a:endParaRPr lang="en-US" altLang="ko-KR" sz="2000" dirty="0"/>
          </a:p>
          <a:p>
            <a:pPr lvl="1"/>
            <a:r>
              <a:rPr lang="ko-KR" altLang="en-US" sz="1800" dirty="0"/>
              <a:t>복잡한 문제를 단순한 문제로 분리하여 적용하는 소프트웨어 개발 활동</a:t>
            </a:r>
            <a:endParaRPr lang="en-US" altLang="ko-KR" sz="1800" dirty="0"/>
          </a:p>
          <a:p>
            <a:pPr lvl="1"/>
            <a:r>
              <a:rPr lang="ko-KR" altLang="en-US" sz="1800" dirty="0"/>
              <a:t>소프트웨어 개발 과정의 분할 </a:t>
            </a:r>
            <a:r>
              <a:rPr lang="en-US" altLang="ko-KR" sz="1800" dirty="0"/>
              <a:t>: </a:t>
            </a:r>
            <a:r>
              <a:rPr lang="ko-KR" altLang="en-US" sz="1800" dirty="0"/>
              <a:t>요구사항 분석 </a:t>
            </a:r>
            <a:r>
              <a:rPr lang="en-US" altLang="ko-KR" sz="1800" dirty="0"/>
              <a:t>&gt; </a:t>
            </a:r>
            <a:r>
              <a:rPr lang="ko-KR" altLang="en-US" sz="1800" dirty="0"/>
              <a:t>설계 </a:t>
            </a:r>
            <a:r>
              <a:rPr lang="en-US" altLang="ko-KR" sz="1800" dirty="0"/>
              <a:t>&gt; </a:t>
            </a:r>
            <a:r>
              <a:rPr lang="ko-KR" altLang="en-US" sz="1800" dirty="0"/>
              <a:t>구현 </a:t>
            </a:r>
            <a:r>
              <a:rPr lang="en-US" altLang="ko-KR" sz="1800" dirty="0"/>
              <a:t>&gt; </a:t>
            </a:r>
            <a:r>
              <a:rPr lang="ko-KR" altLang="en-US" sz="1800" dirty="0"/>
              <a:t>테스팅 등의 단계로 분할</a:t>
            </a:r>
            <a:endParaRPr lang="en-US" altLang="ko-KR" sz="1800" dirty="0"/>
          </a:p>
          <a:p>
            <a:pPr lvl="1"/>
            <a:r>
              <a:rPr lang="ko-KR" altLang="en-US" sz="1800" dirty="0"/>
              <a:t>소프트웨어 테스트 과정의 분할 </a:t>
            </a:r>
            <a:r>
              <a:rPr lang="en-US" altLang="ko-KR" sz="1800" dirty="0"/>
              <a:t>: </a:t>
            </a:r>
            <a:r>
              <a:rPr lang="ko-KR" altLang="en-US" sz="1800" dirty="0"/>
              <a:t>단위 테스트 </a:t>
            </a:r>
            <a:r>
              <a:rPr lang="en-US" altLang="ko-KR" sz="1800" dirty="0"/>
              <a:t>&gt; </a:t>
            </a:r>
            <a:r>
              <a:rPr lang="ko-KR" altLang="en-US" sz="1800" dirty="0"/>
              <a:t>통합 테스트 </a:t>
            </a:r>
            <a:r>
              <a:rPr lang="en-US" altLang="ko-KR" sz="1800" dirty="0"/>
              <a:t>&gt; </a:t>
            </a:r>
            <a:r>
              <a:rPr lang="ko-KR" altLang="en-US" sz="1800" dirty="0"/>
              <a:t>시스템 테스트 등으로 분할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모듈화</a:t>
            </a:r>
            <a:endParaRPr lang="en-US" altLang="ko-KR" sz="2000" dirty="0"/>
          </a:p>
          <a:p>
            <a:pPr lvl="1"/>
            <a:r>
              <a:rPr lang="ko-KR" altLang="en-US" sz="1800" dirty="0"/>
              <a:t>독립적인 기능을 갖는 프로그램의 조작</a:t>
            </a:r>
            <a:endParaRPr lang="en-US" altLang="ko-KR" sz="1800" dirty="0"/>
          </a:p>
          <a:p>
            <a:pPr lvl="1"/>
            <a:r>
              <a:rPr lang="ko-KR" altLang="en-US" sz="1800" dirty="0"/>
              <a:t>높은 응집력과 낮은 결합력을 갖는 소프트웨어 구조 설계</a:t>
            </a:r>
            <a:endParaRPr lang="en-US" altLang="ko-KR" sz="1800" dirty="0"/>
          </a:p>
          <a:p>
            <a:pPr lvl="1"/>
            <a:r>
              <a:rPr lang="ko-KR" altLang="en-US" sz="1800" dirty="0"/>
              <a:t>이해도를 높이고 변경 영향을 최소화하기 위한 공학적 원리 </a:t>
            </a:r>
            <a:endParaRPr lang="en-US" altLang="ko-KR" sz="1800" dirty="0"/>
          </a:p>
          <a:p>
            <a:pPr lvl="1"/>
            <a:endParaRPr lang="en-US" altLang="ko-KR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68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EFB39-F1C6-29C2-333F-556ED690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공학에서 사용하는 원리들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1935-A546-AC5B-B066-FC675E66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추상화</a:t>
            </a:r>
            <a:endParaRPr lang="en-US" altLang="ko-KR" sz="2000" dirty="0"/>
          </a:p>
          <a:p>
            <a:pPr lvl="1"/>
            <a:r>
              <a:rPr lang="ko-KR" altLang="en-US" sz="1800" dirty="0"/>
              <a:t>세부사항은 감추고 대표적인 속성으로 대상물을 정의하는 공학적 원리</a:t>
            </a:r>
            <a:endParaRPr lang="en-US" altLang="ko-KR" sz="1800" dirty="0"/>
          </a:p>
          <a:p>
            <a:pPr lvl="1"/>
            <a:r>
              <a:rPr lang="ko-KR" altLang="en-US" sz="1800" dirty="0"/>
              <a:t>대상물에 대한 직관적인 이해를 높이고 관심사를 잘 표현할 수 있음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함수 정의</a:t>
            </a:r>
            <a:r>
              <a:rPr lang="en-US" altLang="ko-KR" sz="1800" dirty="0"/>
              <a:t>, </a:t>
            </a:r>
            <a:r>
              <a:rPr lang="ko-KR" altLang="en-US" sz="1800" dirty="0"/>
              <a:t>매크로 함수</a:t>
            </a:r>
            <a:r>
              <a:rPr lang="en-US" altLang="ko-KR" sz="1800" dirty="0"/>
              <a:t>, </a:t>
            </a:r>
            <a:r>
              <a:rPr lang="ko-KR" altLang="en-US" sz="1800" dirty="0"/>
              <a:t>객체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추상데이타</a:t>
            </a:r>
            <a:r>
              <a:rPr lang="ko-KR" altLang="en-US" sz="1800" dirty="0"/>
              <a:t> 타입 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변경의 예측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 개발과정에서 변경 발생은 피할 수 없는 사건</a:t>
            </a:r>
            <a:endParaRPr lang="en-US" altLang="ko-KR" sz="1800" dirty="0"/>
          </a:p>
          <a:p>
            <a:pPr lvl="1"/>
            <a:r>
              <a:rPr lang="ko-KR" altLang="en-US" sz="1800" dirty="0"/>
              <a:t>변경을 대처하기 위한 공학적 방법의 적용이 요구됨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변경이 발생할 것으로 예상되는 부분을 모듈화 구조로 분리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일반화</a:t>
            </a:r>
            <a:endParaRPr lang="en-US" altLang="ko-KR" sz="2000" dirty="0"/>
          </a:p>
          <a:p>
            <a:pPr lvl="1"/>
            <a:r>
              <a:rPr lang="ko-KR" altLang="en-US" sz="1800" dirty="0"/>
              <a:t>다양한 플랫폼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환경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사용자를 지원하기 위한 원리</a:t>
            </a:r>
            <a:endParaRPr lang="en-US" altLang="ko-KR" sz="1800" dirty="0"/>
          </a:p>
          <a:p>
            <a:pPr lvl="1"/>
            <a:r>
              <a:rPr lang="ko-KR" altLang="en-US" sz="1800" dirty="0"/>
              <a:t>하드웨어 성능이나 사양에 의존적인지 않는 소프트웨어 개발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88502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EFB39-F1C6-29C2-333F-556ED690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공학에서 사용하는 원리들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1935-A546-AC5B-B066-FC675E66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점진성</a:t>
            </a:r>
            <a:endParaRPr lang="en-US" altLang="ko-KR" sz="2000" dirty="0"/>
          </a:p>
          <a:p>
            <a:pPr lvl="1"/>
            <a:r>
              <a:rPr lang="ko-KR" altLang="en-US" sz="1800" dirty="0"/>
              <a:t>단계적이며 순차적으로 소프트웨어를 개발하고자 하는 공학적 원리</a:t>
            </a:r>
            <a:endParaRPr lang="en-US" altLang="ko-KR" sz="1800" dirty="0"/>
          </a:p>
          <a:p>
            <a:pPr lvl="1"/>
            <a:r>
              <a:rPr lang="ko-KR" altLang="en-US" sz="1800" dirty="0"/>
              <a:t>작은 단위의 소프트웨어를 반복 개발하면서 전체 시스템을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단계적인 개발과 배포를 통한 사용자 피드백의 수집과 반영 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명세화</a:t>
            </a:r>
            <a:endParaRPr lang="en-US" altLang="ko-KR" sz="2000" dirty="0"/>
          </a:p>
          <a:p>
            <a:pPr lvl="1"/>
            <a:r>
              <a:rPr lang="ko-KR" altLang="en-US" sz="1800" dirty="0"/>
              <a:t> 소프트웨어 개발 과정 및 대상물에 대한 정보를 체계적으로 기술하는 원리</a:t>
            </a:r>
            <a:endParaRPr lang="en-US" altLang="ko-KR" sz="1800" dirty="0"/>
          </a:p>
          <a:p>
            <a:pPr lvl="1"/>
            <a:r>
              <a:rPr lang="ko-KR" altLang="en-US" sz="1800" dirty="0"/>
              <a:t>팀 기반의 개발 활동을 지원하기 위한 정보의 공유 지원</a:t>
            </a:r>
            <a:endParaRPr lang="en-US" altLang="ko-KR" sz="1800" dirty="0"/>
          </a:p>
          <a:p>
            <a:pPr lvl="1"/>
            <a:r>
              <a:rPr lang="ko-KR" altLang="en-US" sz="1800" dirty="0"/>
              <a:t>지속적으로 진화하는 소프트웨어에 대한 이력서  </a:t>
            </a:r>
          </a:p>
        </p:txBody>
      </p:sp>
    </p:spTree>
    <p:extLst>
      <p:ext uri="{BB962C8B-B14F-4D97-AF65-F5344CB8AC3E}">
        <p14:creationId xmlns:p14="http://schemas.microsoft.com/office/powerpoint/2010/main" val="335765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2F05-288C-0DAE-26BE-D06A9E7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D2727-C2E4-D799-937A-7DA80697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388532"/>
            <a:ext cx="11810125" cy="5240868"/>
          </a:xfrm>
        </p:spPr>
        <p:txBody>
          <a:bodyPr>
            <a:normAutofit/>
          </a:bodyPr>
          <a:lstStyle/>
          <a:p>
            <a:r>
              <a:rPr lang="en-US" altLang="ko-KR" dirty="0"/>
              <a:t>Fred</a:t>
            </a:r>
            <a:r>
              <a:rPr lang="ko-KR" altLang="en-US" dirty="0"/>
              <a:t> </a:t>
            </a:r>
            <a:r>
              <a:rPr lang="en-US" altLang="ko-KR" dirty="0"/>
              <a:t>Brooks</a:t>
            </a:r>
            <a:r>
              <a:rPr lang="ko-KR" altLang="en-US" dirty="0"/>
              <a:t> </a:t>
            </a:r>
            <a:r>
              <a:rPr lang="en-US" altLang="ko-KR" dirty="0"/>
              <a:t>(Turing </a:t>
            </a:r>
            <a:r>
              <a:rPr lang="ko-KR" altLang="en-US" dirty="0"/>
              <a:t>상 수상자</a:t>
            </a:r>
            <a:r>
              <a:rPr lang="en-US" altLang="ko-KR" dirty="0"/>
              <a:t>) </a:t>
            </a:r>
            <a:r>
              <a:rPr lang="ko-KR" altLang="en-US" dirty="0"/>
              <a:t>에 따른</a:t>
            </a:r>
            <a:br>
              <a:rPr lang="en-US" altLang="ko-KR" dirty="0"/>
            </a:br>
            <a:r>
              <a:rPr lang="ko-KR" altLang="en-US" dirty="0"/>
              <a:t>소프트웨어가 다른 엔지니어링 결과물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건축물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과 다른 점</a:t>
            </a:r>
            <a:endParaRPr lang="en-US" altLang="ko-KR" dirty="0"/>
          </a:p>
          <a:p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r>
              <a:rPr lang="ko-KR" altLang="en-US" b="1" dirty="0" err="1"/>
              <a:t>변경성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(changeability)</a:t>
            </a:r>
          </a:p>
          <a:p>
            <a:pPr lvl="2"/>
            <a:r>
              <a:rPr lang="ko-KR" altLang="en-US" dirty="0"/>
              <a:t>매우 빈번하게 변경된다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그러나 복잡성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(complexity)</a:t>
            </a:r>
            <a:r>
              <a:rPr lang="ko-KR" altLang="en-US" dirty="0"/>
              <a:t> 때문에 </a:t>
            </a:r>
            <a:r>
              <a:rPr lang="en-US" altLang="ko-KR" dirty="0"/>
              <a:t>“</a:t>
            </a:r>
            <a:r>
              <a:rPr lang="ko-KR" altLang="en-US" dirty="0"/>
              <a:t>손쉽게 변경할 수 있다</a:t>
            </a:r>
            <a:r>
              <a:rPr lang="en-US" altLang="ko-KR" dirty="0"/>
              <a:t>” </a:t>
            </a:r>
            <a:r>
              <a:rPr lang="ko-KR" altLang="en-US" dirty="0"/>
              <a:t>는 말은 아니다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b="1" dirty="0"/>
              <a:t>비가시성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(invisibility)</a:t>
            </a:r>
          </a:p>
          <a:p>
            <a:pPr lvl="2"/>
            <a:r>
              <a:rPr lang="ko-KR" altLang="en-US" dirty="0"/>
              <a:t>물리적인 형태가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이는 소프트웨어 내 요소들을 들여다보기 위해 더 많은 노력이 필요함을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Interview with Fred Brooks on “Building Effective Large-Scale Requirements”  | SpringerLink">
            <a:extLst>
              <a:ext uri="{FF2B5EF4-FFF2-40B4-BE49-F238E27FC236}">
                <a16:creationId xmlns:a16="http://schemas.microsoft.com/office/drawing/2014/main" id="{525B8193-4622-9FD1-762A-54F65B4D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811" y="844178"/>
            <a:ext cx="1471540" cy="215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11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DD922-C106-8D3C-E354-7A16BDD9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/>
              <a:t>vs. </a:t>
            </a:r>
            <a:r>
              <a:rPr lang="ko-KR" altLang="en-US" dirty="0"/>
              <a:t>소프트웨어 </a:t>
            </a:r>
            <a:r>
              <a:rPr lang="en-US" altLang="ko-KR" dirty="0"/>
              <a:t>(</a:t>
            </a:r>
            <a:r>
              <a:rPr lang="ko-KR" altLang="en-US" dirty="0" err="1"/>
              <a:t>고장률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1FFCF-97C8-9687-B512-47478AD4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고장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dirty="0"/>
              <a:t>소프트웨어 고장 그래프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26F63-C8E2-643E-1AA9-880A4CE78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49"/>
          <a:stretch/>
        </p:blipFill>
        <p:spPr>
          <a:xfrm>
            <a:off x="838199" y="1719441"/>
            <a:ext cx="6220437" cy="21656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60C2F7-6B70-C007-9EFD-6CF819AF9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30"/>
          <a:stretch/>
        </p:blipFill>
        <p:spPr>
          <a:xfrm>
            <a:off x="838199" y="4817910"/>
            <a:ext cx="5998443" cy="20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7782-A48A-BDB5-6C99-2DD8D8CF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유형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D7806B-AB0C-D893-D0B5-CF112AAFC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54510"/>
              </p:ext>
            </p:extLst>
          </p:nvPr>
        </p:nvGraphicFramePr>
        <p:xfrm>
          <a:off x="296884" y="1598995"/>
          <a:ext cx="1155697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30">
                  <a:extLst>
                    <a:ext uri="{9D8B030D-6E8A-4147-A177-3AD203B41FA5}">
                      <a16:colId xmlns:a16="http://schemas.microsoft.com/office/drawing/2014/main" val="3713559585"/>
                    </a:ext>
                  </a:extLst>
                </a:gridCol>
                <a:gridCol w="7109361">
                  <a:extLst>
                    <a:ext uri="{9D8B030D-6E8A-4147-A177-3AD203B41FA5}">
                      <a16:colId xmlns:a16="http://schemas.microsoft.com/office/drawing/2014/main" val="3028411510"/>
                    </a:ext>
                  </a:extLst>
                </a:gridCol>
                <a:gridCol w="2088387">
                  <a:extLst>
                    <a:ext uri="{9D8B030D-6E8A-4147-A177-3AD203B41FA5}">
                      <a16:colId xmlns:a16="http://schemas.microsoft.com/office/drawing/2014/main" val="3610365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사용되는 카피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주문형 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특정 고객의 요구에 따라 만들어진 소프트웨어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예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: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기업 웹사이트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항공기 예약 시스템 등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 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적음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0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패키지 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불특정 고객이 사용할 수 있는 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“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범용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”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소프트웨어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예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: MS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윈도우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MS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오피스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컴파일러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웹브라우저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회계 패키지 등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  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41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임베디드 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장치에 내장되는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(embedded)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소프트웨어</a:t>
                      </a:r>
                      <a:b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</a:b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예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: SSD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장치 안의 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firmware,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자동차 제어 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software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등</a:t>
                      </a:r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26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39C21-7110-E7DF-9B96-8CACB5384FF9}"/>
              </a:ext>
            </a:extLst>
          </p:cNvPr>
          <p:cNvSpPr txBox="1"/>
          <p:nvPr/>
        </p:nvSpPr>
        <p:spPr>
          <a:xfrm>
            <a:off x="296883" y="3996846"/>
            <a:ext cx="10566932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Q.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클라우드 기반으로 불특정 다수가 사용할 수 있는 소프트웨어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(= SaaS)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는 어디에 속하는가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02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A1DA2-BEF9-7ABA-A72C-EC1768B6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개발이 어려운 이유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4685B-1ADE-0BF5-986D-C4D618C1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1199409"/>
            <a:ext cx="11556449" cy="554235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의사 소통의 문제</a:t>
            </a:r>
            <a:endParaRPr lang="en-US" altLang="ko-KR" dirty="0"/>
          </a:p>
          <a:p>
            <a:pPr lvl="1"/>
            <a:r>
              <a:rPr lang="ko-KR" altLang="en-US" dirty="0"/>
              <a:t>다양한 이해 당사자들이 자신의 언어로 의사 소통을 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관리자인 팀장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vs.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비개발자인 기획자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vs.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/>
              <a:t>명세화가 어려움</a:t>
            </a:r>
            <a:endParaRPr lang="en-US" altLang="ko-KR" dirty="0"/>
          </a:p>
          <a:p>
            <a:pPr lvl="1"/>
            <a:r>
              <a:rPr lang="ko-KR" altLang="en-US" dirty="0"/>
              <a:t>고객의 의도를 처음부터 완전하게 알기 어려움</a:t>
            </a:r>
            <a:endParaRPr lang="en-US" altLang="ko-KR" dirty="0"/>
          </a:p>
          <a:p>
            <a:r>
              <a:rPr lang="ko-KR" altLang="en-US" dirty="0"/>
              <a:t>재사용이 어려움</a:t>
            </a:r>
            <a:endParaRPr lang="en-US" altLang="ko-KR" dirty="0"/>
          </a:p>
          <a:p>
            <a:pPr lvl="1"/>
            <a:r>
              <a:rPr lang="ko-KR" altLang="en-US" dirty="0"/>
              <a:t>공통 컴포넌트를 만들더라도 상황이 바뀌면 수정 필요</a:t>
            </a:r>
            <a:endParaRPr lang="en-US" altLang="ko-KR" dirty="0"/>
          </a:p>
          <a:p>
            <a:r>
              <a:rPr lang="ko-KR" altLang="en-US" dirty="0"/>
              <a:t>프로젝트에 따른 다양한 특성</a:t>
            </a:r>
            <a:endParaRPr lang="en-US" altLang="ko-KR" dirty="0"/>
          </a:p>
          <a:p>
            <a:pPr lvl="1"/>
            <a:r>
              <a:rPr lang="ko-KR" altLang="en-US" dirty="0"/>
              <a:t>짧은 기간의 프로젝트 </a:t>
            </a:r>
            <a:r>
              <a:rPr lang="en-US" altLang="ko-KR" dirty="0"/>
              <a:t>vs. </a:t>
            </a:r>
            <a:r>
              <a:rPr lang="ko-KR" altLang="en-US" dirty="0"/>
              <a:t>긴 기간의 프로젝트</a:t>
            </a:r>
            <a:endParaRPr lang="en-US" altLang="ko-KR" dirty="0"/>
          </a:p>
          <a:p>
            <a:pPr lvl="1"/>
            <a:r>
              <a:rPr lang="ko-KR" altLang="en-US" dirty="0"/>
              <a:t>소규모 인력의 프로젝트 </a:t>
            </a:r>
            <a:r>
              <a:rPr lang="en-US" altLang="ko-KR" dirty="0"/>
              <a:t>vs. </a:t>
            </a:r>
            <a:r>
              <a:rPr lang="ko-KR" altLang="en-US" dirty="0"/>
              <a:t>대규모 인력의 프로젝트</a:t>
            </a:r>
            <a:endParaRPr lang="en-US" altLang="ko-KR" dirty="0"/>
          </a:p>
          <a:p>
            <a:pPr lvl="1"/>
            <a:r>
              <a:rPr lang="ko-KR" altLang="en-US" dirty="0"/>
              <a:t>프로젝트의 목적 </a:t>
            </a:r>
            <a:r>
              <a:rPr lang="en-US" altLang="ko-KR" dirty="0"/>
              <a:t>(</a:t>
            </a:r>
            <a:r>
              <a:rPr lang="ko-KR" altLang="en-US" dirty="0"/>
              <a:t>상업</a:t>
            </a:r>
            <a:r>
              <a:rPr lang="en-US" altLang="ko-KR" dirty="0"/>
              <a:t>/</a:t>
            </a:r>
            <a:r>
              <a:rPr lang="ko-KR" altLang="en-US" dirty="0"/>
              <a:t>공익</a:t>
            </a:r>
            <a:r>
              <a:rPr lang="en-US" altLang="ko-KR" dirty="0"/>
              <a:t>, </a:t>
            </a:r>
            <a:r>
              <a:rPr lang="ko-KR" altLang="en-US" dirty="0"/>
              <a:t>외주</a:t>
            </a:r>
            <a:r>
              <a:rPr lang="en-US" altLang="ko-KR" dirty="0"/>
              <a:t>/</a:t>
            </a:r>
            <a:r>
              <a:rPr lang="ko-KR" altLang="en-US" dirty="0"/>
              <a:t>자가</a:t>
            </a:r>
            <a:r>
              <a:rPr lang="en-US" altLang="ko-KR" dirty="0"/>
              <a:t>), </a:t>
            </a:r>
            <a:r>
              <a:rPr lang="ko-KR" altLang="en-US" dirty="0"/>
              <a:t>사용 기술 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868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A1DA2-BEF9-7ABA-A72C-EC1768B6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개발이 어려운 이유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4685B-1ADE-0BF5-986D-C4D618C1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유지보수의 어려움</a:t>
            </a:r>
            <a:endParaRPr lang="en-US" altLang="ko-KR" dirty="0"/>
          </a:p>
          <a:p>
            <a:pPr lvl="1"/>
            <a:r>
              <a:rPr lang="ko-KR" altLang="en-US" dirty="0"/>
              <a:t>소프트웨어 구조는 복잡하기 때문에</a:t>
            </a:r>
            <a:br>
              <a:rPr lang="en-US" altLang="ko-KR" dirty="0"/>
            </a:br>
            <a:r>
              <a:rPr lang="ko-KR" altLang="en-US" dirty="0"/>
              <a:t>수정 사항이 원치 않는 결과를 만들어 내기도 함</a:t>
            </a:r>
            <a:endParaRPr lang="en-US" altLang="ko-KR" dirty="0"/>
          </a:p>
          <a:p>
            <a:r>
              <a:rPr lang="ko-KR" altLang="en-US" dirty="0"/>
              <a:t>외부 환경의 영향을 받음</a:t>
            </a:r>
            <a:endParaRPr lang="en-US" altLang="ko-KR" dirty="0"/>
          </a:p>
          <a:p>
            <a:pPr lvl="1"/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법규</a:t>
            </a:r>
            <a:r>
              <a:rPr lang="en-US" altLang="ko-KR" dirty="0"/>
              <a:t>, </a:t>
            </a:r>
            <a:r>
              <a:rPr lang="ko-KR" altLang="en-US" dirty="0"/>
              <a:t>데이터 형식</a:t>
            </a:r>
            <a:r>
              <a:rPr lang="en-US" altLang="ko-KR" dirty="0"/>
              <a:t>, </a:t>
            </a:r>
            <a:r>
              <a:rPr lang="ko-KR" altLang="en-US" dirty="0"/>
              <a:t>성능 조건</a:t>
            </a:r>
            <a:r>
              <a:rPr lang="en-US" altLang="ko-KR" dirty="0"/>
              <a:t>, </a:t>
            </a:r>
            <a:r>
              <a:rPr lang="ko-KR" altLang="en-US" dirty="0"/>
              <a:t>시장 상황 등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어느날부터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사이트들이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Cookie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동의 창을 띄움 →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EU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GDPR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영향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/>
              <a:t>개발자 특성에 큰 영향을 받음</a:t>
            </a:r>
            <a:endParaRPr lang="en-US" altLang="ko-KR" dirty="0"/>
          </a:p>
          <a:p>
            <a:pPr lvl="1"/>
            <a:r>
              <a:rPr lang="ko-KR" altLang="en-US" dirty="0"/>
              <a:t>숙련도</a:t>
            </a:r>
            <a:r>
              <a:rPr lang="en-US" altLang="ko-KR" dirty="0"/>
              <a:t>, </a:t>
            </a:r>
            <a:r>
              <a:rPr lang="ko-KR" altLang="en-US" dirty="0"/>
              <a:t>특정 기술에 대한 이해도</a:t>
            </a:r>
            <a:r>
              <a:rPr lang="en-US" altLang="ko-KR" dirty="0"/>
              <a:t>, </a:t>
            </a:r>
            <a:r>
              <a:rPr lang="ko-KR" altLang="en-US" dirty="0"/>
              <a:t>성격 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2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20948-D674-8970-42E5-094E1DCB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소프트웨어 위기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(Software Crisis, 1968)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B4468-A566-0C63-C83A-56184768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소프트웨어를 제때 만들어내는 것이 어려움을 뜻함</a:t>
            </a:r>
            <a:endParaRPr lang="en-US" altLang="ko-KR" dirty="0"/>
          </a:p>
          <a:p>
            <a:r>
              <a:rPr lang="ko-KR" altLang="en-US" dirty="0"/>
              <a:t>발생 이유</a:t>
            </a:r>
            <a:endParaRPr lang="en-US" altLang="ko-KR" dirty="0"/>
          </a:p>
          <a:p>
            <a:pPr lvl="1"/>
            <a:r>
              <a:rPr lang="ko-KR" altLang="en-US" dirty="0"/>
              <a:t>소프트웨어의 수요 증가</a:t>
            </a:r>
            <a:endParaRPr lang="en-US" altLang="ko-KR" dirty="0"/>
          </a:p>
          <a:p>
            <a:pPr lvl="1"/>
            <a:r>
              <a:rPr lang="ko-KR" altLang="en-US" dirty="0"/>
              <a:t>소프트웨어가 해결해야 되는 문제의 복잡도 및 난이도 증가</a:t>
            </a:r>
            <a:endParaRPr lang="en-US" altLang="ko-KR" dirty="0"/>
          </a:p>
          <a:p>
            <a:pPr lvl="1"/>
            <a:r>
              <a:rPr lang="ko-KR" altLang="en-US" dirty="0"/>
              <a:t>그에 반해 소프트웨어 개발 인력</a:t>
            </a:r>
            <a:r>
              <a:rPr lang="en-US" altLang="ko-KR" dirty="0"/>
              <a:t>, </a:t>
            </a:r>
            <a:r>
              <a:rPr lang="ko-KR" altLang="en-US" dirty="0"/>
              <a:t>방법론</a:t>
            </a:r>
            <a:r>
              <a:rPr lang="en-US" altLang="ko-KR" dirty="0"/>
              <a:t>, </a:t>
            </a:r>
            <a:r>
              <a:rPr lang="ko-KR" altLang="en-US" dirty="0"/>
              <a:t>개발 도구는 쉽게 변하지 않음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334622CC-47F7-72CA-2DCC-417EA8B0F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6"/>
          <a:stretch/>
        </p:blipFill>
        <p:spPr bwMode="auto">
          <a:xfrm>
            <a:off x="1098255" y="4038269"/>
            <a:ext cx="4823956" cy="21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1157E-65B4-0EEB-B9B5-D69D0EE9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프로젝트 성공과 실패율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1AB785-2683-D71E-69BF-21E84C10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8" y="1385454"/>
            <a:ext cx="10458235" cy="52093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69F0AD-F90E-F32C-BDA7-BB279896C41D}"/>
              </a:ext>
            </a:extLst>
          </p:cNvPr>
          <p:cNvSpPr/>
          <p:nvPr/>
        </p:nvSpPr>
        <p:spPr>
          <a:xfrm>
            <a:off x="553555" y="5975928"/>
            <a:ext cx="1173019" cy="6557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4537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15372</TotalTime>
  <Words>1485</Words>
  <Application>Microsoft Office PowerPoint</Application>
  <PresentationFormat>와이드스크린</PresentationFormat>
  <Paragraphs>242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나눔고딕 ExtraBold</vt:lpstr>
      <vt:lpstr>나눔고딕</vt:lpstr>
      <vt:lpstr>Wingdings</vt:lpstr>
      <vt:lpstr>바탕</vt:lpstr>
      <vt:lpstr>강의 template</vt:lpstr>
      <vt:lpstr>01 - Overview</vt:lpstr>
      <vt:lpstr>소프트웨어의 특징</vt:lpstr>
      <vt:lpstr>소프트웨어의 특징</vt:lpstr>
      <vt:lpstr>하드웨어 vs. 소프트웨어 (고장률)</vt:lpstr>
      <vt:lpstr>소프트웨어 유형</vt:lpstr>
      <vt:lpstr>소프트웨어 개발이 어려운 이유 </vt:lpstr>
      <vt:lpstr>소프트웨어 개발이 어려운 이유 (계속) </vt:lpstr>
      <vt:lpstr>“소프트웨어 위기” (Software Crisis, 1968)</vt:lpstr>
      <vt:lpstr>소프트웨어 개발 프로젝트 성공과 실패율</vt:lpstr>
      <vt:lpstr>소프트웨어 개발 사이클</vt:lpstr>
      <vt:lpstr>소프트웨어 개발에서 필요한 역량들</vt:lpstr>
      <vt:lpstr>왜 이런 것들이 필요할까?</vt:lpstr>
      <vt:lpstr>언뜻 보기에 생각나는 소프트웨어 개발 단계 </vt:lpstr>
      <vt:lpstr>이런 (즉흥적인) 개발 방식의 문제점</vt:lpstr>
      <vt:lpstr>왜 이런 것들이 필요할까?</vt:lpstr>
      <vt:lpstr>왜 이런 것들이 필요할까?</vt:lpstr>
      <vt:lpstr>소프트웨어 개발에서 필요한 역량들</vt:lpstr>
      <vt:lpstr>소프트웨어 공학의 정의</vt:lpstr>
      <vt:lpstr>소프트웨어 공학의 목표</vt:lpstr>
      <vt:lpstr>소프트웨어 공학 vs. 프로그래밍</vt:lpstr>
      <vt:lpstr>소프트웨어 개발에 대한 공학적 기법 시도들</vt:lpstr>
      <vt:lpstr>소프트웨어 개발에 대한 공학적 기법 시도들</vt:lpstr>
      <vt:lpstr>소프트웨어 공학의 주제들</vt:lpstr>
      <vt:lpstr>주제 #1 - 단계적 프로세스</vt:lpstr>
      <vt:lpstr>주제 #2 - 품질 보증</vt:lpstr>
      <vt:lpstr>주제 #3 - 프로젝트 관리</vt:lpstr>
      <vt:lpstr>소프트웨어 공학에서 사용하는 원리들</vt:lpstr>
      <vt:lpstr>소프트웨어 공학에서 사용하는 원리들</vt:lpstr>
      <vt:lpstr>소프트웨어 공학에서 사용하는 원리들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신재훈</cp:lastModifiedBy>
  <cp:revision>611</cp:revision>
  <dcterms:created xsi:type="dcterms:W3CDTF">2022-08-31T05:47:44Z</dcterms:created>
  <dcterms:modified xsi:type="dcterms:W3CDTF">2025-03-10T06:46:59Z</dcterms:modified>
</cp:coreProperties>
</file>