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415" r:id="rId2"/>
    <p:sldId id="441" r:id="rId3"/>
    <p:sldId id="425" r:id="rId4"/>
    <p:sldId id="426" r:id="rId5"/>
    <p:sldId id="442" r:id="rId6"/>
    <p:sldId id="439" r:id="rId7"/>
    <p:sldId id="443" r:id="rId8"/>
    <p:sldId id="444" r:id="rId9"/>
    <p:sldId id="418" r:id="rId10"/>
    <p:sldId id="419" r:id="rId11"/>
    <p:sldId id="450" r:id="rId12"/>
    <p:sldId id="440" r:id="rId13"/>
    <p:sldId id="420" r:id="rId14"/>
    <p:sldId id="446" r:id="rId15"/>
    <p:sldId id="447" r:id="rId16"/>
    <p:sldId id="449" r:id="rId17"/>
    <p:sldId id="448" r:id="rId18"/>
  </p:sldIdLst>
  <p:sldSz cx="12192000" cy="6858000"/>
  <p:notesSz cx="6858000" cy="9144000"/>
  <p:embeddedFontLst>
    <p:embeddedFont>
      <p:font typeface="나눔고딕 ExtraBold" panose="020B0600000101010101" charset="-127"/>
      <p:bold r:id="rId19"/>
    </p:embeddedFont>
    <p:embeddedFont>
      <p:font typeface="맑은 고딕" panose="020B0503020000020004" pitchFamily="50" charset="-127"/>
      <p:regular r:id="rId20"/>
      <p:bold r:id="rId21"/>
    </p:embeddedFont>
    <p:embeddedFont>
      <p:font typeface="나눔고딕" panose="020B0600000101010101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F528F"/>
    <a:srgbClr val="4472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63790-98A8-8503-4BCF-E36764055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>
            <a:lvl1pPr algn="ctr">
              <a:defRPr sz="60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03B7ED-7171-5490-2F4D-C0BC15000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13659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624583-F27E-1777-DEFB-5442299FB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06DBA6-F75D-7613-955B-6EEE16B48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D45E53-1790-F8B9-DE92-9102355049CF}"/>
              </a:ext>
            </a:extLst>
          </p:cNvPr>
          <p:cNvSpPr/>
          <p:nvPr/>
        </p:nvSpPr>
        <p:spPr>
          <a:xfrm>
            <a:off x="630238" y="1144588"/>
            <a:ext cx="1527276" cy="36000"/>
          </a:xfrm>
          <a:prstGeom prst="rect">
            <a:avLst/>
          </a:prstGeom>
          <a:solidFill>
            <a:srgbClr val="002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ACAEE6D-0DFD-85D1-3221-6D77CF590BD8}"/>
              </a:ext>
            </a:extLst>
          </p:cNvPr>
          <p:cNvSpPr/>
          <p:nvPr/>
        </p:nvSpPr>
        <p:spPr>
          <a:xfrm>
            <a:off x="2157512" y="1144587"/>
            <a:ext cx="10034488" cy="36000"/>
          </a:xfrm>
          <a:prstGeom prst="rect">
            <a:avLst/>
          </a:prstGeom>
          <a:solidFill>
            <a:srgbClr val="018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A2F1F8-4ABD-B4A5-3700-292DA2590A9F}"/>
              </a:ext>
            </a:extLst>
          </p:cNvPr>
          <p:cNvSpPr/>
          <p:nvPr/>
        </p:nvSpPr>
        <p:spPr>
          <a:xfrm>
            <a:off x="0" y="1144587"/>
            <a:ext cx="630238" cy="36000"/>
          </a:xfrm>
          <a:prstGeom prst="rect">
            <a:avLst/>
          </a:prstGeom>
          <a:solidFill>
            <a:srgbClr val="018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1945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FACC1A-4126-0DA3-C7D9-4651E92453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1F1F5E-5EC5-1453-74EB-879607948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68259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392AD-4E18-7F8F-E9B7-D01985EF9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B1B743-F7D0-B1E6-23AF-C26CDD558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 marL="685800" indent="-228600">
              <a:lnSpc>
                <a:spcPct val="130000"/>
              </a:lnSpc>
              <a:buFont typeface="바탕" panose="02030600000101010101" pitchFamily="18" charset="-127"/>
              <a:buChar char="-"/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C0C4F14-925D-DBD7-DE9E-17B2ED6D26BE}"/>
              </a:ext>
            </a:extLst>
          </p:cNvPr>
          <p:cNvGrpSpPr/>
          <p:nvPr/>
        </p:nvGrpSpPr>
        <p:grpSpPr>
          <a:xfrm>
            <a:off x="0" y="1144587"/>
            <a:ext cx="12192000" cy="36001"/>
            <a:chOff x="0" y="1144587"/>
            <a:chExt cx="12192000" cy="3600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561E32F-BD6C-2119-D2F9-F8E1FED65387}"/>
                </a:ext>
              </a:extLst>
            </p:cNvPr>
            <p:cNvSpPr/>
            <p:nvPr/>
          </p:nvSpPr>
          <p:spPr>
            <a:xfrm>
              <a:off x="630238" y="1144588"/>
              <a:ext cx="1527276" cy="36000"/>
            </a:xfrm>
            <a:prstGeom prst="rect">
              <a:avLst/>
            </a:prstGeom>
            <a:solidFill>
              <a:srgbClr val="002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767C8A2-AE42-A651-7D64-E6BC6093C3E2}"/>
                </a:ext>
              </a:extLst>
            </p:cNvPr>
            <p:cNvSpPr/>
            <p:nvPr/>
          </p:nvSpPr>
          <p:spPr>
            <a:xfrm>
              <a:off x="2157512" y="1144587"/>
              <a:ext cx="10034488" cy="36000"/>
            </a:xfrm>
            <a:prstGeom prst="rect">
              <a:avLst/>
            </a:prstGeom>
            <a:solidFill>
              <a:srgbClr val="0186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76789AC-AAD9-2692-4009-C0F6D88B2920}"/>
                </a:ext>
              </a:extLst>
            </p:cNvPr>
            <p:cNvSpPr/>
            <p:nvPr/>
          </p:nvSpPr>
          <p:spPr>
            <a:xfrm>
              <a:off x="0" y="1144587"/>
              <a:ext cx="630238" cy="36000"/>
            </a:xfrm>
            <a:prstGeom prst="rect">
              <a:avLst/>
            </a:prstGeom>
            <a:solidFill>
              <a:srgbClr val="0186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93979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083F1-5799-9E25-86FE-B94A093E4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22E7AA-1859-7471-4FCD-A4C78002A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46148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F9C9F-4BEF-7569-FE74-86FCB56CD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4340CD-64B8-2CF5-2593-F888D7D274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59974"/>
            <a:ext cx="5181600" cy="481698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2BF0C3-6581-1089-97A5-E59EFF840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59974"/>
            <a:ext cx="5181600" cy="481698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378719-A0BE-97B4-2386-8B213AB72153}"/>
              </a:ext>
            </a:extLst>
          </p:cNvPr>
          <p:cNvSpPr/>
          <p:nvPr/>
        </p:nvSpPr>
        <p:spPr>
          <a:xfrm>
            <a:off x="630238" y="1144588"/>
            <a:ext cx="1527276" cy="36000"/>
          </a:xfrm>
          <a:prstGeom prst="rect">
            <a:avLst/>
          </a:prstGeom>
          <a:solidFill>
            <a:srgbClr val="002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3F641E-0B1C-3FB1-B0AB-B65ADFD7EDAB}"/>
              </a:ext>
            </a:extLst>
          </p:cNvPr>
          <p:cNvSpPr/>
          <p:nvPr/>
        </p:nvSpPr>
        <p:spPr>
          <a:xfrm>
            <a:off x="2157512" y="1144587"/>
            <a:ext cx="10034488" cy="36000"/>
          </a:xfrm>
          <a:prstGeom prst="rect">
            <a:avLst/>
          </a:prstGeom>
          <a:solidFill>
            <a:srgbClr val="018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28D353-0357-D297-9FBE-AF6037932896}"/>
              </a:ext>
            </a:extLst>
          </p:cNvPr>
          <p:cNvSpPr/>
          <p:nvPr/>
        </p:nvSpPr>
        <p:spPr>
          <a:xfrm>
            <a:off x="0" y="1144587"/>
            <a:ext cx="630238" cy="36000"/>
          </a:xfrm>
          <a:prstGeom prst="rect">
            <a:avLst/>
          </a:prstGeom>
          <a:solidFill>
            <a:srgbClr val="018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247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806DE3-1FE3-3E91-D555-F4670873A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812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D2A11E-C707-1955-6074-44DD23C91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13013"/>
            <a:ext cx="5157787" cy="57677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1CCF99-24F8-B60F-2466-A3429F72B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22212"/>
            <a:ext cx="5157787" cy="41674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380D0D-459B-CF2F-9662-205D9BBA3D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13013"/>
            <a:ext cx="5183188" cy="57677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A668B6-9E62-CC8C-0BF5-A78C3B2BF8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22212"/>
            <a:ext cx="5183188" cy="41674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152686A-E904-15AC-B726-4E540C92FA10}"/>
              </a:ext>
            </a:extLst>
          </p:cNvPr>
          <p:cNvGrpSpPr/>
          <p:nvPr/>
        </p:nvGrpSpPr>
        <p:grpSpPr>
          <a:xfrm>
            <a:off x="0" y="1144587"/>
            <a:ext cx="12192000" cy="36001"/>
            <a:chOff x="0" y="1144587"/>
            <a:chExt cx="12192000" cy="3600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C567DA7-272B-3669-927A-F83B601E3D8D}"/>
                </a:ext>
              </a:extLst>
            </p:cNvPr>
            <p:cNvSpPr/>
            <p:nvPr/>
          </p:nvSpPr>
          <p:spPr>
            <a:xfrm>
              <a:off x="630238" y="1144588"/>
              <a:ext cx="1527276" cy="36000"/>
            </a:xfrm>
            <a:prstGeom prst="rect">
              <a:avLst/>
            </a:prstGeom>
            <a:solidFill>
              <a:srgbClr val="002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EE4BF55-99BF-2D3E-94F3-5F310A7BECA2}"/>
                </a:ext>
              </a:extLst>
            </p:cNvPr>
            <p:cNvSpPr/>
            <p:nvPr/>
          </p:nvSpPr>
          <p:spPr>
            <a:xfrm>
              <a:off x="2157512" y="1144587"/>
              <a:ext cx="10034488" cy="36000"/>
            </a:xfrm>
            <a:prstGeom prst="rect">
              <a:avLst/>
            </a:prstGeom>
            <a:solidFill>
              <a:srgbClr val="0186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6354B32-491F-11DB-DAFB-B76F1563E06F}"/>
                </a:ext>
              </a:extLst>
            </p:cNvPr>
            <p:cNvSpPr/>
            <p:nvPr/>
          </p:nvSpPr>
          <p:spPr>
            <a:xfrm>
              <a:off x="0" y="1144587"/>
              <a:ext cx="630238" cy="36000"/>
            </a:xfrm>
            <a:prstGeom prst="rect">
              <a:avLst/>
            </a:prstGeom>
            <a:solidFill>
              <a:srgbClr val="0186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9670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B9860-0E51-13A2-4900-8D2ACDE5A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042FA9-C5B0-B7E1-FD4D-CF5948248068}"/>
              </a:ext>
            </a:extLst>
          </p:cNvPr>
          <p:cNvSpPr/>
          <p:nvPr/>
        </p:nvSpPr>
        <p:spPr>
          <a:xfrm>
            <a:off x="630238" y="1144588"/>
            <a:ext cx="1527276" cy="36000"/>
          </a:xfrm>
          <a:prstGeom prst="rect">
            <a:avLst/>
          </a:prstGeom>
          <a:solidFill>
            <a:srgbClr val="002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5A0821-23A3-B1C9-4038-6F60BDE6B297}"/>
              </a:ext>
            </a:extLst>
          </p:cNvPr>
          <p:cNvSpPr/>
          <p:nvPr/>
        </p:nvSpPr>
        <p:spPr>
          <a:xfrm>
            <a:off x="2157512" y="1144587"/>
            <a:ext cx="10034488" cy="36000"/>
          </a:xfrm>
          <a:prstGeom prst="rect">
            <a:avLst/>
          </a:prstGeom>
          <a:solidFill>
            <a:srgbClr val="018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261B6E-5BDA-74FD-F2F4-978574F7262C}"/>
              </a:ext>
            </a:extLst>
          </p:cNvPr>
          <p:cNvSpPr/>
          <p:nvPr/>
        </p:nvSpPr>
        <p:spPr>
          <a:xfrm>
            <a:off x="0" y="1144587"/>
            <a:ext cx="630238" cy="36000"/>
          </a:xfrm>
          <a:prstGeom prst="rect">
            <a:avLst/>
          </a:prstGeom>
          <a:solidFill>
            <a:srgbClr val="018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7042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0724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2CBAF-BE75-32B3-1122-F20030F3F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5715B1-D155-9A4C-C4F2-A8FBBF23C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4383C6-D05B-FCB1-204A-24B0BDF69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14458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96B74E-C282-3570-413B-B4A7834A8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6A9F8D-A8C1-9338-B875-12F671D5E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D26C36-DDBD-3382-EB81-016451350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069584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C3ABCCFA-8D50-71E7-18A8-E0491088827A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2" b="8312"/>
          <a:stretch/>
        </p:blipFill>
        <p:spPr>
          <a:xfrm>
            <a:off x="10068560" y="4735831"/>
            <a:ext cx="2123440" cy="2122170"/>
          </a:xfrm>
          <a:prstGeom prst="rect">
            <a:avLst/>
          </a:prstGeom>
        </p:spPr>
      </p:pic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EBBD64-66B6-A566-EEAC-C044042F2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741" y="365126"/>
            <a:ext cx="11522592" cy="7794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3008D3-A133-D748-8D00-0EAEE9EDE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0740" y="1235413"/>
            <a:ext cx="11522592" cy="5393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863105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바탕" panose="02030600000101010101" pitchFamily="18" charset="-127"/>
        <a:buChar char="-"/>
        <a:defRPr sz="22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kmoon@mju.ac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dkmoon@mju.ac.k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0F7E9CA-9F76-D195-D1ED-9F60560AF7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소프트웨어 공학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3C28E6AE-10EF-73E7-610F-5D0CED35D4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컴퓨터공학과 문대경 교수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dkmoon@mju.ac.kr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2256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610717-815A-63DD-C868-1AEB65F02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 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2FB3EE-0442-D41B-B7B2-A4B493E06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740" y="1388531"/>
            <a:ext cx="11522592" cy="5311813"/>
          </a:xfrm>
        </p:spPr>
        <p:txBody>
          <a:bodyPr>
            <a:normAutofit/>
          </a:bodyPr>
          <a:lstStyle/>
          <a:p>
            <a:r>
              <a:rPr lang="ko-KR" altLang="en-US" dirty="0"/>
              <a:t>①프로젝트 헌장</a:t>
            </a:r>
            <a:r>
              <a:rPr lang="en-US" altLang="ko-KR" dirty="0"/>
              <a:t>, </a:t>
            </a:r>
            <a:r>
              <a:rPr lang="ko-KR" altLang="en-US" dirty="0"/>
              <a:t>②요구사항 명세서</a:t>
            </a:r>
            <a:r>
              <a:rPr lang="en-US" altLang="ko-KR" dirty="0"/>
              <a:t>, </a:t>
            </a:r>
            <a:r>
              <a:rPr lang="ko-KR" altLang="en-US" dirty="0"/>
              <a:t>③유스케이스 다이어그램</a:t>
            </a:r>
            <a:r>
              <a:rPr lang="en-US" altLang="ko-KR" dirty="0"/>
              <a:t>, </a:t>
            </a:r>
            <a:r>
              <a:rPr lang="ko-KR" altLang="en-US" dirty="0"/>
              <a:t>④유스케이스 명세서</a:t>
            </a:r>
            <a:r>
              <a:rPr lang="en-US" altLang="ko-KR" dirty="0"/>
              <a:t>, ⑤</a:t>
            </a:r>
            <a:r>
              <a:rPr lang="ko-KR" altLang="en-US" dirty="0"/>
              <a:t>테스트 명세서 작성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팀은 </a:t>
            </a:r>
            <a:r>
              <a:rPr lang="en-US" altLang="ko-KR" dirty="0"/>
              <a:t>3</a:t>
            </a:r>
            <a:r>
              <a:rPr lang="ko-KR" altLang="en-US" dirty="0"/>
              <a:t>인으로 구성됨</a:t>
            </a:r>
            <a:endParaRPr lang="en-US" altLang="ko-KR" dirty="0"/>
          </a:p>
          <a:p>
            <a:pPr lvl="1"/>
            <a:r>
              <a:rPr lang="ko-KR" altLang="en-US" dirty="0"/>
              <a:t>팀구성은 자율적으로 할 것</a:t>
            </a:r>
            <a:endParaRPr lang="en-US" altLang="ko-KR" dirty="0"/>
          </a:p>
          <a:p>
            <a:pPr lvl="1"/>
            <a:r>
              <a:rPr lang="ko-KR" altLang="en-US" dirty="0"/>
              <a:t>팀원이 없는 경우 </a:t>
            </a:r>
            <a:r>
              <a:rPr lang="en-US" altLang="ko-KR" dirty="0"/>
              <a:t>LMS </a:t>
            </a:r>
            <a:r>
              <a:rPr lang="ko-KR" altLang="en-US" dirty="0"/>
              <a:t>좌측 메뉴 중 </a:t>
            </a:r>
            <a:r>
              <a:rPr lang="en-US" altLang="ko-KR" dirty="0"/>
              <a:t>“</a:t>
            </a:r>
            <a:r>
              <a:rPr lang="ko-KR" altLang="en-US" dirty="0"/>
              <a:t>열린 게시판</a:t>
            </a:r>
            <a:r>
              <a:rPr lang="en-US" altLang="ko-KR" dirty="0"/>
              <a:t>” </a:t>
            </a:r>
            <a:r>
              <a:rPr lang="ko-KR" altLang="en-US" dirty="0"/>
              <a:t>을 이용해서 팀원을 구할 것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만일 수강 신청 변경 기간 이후 최종 수강 인원이 </a:t>
            </a:r>
            <a:r>
              <a:rPr lang="en-US" altLang="ko-KR" dirty="0"/>
              <a:t>3</a:t>
            </a:r>
            <a:r>
              <a:rPr lang="ko-KR" altLang="en-US" dirty="0"/>
              <a:t>의 배수가 되지 않을 경우</a:t>
            </a:r>
            <a:endParaRPr lang="en-US" altLang="ko-KR" dirty="0"/>
          </a:p>
          <a:p>
            <a:pPr lvl="2"/>
            <a:r>
              <a:rPr lang="ko-KR" altLang="en-US" dirty="0"/>
              <a:t>나머지가 </a:t>
            </a:r>
            <a:r>
              <a:rPr lang="en-US" altLang="ko-KR" dirty="0"/>
              <a:t>1</a:t>
            </a:r>
            <a:r>
              <a:rPr lang="ko-KR" altLang="en-US" dirty="0"/>
              <a:t>인 경우 → 마지막 한 팀은 </a:t>
            </a:r>
            <a:r>
              <a:rPr lang="en-US" altLang="ko-KR" dirty="0"/>
              <a:t>4</a:t>
            </a:r>
            <a:r>
              <a:rPr lang="ko-KR" altLang="en-US" dirty="0"/>
              <a:t>명으로 허용</a:t>
            </a:r>
            <a:endParaRPr lang="en-US" altLang="ko-KR" dirty="0"/>
          </a:p>
          <a:p>
            <a:pPr lvl="2"/>
            <a:r>
              <a:rPr lang="ko-KR" altLang="en-US" dirty="0"/>
              <a:t>나머지가 </a:t>
            </a:r>
            <a:r>
              <a:rPr lang="en-US" altLang="ko-KR" dirty="0"/>
              <a:t>2</a:t>
            </a:r>
            <a:r>
              <a:rPr lang="ko-KR" altLang="en-US" dirty="0"/>
              <a:t>인 경우 → 마지막 한 팀은 </a:t>
            </a:r>
            <a:r>
              <a:rPr lang="en-US" altLang="ko-KR" dirty="0"/>
              <a:t>2</a:t>
            </a:r>
            <a:r>
              <a:rPr lang="ko-KR" altLang="en-US" dirty="0"/>
              <a:t>명으로 허용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964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F4C0F-D2C4-D800-1A2C-34820C6A0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 구성 데드라인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9AFBEE-CA9D-F349-2E1A-281B005CC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기한</a:t>
            </a:r>
            <a:r>
              <a:rPr lang="en-US" altLang="ko-KR" dirty="0"/>
              <a:t>: 3</a:t>
            </a:r>
            <a:r>
              <a:rPr lang="ko-KR" altLang="en-US" dirty="0"/>
              <a:t>월 </a:t>
            </a:r>
            <a:r>
              <a:rPr lang="en-US" altLang="ko-KR" dirty="0"/>
              <a:t>24</a:t>
            </a:r>
            <a:r>
              <a:rPr lang="ko-KR" altLang="en-US" dirty="0"/>
              <a:t>일 월요일 </a:t>
            </a:r>
            <a:r>
              <a:rPr lang="en-US" altLang="ko-KR" dirty="0"/>
              <a:t>23:59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인 </a:t>
            </a:r>
            <a:r>
              <a:rPr lang="en-US" altLang="ko-KR" dirty="0"/>
              <a:t>1</a:t>
            </a:r>
            <a:r>
              <a:rPr lang="ko-KR" altLang="en-US" dirty="0"/>
              <a:t>팀으로 구성</a:t>
            </a:r>
            <a:endParaRPr lang="en-US" altLang="ko-KR" dirty="0"/>
          </a:p>
          <a:p>
            <a:pPr lvl="1"/>
            <a:r>
              <a:rPr lang="ko-KR" altLang="en-US" dirty="0"/>
              <a:t>팀장은 팀원 목록 </a:t>
            </a:r>
            <a:r>
              <a:rPr lang="en-US" altLang="ko-KR" dirty="0"/>
              <a:t>(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학번</a:t>
            </a:r>
            <a:r>
              <a:rPr lang="en-US" altLang="ko-KR" dirty="0"/>
              <a:t>) </a:t>
            </a:r>
            <a:r>
              <a:rPr lang="ko-KR" altLang="en-US" dirty="0"/>
              <a:t>을 </a:t>
            </a:r>
            <a:r>
              <a:rPr lang="en-US" altLang="ko-KR" dirty="0"/>
              <a:t>LMS </a:t>
            </a:r>
            <a:r>
              <a:rPr lang="ko-KR" altLang="en-US" dirty="0"/>
              <a:t>로 제출함</a:t>
            </a:r>
            <a:endParaRPr lang="en-US" altLang="ko-KR" dirty="0"/>
          </a:p>
          <a:p>
            <a:pPr lvl="1"/>
            <a:r>
              <a:rPr lang="ko-KR" altLang="en-US" dirty="0"/>
              <a:t>만일 팀원이 수강신청을 취소하는 경우 다시 </a:t>
            </a:r>
            <a:r>
              <a:rPr lang="en-US" altLang="ko-KR" dirty="0"/>
              <a:t>3</a:t>
            </a:r>
            <a:r>
              <a:rPr lang="ko-KR" altLang="en-US" dirty="0"/>
              <a:t>인 </a:t>
            </a:r>
            <a:r>
              <a:rPr lang="en-US" altLang="ko-KR" dirty="0"/>
              <a:t>1</a:t>
            </a:r>
            <a:r>
              <a:rPr lang="ko-KR" altLang="en-US" dirty="0"/>
              <a:t>팀으로 구성할 것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(LMS </a:t>
            </a:r>
            <a:r>
              <a:rPr lang="ko-KR" altLang="en-US" dirty="0"/>
              <a:t>로 이미 제출해서 갱신이 안되는 경우 교수 이메일로 보낼 것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교수 허락 없이 임의로 </a:t>
            </a:r>
            <a:r>
              <a:rPr lang="en-US" altLang="ko-KR" dirty="0"/>
              <a:t>2</a:t>
            </a:r>
            <a:r>
              <a:rPr lang="ko-KR" altLang="en-US" dirty="0"/>
              <a:t>인 </a:t>
            </a:r>
            <a:r>
              <a:rPr lang="en-US" altLang="ko-KR" dirty="0"/>
              <a:t>1</a:t>
            </a:r>
            <a:r>
              <a:rPr lang="ko-KR" altLang="en-US" dirty="0"/>
              <a:t>팀</a:t>
            </a:r>
            <a:r>
              <a:rPr lang="en-US" altLang="ko-KR" dirty="0"/>
              <a:t>, 1</a:t>
            </a:r>
            <a:r>
              <a:rPr lang="ko-KR" altLang="en-US" dirty="0"/>
              <a:t>인 </a:t>
            </a:r>
            <a:r>
              <a:rPr lang="en-US" altLang="ko-KR" dirty="0"/>
              <a:t>1</a:t>
            </a:r>
            <a:r>
              <a:rPr lang="ko-KR" altLang="en-US" dirty="0"/>
              <a:t>팀</a:t>
            </a:r>
            <a:r>
              <a:rPr lang="en-US" altLang="ko-KR" dirty="0"/>
              <a:t>, 4</a:t>
            </a:r>
            <a:r>
              <a:rPr lang="ko-KR" altLang="en-US" dirty="0"/>
              <a:t>인 </a:t>
            </a:r>
            <a:r>
              <a:rPr lang="en-US" altLang="ko-KR" dirty="0"/>
              <a:t>1</a:t>
            </a:r>
            <a:r>
              <a:rPr lang="ko-KR" altLang="en-US" dirty="0"/>
              <a:t>팀을 구성할 수 없음</a:t>
            </a:r>
          </a:p>
        </p:txBody>
      </p:sp>
    </p:spTree>
    <p:extLst>
      <p:ext uri="{BB962C8B-B14F-4D97-AF65-F5344CB8AC3E}">
        <p14:creationId xmlns:p14="http://schemas.microsoft.com/office/powerpoint/2010/main" val="232855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50B91-897A-8CEC-F78E-3B23EF9334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10361F-7783-44B8-E9A9-4C3217B49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개별 과제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CE0757-804A-A49B-B33B-1E27B95C3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740" y="1388531"/>
            <a:ext cx="11522592" cy="5311813"/>
          </a:xfrm>
        </p:spPr>
        <p:txBody>
          <a:bodyPr>
            <a:normAutofit/>
          </a:bodyPr>
          <a:lstStyle/>
          <a:p>
            <a:r>
              <a:rPr lang="ko-KR" altLang="en-US" dirty="0"/>
              <a:t>디자인 패턴을 따라 코드를 작성하는 문제들</a:t>
            </a:r>
            <a:endParaRPr lang="en-US" altLang="ko-KR" dirty="0"/>
          </a:p>
          <a:p>
            <a:pPr lvl="1"/>
            <a:r>
              <a:rPr lang="en-US" altLang="ko-KR" dirty="0"/>
              <a:t>C++ </a:t>
            </a:r>
            <a:r>
              <a:rPr lang="ko-KR" altLang="en-US" dirty="0"/>
              <a:t>이나 </a:t>
            </a:r>
            <a:r>
              <a:rPr lang="en-US" altLang="ko-KR" dirty="0"/>
              <a:t>Java </a:t>
            </a:r>
            <a:r>
              <a:rPr lang="ko-KR" altLang="en-US" dirty="0"/>
              <a:t>를 이용해 클래스로 구현함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1083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EAC203-1299-AA5A-47FF-8FD41E164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출결 정책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30A20E-5278-5F87-8905-5DBE9B877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출석 체크는 </a:t>
            </a:r>
            <a:r>
              <a:rPr lang="en-US" altLang="ko-KR" dirty="0" err="1"/>
              <a:t>uCheck</a:t>
            </a:r>
            <a:r>
              <a:rPr lang="en-US" altLang="ko-KR" dirty="0"/>
              <a:t> </a:t>
            </a:r>
            <a:r>
              <a:rPr lang="ko-KR" altLang="en-US" dirty="0"/>
              <a:t>를 이용함</a:t>
            </a:r>
            <a:endParaRPr lang="en-US" altLang="ko-KR" dirty="0"/>
          </a:p>
          <a:p>
            <a:pPr lvl="1"/>
            <a:r>
              <a:rPr lang="en-US" altLang="ko-KR" dirty="0" err="1"/>
              <a:t>uCheck</a:t>
            </a:r>
            <a:r>
              <a:rPr lang="en-US" altLang="ko-KR" dirty="0"/>
              <a:t> </a:t>
            </a:r>
            <a:r>
              <a:rPr lang="ko-KR" altLang="en-US" dirty="0"/>
              <a:t>기록은 전적으로 학생 책임이며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FF0000"/>
                </a:solidFill>
              </a:rPr>
              <a:t>누락한 경우 교수가 별도로 수정하지 않음</a:t>
            </a:r>
            <a:endParaRPr lang="en-US" altLang="ko-KR" dirty="0">
              <a:solidFill>
                <a:srgbClr val="FF0000"/>
              </a:solidFill>
            </a:endParaRPr>
          </a:p>
          <a:p>
            <a:pPr lvl="2"/>
            <a:endParaRPr lang="en-US" altLang="ko-KR" dirty="0"/>
          </a:p>
          <a:p>
            <a:r>
              <a:rPr lang="ko-KR" altLang="en-US" b="1" dirty="0" smtClean="0">
                <a:solidFill>
                  <a:srgbClr val="FF0000"/>
                </a:solidFill>
              </a:rPr>
              <a:t>전체 </a:t>
            </a:r>
            <a:r>
              <a:rPr lang="ko-KR" altLang="en-US" b="1" dirty="0" err="1">
                <a:solidFill>
                  <a:srgbClr val="FF0000"/>
                </a:solidFill>
              </a:rPr>
              <a:t>시수인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45</a:t>
            </a:r>
            <a:r>
              <a:rPr lang="ko-KR" altLang="en-US" b="1" dirty="0">
                <a:solidFill>
                  <a:srgbClr val="FF0000"/>
                </a:solidFill>
              </a:rPr>
              <a:t>시간의 </a:t>
            </a:r>
            <a:r>
              <a:rPr lang="en-US" altLang="ko-KR" b="1" dirty="0">
                <a:solidFill>
                  <a:srgbClr val="FF0000"/>
                </a:solidFill>
              </a:rPr>
              <a:t>20% </a:t>
            </a:r>
            <a:r>
              <a:rPr lang="ko-KR" altLang="en-US" b="1" dirty="0">
                <a:solidFill>
                  <a:srgbClr val="FF0000"/>
                </a:solidFill>
              </a:rPr>
              <a:t>초과 결석 시 과목 </a:t>
            </a:r>
            <a:r>
              <a:rPr lang="en-US" altLang="ko-KR" b="1" dirty="0">
                <a:solidFill>
                  <a:srgbClr val="FF0000"/>
                </a:solidFill>
              </a:rPr>
              <a:t>F </a:t>
            </a:r>
            <a:r>
              <a:rPr lang="ko-KR" altLang="en-US" b="1" dirty="0">
                <a:solidFill>
                  <a:srgbClr val="FF0000"/>
                </a:solidFill>
              </a:rPr>
              <a:t>학점 부여 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학교 정책임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참고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: 3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시간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주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x 15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주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x 20% = 9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시간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b="1" dirty="0" err="1">
                <a:solidFill>
                  <a:srgbClr val="FF0000"/>
                </a:solidFill>
              </a:rPr>
              <a:t>출튀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b="1" dirty="0" err="1">
                <a:solidFill>
                  <a:srgbClr val="FF0000"/>
                </a:solidFill>
              </a:rPr>
              <a:t>적발시</a:t>
            </a:r>
            <a:r>
              <a:rPr lang="ko-KR" altLang="en-US" b="1" dirty="0">
                <a:solidFill>
                  <a:srgbClr val="FF0000"/>
                </a:solidFill>
              </a:rPr>
              <a:t> 무관용으로 </a:t>
            </a:r>
            <a:r>
              <a:rPr lang="en-US" altLang="ko-KR" b="1" dirty="0">
                <a:solidFill>
                  <a:srgbClr val="FF0000"/>
                </a:solidFill>
              </a:rPr>
              <a:t>F </a:t>
            </a:r>
            <a:r>
              <a:rPr lang="ko-KR" altLang="en-US" b="1" dirty="0">
                <a:solidFill>
                  <a:srgbClr val="FF0000"/>
                </a:solidFill>
              </a:rPr>
              <a:t>학점 부여 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수업 중간에 호명함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/>
              <a:t>유고결석 처리</a:t>
            </a:r>
            <a:endParaRPr lang="en-US" altLang="ko-KR" dirty="0"/>
          </a:p>
          <a:p>
            <a:pPr lvl="1"/>
            <a:r>
              <a:rPr lang="ko-KR" altLang="en-US" dirty="0"/>
              <a:t>유고결석신청원 및 관련 증빙 자료를 </a:t>
            </a:r>
            <a:r>
              <a:rPr lang="en-US" altLang="ko-KR" dirty="0" err="1"/>
              <a:t>uCheck</a:t>
            </a:r>
            <a:r>
              <a:rPr lang="en-US" altLang="ko-KR" dirty="0"/>
              <a:t> </a:t>
            </a:r>
            <a:r>
              <a:rPr lang="ko-KR" altLang="en-US" dirty="0"/>
              <a:t>를 통해 제출할 것</a:t>
            </a:r>
            <a:endParaRPr lang="en-US" altLang="ko-KR" dirty="0"/>
          </a:p>
          <a:p>
            <a:pPr lvl="1"/>
            <a:r>
              <a:rPr lang="ko-KR" altLang="en-US" u="sng" dirty="0"/>
              <a:t>유고결석은 출석만 예외처리를 하는 것이므로 시험</a:t>
            </a:r>
            <a:r>
              <a:rPr lang="en-US" altLang="ko-KR" u="sng" dirty="0"/>
              <a:t> </a:t>
            </a:r>
            <a:r>
              <a:rPr lang="ko-KR" altLang="en-US" u="sng" dirty="0"/>
              <a:t>및</a:t>
            </a:r>
            <a:r>
              <a:rPr lang="en-US" altLang="ko-KR" u="sng" dirty="0"/>
              <a:t> </a:t>
            </a:r>
            <a:r>
              <a:rPr lang="ko-KR" altLang="en-US" u="sng" dirty="0"/>
              <a:t>프로젝트는 모두 수행해야 함</a:t>
            </a:r>
            <a:endParaRPr lang="en-US" altLang="ko-KR" u="sng" dirty="0"/>
          </a:p>
        </p:txBody>
      </p:sp>
    </p:spTree>
    <p:extLst>
      <p:ext uri="{BB962C8B-B14F-4D97-AF65-F5344CB8AC3E}">
        <p14:creationId xmlns:p14="http://schemas.microsoft.com/office/powerpoint/2010/main" val="257526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44355-24EB-8255-A0BE-B6C2CDDF7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3F8E4B-DDB7-028E-81E9-F86BC43D6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중간 고사</a:t>
            </a:r>
            <a:r>
              <a:rPr lang="en-US" altLang="ko-KR" dirty="0"/>
              <a:t>: 4/24 </a:t>
            </a:r>
            <a:r>
              <a:rPr lang="ko-KR" altLang="en-US" dirty="0"/>
              <a:t>목요일 수업 시간 중</a:t>
            </a:r>
            <a:endParaRPr lang="en-US" altLang="ko-KR" dirty="0"/>
          </a:p>
          <a:p>
            <a:r>
              <a:rPr lang="ko-KR" altLang="en-US" dirty="0"/>
              <a:t>기말 고사</a:t>
            </a:r>
            <a:r>
              <a:rPr lang="en-US" altLang="ko-KR" dirty="0"/>
              <a:t>: 6/12 </a:t>
            </a:r>
            <a:r>
              <a:rPr lang="ko-KR" altLang="en-US" dirty="0"/>
              <a:t>목요일</a:t>
            </a:r>
            <a:r>
              <a:rPr lang="en-US" altLang="ko-KR" dirty="0"/>
              <a:t> </a:t>
            </a:r>
            <a:r>
              <a:rPr lang="ko-KR" altLang="en-US" dirty="0"/>
              <a:t>수업 시간 중</a:t>
            </a:r>
            <a:endParaRPr lang="en-US" altLang="ko-KR" dirty="0"/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시험 장소</a:t>
            </a:r>
            <a:r>
              <a:rPr lang="en-US" altLang="ko-KR" dirty="0"/>
              <a:t>: </a:t>
            </a:r>
            <a:r>
              <a:rPr lang="ko-KR" altLang="en-US" dirty="0"/>
              <a:t>추후 공지 </a:t>
            </a:r>
            <a:r>
              <a:rPr lang="en-US" altLang="ko-KR" dirty="0"/>
              <a:t>(</a:t>
            </a:r>
            <a:r>
              <a:rPr lang="ko-KR" altLang="en-US" dirty="0"/>
              <a:t>강의실 또는 별도 대형 강의실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7421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593EF3-81D8-A985-2541-A45CB1FAC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제출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FD9B1F-D760-B808-9D04-D3039F787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LMS </a:t>
            </a:r>
            <a:r>
              <a:rPr lang="ko-KR" altLang="en-US" dirty="0"/>
              <a:t>를 통해서 제출함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지각 제출은 받지 않음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07251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26D6D-1A04-5661-D002-9F4966258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과제에서 </a:t>
            </a:r>
            <a:r>
              <a:rPr lang="en-US" altLang="ko-KR" dirty="0"/>
              <a:t>AI </a:t>
            </a:r>
            <a:r>
              <a:rPr lang="ko-KR" altLang="en-US" dirty="0"/>
              <a:t>사용 관련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E3F421-C1A7-68A6-3A74-BCF096978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AI </a:t>
            </a:r>
            <a:r>
              <a:rPr lang="ko-KR" altLang="en-US" dirty="0"/>
              <a:t>를 사용하더라도 감점은 없음</a:t>
            </a:r>
            <a:endParaRPr lang="en-US" altLang="ko-KR" dirty="0"/>
          </a:p>
          <a:p>
            <a:r>
              <a:rPr lang="ko-KR" altLang="en-US" dirty="0"/>
              <a:t>다만</a:t>
            </a:r>
            <a:r>
              <a:rPr lang="en-US" altLang="ko-KR" dirty="0"/>
              <a:t>, AI </a:t>
            </a:r>
            <a:r>
              <a:rPr lang="ko-KR" altLang="en-US" dirty="0"/>
              <a:t>를 이용하여 과제를 수행한 경우 이를 명시할 것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3590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6B8AD-4506-242C-9A2A-BAF34C564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질문 혹은 면담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A61404-3E29-CD39-3104-5745D4C9E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이메일 주소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dkmoon@mju.ac.kr</a:t>
            </a:r>
            <a:endParaRPr lang="en-US" altLang="ko-KR" dirty="0"/>
          </a:p>
          <a:p>
            <a:r>
              <a:rPr lang="ko-KR" altLang="en-US" dirty="0"/>
              <a:t>연구실</a:t>
            </a:r>
            <a:r>
              <a:rPr lang="en-US" altLang="ko-KR" dirty="0"/>
              <a:t>: Y5721</a:t>
            </a:r>
            <a:r>
              <a:rPr lang="ko-KR" altLang="en-US" dirty="0"/>
              <a:t>호</a:t>
            </a:r>
            <a:endParaRPr lang="en-US" altLang="ko-KR" dirty="0"/>
          </a:p>
          <a:p>
            <a:r>
              <a:rPr lang="ko-KR" altLang="en-US" dirty="0"/>
              <a:t>면담 요청</a:t>
            </a:r>
            <a:r>
              <a:rPr lang="en-US" altLang="ko-KR" dirty="0"/>
              <a:t>: </a:t>
            </a:r>
            <a:r>
              <a:rPr lang="ko-KR" altLang="en-US" dirty="0"/>
              <a:t>이메일로 먼저 약속을 잡아주세요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041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2982A2-D317-8BCB-6945-56934DB7B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과목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BB6AEA-54B6-E4D5-249A-EB7124B88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대규모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ko-KR" altLang="en-US" dirty="0"/>
              <a:t>소프트웨어 개발을 위한 방법론을 이해한다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소프트웨어 개발</a:t>
            </a:r>
            <a:r>
              <a:rPr lang="en-US" altLang="ko-KR" dirty="0"/>
              <a:t>/</a:t>
            </a:r>
            <a:r>
              <a:rPr lang="ko-KR" altLang="en-US" dirty="0"/>
              <a:t>유지보수 단계에서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①</a:t>
            </a:r>
            <a:r>
              <a:rPr lang="ko-KR" altLang="en-US" dirty="0"/>
              <a:t>비용을 낮추고 </a:t>
            </a:r>
            <a:r>
              <a:rPr lang="en-US" altLang="ko-KR" dirty="0"/>
              <a:t>②</a:t>
            </a:r>
            <a:r>
              <a:rPr lang="ko-KR" altLang="en-US" dirty="0"/>
              <a:t>생산성을 높일 수 있는 방법들을 이해한다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습득한 방법을 활용해 소프트웨어를 설계할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바람직한 소프트웨어 아키텍처에 대해서 이해한다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소프트웨어 테스트 방법을 이해한다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5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CE3BCC-7D20-8620-3800-49E9D1E2B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3C3633-F11A-1181-C9A3-E17F6605C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교재 </a:t>
            </a:r>
            <a:r>
              <a:rPr lang="en-US" altLang="ko-KR" dirty="0"/>
              <a:t>– </a:t>
            </a:r>
            <a:r>
              <a:rPr lang="ko-KR" altLang="en-US" dirty="0" err="1"/>
              <a:t>주교재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38BFE9-3602-A6C5-DA63-3C649F2AD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0096" y="1388532"/>
            <a:ext cx="6263236" cy="5240868"/>
          </a:xfrm>
        </p:spPr>
        <p:txBody>
          <a:bodyPr/>
          <a:lstStyle/>
          <a:p>
            <a:r>
              <a:rPr lang="en-US" altLang="ko-KR" dirty="0"/>
              <a:t>“</a:t>
            </a:r>
            <a:r>
              <a:rPr lang="ko-KR" altLang="en-US" dirty="0"/>
              <a:t>소프트웨어 공학의 모든 것</a:t>
            </a:r>
            <a:r>
              <a:rPr lang="en-US" altLang="ko-KR" dirty="0"/>
              <a:t>”</a:t>
            </a:r>
          </a:p>
          <a:p>
            <a:r>
              <a:rPr lang="ko-KR" altLang="en-US" dirty="0" err="1"/>
              <a:t>최은만</a:t>
            </a:r>
            <a:r>
              <a:rPr lang="ko-KR" altLang="en-US" dirty="0"/>
              <a:t> 저</a:t>
            </a:r>
            <a:endParaRPr lang="en-US" altLang="ko-KR" dirty="0"/>
          </a:p>
          <a:p>
            <a:r>
              <a:rPr lang="ko-KR" altLang="en-US" dirty="0" err="1"/>
              <a:t>생능출판사</a:t>
            </a:r>
            <a:endParaRPr lang="ko-KR" altLang="en-US" dirty="0"/>
          </a:p>
        </p:txBody>
      </p:sp>
      <p:pic>
        <p:nvPicPr>
          <p:cNvPr id="1028" name="Picture 4" descr="소프트웨어 공학의 모든 것">
            <a:extLst>
              <a:ext uri="{FF2B5EF4-FFF2-40B4-BE49-F238E27FC236}">
                <a16:creationId xmlns:a16="http://schemas.microsoft.com/office/drawing/2014/main" id="{8883458D-76EB-C995-08DA-6918DB545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228" y="1388532"/>
            <a:ext cx="4153873" cy="5240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03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DA8079-B748-0354-AED1-3AFB70A85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소프트웨어 공학 이론과 실제">
            <a:extLst>
              <a:ext uri="{FF2B5EF4-FFF2-40B4-BE49-F238E27FC236}">
                <a16:creationId xmlns:a16="http://schemas.microsoft.com/office/drawing/2014/main" id="{31A8100D-96BB-32D9-E461-BAE873BF3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228" y="1356633"/>
            <a:ext cx="4213332" cy="527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848B564-D3C1-6441-DC61-5B8AC43EB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교재 </a:t>
            </a:r>
            <a:r>
              <a:rPr lang="en-US" altLang="ko-KR" dirty="0"/>
              <a:t>– </a:t>
            </a:r>
            <a:r>
              <a:rPr lang="ko-KR" altLang="en-US" dirty="0"/>
              <a:t>부교재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07737E-E9A1-89AE-2B6E-C46D2F2B6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0096" y="1388532"/>
            <a:ext cx="6263236" cy="5240868"/>
          </a:xfrm>
        </p:spPr>
        <p:txBody>
          <a:bodyPr/>
          <a:lstStyle/>
          <a:p>
            <a:r>
              <a:rPr lang="en-US" altLang="ko-KR" dirty="0"/>
              <a:t>“</a:t>
            </a:r>
            <a:r>
              <a:rPr lang="ko-KR" altLang="en-US" dirty="0"/>
              <a:t>소프트웨어 공학 이론과 실제</a:t>
            </a:r>
            <a:r>
              <a:rPr lang="en-US" altLang="ko-KR" dirty="0"/>
              <a:t>”</a:t>
            </a:r>
          </a:p>
          <a:p>
            <a:r>
              <a:rPr lang="ko-KR" altLang="en-US" dirty="0" err="1"/>
              <a:t>홍장의</a:t>
            </a:r>
            <a:r>
              <a:rPr lang="ko-KR" altLang="en-US" dirty="0"/>
              <a:t> 저</a:t>
            </a:r>
            <a:endParaRPr lang="en-US" altLang="ko-KR" dirty="0"/>
          </a:p>
          <a:p>
            <a:r>
              <a:rPr lang="ko-KR" altLang="en-US" dirty="0" err="1"/>
              <a:t>한빛아카데미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630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FF633-E7F5-7D4A-CB73-76B236042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시간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FE8533-6D69-69C7-86B4-1FE97A152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0785 </a:t>
            </a:r>
            <a:r>
              <a:rPr lang="ko-KR" altLang="en-US" dirty="0"/>
              <a:t>강좌</a:t>
            </a:r>
            <a:endParaRPr lang="en-US" altLang="ko-KR" dirty="0"/>
          </a:p>
          <a:p>
            <a:pPr lvl="1"/>
            <a:r>
              <a:rPr lang="ko-KR" altLang="en-US" dirty="0"/>
              <a:t>화</a:t>
            </a:r>
            <a:r>
              <a:rPr lang="en-US" altLang="ko-KR" dirty="0"/>
              <a:t>: 9:00-10:50pm</a:t>
            </a:r>
          </a:p>
          <a:p>
            <a:pPr lvl="1"/>
            <a:r>
              <a:rPr lang="ko-KR" altLang="en-US" dirty="0"/>
              <a:t>목</a:t>
            </a:r>
            <a:r>
              <a:rPr lang="en-US" altLang="ko-KR" dirty="0"/>
              <a:t>: 9:00-9:50pm</a:t>
            </a:r>
          </a:p>
          <a:p>
            <a:endParaRPr lang="en-US" altLang="ko-KR" dirty="0"/>
          </a:p>
          <a:p>
            <a:r>
              <a:rPr lang="en-US" altLang="ko-KR" dirty="0"/>
              <a:t>0786 </a:t>
            </a:r>
            <a:r>
              <a:rPr lang="ko-KR" altLang="en-US" dirty="0"/>
              <a:t>강좌</a:t>
            </a:r>
            <a:endParaRPr lang="en-US" altLang="ko-KR" dirty="0"/>
          </a:p>
          <a:p>
            <a:pPr lvl="1"/>
            <a:r>
              <a:rPr lang="ko-KR" altLang="en-US" dirty="0"/>
              <a:t>화</a:t>
            </a:r>
            <a:r>
              <a:rPr lang="en-US" altLang="ko-KR" dirty="0"/>
              <a:t>: 12:00-13:50pm</a:t>
            </a:r>
          </a:p>
          <a:p>
            <a:pPr lvl="1"/>
            <a:r>
              <a:rPr lang="ko-KR" altLang="en-US" dirty="0"/>
              <a:t>목</a:t>
            </a:r>
            <a:r>
              <a:rPr lang="en-US" altLang="ko-KR" dirty="0"/>
              <a:t>: 12:00-12:50pm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208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A92CC-15DE-3530-7C1C-4E9A67B51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강좌 소통 채널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BD462-E9F2-7756-342D-FACE07AAF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LMS</a:t>
            </a:r>
          </a:p>
          <a:p>
            <a:pPr lvl="1"/>
            <a:r>
              <a:rPr lang="ko-KR" altLang="en-US" dirty="0"/>
              <a:t>공지 사항</a:t>
            </a:r>
            <a:endParaRPr lang="en-US" altLang="ko-KR" dirty="0"/>
          </a:p>
          <a:p>
            <a:pPr lvl="1"/>
            <a:r>
              <a:rPr lang="ko-KR" altLang="en-US" dirty="0"/>
              <a:t>강의 자료</a:t>
            </a:r>
            <a:endParaRPr lang="en-US" altLang="ko-KR" dirty="0"/>
          </a:p>
          <a:p>
            <a:pPr lvl="1"/>
            <a:r>
              <a:rPr lang="ko-KR" altLang="en-US" dirty="0"/>
              <a:t>질문 및 답변</a:t>
            </a:r>
            <a:endParaRPr lang="en-US" altLang="ko-KR" dirty="0"/>
          </a:p>
          <a:p>
            <a:pPr lvl="1"/>
            <a:r>
              <a:rPr lang="ko-KR" altLang="en-US" dirty="0"/>
              <a:t>프로젝트 팀원 구하기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925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F1A4F-F481-1481-1EF5-83929768B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선수 지식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E1CA2A-09FB-4EE7-C04C-90D2B8248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OOP </a:t>
            </a:r>
            <a:r>
              <a:rPr lang="ko-KR" altLang="en-US" dirty="0"/>
              <a:t>기본 개념</a:t>
            </a:r>
            <a:endParaRPr lang="en-US" altLang="ko-KR" dirty="0"/>
          </a:p>
          <a:p>
            <a:r>
              <a:rPr lang="en-US" altLang="ko-KR" dirty="0"/>
              <a:t>C++ </a:t>
            </a:r>
            <a:r>
              <a:rPr lang="ko-KR" altLang="en-US" dirty="0"/>
              <a:t>그리고 </a:t>
            </a:r>
            <a:r>
              <a:rPr lang="en-US" altLang="ko-KR" dirty="0"/>
              <a:t>Java (</a:t>
            </a:r>
            <a:r>
              <a:rPr lang="ko-KR" altLang="en-US" dirty="0"/>
              <a:t>기본 문법</a:t>
            </a:r>
            <a:r>
              <a:rPr lang="en-US" altLang="ko-KR" dirty="0"/>
              <a:t>, Class </a:t>
            </a:r>
            <a:r>
              <a:rPr lang="ko-KR" altLang="en-US" dirty="0"/>
              <a:t>생성</a:t>
            </a:r>
            <a:r>
              <a:rPr lang="en-US" altLang="ko-KR" dirty="0"/>
              <a:t>, </a:t>
            </a:r>
            <a:r>
              <a:rPr lang="ko-KR" altLang="en-US" dirty="0"/>
              <a:t>상속</a:t>
            </a:r>
            <a:r>
              <a:rPr lang="en-US" altLang="ko-KR" dirty="0"/>
              <a:t>, …)</a:t>
            </a:r>
          </a:p>
          <a:p>
            <a:r>
              <a:rPr lang="en-US" altLang="ko-KR" dirty="0"/>
              <a:t>git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849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18C31-1564-F215-2B9D-45BA629DB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평가 정책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B9396F-0F21-F638-1924-5F22EE312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시험</a:t>
            </a:r>
            <a:r>
              <a:rPr lang="en-US" altLang="ko-KR" dirty="0"/>
              <a:t>: 60%</a:t>
            </a:r>
          </a:p>
          <a:p>
            <a:pPr lvl="1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중간고사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30%</a:t>
            </a:r>
          </a:p>
          <a:p>
            <a:pPr lvl="1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기말고사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30%</a:t>
            </a:r>
          </a:p>
          <a:p>
            <a:r>
              <a:rPr lang="ko-KR" altLang="en-US" dirty="0"/>
              <a:t>과제</a:t>
            </a:r>
            <a:r>
              <a:rPr lang="en-US" altLang="ko-KR" dirty="0"/>
              <a:t>: 30%</a:t>
            </a:r>
          </a:p>
          <a:p>
            <a:pPr lvl="1"/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팀과제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20%</a:t>
            </a:r>
          </a:p>
          <a:p>
            <a:pPr lvl="1"/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개별과제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10%</a:t>
            </a:r>
          </a:p>
          <a:p>
            <a:r>
              <a:rPr lang="ko-KR" altLang="en-US" dirty="0"/>
              <a:t>출석</a:t>
            </a:r>
            <a:r>
              <a:rPr lang="en-US" altLang="ko-KR" dirty="0"/>
              <a:t>: 10%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540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823EE-0C4B-1EFF-FD1E-390AF7E19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평가 정책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1E5C56-0581-6CC9-0EF6-57DBAEC6E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최종 학점은 본부 정책을 따름</a:t>
            </a:r>
            <a:endParaRPr lang="en-US" altLang="ko-KR" dirty="0"/>
          </a:p>
          <a:p>
            <a:pPr lvl="1"/>
            <a:r>
              <a:rPr lang="pt-BR" altLang="ko-KR" dirty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pt-BR" altLang="ko-KR" baseline="30000" dirty="0">
                <a:solidFill>
                  <a:schemeClr val="bg1">
                    <a:lumMod val="50000"/>
                  </a:schemeClr>
                </a:solidFill>
              </a:rPr>
              <a:t>+</a:t>
            </a:r>
            <a:r>
              <a:rPr lang="pt-BR" altLang="ko-KR" dirty="0">
                <a:solidFill>
                  <a:schemeClr val="bg1">
                    <a:lumMod val="50000"/>
                  </a:schemeClr>
                </a:solidFill>
              </a:rPr>
              <a:t> ≤ 20%</a:t>
            </a:r>
          </a:p>
          <a:p>
            <a:pPr lvl="1"/>
            <a:r>
              <a:rPr lang="pt-BR" altLang="ko-KR" dirty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pt-BR" altLang="ko-KR" baseline="30000" dirty="0">
                <a:solidFill>
                  <a:schemeClr val="bg1">
                    <a:lumMod val="50000"/>
                  </a:schemeClr>
                </a:solidFill>
              </a:rPr>
              <a:t>+</a:t>
            </a:r>
            <a:r>
              <a:rPr lang="pt-BR" altLang="ko-KR" dirty="0">
                <a:solidFill>
                  <a:schemeClr val="bg1">
                    <a:lumMod val="50000"/>
                  </a:schemeClr>
                </a:solidFill>
              </a:rPr>
              <a:t> + A</a:t>
            </a:r>
            <a:r>
              <a:rPr lang="pt-BR" altLang="ko-KR" baseline="30000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pt-BR" altLang="ko-KR" dirty="0">
                <a:solidFill>
                  <a:schemeClr val="bg1">
                    <a:lumMod val="50000"/>
                  </a:schemeClr>
                </a:solidFill>
              </a:rPr>
              <a:t> ≤ 40%</a:t>
            </a:r>
          </a:p>
          <a:p>
            <a:pPr lvl="1"/>
            <a:r>
              <a:rPr lang="pt-BR" altLang="ko-KR" dirty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pt-BR" altLang="ko-KR" baseline="30000" dirty="0">
                <a:solidFill>
                  <a:schemeClr val="bg1">
                    <a:lumMod val="50000"/>
                  </a:schemeClr>
                </a:solidFill>
              </a:rPr>
              <a:t>+</a:t>
            </a:r>
            <a:r>
              <a:rPr lang="pt-BR" altLang="ko-KR" dirty="0">
                <a:solidFill>
                  <a:schemeClr val="bg1">
                    <a:lumMod val="50000"/>
                  </a:schemeClr>
                </a:solidFill>
              </a:rPr>
              <a:t> + A</a:t>
            </a:r>
            <a:r>
              <a:rPr lang="pt-BR" altLang="ko-KR" baseline="30000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pt-BR" altLang="ko-KR" dirty="0">
                <a:solidFill>
                  <a:schemeClr val="bg1">
                    <a:lumMod val="50000"/>
                  </a:schemeClr>
                </a:solidFill>
              </a:rPr>
              <a:t> + B</a:t>
            </a:r>
            <a:r>
              <a:rPr lang="pt-BR" altLang="ko-KR" baseline="30000" dirty="0">
                <a:solidFill>
                  <a:schemeClr val="bg1">
                    <a:lumMod val="50000"/>
                  </a:schemeClr>
                </a:solidFill>
              </a:rPr>
              <a:t>+</a:t>
            </a:r>
            <a:r>
              <a:rPr lang="pt-BR" altLang="ko-KR" dirty="0">
                <a:solidFill>
                  <a:schemeClr val="bg1">
                    <a:lumMod val="50000"/>
                  </a:schemeClr>
                </a:solidFill>
              </a:rPr>
              <a:t> ≤ 70%</a:t>
            </a:r>
          </a:p>
          <a:p>
            <a:pPr lvl="1"/>
            <a:r>
              <a:rPr lang="pt-BR" altLang="ko-KR" dirty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pt-BR" altLang="ko-KR" baseline="30000" dirty="0">
                <a:solidFill>
                  <a:schemeClr val="bg1">
                    <a:lumMod val="50000"/>
                  </a:schemeClr>
                </a:solidFill>
              </a:rPr>
              <a:t>+</a:t>
            </a:r>
            <a:r>
              <a:rPr lang="pt-BR" altLang="ko-KR" dirty="0">
                <a:solidFill>
                  <a:schemeClr val="bg1">
                    <a:lumMod val="50000"/>
                  </a:schemeClr>
                </a:solidFill>
              </a:rPr>
              <a:t> + A</a:t>
            </a:r>
            <a:r>
              <a:rPr lang="pt-BR" altLang="ko-KR" baseline="30000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pt-BR" altLang="ko-KR" dirty="0">
                <a:solidFill>
                  <a:schemeClr val="bg1">
                    <a:lumMod val="50000"/>
                  </a:schemeClr>
                </a:solidFill>
              </a:rPr>
              <a:t> + B</a:t>
            </a:r>
            <a:r>
              <a:rPr lang="pt-BR" altLang="ko-KR" baseline="30000" dirty="0">
                <a:solidFill>
                  <a:schemeClr val="bg1">
                    <a:lumMod val="50000"/>
                  </a:schemeClr>
                </a:solidFill>
              </a:rPr>
              <a:t>+</a:t>
            </a:r>
            <a:r>
              <a:rPr lang="pt-BR" altLang="ko-KR" dirty="0">
                <a:solidFill>
                  <a:schemeClr val="bg1">
                    <a:lumMod val="50000"/>
                  </a:schemeClr>
                </a:solidFill>
              </a:rPr>
              <a:t> + B</a:t>
            </a:r>
            <a:r>
              <a:rPr lang="pt-BR" altLang="ko-KR" baseline="30000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pt-BR" altLang="ko-KR" dirty="0">
                <a:solidFill>
                  <a:schemeClr val="bg1">
                    <a:lumMod val="50000"/>
                  </a:schemeClr>
                </a:solidFill>
              </a:rPr>
              <a:t> ≤ 80%</a:t>
            </a:r>
          </a:p>
        </p:txBody>
      </p:sp>
    </p:spTree>
    <p:extLst>
      <p:ext uri="{BB962C8B-B14F-4D97-AF65-F5344CB8AC3E}">
        <p14:creationId xmlns:p14="http://schemas.microsoft.com/office/powerpoint/2010/main" val="316472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강의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강의 template" id="{BB395788-A58F-4FF7-AF85-A2E9AD47C29F}" vid="{D913A44C-1368-47D4-ADF7-8B8919509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15722</TotalTime>
  <Words>470</Words>
  <Application>Microsoft Office PowerPoint</Application>
  <PresentationFormat>와이드스크린</PresentationFormat>
  <Paragraphs>96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바탕</vt:lpstr>
      <vt:lpstr>나눔고딕 ExtraBold</vt:lpstr>
      <vt:lpstr>맑은 고딕</vt:lpstr>
      <vt:lpstr>Arial</vt:lpstr>
      <vt:lpstr>나눔고딕</vt:lpstr>
      <vt:lpstr>강의 template</vt:lpstr>
      <vt:lpstr>소프트웨어 공학</vt:lpstr>
      <vt:lpstr>과목 목표</vt:lpstr>
      <vt:lpstr>교재 – 주교재</vt:lpstr>
      <vt:lpstr>교재 – 부교재</vt:lpstr>
      <vt:lpstr>강의 시간</vt:lpstr>
      <vt:lpstr>강좌 소통 채널 </vt:lpstr>
      <vt:lpstr>선수 지식</vt:lpstr>
      <vt:lpstr>평가 정책</vt:lpstr>
      <vt:lpstr>평가 정책</vt:lpstr>
      <vt:lpstr>팀 과제</vt:lpstr>
      <vt:lpstr>팀 구성 데드라인</vt:lpstr>
      <vt:lpstr>개별 과제</vt:lpstr>
      <vt:lpstr>출결 정책</vt:lpstr>
      <vt:lpstr>시험</vt:lpstr>
      <vt:lpstr>과제 제출 방법</vt:lpstr>
      <vt:lpstr>과제에서 AI 사용 관련</vt:lpstr>
      <vt:lpstr>질문 혹은 면담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DK Moon</dc:creator>
  <cp:lastModifiedBy>Y5437</cp:lastModifiedBy>
  <cp:revision>624</cp:revision>
  <dcterms:created xsi:type="dcterms:W3CDTF">2022-08-31T05:47:44Z</dcterms:created>
  <dcterms:modified xsi:type="dcterms:W3CDTF">2025-03-04T01:03:09Z</dcterms:modified>
</cp:coreProperties>
</file>