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416" r:id="rId2"/>
    <p:sldId id="454" r:id="rId3"/>
    <p:sldId id="455" r:id="rId4"/>
    <p:sldId id="456" r:id="rId5"/>
    <p:sldId id="458" r:id="rId6"/>
    <p:sldId id="459" r:id="rId7"/>
    <p:sldId id="440" r:id="rId8"/>
    <p:sldId id="429" r:id="rId9"/>
    <p:sldId id="451" r:id="rId10"/>
    <p:sldId id="463" r:id="rId11"/>
    <p:sldId id="447" r:id="rId12"/>
    <p:sldId id="452" r:id="rId13"/>
    <p:sldId id="453" r:id="rId14"/>
    <p:sldId id="460" r:id="rId15"/>
    <p:sldId id="462" r:id="rId16"/>
    <p:sldId id="464" r:id="rId17"/>
    <p:sldId id="465" r:id="rId18"/>
    <p:sldId id="466" r:id="rId19"/>
    <p:sldId id="470" r:id="rId20"/>
    <p:sldId id="467" r:id="rId21"/>
    <p:sldId id="468" r:id="rId22"/>
    <p:sldId id="469" r:id="rId23"/>
    <p:sldId id="471" r:id="rId24"/>
    <p:sldId id="472" r:id="rId25"/>
    <p:sldId id="473" r:id="rId26"/>
    <p:sldId id="475" r:id="rId27"/>
    <p:sldId id="474" r:id="rId28"/>
    <p:sldId id="476" r:id="rId29"/>
    <p:sldId id="478" r:id="rId30"/>
    <p:sldId id="477" r:id="rId31"/>
    <p:sldId id="479" r:id="rId32"/>
    <p:sldId id="480" r:id="rId33"/>
    <p:sldId id="481" r:id="rId34"/>
  </p:sldIdLst>
  <p:sldSz cx="12192000" cy="6858000"/>
  <p:notesSz cx="6858000" cy="91440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  <p:embeddedFont>
      <p:font typeface="나눔고딕" panose="020D0604000000000000" pitchFamily="50" charset="-127"/>
      <p:regular r:id="rId43"/>
      <p:bold r:id="rId44"/>
    </p:embeddedFont>
    <p:embeddedFont>
      <p:font typeface="나눔고딕 ExtraBold" panose="020D0904000000000000" pitchFamily="50" charset="-127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000000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8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63790-98A8-8503-4BCF-E36764055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3B7ED-7171-5490-2F4D-C0BC15000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365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24583-F27E-1777-DEFB-5442299F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6DBA6-F75D-7613-955B-6EEE16B4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45E53-1790-F8B9-DE92-9102355049CF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CAEE6D-0DFD-85D1-3221-6D77CF590BD8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A2F1F8-4ABD-B4A5-3700-292DA2590A9F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94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FACC1A-4126-0DA3-C7D9-4651E9245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F1F5E-5EC5-1453-74EB-87960794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825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392AD-4E18-7F8F-E9B7-D01985EF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1B743-F7D0-B1E6-23AF-C26CDD55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 marL="685800" indent="-228600">
              <a:lnSpc>
                <a:spcPct val="130000"/>
              </a:lnSpc>
              <a:buFont typeface="바탕" panose="02030600000101010101" pitchFamily="18" charset="-127"/>
              <a:buChar char="-"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0C4F14-925D-DBD7-DE9E-17B2ED6D26BE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61E32F-BD6C-2119-D2F9-F8E1FED65387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67C8A2-AE42-A651-7D64-E6BC6093C3E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6789AC-AAD9-2692-4009-C0F6D88B2920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97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083F1-5799-9E25-86FE-B94A093E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2E7AA-1859-7471-4FCD-A4C78002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14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9C9F-4BEF-7569-FE74-86FCB56C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340CD-64B8-2CF5-2593-F888D7D27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BF0C3-6581-1089-97A5-E59EFF84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378719-A0BE-97B4-2386-8B213AB72153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3F641E-0B1C-3FB1-B0AB-B65ADFD7EDAB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28D353-0357-D297-9FBE-AF6037932896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4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06DE3-1FE3-3E91-D555-F4670873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81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2A11E-C707-1955-6074-44DD23C9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3013"/>
            <a:ext cx="5157787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CCF99-24F8-B60F-2466-A3429F72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2212"/>
            <a:ext cx="5157787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380D0D-459B-CF2F-9662-205D9BBA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3013"/>
            <a:ext cx="5183188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668B6-9E62-CC8C-0BF5-A78C3B2BF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2212"/>
            <a:ext cx="5183188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52686A-E904-15AC-B726-4E540C92FA10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567DA7-272B-3669-927A-F83B601E3D8D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E4BF55-99BF-2D3E-94F3-5F310A7BECA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354B32-491F-11DB-DAFB-B76F1563E06F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6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B9860-0E51-13A2-4900-8D2ACDE5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042FA9-C5B0-B7E1-FD4D-CF5948248068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5A0821-23A3-B1C9-4038-6F60BDE6B297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261B6E-5BDA-74FD-F2F4-978574F7262C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4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7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CBAF-BE75-32B3-1122-F20030F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715B1-D155-9A4C-C4F2-A8FBBF23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383C6-D05B-FCB1-204A-24B0BDF69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445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6B74E-C282-3570-413B-B4A7834A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6A9F8D-A8C1-9338-B875-12F671D5E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26C36-DDBD-3382-EB81-01645135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6958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3ABCCFA-8D50-71E7-18A8-E0491088827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2" b="8312"/>
          <a:stretch/>
        </p:blipFill>
        <p:spPr>
          <a:xfrm>
            <a:off x="10068560" y="4735831"/>
            <a:ext cx="2123440" cy="2122170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BBD64-66B6-A566-EEAC-C044042F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9" y="365126"/>
            <a:ext cx="11566613" cy="77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008D3-A133-D748-8D00-0EAEE9ED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719" y="1239864"/>
            <a:ext cx="11566613" cy="538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6310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바탕" panose="02030600000101010101" pitchFamily="18" charset="-127"/>
        <a:buChar char="-"/>
        <a:defRPr sz="2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x.adobe.com/kr/xd/get-started.html" TargetMode="External"/><Relationship Id="rId2" Type="http://schemas.openxmlformats.org/officeDocument/2006/relationships/hyperlink" Target="https://www.figm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ketch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F7E9CA-9F76-D195-D1ED-9F60560AF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02 - </a:t>
            </a:r>
            <a:r>
              <a:rPr lang="ko-KR" altLang="en-US" dirty="0"/>
              <a:t>프로세스와 방법론 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C28E6AE-10EF-73E7-610F-5D0CED35D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92AA5-718B-5760-CCCA-46F70443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개발 사이클에서 무게 중심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B3211-4A69-086C-AEFD-A6CACA9A9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719" y="4538554"/>
            <a:ext cx="11566613" cy="1954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인터넷 기반 범용 소프트웨어 개발 시에는 다음과 같은 경향이 있음</a:t>
            </a:r>
            <a:endParaRPr lang="en-US" altLang="ko-KR" dirty="0"/>
          </a:p>
          <a:p>
            <a:pPr lvl="1"/>
            <a:r>
              <a:rPr lang="ko-KR" altLang="en-US" dirty="0"/>
              <a:t>초기 사이클에서는 설계와 코딩에 무게 중심이 있음</a:t>
            </a:r>
            <a:endParaRPr lang="en-US" altLang="ko-KR" dirty="0"/>
          </a:p>
          <a:p>
            <a:pPr lvl="1"/>
            <a:r>
              <a:rPr lang="ko-KR" altLang="en-US" dirty="0"/>
              <a:t>서비스 론칭 후부터는 장애율을 줄이기 위해 검증과 유지보수가 가장 중요해짐</a:t>
            </a:r>
            <a:endParaRPr lang="en-US" altLang="ko-KR" dirty="0"/>
          </a:p>
          <a:p>
            <a:pPr lvl="1"/>
            <a:r>
              <a:rPr lang="ko-KR" altLang="en-US" dirty="0"/>
              <a:t>업데이트를 통한 서비스 확장 단계에서는 추가적인 요구분석이 중요해짐</a:t>
            </a: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BBB3F2A7-0B41-115C-EA88-D9B5C218DF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8"/>
          <a:stretch/>
        </p:blipFill>
        <p:spPr bwMode="auto">
          <a:xfrm>
            <a:off x="838199" y="1334928"/>
            <a:ext cx="6561137" cy="311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F103D-F9E3-DF47-E5E8-A4D3D8355FDF}"/>
              </a:ext>
            </a:extLst>
          </p:cNvPr>
          <p:cNvSpPr txBox="1"/>
          <p:nvPr/>
        </p:nvSpPr>
        <p:spPr>
          <a:xfrm>
            <a:off x="3494867" y="20445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요구분석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B193F-9D17-C245-824C-587456023C85}"/>
              </a:ext>
            </a:extLst>
          </p:cNvPr>
          <p:cNvSpPr txBox="1"/>
          <p:nvPr/>
        </p:nvSpPr>
        <p:spPr>
          <a:xfrm>
            <a:off x="6345765" y="35605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192611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BA250-C7BA-53B6-EC19-70DB8E46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  <a:r>
              <a:rPr lang="en-US" altLang="ko-KR" dirty="0"/>
              <a:t>(Process)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CEBBE1-05B8-C7A6-A50F-4BDAA31C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88532"/>
            <a:ext cx="4156670" cy="2129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08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BA250-C7BA-53B6-EC19-70DB8E46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F9D5-52EE-8010-56B5-5DF7FAE9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시스템 구축을 위한 작업의 단계</a:t>
            </a:r>
            <a:endParaRPr lang="en-US" altLang="ko-KR" dirty="0"/>
          </a:p>
          <a:p>
            <a:r>
              <a:rPr lang="ko-KR" altLang="en-US" dirty="0"/>
              <a:t>소프트웨어 개발에 대한 기술적</a:t>
            </a:r>
            <a:r>
              <a:rPr lang="en-US" altLang="ko-KR" dirty="0"/>
              <a:t>/</a:t>
            </a:r>
            <a:r>
              <a:rPr lang="ko-KR" altLang="en-US" dirty="0"/>
              <a:t>관리적 문제들을 다룸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392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EA742-B435-42ED-0481-3AC44976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프로세스의 종류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BE059C2-CA60-0D9E-7AC2-35A8941E6131}"/>
              </a:ext>
            </a:extLst>
          </p:cNvPr>
          <p:cNvSpPr/>
          <p:nvPr/>
        </p:nvSpPr>
        <p:spPr>
          <a:xfrm>
            <a:off x="582439" y="1469543"/>
            <a:ext cx="2036774" cy="605242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개발 프로세스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E5A9AC-34E0-8DB8-0F84-6E256C8098DF}"/>
              </a:ext>
            </a:extLst>
          </p:cNvPr>
          <p:cNvSpPr/>
          <p:nvPr/>
        </p:nvSpPr>
        <p:spPr>
          <a:xfrm>
            <a:off x="3286893" y="1469543"/>
            <a:ext cx="2036774" cy="605242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프로젝트 관리</a:t>
            </a:r>
            <a:br>
              <a:rPr lang="en-US" altLang="ko-KR" dirty="0">
                <a:solidFill>
                  <a:srgbClr val="002060"/>
                </a:solidFill>
              </a:rPr>
            </a:br>
            <a:r>
              <a:rPr lang="ko-KR" altLang="en-US" dirty="0">
                <a:solidFill>
                  <a:srgbClr val="002060"/>
                </a:solidFill>
              </a:rPr>
              <a:t>프로세스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169327E-6901-BA46-9F62-4E792898E099}"/>
              </a:ext>
            </a:extLst>
          </p:cNvPr>
          <p:cNvSpPr/>
          <p:nvPr/>
        </p:nvSpPr>
        <p:spPr>
          <a:xfrm>
            <a:off x="5991347" y="1469543"/>
            <a:ext cx="2036774" cy="605242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형상 관리</a:t>
            </a:r>
            <a:br>
              <a:rPr lang="en-US" altLang="ko-KR" dirty="0">
                <a:solidFill>
                  <a:srgbClr val="002060"/>
                </a:solidFill>
              </a:rPr>
            </a:br>
            <a:r>
              <a:rPr lang="ko-KR" altLang="en-US" dirty="0">
                <a:solidFill>
                  <a:srgbClr val="002060"/>
                </a:solidFill>
              </a:rPr>
              <a:t>프로세스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8BFD6-2519-8182-27AC-96F809D330EF}"/>
              </a:ext>
            </a:extLst>
          </p:cNvPr>
          <p:cNvSpPr txBox="1"/>
          <p:nvPr/>
        </p:nvSpPr>
        <p:spPr>
          <a:xfrm>
            <a:off x="286719" y="4783216"/>
            <a:ext cx="11436358" cy="186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개발 프로세스</a:t>
            </a:r>
            <a:r>
              <a:rPr lang="en-US" altLang="ko-KR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개발 작업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품질 작업에 대한 단계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프로젝트 관리 프로세스</a:t>
            </a:r>
            <a:r>
              <a:rPr lang="en-US" altLang="ko-KR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프로젝트의 비용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품질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, 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기타 목표를 맞추기 위한 제어 단계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형상 관리 프로세스</a:t>
            </a:r>
            <a:r>
              <a:rPr lang="en-US" altLang="ko-KR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형상 항목의 변경을 관리하여 일관성을 유지하기 위한 단계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프로세스 관리 프로세스</a:t>
            </a:r>
            <a:r>
              <a:rPr lang="en-US" altLang="ko-KR" sz="2000" b="1" dirty="0">
                <a:latin typeface="바탕" panose="02030600000101010101" pitchFamily="18" charset="-127"/>
                <a:ea typeface="바탕" panose="02030600000101010101" pitchFamily="18" charset="-127"/>
              </a:rPr>
              <a:t>: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새로운 기술과 도입에 따른 프로세스 자체의 변경을 관리하는 단계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9F7C465-B8AA-25B1-780A-E20071B89160}"/>
              </a:ext>
            </a:extLst>
          </p:cNvPr>
          <p:cNvSpPr/>
          <p:nvPr/>
        </p:nvSpPr>
        <p:spPr>
          <a:xfrm>
            <a:off x="3061147" y="2767975"/>
            <a:ext cx="2488265" cy="605242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프로덕트 엔지니어링 프로세스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E3A811C-52D8-2ABB-106C-EC0E47A5B4CA}"/>
              </a:ext>
            </a:extLst>
          </p:cNvPr>
          <p:cNvCxnSpPr>
            <a:cxnSpLocks/>
          </p:cNvCxnSpPr>
          <p:nvPr/>
        </p:nvCxnSpPr>
        <p:spPr>
          <a:xfrm>
            <a:off x="1600826" y="2359879"/>
            <a:ext cx="540890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65CAECD-8BB4-E933-EF2F-41FC2B7FCFF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009734" y="2074785"/>
            <a:ext cx="0" cy="28509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B3FF8EA-4B5E-B250-C0A8-AD44459A3CE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05279" y="2074785"/>
            <a:ext cx="1" cy="28509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1F51A9D-1A40-B487-32DF-FD4BBF3C08F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600824" y="2074785"/>
            <a:ext cx="2" cy="26026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5D5EA8F-08DC-C593-C5D8-159717F447B5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305279" y="2197015"/>
            <a:ext cx="1" cy="57096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18E4991-4DFE-C21A-F819-EC613D60A1DE}"/>
              </a:ext>
            </a:extLst>
          </p:cNvPr>
          <p:cNvSpPr/>
          <p:nvPr/>
        </p:nvSpPr>
        <p:spPr>
          <a:xfrm>
            <a:off x="9046508" y="1469543"/>
            <a:ext cx="2036774" cy="605242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프로세스 관리</a:t>
            </a:r>
            <a:br>
              <a:rPr lang="en-US" altLang="ko-KR" dirty="0">
                <a:solidFill>
                  <a:srgbClr val="002060"/>
                </a:solidFill>
              </a:rPr>
            </a:br>
            <a:r>
              <a:rPr lang="ko-KR" altLang="en-US" dirty="0">
                <a:solidFill>
                  <a:srgbClr val="002060"/>
                </a:solidFill>
              </a:rPr>
              <a:t>프로세스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B4671F5-A049-259A-4C64-97733A5DB3DA}"/>
              </a:ext>
            </a:extLst>
          </p:cNvPr>
          <p:cNvSpPr/>
          <p:nvPr/>
        </p:nvSpPr>
        <p:spPr>
          <a:xfrm>
            <a:off x="6167810" y="4060689"/>
            <a:ext cx="2036774" cy="605242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소프트웨어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프로세스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D49AC26-3F09-0B48-8BBD-337AD36A32EA}"/>
              </a:ext>
            </a:extLst>
          </p:cNvPr>
          <p:cNvCxnSpPr>
            <a:cxnSpLocks/>
          </p:cNvCxnSpPr>
          <p:nvPr/>
        </p:nvCxnSpPr>
        <p:spPr>
          <a:xfrm>
            <a:off x="4276900" y="3775595"/>
            <a:ext cx="5835642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931682D-B333-EB41-2B05-1159D20DC62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05280" y="3373217"/>
            <a:ext cx="0" cy="40237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372D873-FE60-3295-6A48-300A4A377DA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0064895" y="2074785"/>
            <a:ext cx="0" cy="170081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FEF45E2-107F-3DDE-C190-F1AA2D8A9671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186197" y="3775595"/>
            <a:ext cx="0" cy="28509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3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3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7887A-D38E-E6C8-D71F-936BEACE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설명</a:t>
            </a:r>
            <a:r>
              <a:rPr lang="en-US" altLang="ko-KR" dirty="0"/>
              <a:t>: </a:t>
            </a:r>
            <a:r>
              <a:rPr lang="ko-KR" altLang="en-US" dirty="0"/>
              <a:t>형상 관리 </a:t>
            </a:r>
            <a:r>
              <a:rPr lang="en-US" altLang="ko-KR" dirty="0"/>
              <a:t>(Configuration </a:t>
            </a:r>
            <a:r>
              <a:rPr lang="en-US" altLang="ko-KR" dirty="0" err="1"/>
              <a:t>Mgmt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F9C39-3762-38BE-AEC0-D131E4FC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소프트웨어의 동작에 영향을 미치는 변경 사항을 체계적으로 추적</a:t>
            </a:r>
            <a:r>
              <a:rPr lang="en-US" altLang="ko-KR" dirty="0"/>
              <a:t>/</a:t>
            </a:r>
            <a:r>
              <a:rPr lang="ko-KR" altLang="en-US" dirty="0"/>
              <a:t>통제하는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 동작에 영향을 미치는 것들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요구사항 분석 내용</a:t>
            </a:r>
            <a:endParaRPr lang="en-US" altLang="ko-KR" dirty="0"/>
          </a:p>
          <a:p>
            <a:pPr lvl="1"/>
            <a:r>
              <a:rPr lang="ko-KR" altLang="en-US" dirty="0"/>
              <a:t>설계 문서</a:t>
            </a:r>
            <a:endParaRPr lang="en-US" altLang="ko-KR" dirty="0"/>
          </a:p>
          <a:p>
            <a:pPr lvl="1"/>
            <a:r>
              <a:rPr lang="ko-KR" altLang="en-US" dirty="0"/>
              <a:t>소스코드</a:t>
            </a:r>
            <a:endParaRPr lang="en-US" altLang="ko-KR" dirty="0"/>
          </a:p>
          <a:p>
            <a:pPr lvl="1"/>
            <a:r>
              <a:rPr lang="ko-KR" altLang="en-US" dirty="0"/>
              <a:t>소프트웨어 실행에 필요한 설정 파일들</a:t>
            </a: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F98B1019-B222-9886-8A58-359F426EE88C}"/>
              </a:ext>
            </a:extLst>
          </p:cNvPr>
          <p:cNvSpPr/>
          <p:nvPr/>
        </p:nvSpPr>
        <p:spPr>
          <a:xfrm>
            <a:off x="6096000" y="3050740"/>
            <a:ext cx="463216" cy="1853769"/>
          </a:xfrm>
          <a:prstGeom prst="rightBrace">
            <a:avLst>
              <a:gd name="adj1" fmla="val 24484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3415A-4D9C-1BE4-4C6F-88672379B2FF}"/>
              </a:ext>
            </a:extLst>
          </p:cNvPr>
          <p:cNvSpPr txBox="1"/>
          <p:nvPr/>
        </p:nvSpPr>
        <p:spPr>
          <a:xfrm flipH="1">
            <a:off x="6484400" y="3749966"/>
            <a:ext cx="13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형상 항목</a:t>
            </a:r>
          </a:p>
        </p:txBody>
      </p:sp>
    </p:spTree>
    <p:extLst>
      <p:ext uri="{BB962C8B-B14F-4D97-AF65-F5344CB8AC3E}">
        <p14:creationId xmlns:p14="http://schemas.microsoft.com/office/powerpoint/2010/main" val="201766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13A5E-3269-3AD5-2305-36025C76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정의하기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EE313-2D89-5CD9-0085-9AB19330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프로세스는 </a:t>
            </a:r>
            <a:r>
              <a:rPr lang="en-US" altLang="ko-KR" dirty="0"/>
              <a:t>“</a:t>
            </a:r>
            <a:r>
              <a:rPr lang="ko-KR" altLang="en-US" dirty="0"/>
              <a:t>단계</a:t>
            </a:r>
            <a:r>
              <a:rPr lang="en-US" altLang="ko-KR" dirty="0"/>
              <a:t>”</a:t>
            </a:r>
            <a:r>
              <a:rPr lang="ko-KR" altLang="en-US" dirty="0"/>
              <a:t>로 이루어짐</a:t>
            </a:r>
            <a:endParaRPr lang="en-US" altLang="ko-KR" dirty="0"/>
          </a:p>
          <a:p>
            <a:r>
              <a:rPr lang="ko-KR" altLang="en-US" dirty="0"/>
              <a:t>각 단계는 잘 정의된 작업으로 정의되어야 함</a:t>
            </a:r>
            <a:endParaRPr lang="en-US" altLang="ko-KR" dirty="0"/>
          </a:p>
          <a:p>
            <a:r>
              <a:rPr lang="ko-KR" altLang="en-US" dirty="0"/>
              <a:t>각 단계가 </a:t>
            </a:r>
            <a:r>
              <a:rPr lang="en-US" altLang="ko-KR" dirty="0"/>
              <a:t>“</a:t>
            </a:r>
            <a:r>
              <a:rPr lang="ko-KR" altLang="en-US" dirty="0"/>
              <a:t>잘 정의되기</a:t>
            </a:r>
            <a:r>
              <a:rPr lang="en-US" altLang="ko-KR" dirty="0"/>
              <a:t>” </a:t>
            </a:r>
            <a:r>
              <a:rPr lang="ko-KR" altLang="en-US" dirty="0"/>
              <a:t>위한 요건</a:t>
            </a:r>
            <a:endParaRPr lang="en-US" altLang="ko-KR" dirty="0"/>
          </a:p>
          <a:p>
            <a:pPr lvl="1"/>
            <a:r>
              <a:rPr lang="ko-KR" altLang="en-US" dirty="0"/>
              <a:t>검토</a:t>
            </a:r>
            <a:r>
              <a:rPr lang="en-US" altLang="ko-KR" dirty="0"/>
              <a:t>(verification) </a:t>
            </a:r>
            <a:r>
              <a:rPr lang="ko-KR" altLang="en-US" dirty="0"/>
              <a:t>와 검증</a:t>
            </a:r>
            <a:r>
              <a:rPr lang="en-US" altLang="ko-KR" dirty="0"/>
              <a:t>(validation) </a:t>
            </a:r>
            <a:r>
              <a:rPr lang="ko-KR" altLang="en-US" dirty="0"/>
              <a:t>이 가능하게끔 명확한 결과물</a:t>
            </a:r>
            <a:r>
              <a:rPr lang="en-US" altLang="ko-KR" dirty="0"/>
              <a:t>(what)</a:t>
            </a:r>
          </a:p>
          <a:p>
            <a:pPr lvl="2"/>
            <a:r>
              <a:rPr lang="ko-KR" altLang="en-US" dirty="0"/>
              <a:t>추상적이고 개괄적인 결과물이 아니라 구체적이고 정형화된 결과물</a:t>
            </a:r>
            <a:endParaRPr lang="en-US" altLang="ko-KR" dirty="0"/>
          </a:p>
          <a:p>
            <a:pPr lvl="2"/>
            <a:r>
              <a:rPr lang="ko-KR" altLang="en-US" dirty="0"/>
              <a:t>예시</a:t>
            </a:r>
            <a:r>
              <a:rPr lang="en-US" altLang="ko-KR" dirty="0"/>
              <a:t>:</a:t>
            </a:r>
            <a:r>
              <a:rPr lang="ko-KR" altLang="en-US" dirty="0"/>
              <a:t> 요구 분석서</a:t>
            </a:r>
            <a:r>
              <a:rPr lang="en-US" altLang="ko-KR" dirty="0"/>
              <a:t>, </a:t>
            </a:r>
            <a:r>
              <a:rPr lang="ko-KR" altLang="en-US" dirty="0"/>
              <a:t>설계 문서</a:t>
            </a:r>
            <a:r>
              <a:rPr lang="en-US" altLang="ko-KR" dirty="0"/>
              <a:t>, 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프로토타입 등</a:t>
            </a:r>
            <a:endParaRPr lang="en-US" altLang="ko-KR" dirty="0"/>
          </a:p>
          <a:p>
            <a:pPr lvl="1"/>
            <a:r>
              <a:rPr lang="ko-KR" altLang="en-US" dirty="0"/>
              <a:t>시작과 끝에 대한 명확한 정의</a:t>
            </a:r>
            <a:endParaRPr lang="en-US" altLang="ko-KR" dirty="0"/>
          </a:p>
          <a:p>
            <a:pPr lvl="2"/>
            <a:r>
              <a:rPr lang="ko-KR" altLang="en-US" dirty="0"/>
              <a:t>진입 조건</a:t>
            </a:r>
            <a:r>
              <a:rPr lang="en-US" altLang="ko-KR" dirty="0"/>
              <a:t>: </a:t>
            </a:r>
            <a:r>
              <a:rPr lang="ko-KR" altLang="en-US" dirty="0"/>
              <a:t>이 단계의 작업을 시작하기 위하여 만족해야 되는 조건</a:t>
            </a:r>
            <a:endParaRPr lang="en-US" altLang="ko-KR" dirty="0"/>
          </a:p>
          <a:p>
            <a:pPr lvl="2"/>
            <a:r>
              <a:rPr lang="ko-KR" altLang="en-US" dirty="0"/>
              <a:t>출구 조건</a:t>
            </a:r>
            <a:r>
              <a:rPr lang="en-US" altLang="ko-KR" dirty="0"/>
              <a:t>: </a:t>
            </a:r>
            <a:r>
              <a:rPr lang="ko-KR" altLang="en-US" dirty="0"/>
              <a:t>이 단계의 작업을 종료하기 위하여 산출물이 만족해야 되는 조건</a:t>
            </a:r>
            <a:endParaRPr lang="en-US" altLang="ko-KR" dirty="0"/>
          </a:p>
          <a:p>
            <a:pPr lvl="3"/>
            <a:r>
              <a:rPr lang="ko-KR" altLang="en-US" dirty="0"/>
              <a:t>출구 조건은 다음 단계의 진입 조건과 일관된 내용이어야 함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18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99BE7-F51B-1D07-22F5-2A0F0619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정의하기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3AE34-215C-4EF4-5494-7F0A3C992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30"/>
            <a:ext cx="11015132" cy="934166"/>
          </a:xfrm>
        </p:spPr>
        <p:txBody>
          <a:bodyPr/>
          <a:lstStyle/>
          <a:p>
            <a:r>
              <a:rPr lang="ko-KR" altLang="en-US" dirty="0"/>
              <a:t>프로세스의 각 단계 정의하기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3CFAE6-8A5B-81A7-AE15-4A7FEB32BE3B}"/>
              </a:ext>
            </a:extLst>
          </p:cNvPr>
          <p:cNvSpPr/>
          <p:nvPr/>
        </p:nvSpPr>
        <p:spPr>
          <a:xfrm>
            <a:off x="1993976" y="3332232"/>
            <a:ext cx="1332412" cy="41560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단계 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C0252D-40A6-8527-D1AC-47C276775BE7}"/>
              </a:ext>
            </a:extLst>
          </p:cNvPr>
          <p:cNvSpPr/>
          <p:nvPr/>
        </p:nvSpPr>
        <p:spPr>
          <a:xfrm>
            <a:off x="3326388" y="3332232"/>
            <a:ext cx="1332412" cy="41560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검토</a:t>
            </a:r>
            <a:r>
              <a:rPr lang="en-US" altLang="ko-KR" dirty="0"/>
              <a:t>/</a:t>
            </a:r>
            <a:r>
              <a:rPr lang="ko-KR" altLang="en-US" dirty="0"/>
              <a:t>검증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D69480B-0DD7-5436-E660-40D216F4211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075564" y="3537284"/>
            <a:ext cx="918412" cy="27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2D0F45-A9C5-0E3F-B540-16A6D1EA4717}"/>
              </a:ext>
            </a:extLst>
          </p:cNvPr>
          <p:cNvCxnSpPr>
            <a:cxnSpLocks/>
          </p:cNvCxnSpPr>
          <p:nvPr/>
        </p:nvCxnSpPr>
        <p:spPr>
          <a:xfrm>
            <a:off x="4658800" y="3537284"/>
            <a:ext cx="918412" cy="27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6E447D-D0AC-4F06-E30F-C7645927E761}"/>
              </a:ext>
            </a:extLst>
          </p:cNvPr>
          <p:cNvSpPr txBox="1"/>
          <p:nvPr/>
        </p:nvSpPr>
        <p:spPr>
          <a:xfrm>
            <a:off x="885980" y="3167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진입조건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59676-C508-8603-6280-9EF0A4EDE39D}"/>
              </a:ext>
            </a:extLst>
          </p:cNvPr>
          <p:cNvSpPr txBox="1"/>
          <p:nvPr/>
        </p:nvSpPr>
        <p:spPr>
          <a:xfrm>
            <a:off x="4658800" y="3167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출구조건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FA88BF-E4EC-0003-AD2C-E85D914D9DA1}"/>
              </a:ext>
            </a:extLst>
          </p:cNvPr>
          <p:cNvSpPr/>
          <p:nvPr/>
        </p:nvSpPr>
        <p:spPr>
          <a:xfrm>
            <a:off x="7035207" y="3332232"/>
            <a:ext cx="1332412" cy="41560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단계 </a:t>
            </a:r>
            <a:r>
              <a:rPr lang="en-US" altLang="ko-KR" dirty="0"/>
              <a:t>N+1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960130-74EB-1A26-0EF6-A67A71F08B14}"/>
              </a:ext>
            </a:extLst>
          </p:cNvPr>
          <p:cNvSpPr/>
          <p:nvPr/>
        </p:nvSpPr>
        <p:spPr>
          <a:xfrm>
            <a:off x="8367619" y="3332232"/>
            <a:ext cx="1332412" cy="41560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검토</a:t>
            </a:r>
            <a:r>
              <a:rPr lang="en-US" altLang="ko-KR" dirty="0"/>
              <a:t>/</a:t>
            </a:r>
            <a:r>
              <a:rPr lang="ko-KR" altLang="en-US" dirty="0"/>
              <a:t>검증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D395445-4131-9140-74B5-2E1D4C1AF02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116795" y="3537284"/>
            <a:ext cx="918412" cy="27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730A748-8A82-9D14-3CEA-6F6E9EB57F69}"/>
              </a:ext>
            </a:extLst>
          </p:cNvPr>
          <p:cNvCxnSpPr>
            <a:cxnSpLocks/>
          </p:cNvCxnSpPr>
          <p:nvPr/>
        </p:nvCxnSpPr>
        <p:spPr>
          <a:xfrm>
            <a:off x="9700031" y="3537284"/>
            <a:ext cx="918412" cy="27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5CDF84-BDC4-AD86-4C8D-383D5EA1AE39}"/>
              </a:ext>
            </a:extLst>
          </p:cNvPr>
          <p:cNvSpPr txBox="1"/>
          <p:nvPr/>
        </p:nvSpPr>
        <p:spPr>
          <a:xfrm>
            <a:off x="5927211" y="3167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진입조건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F4F82F-6D4E-2141-9C6E-582A054717BB}"/>
              </a:ext>
            </a:extLst>
          </p:cNvPr>
          <p:cNvSpPr txBox="1"/>
          <p:nvPr/>
        </p:nvSpPr>
        <p:spPr>
          <a:xfrm>
            <a:off x="9700031" y="3167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출구조건</a:t>
            </a:r>
          </a:p>
        </p:txBody>
      </p:sp>
    </p:spTree>
    <p:extLst>
      <p:ext uri="{BB962C8B-B14F-4D97-AF65-F5344CB8AC3E}">
        <p14:creationId xmlns:p14="http://schemas.microsoft.com/office/powerpoint/2010/main" val="1067548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DCD99-DB92-D326-49C6-9AB60C0F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정의하기 예시</a:t>
            </a:r>
            <a:r>
              <a:rPr lang="en-US" altLang="ko-KR" dirty="0"/>
              <a:t>: </a:t>
            </a:r>
            <a:r>
              <a:rPr lang="ko-KR" altLang="en-US" dirty="0"/>
              <a:t>서비스 야간 장애 대응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14862-6879-6CA5-FC6C-A928DEC5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단계 </a:t>
            </a:r>
            <a:r>
              <a:rPr lang="en-US" altLang="ko-KR" dirty="0"/>
              <a:t>1: </a:t>
            </a:r>
            <a:r>
              <a:rPr lang="ko-KR" altLang="en-US" dirty="0"/>
              <a:t>장애 인지 및 당직자 연락</a:t>
            </a:r>
            <a:endParaRPr lang="en-US" altLang="ko-KR" dirty="0"/>
          </a:p>
          <a:p>
            <a:pPr lvl="1"/>
            <a:r>
              <a:rPr lang="ko-KR" altLang="en-US" dirty="0"/>
              <a:t>진입조건</a:t>
            </a:r>
            <a:r>
              <a:rPr lang="en-US" altLang="ko-KR" dirty="0"/>
              <a:t>: </a:t>
            </a:r>
            <a:r>
              <a:rPr lang="ko-KR" altLang="en-US" dirty="0"/>
              <a:t>모니터링 </a:t>
            </a:r>
            <a:r>
              <a:rPr lang="en-US" altLang="ko-KR" dirty="0"/>
              <a:t>dashboard </a:t>
            </a:r>
            <a:r>
              <a:rPr lang="ko-KR" altLang="en-US" dirty="0"/>
              <a:t>상에 서비스 장애로 판단되어야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     </a:t>
            </a:r>
            <a:r>
              <a:rPr lang="ko-KR" altLang="en-US" dirty="0"/>
              <a:t>장애는 서비스 포트에 </a:t>
            </a:r>
            <a:r>
              <a:rPr lang="en-US" altLang="ko-KR" dirty="0"/>
              <a:t>1</a:t>
            </a:r>
            <a:r>
              <a:rPr lang="ko-KR" altLang="en-US" dirty="0"/>
              <a:t>분 이상 접근하지 못할 때로 정의한다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산출물</a:t>
            </a:r>
            <a:r>
              <a:rPr lang="en-US" altLang="ko-KR" dirty="0"/>
              <a:t>: </a:t>
            </a:r>
            <a:r>
              <a:rPr lang="ko-KR" altLang="en-US" dirty="0"/>
              <a:t>당직자 긴급연락망으로의 통화 기록</a:t>
            </a:r>
            <a:endParaRPr lang="en-US" altLang="ko-KR" dirty="0"/>
          </a:p>
          <a:p>
            <a:pPr lvl="1"/>
            <a:r>
              <a:rPr lang="ko-KR" altLang="en-US" dirty="0"/>
              <a:t>출구조건</a:t>
            </a:r>
            <a:r>
              <a:rPr lang="en-US" altLang="ko-KR" dirty="0"/>
              <a:t>: </a:t>
            </a:r>
            <a:r>
              <a:rPr lang="ko-KR" altLang="en-US" dirty="0"/>
              <a:t>당직자 중 한 명 이상과 통화가 이루어져야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단계 </a:t>
            </a:r>
            <a:r>
              <a:rPr lang="en-US" altLang="ko-KR" dirty="0"/>
              <a:t>2: </a:t>
            </a:r>
            <a:r>
              <a:rPr lang="ko-KR" altLang="en-US" dirty="0"/>
              <a:t>장애 긴급 대응 및 원인 분석</a:t>
            </a:r>
            <a:endParaRPr lang="en-US" altLang="ko-KR" dirty="0"/>
          </a:p>
          <a:p>
            <a:pPr lvl="1"/>
            <a:r>
              <a:rPr lang="ko-KR" altLang="en-US" dirty="0"/>
              <a:t>진입조건</a:t>
            </a:r>
            <a:r>
              <a:rPr lang="en-US" altLang="ko-KR" dirty="0"/>
              <a:t>: </a:t>
            </a:r>
            <a:r>
              <a:rPr lang="ko-KR" altLang="en-US" dirty="0"/>
              <a:t>당직자 중 한 명 이상이 연락 받는다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산출물</a:t>
            </a:r>
            <a:r>
              <a:rPr lang="en-US" altLang="ko-KR" dirty="0"/>
              <a:t>: </a:t>
            </a:r>
            <a:r>
              <a:rPr lang="ko-KR" altLang="en-US" dirty="0"/>
              <a:t>장애에 대한 </a:t>
            </a:r>
            <a:r>
              <a:rPr lang="en-US" altLang="ko-KR" dirty="0"/>
              <a:t>1</a:t>
            </a:r>
            <a:r>
              <a:rPr lang="ko-KR" altLang="en-US" dirty="0"/>
              <a:t>차 원인 분석 보고서</a:t>
            </a:r>
            <a:endParaRPr lang="en-US" altLang="ko-KR" dirty="0"/>
          </a:p>
          <a:p>
            <a:pPr lvl="1"/>
            <a:r>
              <a:rPr lang="ko-KR" altLang="en-US" dirty="0"/>
              <a:t>출구조건</a:t>
            </a:r>
            <a:r>
              <a:rPr lang="en-US" altLang="ko-KR" dirty="0"/>
              <a:t>: </a:t>
            </a:r>
            <a:r>
              <a:rPr lang="ko-KR" altLang="en-US" dirty="0"/>
              <a:t>서비스는 장애 상태에서 벗어나야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       1</a:t>
            </a:r>
            <a:r>
              <a:rPr lang="ko-KR" altLang="en-US" dirty="0"/>
              <a:t>차 원인 보고서는 운영팀 팀장으로 전달되어야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07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96899-5E1A-5CFE-CD80-98236C6D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좋은 프로세스의 특성 </a:t>
            </a:r>
            <a:r>
              <a:rPr lang="en-US" altLang="ko-KR" dirty="0"/>
              <a:t>#1 - </a:t>
            </a:r>
            <a:r>
              <a:rPr lang="ko-KR" altLang="en-US" dirty="0"/>
              <a:t>예측 가능성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CDDD0-7C8B-2A81-E8DC-4ABEF83E7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프로세스 결과가 프로젝트 완성 전에 얼마나 정확히 예측 될 수 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비용</a:t>
            </a:r>
            <a:r>
              <a:rPr lang="en-US" altLang="ko-KR" dirty="0"/>
              <a:t>, </a:t>
            </a:r>
            <a:r>
              <a:rPr lang="ko-KR" altLang="en-US" dirty="0"/>
              <a:t>품질</a:t>
            </a:r>
            <a:endParaRPr lang="en-US" altLang="ko-KR" dirty="0"/>
          </a:p>
          <a:p>
            <a:r>
              <a:rPr lang="ko-KR" altLang="en-US" dirty="0"/>
              <a:t>소프트웨어 공학의 목표는</a:t>
            </a:r>
            <a:r>
              <a:rPr lang="en-US" altLang="ko-KR" dirty="0"/>
              <a:t> ①</a:t>
            </a:r>
            <a:r>
              <a:rPr lang="ko-KR" altLang="en-US" dirty="0"/>
              <a:t>제한된 리소스로 </a:t>
            </a:r>
            <a:r>
              <a:rPr lang="en-US" altLang="ko-KR" dirty="0"/>
              <a:t>②</a:t>
            </a:r>
            <a:r>
              <a:rPr lang="ko-KR" altLang="en-US" dirty="0"/>
              <a:t>원하는 목표를 달성하기 위해</a:t>
            </a:r>
            <a:br>
              <a:rPr lang="en-US" altLang="ko-KR" dirty="0"/>
            </a:br>
            <a:r>
              <a:rPr lang="en-US" altLang="ko-KR" dirty="0"/>
              <a:t>③</a:t>
            </a:r>
            <a:r>
              <a:rPr lang="ko-KR" altLang="en-US" dirty="0"/>
              <a:t>대안들 중 가장 효율적인 것을 찾는 것이므로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ko-KR" altLang="en-US" dirty="0"/>
              <a:t>예측 가능성</a:t>
            </a:r>
            <a:r>
              <a:rPr lang="en-US" altLang="ko-KR" dirty="0"/>
              <a:t>”</a:t>
            </a:r>
            <a:r>
              <a:rPr lang="ko-KR" altLang="en-US" dirty="0"/>
              <a:t>은 프로세스 선택에 있어서 가장 중요한 기준임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4DCDC-44BB-8331-194C-46C399EDDC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78"/>
          <a:stretch/>
        </p:blipFill>
        <p:spPr bwMode="auto">
          <a:xfrm>
            <a:off x="639185" y="4083437"/>
            <a:ext cx="4958307" cy="267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38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96899-5E1A-5CFE-CD80-98236C6D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좋은 프로세스의 특성 </a:t>
            </a:r>
            <a:r>
              <a:rPr lang="en-US" altLang="ko-KR" dirty="0"/>
              <a:t>#1 - </a:t>
            </a:r>
            <a:r>
              <a:rPr lang="ko-KR" altLang="en-US" dirty="0"/>
              <a:t>예측 가능성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CDDD0-7C8B-2A81-E8DC-4ABEF83E7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ko-KR" altLang="en-US" dirty="0"/>
              <a:t>소프트웨어 개발사 </a:t>
            </a:r>
            <a:r>
              <a:rPr lang="en-US" altLang="ko-KR" dirty="0"/>
              <a:t>A </a:t>
            </a:r>
            <a:r>
              <a:rPr lang="ko-KR" altLang="en-US" dirty="0"/>
              <a:t>는 개발자 </a:t>
            </a:r>
            <a:r>
              <a:rPr lang="en-US" altLang="ko-KR" dirty="0"/>
              <a:t>2</a:t>
            </a:r>
            <a:r>
              <a:rPr lang="ko-KR" altLang="en-US" dirty="0"/>
              <a:t>명이 쌍을 이뤄 개발하는 </a:t>
            </a:r>
            <a:r>
              <a:rPr lang="en-US" altLang="ko-KR" dirty="0">
                <a:latin typeface="Consolas" panose="020B0609020204030204" pitchFamily="49" charset="0"/>
              </a:rPr>
              <a:t>“Pair programming”</a:t>
            </a:r>
            <a:r>
              <a:rPr lang="en-US" altLang="ko-KR" dirty="0"/>
              <a:t> </a:t>
            </a:r>
            <a:r>
              <a:rPr lang="ko-KR" altLang="en-US" dirty="0"/>
              <a:t>을 해왔다</a:t>
            </a:r>
            <a:r>
              <a:rPr lang="en-US" altLang="ko-KR" dirty="0"/>
              <a:t>. </a:t>
            </a:r>
            <a:r>
              <a:rPr lang="ko-KR" altLang="en-US" dirty="0"/>
              <a:t>이 방법으로 버그 발생률을 </a:t>
            </a:r>
            <a:r>
              <a:rPr lang="en-US" altLang="ko-KR" dirty="0"/>
              <a:t>5% </a:t>
            </a:r>
            <a:r>
              <a:rPr lang="ko-KR" altLang="en-US" dirty="0"/>
              <a:t>로 통제할 수 있었다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그런데 보다 높은 생산성을 위해 </a:t>
            </a:r>
            <a:r>
              <a:rPr lang="en-US" altLang="ko-KR" dirty="0"/>
              <a:t>pair programming </a:t>
            </a:r>
            <a:r>
              <a:rPr lang="ko-KR" altLang="en-US" dirty="0"/>
              <a:t>이 아니라</a:t>
            </a:r>
            <a:br>
              <a:rPr lang="en-US" altLang="ko-KR" dirty="0"/>
            </a:br>
            <a:r>
              <a:rPr lang="ko-KR" altLang="en-US" dirty="0"/>
              <a:t>각 개발자가 </a:t>
            </a:r>
            <a:r>
              <a:rPr lang="en-US" altLang="ko-KR" dirty="0"/>
              <a:t>unit </a:t>
            </a:r>
            <a:r>
              <a:rPr lang="ko-KR" altLang="en-US" dirty="0"/>
              <a:t>형태로 여러 개발 프로젝트에 참여하게끔 바꾸려고 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그런데 이 방법은 처음 시도해보는 것이라 버그 발생률을 현재로서 알기 힘들다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새 프로세스를 도입해야 될까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78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29984-6B84-93A8-B965-8D9C9459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상의 이해 당사자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6E031-B815-447C-B9D2-12ED7824B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719" y="1239864"/>
            <a:ext cx="11566613" cy="553607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고객 또는 스폰서</a:t>
            </a:r>
            <a:endParaRPr lang="en-US" altLang="ko-KR" dirty="0"/>
          </a:p>
          <a:p>
            <a:pPr lvl="1"/>
            <a:r>
              <a:rPr lang="ko-KR" altLang="en-US" dirty="0"/>
              <a:t>특정 소프트웨어 개발을 의뢰하는 존재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회사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개인 모두 가능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ko-KR" altLang="en-US" dirty="0"/>
              <a:t>실제 비용을 부담하는 존재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최종 사용자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(End-user)</a:t>
            </a:r>
          </a:p>
          <a:p>
            <a:pPr lvl="1"/>
            <a:r>
              <a:rPr lang="ko-KR" altLang="en-US" dirty="0"/>
              <a:t>소프트웨어 산출물을 실제 사용하게 될 사용자</a:t>
            </a:r>
            <a:endParaRPr lang="en-US" altLang="ko-KR" dirty="0"/>
          </a:p>
          <a:p>
            <a:pPr lvl="1"/>
            <a:r>
              <a:rPr lang="ko-KR" altLang="en-US" dirty="0"/>
              <a:t>고객과 반드시 일치하지는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Q: </a:t>
            </a:r>
            <a:r>
              <a:rPr lang="ko-KR" altLang="en-US" dirty="0"/>
              <a:t>다음 각 케이스에 대해서 스폰서와 최종 사용자를 구분해 </a:t>
            </a:r>
            <a:r>
              <a:rPr lang="ko-KR" altLang="en-US" dirty="0" err="1"/>
              <a:t>보시오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회사 내 전 직원들이 서로 연락처를 공유하기 위한 사이트를 개발한다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회사 내 임원들이 프로젝트별 비용을 확인할 수 있는 사이트를 개발한다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회사는 자사가 서비스할 사진 공유 사이트 </a:t>
            </a:r>
            <a:r>
              <a:rPr lang="en-US" altLang="ko-KR" dirty="0"/>
              <a:t>“</a:t>
            </a:r>
            <a:r>
              <a:rPr lang="en-US" altLang="ko-KR" dirty="0" err="1"/>
              <a:t>DelayedGram</a:t>
            </a:r>
            <a:r>
              <a:rPr lang="en-US" altLang="ko-KR" dirty="0"/>
              <a:t>” </a:t>
            </a:r>
            <a:r>
              <a:rPr lang="ko-KR" altLang="en-US" dirty="0"/>
              <a:t>을 개발한다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회사는 정부로부터 용역을 수주해 어린이용 코딩 사이트 </a:t>
            </a:r>
            <a:r>
              <a:rPr lang="en-US" altLang="ko-KR" dirty="0"/>
              <a:t>“</a:t>
            </a:r>
            <a:r>
              <a:rPr lang="ko-KR" altLang="en-US" dirty="0"/>
              <a:t>에디와 </a:t>
            </a:r>
            <a:r>
              <a:rPr lang="ko-KR" altLang="en-US" dirty="0" err="1"/>
              <a:t>크롱</a:t>
            </a:r>
            <a:r>
              <a:rPr lang="en-US" altLang="ko-KR" dirty="0"/>
              <a:t>” </a:t>
            </a:r>
            <a:r>
              <a:rPr lang="ko-KR" altLang="en-US" dirty="0"/>
              <a:t>을 개발한다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27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1D269-6F59-7C7A-6B2C-26EA99A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좋은 프로세스의 특성 </a:t>
            </a:r>
            <a:r>
              <a:rPr lang="en-US" altLang="ko-KR" sz="3600" dirty="0"/>
              <a:t>#2 - </a:t>
            </a:r>
            <a:r>
              <a:rPr lang="ko-KR" altLang="en-US" sz="3600" dirty="0"/>
              <a:t>테스팅 </a:t>
            </a:r>
            <a:r>
              <a:rPr lang="en-US" altLang="ko-KR" sz="3600" dirty="0"/>
              <a:t>&amp; </a:t>
            </a:r>
            <a:r>
              <a:rPr lang="ko-KR" altLang="en-US" sz="3600" dirty="0"/>
              <a:t>유지보수 용이성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5D614-8BCE-8600-1A1E-8389DE60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각 단계에서 들어가는 노력의 비율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가장 많은 노력이 들어가는 단계인 </a:t>
            </a:r>
            <a:r>
              <a:rPr lang="en-US" altLang="ko-KR" dirty="0"/>
              <a:t>“</a:t>
            </a:r>
            <a:r>
              <a:rPr lang="ko-KR" altLang="en-US" dirty="0"/>
              <a:t>테스팅과 유지보수성</a:t>
            </a:r>
            <a:r>
              <a:rPr lang="en-US" altLang="ko-KR" dirty="0"/>
              <a:t>”</a:t>
            </a:r>
            <a:r>
              <a:rPr lang="ko-KR" altLang="en-US" dirty="0"/>
              <a:t>을 개선할 수 있는 프로세스가 선호됨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F950B-1B21-5AD0-BF77-8D1E618875D7}"/>
              </a:ext>
            </a:extLst>
          </p:cNvPr>
          <p:cNvSpPr txBox="1"/>
          <p:nvPr/>
        </p:nvSpPr>
        <p:spPr>
          <a:xfrm>
            <a:off x="844644" y="3673021"/>
            <a:ext cx="577756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50%</a:t>
            </a:r>
            <a:endParaRPr lang="ko-KR" altLang="en-US" sz="15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5E697B-580F-765D-EDF7-5C3E7FB425CE}"/>
              </a:ext>
            </a:extLst>
          </p:cNvPr>
          <p:cNvGrpSpPr/>
          <p:nvPr/>
        </p:nvGrpSpPr>
        <p:grpSpPr>
          <a:xfrm>
            <a:off x="742462" y="1836616"/>
            <a:ext cx="5353538" cy="2688492"/>
            <a:chOff x="742462" y="1961662"/>
            <a:chExt cx="5353538" cy="2688492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D762E01B-87F7-5870-8F67-80D4A63B23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72" b="14535"/>
            <a:stretch/>
          </p:blipFill>
          <p:spPr bwMode="auto">
            <a:xfrm>
              <a:off x="742462" y="1961662"/>
              <a:ext cx="5273549" cy="2688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CAAC5A-1A28-2C66-F4BC-7125D8B8CA46}"/>
                </a:ext>
              </a:extLst>
            </p:cNvPr>
            <p:cNvSpPr txBox="1"/>
            <p:nvPr/>
          </p:nvSpPr>
          <p:spPr>
            <a:xfrm>
              <a:off x="5386807" y="4160799"/>
              <a:ext cx="709193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500" dirty="0"/>
                <a:t>30%</a:t>
              </a:r>
              <a:endParaRPr lang="ko-KR" altLang="en-US" sz="1500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6BBB9C-0194-28FC-73F3-618BD4CDEC2D}"/>
              </a:ext>
            </a:extLst>
          </p:cNvPr>
          <p:cNvSpPr/>
          <p:nvPr/>
        </p:nvSpPr>
        <p:spPr>
          <a:xfrm>
            <a:off x="844644" y="3510683"/>
            <a:ext cx="640080" cy="423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7A0AE2-B534-54B3-53E5-DF8176C5C3B5}"/>
              </a:ext>
            </a:extLst>
          </p:cNvPr>
          <p:cNvSpPr/>
          <p:nvPr/>
        </p:nvSpPr>
        <p:spPr>
          <a:xfrm>
            <a:off x="844644" y="3588345"/>
            <a:ext cx="640080" cy="423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50%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55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88FE0-B6C8-0E89-E089-E50EAA41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좋은 프로세스의 특성 </a:t>
            </a:r>
            <a:r>
              <a:rPr lang="en-US" altLang="ko-KR" dirty="0"/>
              <a:t>#3 - </a:t>
            </a:r>
            <a:r>
              <a:rPr lang="ko-KR" altLang="en-US" dirty="0"/>
              <a:t>변경 용이성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C4DC8-8F50-F36E-F1BA-945DF752C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소프트웨어에 있어서 변경은 불가피하다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변경의 이유</a:t>
            </a:r>
            <a:endParaRPr lang="en-US" altLang="ko-KR" dirty="0"/>
          </a:p>
          <a:p>
            <a:pPr lvl="1"/>
            <a:r>
              <a:rPr lang="ko-KR" altLang="en-US" dirty="0"/>
              <a:t>요구사항 변경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또는 성능 요건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ko-KR" altLang="en-US" dirty="0"/>
              <a:t>버그</a:t>
            </a:r>
            <a:endParaRPr lang="en-US" altLang="ko-KR" dirty="0"/>
          </a:p>
          <a:p>
            <a:pPr lvl="1"/>
            <a:r>
              <a:rPr lang="ko-KR" altLang="en-US" dirty="0" err="1"/>
              <a:t>리팩토링</a:t>
            </a:r>
            <a:endParaRPr lang="en-US" altLang="ko-KR" dirty="0"/>
          </a:p>
          <a:p>
            <a:r>
              <a:rPr lang="ko-KR" altLang="en-US" dirty="0"/>
              <a:t>따라서 소프트웨어 변경을 손쉽게 할 수 있는 프로세스가 선호된다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057CEA80-BAB4-E14E-92C3-2C4AB4F46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8"/>
          <a:stretch/>
        </p:blipFill>
        <p:spPr bwMode="auto">
          <a:xfrm>
            <a:off x="6700039" y="1239864"/>
            <a:ext cx="5397629" cy="256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596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5E3FD-A718-2DDC-BC97-695FC796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좋은 프로세스의 특성 </a:t>
            </a:r>
            <a:r>
              <a:rPr lang="en-US" altLang="ko-KR" dirty="0"/>
              <a:t>#4 - </a:t>
            </a:r>
            <a:r>
              <a:rPr lang="ko-KR" altLang="en-US" dirty="0"/>
              <a:t>결함 제거 용이성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5BE452-B64D-E7C9-B9EA-A7A61F684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결함은 코딩 단계 뿐만 아니라 모든 단계에서 발생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요구분석 단계</a:t>
            </a:r>
            <a:r>
              <a:rPr lang="en-US" altLang="ko-KR" dirty="0"/>
              <a:t>(20%), </a:t>
            </a:r>
            <a:r>
              <a:rPr lang="ko-KR" altLang="en-US" dirty="0"/>
              <a:t>설계 단계</a:t>
            </a:r>
            <a:r>
              <a:rPr lang="en-US" altLang="ko-KR" dirty="0"/>
              <a:t>(30%), </a:t>
            </a:r>
            <a:r>
              <a:rPr lang="ko-KR" altLang="en-US" dirty="0"/>
              <a:t>코딩 단계</a:t>
            </a:r>
            <a:r>
              <a:rPr lang="en-US" altLang="ko-KR" dirty="0"/>
              <a:t>(50%)</a:t>
            </a:r>
          </a:p>
          <a:p>
            <a:r>
              <a:rPr lang="ko-KR" altLang="en-US" dirty="0"/>
              <a:t>그리고 결함 수정에 대한 비용은 결함의 발생 시점에 따라 다르다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 만든 뒤에 수정하는 것은 굉장한 노력이 들어간다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따라서 앞 단계에서 결함이 발견되는 것이 비용이 적게 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오류 탐색과 수정은 마지막에 한 번 하는</a:t>
            </a:r>
            <a:br>
              <a:rPr lang="en-US" altLang="ko-KR" dirty="0"/>
            </a:br>
            <a:r>
              <a:rPr lang="ko-KR" altLang="en-US" dirty="0"/>
              <a:t>작업이 아니라</a:t>
            </a:r>
            <a:r>
              <a:rPr lang="en-US" altLang="ko-KR" dirty="0"/>
              <a:t> </a:t>
            </a:r>
            <a:r>
              <a:rPr lang="ko-KR" altLang="en-US" dirty="0"/>
              <a:t>전 과정 중에 발생하는 지속적인</a:t>
            </a:r>
            <a:br>
              <a:rPr lang="en-US" altLang="ko-KR" dirty="0"/>
            </a:br>
            <a:r>
              <a:rPr lang="ko-KR" altLang="en-US" dirty="0"/>
              <a:t>작업이 되어야 한다</a:t>
            </a:r>
            <a:r>
              <a:rPr lang="en-US" altLang="ko-KR"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495360-1E34-CEC9-A921-EA9918BBF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764" y="3938587"/>
            <a:ext cx="3960812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518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FC1DF-26B8-94BE-845D-FDAA36B7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EBD85-2A5F-B208-6038-0E236A2D9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프로세스를 정의할 때 참고할 수 있는 유형을 뜻함</a:t>
            </a:r>
            <a:endParaRPr lang="en-US" altLang="ko-KR" dirty="0"/>
          </a:p>
          <a:p>
            <a:r>
              <a:rPr lang="ko-KR" altLang="en-US" dirty="0"/>
              <a:t>대표적인 예</a:t>
            </a:r>
            <a:endParaRPr lang="en-US" altLang="ko-KR" dirty="0"/>
          </a:p>
          <a:p>
            <a:pPr lvl="1"/>
            <a:r>
              <a:rPr lang="ko-KR" altLang="en-US" dirty="0"/>
              <a:t>폭포수 모델</a:t>
            </a:r>
            <a:r>
              <a:rPr lang="en-US" altLang="ko-KR" dirty="0"/>
              <a:t> &amp; V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ko-KR" altLang="en-US" dirty="0" err="1"/>
              <a:t>프로타이핑</a:t>
            </a:r>
            <a:r>
              <a:rPr lang="ko-KR" altLang="en-US" dirty="0"/>
              <a:t> 모델</a:t>
            </a:r>
            <a:endParaRPr lang="en-US" altLang="ko-KR" dirty="0"/>
          </a:p>
          <a:p>
            <a:pPr lvl="1"/>
            <a:r>
              <a:rPr lang="ko-KR" altLang="en-US" dirty="0"/>
              <a:t>나선형 모델</a:t>
            </a:r>
            <a:endParaRPr lang="en-US" altLang="ko-KR" dirty="0"/>
          </a:p>
          <a:p>
            <a:pPr lvl="1"/>
            <a:r>
              <a:rPr lang="ko-KR" altLang="en-US" dirty="0"/>
              <a:t>진화적 모델</a:t>
            </a:r>
            <a:endParaRPr lang="en-US" altLang="ko-KR" dirty="0"/>
          </a:p>
          <a:p>
            <a:pPr lvl="1"/>
            <a:r>
              <a:rPr lang="en-US" altLang="ko-KR" dirty="0"/>
              <a:t>Unified Process</a:t>
            </a:r>
          </a:p>
          <a:p>
            <a:pPr lvl="1"/>
            <a:r>
              <a:rPr lang="ko-KR" altLang="en-US" dirty="0"/>
              <a:t>애자일</a:t>
            </a:r>
            <a:r>
              <a:rPr lang="en-US" altLang="ko-KR" dirty="0"/>
              <a:t>(agile) </a:t>
            </a:r>
            <a:r>
              <a:rPr lang="ko-KR" altLang="en-US" dirty="0"/>
              <a:t>프로세스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3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BFF7B-0451-6561-F88C-57F5B50E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모델 </a:t>
            </a:r>
            <a:r>
              <a:rPr lang="en-US" altLang="ko-KR" dirty="0"/>
              <a:t>#1 - </a:t>
            </a:r>
            <a:r>
              <a:rPr lang="ko-KR" altLang="en-US" dirty="0"/>
              <a:t>폭포수</a:t>
            </a:r>
            <a:r>
              <a:rPr lang="en-US" altLang="ko-KR" dirty="0"/>
              <a:t>(Waterfall) </a:t>
            </a:r>
            <a:r>
              <a:rPr lang="ko-KR" altLang="en-US" dirty="0"/>
              <a:t>모델</a:t>
            </a:r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F6BA5BCC-809F-F8EE-F48A-2A2F54DEC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08113"/>
            <a:ext cx="761365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959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BFF7B-0451-6561-F88C-57F5B50E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모델 </a:t>
            </a:r>
            <a:r>
              <a:rPr lang="en-US" altLang="ko-KR" dirty="0"/>
              <a:t>#1 - </a:t>
            </a:r>
            <a:r>
              <a:rPr lang="ko-KR" altLang="en-US" dirty="0"/>
              <a:t>폭포수</a:t>
            </a:r>
            <a:r>
              <a:rPr lang="en-US" altLang="ko-KR" dirty="0"/>
              <a:t>(Waterfall)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8BDB1-4F50-1B99-C3FF-6BF86FB4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오래되고 널리 사용된 프로세스 모델</a:t>
            </a:r>
            <a:endParaRPr lang="en-US" altLang="ko-KR" dirty="0"/>
          </a:p>
          <a:p>
            <a:r>
              <a:rPr lang="ko-KR" altLang="en-US" dirty="0"/>
              <a:t>각 단계를 위에서부터 순서대로 수행함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각 단계가 완전히 끝난 후 그 단계의 결과물을 점검 후 다음 단계를 수행함</a:t>
            </a:r>
            <a:endParaRPr lang="en-US" altLang="ko-KR" dirty="0"/>
          </a:p>
          <a:p>
            <a:pPr lvl="1"/>
            <a:r>
              <a:rPr lang="ko-KR" altLang="en-US" dirty="0"/>
              <a:t>각 단계 사이에 중복이나 상호 작용 없이 순서적으로 수행됨</a:t>
            </a:r>
            <a:endParaRPr lang="en-US" altLang="ko-KR" dirty="0"/>
          </a:p>
          <a:p>
            <a:r>
              <a:rPr lang="ko-KR" altLang="en-US" dirty="0"/>
              <a:t>각 단계를 전문가 팀이 전담하고 후속 전문가 팀으로 넘기는 형태의 파이프라인으로 작업하는 것이 가능함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8245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BFF7B-0451-6561-F88C-57F5B50E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모델 </a:t>
            </a:r>
            <a:r>
              <a:rPr lang="en-US" altLang="ko-KR" dirty="0"/>
              <a:t>#1 - </a:t>
            </a:r>
            <a:r>
              <a:rPr lang="ko-KR" altLang="en-US" dirty="0"/>
              <a:t>폭포수</a:t>
            </a:r>
            <a:r>
              <a:rPr lang="en-US" altLang="ko-KR" dirty="0"/>
              <a:t>(Waterfall)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8BDB1-4F50-1B99-C3FF-6BF86FB4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단계별 구분이 명확해서 이해하기 쉬움</a:t>
            </a:r>
            <a:endParaRPr lang="en-US" altLang="ko-KR" dirty="0"/>
          </a:p>
          <a:p>
            <a:pPr lvl="1"/>
            <a:r>
              <a:rPr lang="ko-KR" altLang="en-US" dirty="0"/>
              <a:t>중간 산출물이 명확하므로 관리가 용이함</a:t>
            </a:r>
            <a:endParaRPr lang="en-US" altLang="ko-KR" dirty="0"/>
          </a:p>
          <a:p>
            <a:pPr lvl="1"/>
            <a:r>
              <a:rPr lang="ko-KR" altLang="en-US" dirty="0"/>
              <a:t>코드 생성 전 충분한 연구와 분석을 수행할 수 있음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불필요한 문서 작업이 발생할 수 있음</a:t>
            </a:r>
            <a:endParaRPr lang="en-US" altLang="ko-KR" dirty="0"/>
          </a:p>
          <a:p>
            <a:pPr lvl="1"/>
            <a:r>
              <a:rPr lang="ko-KR" altLang="en-US" dirty="0"/>
              <a:t>이전 단계에서 문제가 발견되거나 수정 사항이 있어도 뒤로 돌아갈 수 없음</a:t>
            </a:r>
            <a:endParaRPr lang="en-US" altLang="ko-KR" dirty="0"/>
          </a:p>
          <a:p>
            <a:pPr lvl="1"/>
            <a:r>
              <a:rPr lang="ko-KR" altLang="en-US" dirty="0"/>
              <a:t>테스트 작업이 프로젝트 후반에 시작됨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앞에서 수정 사항이 발생해도 뒤로 돌아갈 수 없다고 했으므로 문제가 됨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14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0781-E90D-C746-68A8-D5E622EE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모델의 변형</a:t>
            </a:r>
            <a:r>
              <a:rPr lang="en-US" altLang="ko-KR" dirty="0"/>
              <a:t> - V(Verification)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A78A6-7A9F-E784-7EB1-933AEE3BD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폭포수 모델을 확장해서 검증을 강화한 모델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724206-842A-5292-0B8E-DC1A47789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65"/>
          <a:stretch/>
        </p:blipFill>
        <p:spPr bwMode="auto">
          <a:xfrm>
            <a:off x="1116013" y="2168526"/>
            <a:ext cx="6769100" cy="346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6BCEEEB-7014-2C83-E38C-831E1947A402}"/>
              </a:ext>
            </a:extLst>
          </p:cNvPr>
          <p:cNvCxnSpPr>
            <a:cxnSpLocks/>
          </p:cNvCxnSpPr>
          <p:nvPr/>
        </p:nvCxnSpPr>
        <p:spPr>
          <a:xfrm>
            <a:off x="2272145" y="2917371"/>
            <a:ext cx="344385" cy="455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FF3799-D032-FDAD-21A4-77D8210E6789}"/>
              </a:ext>
            </a:extLst>
          </p:cNvPr>
          <p:cNvCxnSpPr>
            <a:cxnSpLocks/>
          </p:cNvCxnSpPr>
          <p:nvPr/>
        </p:nvCxnSpPr>
        <p:spPr>
          <a:xfrm>
            <a:off x="2616530" y="3781355"/>
            <a:ext cx="344385" cy="455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4DD25E7-F5EC-3F80-A607-17364212B365}"/>
              </a:ext>
            </a:extLst>
          </p:cNvPr>
          <p:cNvCxnSpPr>
            <a:cxnSpLocks/>
          </p:cNvCxnSpPr>
          <p:nvPr/>
        </p:nvCxnSpPr>
        <p:spPr>
          <a:xfrm>
            <a:off x="2960915" y="4645339"/>
            <a:ext cx="344385" cy="4552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83DF59-8558-C2B1-8C0F-C8DE5EDC6693}"/>
              </a:ext>
            </a:extLst>
          </p:cNvPr>
          <p:cNvCxnSpPr>
            <a:cxnSpLocks/>
          </p:cNvCxnSpPr>
          <p:nvPr/>
        </p:nvCxnSpPr>
        <p:spPr>
          <a:xfrm flipV="1">
            <a:off x="5822868" y="4678878"/>
            <a:ext cx="364176" cy="4216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38D2F9-E8F5-7A46-9F75-80689B4EBF29}"/>
              </a:ext>
            </a:extLst>
          </p:cNvPr>
          <p:cNvCxnSpPr>
            <a:cxnSpLocks/>
          </p:cNvCxnSpPr>
          <p:nvPr/>
        </p:nvCxnSpPr>
        <p:spPr>
          <a:xfrm flipV="1">
            <a:off x="6163677" y="3781355"/>
            <a:ext cx="364176" cy="4216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60EEC9-EAA0-8B60-D8DE-600342EC3C48}"/>
              </a:ext>
            </a:extLst>
          </p:cNvPr>
          <p:cNvCxnSpPr>
            <a:cxnSpLocks/>
          </p:cNvCxnSpPr>
          <p:nvPr/>
        </p:nvCxnSpPr>
        <p:spPr>
          <a:xfrm flipV="1">
            <a:off x="6527853" y="2883832"/>
            <a:ext cx="340809" cy="4610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068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20090-54C2-BE45-38E7-A8955D8D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모델 </a:t>
            </a:r>
            <a:r>
              <a:rPr lang="en-US" altLang="ko-KR" dirty="0"/>
              <a:t>#2 - </a:t>
            </a:r>
            <a:r>
              <a:rPr lang="ko-KR" altLang="en-US" dirty="0"/>
              <a:t>프로토타이핑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4DF13-FA18-D8A3-62FA-EEB1DDB19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프로토타입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(prototype)</a:t>
            </a:r>
          </a:p>
          <a:p>
            <a:pPr lvl="1"/>
            <a:r>
              <a:rPr lang="ko-KR" altLang="en-US" dirty="0"/>
              <a:t>요구 사항에 대한 피드백을 받기 위해 실험적으로 만든 소프트웨어</a:t>
            </a:r>
            <a:endParaRPr lang="en-US" altLang="ko-KR" dirty="0"/>
          </a:p>
          <a:p>
            <a:pPr lvl="1"/>
            <a:r>
              <a:rPr lang="ko-KR" altLang="en-US" dirty="0"/>
              <a:t>전체 기능을 구현하는 것이 아니라 기능을 시뮬레이션 할 수 있는 정도만 구현함</a:t>
            </a:r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최근에는 </a:t>
            </a:r>
            <a:r>
              <a:rPr lang="ko-KR" altLang="en-US" dirty="0" err="1"/>
              <a:t>목업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(mock-up) </a:t>
            </a:r>
            <a:r>
              <a:rPr lang="ko-KR" altLang="en-US" dirty="0"/>
              <a:t>이라는 용어를 많이 씀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프로토타이핑</a:t>
            </a:r>
            <a:endParaRPr lang="en-US" altLang="ko-KR" dirty="0"/>
          </a:p>
          <a:p>
            <a:pPr lvl="1"/>
            <a:r>
              <a:rPr lang="ko-KR" altLang="en-US" dirty="0"/>
              <a:t>프로토타입을 사용자에게 보여주고 평가하게 하는 방법</a:t>
            </a:r>
            <a:endParaRPr lang="en-US" altLang="ko-KR" dirty="0"/>
          </a:p>
          <a:p>
            <a:r>
              <a:rPr lang="ko-KR" altLang="en-US" dirty="0"/>
              <a:t>프로토타이핑 툴</a:t>
            </a:r>
            <a:endParaRPr lang="en-US" altLang="ko-KR" dirty="0"/>
          </a:p>
          <a:p>
            <a:pPr lvl="1"/>
            <a:r>
              <a:rPr lang="ko-KR" altLang="en-US" dirty="0"/>
              <a:t>프로토타입을 손쉽게 만들어주는 툴</a:t>
            </a:r>
            <a:endParaRPr lang="en-US" altLang="ko-KR" dirty="0"/>
          </a:p>
          <a:p>
            <a:pPr lvl="1"/>
            <a:r>
              <a:rPr lang="ko-KR" altLang="en-US" dirty="0"/>
              <a:t>대개 </a:t>
            </a:r>
            <a:r>
              <a:rPr lang="en-US" altLang="ko-KR" dirty="0"/>
              <a:t>UI/UX </a:t>
            </a:r>
            <a:r>
              <a:rPr lang="ko-KR" altLang="en-US" dirty="0"/>
              <a:t>설계를 하고 각 </a:t>
            </a:r>
            <a:r>
              <a:rPr lang="en-US" altLang="ko-KR" dirty="0"/>
              <a:t>UI </a:t>
            </a:r>
            <a:r>
              <a:rPr lang="ko-KR" altLang="en-US" dirty="0"/>
              <a:t>요소에 대한 화면 전환 등을 </a:t>
            </a:r>
            <a:r>
              <a:rPr lang="ko-KR" altLang="en-US" dirty="0" err="1"/>
              <a:t>시뮬레이션할</a:t>
            </a:r>
            <a:r>
              <a:rPr lang="ko-KR" altLang="en-US" dirty="0"/>
              <a:t> 수 있음</a:t>
            </a:r>
            <a:endParaRPr lang="en-US" altLang="ko-KR" dirty="0"/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Figma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Adobe XD</a:t>
            </a:r>
            <a:r>
              <a:rPr lang="en-US" altLang="ko-KR" dirty="0"/>
              <a:t>, </a:t>
            </a:r>
            <a:r>
              <a:rPr lang="en-US" altLang="ko-KR" dirty="0">
                <a:hlinkClick r:id="rId4"/>
              </a:rPr>
              <a:t>Sketch</a:t>
            </a:r>
            <a:r>
              <a:rPr lang="en-US" altLang="ko-KR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409409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20090-54C2-BE45-38E7-A8955D8D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모델 </a:t>
            </a:r>
            <a:r>
              <a:rPr lang="en-US" altLang="ko-KR" dirty="0"/>
              <a:t>#2 - </a:t>
            </a:r>
            <a:r>
              <a:rPr lang="ko-KR" altLang="en-US" dirty="0"/>
              <a:t>프로토타이핑 모델</a:t>
            </a:r>
          </a:p>
        </p:txBody>
      </p:sp>
      <p:pic>
        <p:nvPicPr>
          <p:cNvPr id="6" name="그림 1">
            <a:extLst>
              <a:ext uri="{FF2B5EF4-FFF2-40B4-BE49-F238E27FC236}">
                <a16:creationId xmlns:a16="http://schemas.microsoft.com/office/drawing/2014/main" id="{8350F943-6061-106A-0DD1-B94BBFED7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9"/>
          <a:stretch/>
        </p:blipFill>
        <p:spPr bwMode="auto">
          <a:xfrm>
            <a:off x="1187450" y="1528764"/>
            <a:ext cx="6394450" cy="427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9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29984-6B84-93A8-B965-8D9C9459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상의 이해 당사자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6E031-B815-447C-B9D2-12ED7824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매니저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(PM)</a:t>
            </a:r>
          </a:p>
          <a:p>
            <a:pPr lvl="1"/>
            <a:r>
              <a:rPr lang="ko-KR" altLang="en-US" dirty="0"/>
              <a:t>프로젝트 전반에 걸친 관리 활동과 중요 이슈를 해결하는 존재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참고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게임의 경우 엔터테인먼트 산업에서 쓰는 용어로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PD (Producer)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라고도 한다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사업팀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(Business Analyst,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BizDev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Team)</a:t>
            </a:r>
          </a:p>
          <a:p>
            <a:pPr lvl="1"/>
            <a:r>
              <a:rPr lang="ko-KR" altLang="en-US" dirty="0"/>
              <a:t>직접 서비스를 하는 경우 사업성 검토</a:t>
            </a:r>
            <a:r>
              <a:rPr lang="en-US" altLang="ko-KR" dirty="0"/>
              <a:t>, </a:t>
            </a:r>
            <a:r>
              <a:rPr lang="ko-KR" altLang="en-US" dirty="0"/>
              <a:t>사업 모델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(Business Model; BM)</a:t>
            </a:r>
            <a:r>
              <a:rPr lang="en-US" altLang="ko-KR" dirty="0"/>
              <a:t> </a:t>
            </a:r>
            <a:r>
              <a:rPr lang="ko-KR" altLang="en-US" dirty="0"/>
              <a:t>등 수행</a:t>
            </a:r>
            <a:endParaRPr lang="en-US" altLang="ko-KR" dirty="0"/>
          </a:p>
          <a:p>
            <a:pPr lvl="2"/>
            <a:r>
              <a:rPr lang="ko-KR" altLang="en-US" dirty="0"/>
              <a:t>홍보</a:t>
            </a:r>
            <a:r>
              <a:rPr lang="en-US" altLang="ko-KR" dirty="0"/>
              <a:t>&amp;</a:t>
            </a:r>
            <a:r>
              <a:rPr lang="ko-KR" altLang="en-US" dirty="0"/>
              <a:t>마케팅이 별도 팀으로 존재할 수도 있고 사업팀으로 통합되기도 함</a:t>
            </a:r>
            <a:endParaRPr lang="en-US" altLang="ko-KR" dirty="0"/>
          </a:p>
          <a:p>
            <a:pPr lvl="1"/>
            <a:r>
              <a:rPr lang="ko-KR" altLang="en-US" dirty="0"/>
              <a:t>직접 서비스 하지 않는 경우 </a:t>
            </a:r>
            <a:r>
              <a:rPr lang="en-US" altLang="ko-KR" dirty="0"/>
              <a:t>PM </a:t>
            </a:r>
            <a:r>
              <a:rPr lang="ko-KR" altLang="en-US" dirty="0"/>
              <a:t>을 대신해서 고객들을 응대하고 프로젝트를 수주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9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20090-54C2-BE45-38E7-A8955D8D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모델 </a:t>
            </a:r>
            <a:r>
              <a:rPr lang="en-US" altLang="ko-KR" dirty="0"/>
              <a:t>#2 - </a:t>
            </a:r>
            <a:r>
              <a:rPr lang="ko-KR" altLang="en-US" dirty="0"/>
              <a:t>프로토타이핑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4DF13-FA18-D8A3-62FA-EEB1DDB19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요구 사항에 대한 효과적인 커뮤니케이션이 가능해짐</a:t>
            </a:r>
            <a:endParaRPr lang="en-US" altLang="ko-KR" dirty="0"/>
          </a:p>
          <a:p>
            <a:pPr lvl="1"/>
            <a:r>
              <a:rPr lang="ko-KR" altLang="en-US" dirty="0"/>
              <a:t>적은 비용으로 제작 가능성을 판단할 수 있음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프로토타입이 중간 산출물이 되는데</a:t>
            </a:r>
            <a:br>
              <a:rPr lang="en-US" altLang="ko-KR" dirty="0"/>
            </a:br>
            <a:r>
              <a:rPr lang="ko-KR" altLang="en-US" dirty="0"/>
              <a:t>프로토타입은 반복적으로 개선이 되므로 버전 관리가 어려움</a:t>
            </a:r>
            <a:br>
              <a:rPr lang="en-US" altLang="ko-KR" dirty="0"/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예시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최종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”, “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최최종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”, “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최최종에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월요일 수정사항 반영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”, 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진짜 최종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”, …)</a:t>
            </a:r>
          </a:p>
          <a:p>
            <a:pPr lvl="1"/>
            <a:r>
              <a:rPr lang="ko-KR" altLang="en-US" dirty="0"/>
              <a:t>프로토타입에 들어간 내용 때문에 오해를 하거나 지나친 기대 심리 유발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851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EE2B1-F5E6-EAE4-802E-BB3FC124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모델 </a:t>
            </a:r>
            <a:r>
              <a:rPr lang="en-US" altLang="ko-KR" dirty="0"/>
              <a:t>#3 - </a:t>
            </a:r>
            <a:r>
              <a:rPr lang="ko-KR" altLang="en-US" dirty="0"/>
              <a:t>나선형</a:t>
            </a:r>
            <a:r>
              <a:rPr lang="en-US" altLang="ko-KR" dirty="0"/>
              <a:t>(Spiral)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DD6FC-59B1-8372-328F-DECBABB5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소프트웨어의 기능을 나누어 </a:t>
            </a:r>
            <a:r>
              <a:rPr lang="ko-KR" altLang="en-US" u="sng" dirty="0"/>
              <a:t>점진적으로</a:t>
            </a:r>
            <a:r>
              <a:rPr lang="ko-KR" altLang="en-US" dirty="0"/>
              <a:t> 개발함</a:t>
            </a:r>
            <a:endParaRPr lang="en-US" altLang="ko-KR" dirty="0"/>
          </a:p>
          <a:p>
            <a:pPr lvl="1"/>
            <a:r>
              <a:rPr lang="ko-KR" altLang="en-US" dirty="0"/>
              <a:t>중간중간 작은 테스트가 포함됨</a:t>
            </a:r>
            <a:endParaRPr lang="en-US" altLang="ko-KR" dirty="0"/>
          </a:p>
          <a:p>
            <a:pPr lvl="1"/>
            <a:r>
              <a:rPr lang="ko-KR" altLang="en-US" dirty="0"/>
              <a:t>개발 실패의 위험을 줄일 수 있음</a:t>
            </a:r>
            <a:endParaRPr lang="en-US" altLang="ko-KR" dirty="0"/>
          </a:p>
          <a:p>
            <a:r>
              <a:rPr lang="ko-KR" altLang="en-US" dirty="0"/>
              <a:t>여러 번에 나눠서 점진적으로 </a:t>
            </a:r>
            <a:r>
              <a:rPr lang="ko-KR" altLang="en-US" dirty="0" err="1"/>
              <a:t>릴리즈함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(incremental release)</a:t>
            </a:r>
          </a:p>
          <a:p>
            <a:pPr lvl="1"/>
            <a:r>
              <a:rPr lang="ko-KR" altLang="en-US" dirty="0"/>
              <a:t>각 릴리즈 사이클은 다음 </a:t>
            </a:r>
            <a:r>
              <a:rPr lang="en-US" altLang="ko-KR" dirty="0"/>
              <a:t>4</a:t>
            </a:r>
            <a:r>
              <a:rPr lang="ko-KR" altLang="en-US" dirty="0"/>
              <a:t>단계를 거침</a:t>
            </a:r>
            <a:endParaRPr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/>
              <a:t>이번 릴리즈 사이클에서의 소프트웨어 목표</a:t>
            </a:r>
            <a:r>
              <a:rPr lang="en-US" altLang="ko-KR" dirty="0"/>
              <a:t>,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/>
              <a:t>제약 조건 결정</a:t>
            </a:r>
            <a:endParaRPr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/>
              <a:t>프로토타입을 만들면서 위험 요소를 분석</a:t>
            </a:r>
            <a:endParaRPr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/>
              <a:t>개발과 검증</a:t>
            </a:r>
            <a:endParaRPr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/>
              <a:t>다음 릴리즈 사이클 계획</a:t>
            </a:r>
          </a:p>
        </p:txBody>
      </p:sp>
    </p:spTree>
    <p:extLst>
      <p:ext uri="{BB962C8B-B14F-4D97-AF65-F5344CB8AC3E}">
        <p14:creationId xmlns:p14="http://schemas.microsoft.com/office/powerpoint/2010/main" val="216970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EE2B1-F5E6-EAE4-802E-BB3FC124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모델 </a:t>
            </a:r>
            <a:r>
              <a:rPr lang="en-US" altLang="ko-KR" dirty="0"/>
              <a:t>#3 - </a:t>
            </a:r>
            <a:r>
              <a:rPr lang="ko-KR" altLang="en-US" dirty="0"/>
              <a:t>나선형</a:t>
            </a:r>
            <a:r>
              <a:rPr lang="en-US" altLang="ko-KR" dirty="0"/>
              <a:t>(Spiral) </a:t>
            </a:r>
            <a:r>
              <a:rPr lang="ko-KR" altLang="en-US" dirty="0"/>
              <a:t>모델</a:t>
            </a:r>
          </a:p>
        </p:txBody>
      </p:sp>
      <p:pic>
        <p:nvPicPr>
          <p:cNvPr id="6" name="그림 2">
            <a:extLst>
              <a:ext uri="{FF2B5EF4-FFF2-40B4-BE49-F238E27FC236}">
                <a16:creationId xmlns:a16="http://schemas.microsoft.com/office/drawing/2014/main" id="{53F78AD6-9BE7-2EA2-3924-F88C7F165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368425"/>
            <a:ext cx="6313487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489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EE2B1-F5E6-EAE4-802E-BB3FC124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모델 </a:t>
            </a:r>
            <a:r>
              <a:rPr lang="en-US" altLang="ko-KR" dirty="0"/>
              <a:t>#3 - </a:t>
            </a:r>
            <a:r>
              <a:rPr lang="ko-KR" altLang="en-US" dirty="0"/>
              <a:t>나선형</a:t>
            </a:r>
            <a:r>
              <a:rPr lang="en-US" altLang="ko-KR" dirty="0"/>
              <a:t>(Spiral) </a:t>
            </a:r>
            <a:r>
              <a:rPr lang="ko-KR" altLang="en-US" dirty="0"/>
              <a:t>모델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DAC1A7-EB7C-CC75-FD26-7E4D368D4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다른 </a:t>
            </a:r>
            <a:r>
              <a:rPr lang="ko-KR" altLang="en-US" dirty="0" err="1"/>
              <a:t>모델들에서</a:t>
            </a:r>
            <a:r>
              <a:rPr lang="ko-KR" altLang="en-US" dirty="0"/>
              <a:t> 간과하는 </a:t>
            </a:r>
            <a:r>
              <a:rPr lang="en-US" altLang="ko-KR" dirty="0"/>
              <a:t>risk management </a:t>
            </a:r>
            <a:r>
              <a:rPr lang="ko-KR" altLang="en-US" dirty="0"/>
              <a:t>가 가능함</a:t>
            </a:r>
            <a:endParaRPr lang="en-US" altLang="ko-KR" dirty="0"/>
          </a:p>
          <a:p>
            <a:pPr lvl="1"/>
            <a:r>
              <a:rPr lang="ko-KR" altLang="en-US" dirty="0"/>
              <a:t>반복적인 개발과 테스트를 통해 소프트웨어 품질이 향상됨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각 사이클을 관리하는 것이 복잡함</a:t>
            </a:r>
            <a:endParaRPr lang="en-US" altLang="ko-KR" dirty="0"/>
          </a:p>
          <a:p>
            <a:pPr lvl="1"/>
            <a:r>
              <a:rPr lang="ko-KR" altLang="en-US" dirty="0"/>
              <a:t>위험 분석 단계가 제대로 수행되지 못한 경우 큰 피해가 발생함</a:t>
            </a:r>
            <a:endParaRPr lang="en-US" altLang="ko-KR" dirty="0"/>
          </a:p>
          <a:p>
            <a:r>
              <a:rPr lang="ko-KR" altLang="en-US" dirty="0"/>
              <a:t>적용</a:t>
            </a:r>
            <a:endParaRPr lang="en-US" altLang="ko-KR" dirty="0"/>
          </a:p>
          <a:p>
            <a:pPr lvl="1"/>
            <a:r>
              <a:rPr lang="ko-KR" altLang="en-US" dirty="0"/>
              <a:t>비용이나 기술적인 부분에서 위험 부담이 큰 경우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몇번의 사이클 까지만 진행 후 프로젝트 계속 여부를 판단할 수 있음</a:t>
            </a:r>
            <a:endParaRPr lang="en-US" altLang="ko-KR" dirty="0"/>
          </a:p>
          <a:p>
            <a:pPr lvl="1"/>
            <a:r>
              <a:rPr lang="ko-KR" altLang="en-US" dirty="0"/>
              <a:t>요구사항이나 설계가 명확하지 않은 경우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작은 사이클부터 시작해서 요구사항을 명확히 하는 것이 가능함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920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29984-6B84-93A8-B965-8D9C9459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상의 이해 당사자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6E031-B815-447C-B9D2-12ED7824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개발팀</a:t>
            </a:r>
            <a:endParaRPr lang="en-US" altLang="ko-KR" dirty="0"/>
          </a:p>
          <a:p>
            <a:pPr lvl="1"/>
            <a:r>
              <a:rPr lang="ko-KR" altLang="en-US" dirty="0"/>
              <a:t>소프트웨어 개발을 담당</a:t>
            </a:r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: Tech Lead(er)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(TL)</a:t>
            </a:r>
            <a:r>
              <a:rPr lang="en-US" altLang="ko-KR" dirty="0"/>
              <a:t>: </a:t>
            </a:r>
            <a:r>
              <a:rPr lang="ko-KR" altLang="en-US" dirty="0"/>
              <a:t>팀내 기술적 문제에 대한 방향성 제시 및 의사 결정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Tech Director (TD)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라고 하는 경우도 있음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ko-KR" altLang="en-US" dirty="0"/>
              <a:t>품질보증 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(Quality Assurance Team, Quality Engineering Team)</a:t>
            </a:r>
          </a:p>
          <a:p>
            <a:pPr lvl="1"/>
            <a:r>
              <a:rPr lang="ko-KR" altLang="en-US" dirty="0"/>
              <a:t>개발 완료된 소프트웨어 산출물에 대한 테스트 및 오류 확인 및 보고를 담당</a:t>
            </a:r>
            <a:endParaRPr lang="en-US" altLang="ko-KR" dirty="0"/>
          </a:p>
          <a:p>
            <a:r>
              <a:rPr lang="ko-KR" altLang="en-US" dirty="0"/>
              <a:t>운영팀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(Operation Team)</a:t>
            </a:r>
          </a:p>
          <a:p>
            <a:pPr lvl="1"/>
            <a:r>
              <a:rPr lang="ko-KR" altLang="en-US" dirty="0"/>
              <a:t>산출물을 직접 서비스 하는 경우 이를 담당</a:t>
            </a:r>
            <a:endParaRPr lang="en-US" altLang="ko-KR" dirty="0"/>
          </a:p>
          <a:p>
            <a:pPr lvl="1"/>
            <a:r>
              <a:rPr lang="ko-KR" altLang="en-US" dirty="0"/>
              <a:t>사업팀과 협업하여 서비스 내 이벤트 등을 담당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4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29984-6B84-93A8-B965-8D9C9459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상의 이해 당사자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6E031-B815-447C-B9D2-12ED7824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Q: </a:t>
            </a:r>
            <a:r>
              <a:rPr lang="ko-KR" altLang="en-US" dirty="0"/>
              <a:t>다음 시나리오에서 파악 가능한 이해 당사자들을 나열해 </a:t>
            </a:r>
            <a:r>
              <a:rPr lang="ko-KR" altLang="en-US" dirty="0" err="1"/>
              <a:t>보시오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모바일 게임 스타트업 </a:t>
            </a:r>
            <a:r>
              <a:rPr lang="en-US" altLang="ko-KR" dirty="0"/>
              <a:t>A </a:t>
            </a:r>
            <a:r>
              <a:rPr lang="ko-KR" altLang="en-US" dirty="0"/>
              <a:t>는 넥슨의 메이플 스토리 캐릭터를 </a:t>
            </a:r>
            <a:r>
              <a:rPr lang="ko-KR" altLang="en-US" dirty="0" err="1"/>
              <a:t>라이센싱하여</a:t>
            </a:r>
            <a:br>
              <a:rPr lang="en-US" altLang="ko-KR" dirty="0"/>
            </a:br>
            <a:r>
              <a:rPr lang="ko-KR" altLang="en-US" dirty="0" err="1"/>
              <a:t>배틀그라운드와</a:t>
            </a:r>
            <a:r>
              <a:rPr lang="ko-KR" altLang="en-US" dirty="0"/>
              <a:t> 같은 게임을 개발하여 서비스하기로 했다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모바일 게임 스타트업 </a:t>
            </a:r>
            <a:r>
              <a:rPr lang="en-US" altLang="ko-KR" dirty="0"/>
              <a:t>B </a:t>
            </a:r>
            <a:r>
              <a:rPr lang="ko-KR" altLang="en-US" dirty="0"/>
              <a:t>는 </a:t>
            </a:r>
            <a:r>
              <a:rPr lang="en-US" altLang="ko-KR" dirty="0"/>
              <a:t>NC</a:t>
            </a:r>
            <a:r>
              <a:rPr lang="ko-KR" altLang="en-US" dirty="0" err="1"/>
              <a:t>소프트로부터</a:t>
            </a:r>
            <a:r>
              <a:rPr lang="ko-KR" altLang="en-US" dirty="0"/>
              <a:t> 리니지 캐릭터를 이용하는 전략 게임 개발을 의뢰 받아 이를 개발하고 </a:t>
            </a:r>
            <a:r>
              <a:rPr lang="en-US" altLang="ko-KR" dirty="0"/>
              <a:t>NC</a:t>
            </a:r>
            <a:r>
              <a:rPr lang="ko-KR" altLang="en-US" dirty="0"/>
              <a:t>소프트에 납품하기로 했다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중견기업 </a:t>
            </a:r>
            <a:r>
              <a:rPr lang="en-US" altLang="ko-KR" dirty="0"/>
              <a:t>C </a:t>
            </a:r>
            <a:r>
              <a:rPr lang="ko-KR" altLang="en-US" dirty="0"/>
              <a:t>는 명작 영화를 </a:t>
            </a:r>
            <a:r>
              <a:rPr lang="en-US" altLang="ko-KR" dirty="0" err="1"/>
              <a:t>NFT</a:t>
            </a:r>
            <a:r>
              <a:rPr lang="ko-KR" altLang="en-US" dirty="0"/>
              <a:t> 토큰화 하고</a:t>
            </a:r>
            <a:r>
              <a:rPr lang="en-US" altLang="ko-KR" dirty="0"/>
              <a:t>, </a:t>
            </a:r>
            <a:r>
              <a:rPr lang="ko-KR" altLang="en-US" dirty="0"/>
              <a:t>이를 업비트에 상장하여 거래하게 하려고 한다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대기업 </a:t>
            </a:r>
            <a:r>
              <a:rPr lang="en-US" altLang="ko-KR" dirty="0"/>
              <a:t>D </a:t>
            </a:r>
            <a:r>
              <a:rPr lang="ko-KR" altLang="en-US" dirty="0"/>
              <a:t>는 다양한 영역에서의 </a:t>
            </a:r>
            <a:r>
              <a:rPr lang="en-US" altLang="ko-KR" dirty="0" err="1"/>
              <a:t>NFT</a:t>
            </a:r>
            <a:r>
              <a:rPr lang="en-US" altLang="ko-KR" dirty="0"/>
              <a:t> </a:t>
            </a:r>
            <a:r>
              <a:rPr lang="ko-KR" altLang="en-US" dirty="0"/>
              <a:t>를 지원하기 위해서 직접 </a:t>
            </a:r>
            <a:r>
              <a:rPr lang="ko-KR" altLang="en-US" dirty="0" err="1"/>
              <a:t>메인넷을</a:t>
            </a:r>
            <a:r>
              <a:rPr lang="ko-KR" altLang="en-US" dirty="0"/>
              <a:t> 개발하는 자체 코인을 개발하려고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50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CAE19-4645-F38D-91F6-C60C4E97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상의 이해 당사자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1F8B2-D6E2-28DB-C31B-B338AA4F5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앞의 구분에서 얻는 레슨</a:t>
            </a:r>
            <a:endParaRPr lang="en-US" altLang="ko-KR" dirty="0"/>
          </a:p>
          <a:p>
            <a:pPr lvl="1"/>
            <a:r>
              <a:rPr lang="ko-KR" altLang="en-US" dirty="0"/>
              <a:t>소프트웨어를 이용하는 사업 모델은 굉장히 다양하다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이에 따라 관련되는 이해당사자들의 구성 및 역할 역시 다양하다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쉽게 추측 가능한 사실</a:t>
            </a:r>
            <a:endParaRPr lang="en-US" altLang="ko-KR" dirty="0"/>
          </a:p>
          <a:p>
            <a:pPr lvl="1"/>
            <a:r>
              <a:rPr lang="ko-KR" altLang="en-US" dirty="0"/>
              <a:t>다양한 이해당사자 간 협업을 위해서는 체계적 프로젝트 관리가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54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03CCF-056B-A336-AD1D-96A3DB02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즉흥적인 소프트웨어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3F193-3EF9-F8B8-E43C-EB5C5F0A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1586"/>
            <a:ext cx="11015132" cy="284781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요구사항 만족 가능성 낮음</a:t>
            </a:r>
            <a:endParaRPr lang="en-US" altLang="ko-KR" dirty="0"/>
          </a:p>
          <a:p>
            <a:r>
              <a:rPr lang="ko-KR" altLang="en-US" dirty="0"/>
              <a:t>개발 지연 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→</a:t>
            </a:r>
            <a:r>
              <a:rPr lang="en-US" altLang="ko-KR" dirty="0"/>
              <a:t> </a:t>
            </a:r>
            <a:r>
              <a:rPr lang="ko-KR" altLang="en-US" dirty="0"/>
              <a:t>예산 초과</a:t>
            </a:r>
            <a:endParaRPr lang="en-US" altLang="ko-KR" dirty="0"/>
          </a:p>
          <a:p>
            <a:r>
              <a:rPr lang="ko-KR" altLang="en-US" dirty="0"/>
              <a:t>낮은 품질</a:t>
            </a:r>
            <a:endParaRPr lang="en-US" altLang="ko-KR" dirty="0"/>
          </a:p>
          <a:p>
            <a:r>
              <a:rPr lang="ko-KR" altLang="en-US" dirty="0"/>
              <a:t>유지보수 곤란</a:t>
            </a:r>
            <a:endParaRPr lang="en-US" altLang="ko-KR" dirty="0"/>
          </a:p>
          <a:p>
            <a:r>
              <a:rPr lang="ko-KR" altLang="en-US" dirty="0"/>
              <a:t>재작업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EFA677-0BB6-E501-F407-D408443C8C83}"/>
              </a:ext>
            </a:extLst>
          </p:cNvPr>
          <p:cNvSpPr/>
          <p:nvPr/>
        </p:nvSpPr>
        <p:spPr>
          <a:xfrm>
            <a:off x="5003544" y="2548446"/>
            <a:ext cx="1760485" cy="836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재미있는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62F5C0-A5F3-C5F5-896F-EBC1B1F5F270}"/>
              </a:ext>
            </a:extLst>
          </p:cNvPr>
          <p:cNvSpPr/>
          <p:nvPr/>
        </p:nvSpPr>
        <p:spPr>
          <a:xfrm>
            <a:off x="9244468" y="2548446"/>
            <a:ext cx="1760485" cy="836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출시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나는 부자</a:t>
            </a:r>
            <a:r>
              <a:rPr lang="en-US" altLang="ko-KR" strike="sngStrike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!)</a:t>
            </a:r>
            <a:endParaRPr lang="ko-KR" altLang="en-US" strike="sngStrike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92756F-DED5-497B-62E6-076F230DBEE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764029" y="2966938"/>
            <a:ext cx="2480439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65FA2113-A4CD-F48C-7288-2169182F2CF3}"/>
              </a:ext>
            </a:extLst>
          </p:cNvPr>
          <p:cNvGrpSpPr/>
          <p:nvPr/>
        </p:nvGrpSpPr>
        <p:grpSpPr>
          <a:xfrm>
            <a:off x="6122679" y="1395309"/>
            <a:ext cx="2112687" cy="1398444"/>
            <a:chOff x="3799272" y="1856665"/>
            <a:chExt cx="2112687" cy="13984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5961446-98F7-C985-7B81-3055907AC96D}"/>
                </a:ext>
              </a:extLst>
            </p:cNvPr>
            <p:cNvSpPr/>
            <p:nvPr/>
          </p:nvSpPr>
          <p:spPr>
            <a:xfrm>
              <a:off x="4151474" y="1856665"/>
              <a:ext cx="1760485" cy="8369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만족할 때 까지</a:t>
              </a:r>
              <a:br>
                <a:rPr lang="en-US" altLang="ko-KR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수정</a:t>
              </a:r>
            </a:p>
          </p:txBody>
        </p: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B5E388C0-0199-2E83-29FE-8602013EF9D0}"/>
                </a:ext>
              </a:extLst>
            </p:cNvPr>
            <p:cNvSpPr/>
            <p:nvPr/>
          </p:nvSpPr>
          <p:spPr>
            <a:xfrm>
              <a:off x="3799272" y="2377496"/>
              <a:ext cx="1103586" cy="877613"/>
            </a:xfrm>
            <a:prstGeom prst="arc">
              <a:avLst>
                <a:gd name="adj1" fmla="val 9336571"/>
                <a:gd name="adj2" fmla="val 4863494"/>
              </a:avLst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3F7048F-C623-C837-A5E0-9EE7E52081DA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8004249" y="1264968"/>
            <a:ext cx="12700" cy="4240924"/>
          </a:xfrm>
          <a:prstGeom prst="bentConnector3">
            <a:avLst>
              <a:gd name="adj1" fmla="val 6186213"/>
            </a:avLst>
          </a:prstGeom>
          <a:ln w="381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406556-B58C-8CC2-B49C-FCE43E5D0F40}"/>
              </a:ext>
            </a:extLst>
          </p:cNvPr>
          <p:cNvSpPr/>
          <p:nvPr/>
        </p:nvSpPr>
        <p:spPr>
          <a:xfrm>
            <a:off x="7520772" y="3701584"/>
            <a:ext cx="1124608" cy="4594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339098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DAC69-EEC0-18ED-E603-91140352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사이클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01245-7EED-9621-B551-C74F49E3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8532"/>
            <a:ext cx="11015133" cy="5240868"/>
          </a:xfrm>
        </p:spPr>
        <p:txBody>
          <a:bodyPr/>
          <a:lstStyle/>
          <a:p>
            <a:r>
              <a:rPr lang="ko-KR" altLang="en-US" dirty="0"/>
              <a:t>소프트웨어 유형에 관계 없이 공통적으로 다음 사이클을 따름</a:t>
            </a: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6F017716-E9C4-2B35-57B4-5C1B1C4CB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8"/>
          <a:stretch/>
        </p:blipFill>
        <p:spPr bwMode="auto">
          <a:xfrm>
            <a:off x="838199" y="2350067"/>
            <a:ext cx="6561137" cy="311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DA1095-5925-7063-87BB-1299B0886438}"/>
              </a:ext>
            </a:extLst>
          </p:cNvPr>
          <p:cNvSpPr txBox="1"/>
          <p:nvPr/>
        </p:nvSpPr>
        <p:spPr>
          <a:xfrm>
            <a:off x="3494867" y="305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요구분석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24ACC-16B4-C02A-2660-D3688B49C1CA}"/>
              </a:ext>
            </a:extLst>
          </p:cNvPr>
          <p:cNvSpPr txBox="1"/>
          <p:nvPr/>
        </p:nvSpPr>
        <p:spPr>
          <a:xfrm>
            <a:off x="6345765" y="4575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85265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DAC69-EEC0-18ED-E603-91140352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사이클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01245-7EED-9621-B551-C74F49E3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8532"/>
            <a:ext cx="11015133" cy="5240868"/>
          </a:xfrm>
        </p:spPr>
        <p:txBody>
          <a:bodyPr/>
          <a:lstStyle/>
          <a:p>
            <a:r>
              <a:rPr lang="ko-KR" altLang="en-US" dirty="0"/>
              <a:t>건축과의 비교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0E1687D-29FB-FED1-3C4C-2A1AD1488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84"/>
          <a:stretch/>
        </p:blipFill>
        <p:spPr bwMode="auto">
          <a:xfrm>
            <a:off x="1033093" y="2178266"/>
            <a:ext cx="10820239" cy="259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340929"/>
      </p:ext>
    </p:extLst>
  </p:cSld>
  <p:clrMapOvr>
    <a:masterClrMapping/>
  </p:clrMapOvr>
</p:sld>
</file>

<file path=ppt/theme/theme1.xml><?xml version="1.0" encoding="utf-8"?>
<a:theme xmlns:a="http://schemas.openxmlformats.org/drawingml/2006/main" name="강의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강의 template" id="{BB395788-A58F-4FF7-AF85-A2E9AD47C29F}" vid="{D913A44C-1368-47D4-ADF7-8B8919509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17692</TotalTime>
  <Words>1631</Words>
  <Application>Microsoft Office PowerPoint</Application>
  <PresentationFormat>와이드스크린</PresentationFormat>
  <Paragraphs>226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Arial</vt:lpstr>
      <vt:lpstr>Consolas</vt:lpstr>
      <vt:lpstr>나눔고딕 ExtraBold</vt:lpstr>
      <vt:lpstr>나눔고딕</vt:lpstr>
      <vt:lpstr>Open Sans</vt:lpstr>
      <vt:lpstr>바탕</vt:lpstr>
      <vt:lpstr>강의 template</vt:lpstr>
      <vt:lpstr>02 - 프로세스와 방법론 1</vt:lpstr>
      <vt:lpstr>소프트웨어 개발 상의 이해 당사자</vt:lpstr>
      <vt:lpstr>소프트웨어 개발 상의 이해 당사자</vt:lpstr>
      <vt:lpstr>소프트웨어 개발 상의 이해 당사자</vt:lpstr>
      <vt:lpstr>소프트웨어 개발 상의 이해 당사자</vt:lpstr>
      <vt:lpstr>소프트웨어 개발 상의 이해 당사자</vt:lpstr>
      <vt:lpstr>즉흥적인 소프트웨어 개발</vt:lpstr>
      <vt:lpstr>소프트웨어 개발 사이클</vt:lpstr>
      <vt:lpstr>소프트웨어 개발 사이클</vt:lpstr>
      <vt:lpstr>참고: 개발 사이클에서 무게 중심 </vt:lpstr>
      <vt:lpstr>프로세스(Process)</vt:lpstr>
      <vt:lpstr>소프트웨어 프로세스</vt:lpstr>
      <vt:lpstr>소프트웨어 프로세스의 종류</vt:lpstr>
      <vt:lpstr>용어 설명: 형상 관리 (Configuration Mgmt)</vt:lpstr>
      <vt:lpstr>프로세스 정의하기</vt:lpstr>
      <vt:lpstr>프로세스 정의하기</vt:lpstr>
      <vt:lpstr>프로세스 정의하기 예시: 서비스 야간 장애 대응</vt:lpstr>
      <vt:lpstr>좋은 프로세스의 특성 #1 - 예측 가능성</vt:lpstr>
      <vt:lpstr>좋은 프로세스의 특성 #1 - 예측 가능성</vt:lpstr>
      <vt:lpstr>좋은 프로세스의 특성 #2 - 테스팅 &amp; 유지보수 용이성</vt:lpstr>
      <vt:lpstr>좋은 프로세스의 특성 #3 - 변경 용이성</vt:lpstr>
      <vt:lpstr>좋은 프로세스의 특성 #4 - 결함 제거 용이성</vt:lpstr>
      <vt:lpstr>프로세스 모델</vt:lpstr>
      <vt:lpstr>프로세스 모델 #1 - 폭포수(Waterfall) 모델</vt:lpstr>
      <vt:lpstr>프로세스 모델 #1 - 폭포수(Waterfall) 모델</vt:lpstr>
      <vt:lpstr>프로세스 모델 #1 - 폭포수(Waterfall) 모델</vt:lpstr>
      <vt:lpstr>폭포수 모델의 변형 - V(Verification) 모델</vt:lpstr>
      <vt:lpstr>프로세스 모델 #2 - 프로토타이핑 모델</vt:lpstr>
      <vt:lpstr>프로세스 모델 #2 - 프로토타이핑 모델</vt:lpstr>
      <vt:lpstr>프로세스 모델 #2 - 프로토타이핑 모델</vt:lpstr>
      <vt:lpstr>프로세스 모델 #3 - 나선형(Spiral) 모델</vt:lpstr>
      <vt:lpstr>프로세스 모델 #3 - 나선형(Spiral) 모델</vt:lpstr>
      <vt:lpstr>프로세스 모델 #3 - 나선형(Spiral)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 Moon</dc:creator>
  <cp:lastModifiedBy>DK Moon</cp:lastModifiedBy>
  <cp:revision>618</cp:revision>
  <dcterms:created xsi:type="dcterms:W3CDTF">2022-08-31T05:47:44Z</dcterms:created>
  <dcterms:modified xsi:type="dcterms:W3CDTF">2025-03-05T07:41:35Z</dcterms:modified>
</cp:coreProperties>
</file>