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416" r:id="rId2"/>
    <p:sldId id="417" r:id="rId3"/>
    <p:sldId id="421" r:id="rId4"/>
    <p:sldId id="422" r:id="rId5"/>
    <p:sldId id="418" r:id="rId6"/>
    <p:sldId id="419" r:id="rId7"/>
    <p:sldId id="431" r:id="rId8"/>
    <p:sldId id="428" r:id="rId9"/>
    <p:sldId id="429" r:id="rId10"/>
    <p:sldId id="430" r:id="rId11"/>
    <p:sldId id="420" r:id="rId12"/>
    <p:sldId id="444" r:id="rId13"/>
    <p:sldId id="423" r:id="rId14"/>
    <p:sldId id="427" r:id="rId15"/>
    <p:sldId id="432" r:id="rId16"/>
    <p:sldId id="424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나눔고딕" panose="020D0604000000000000" pitchFamily="50" charset="-127"/>
      <p:regular r:id="rId30"/>
      <p:bold r:id="rId31"/>
    </p:embeddedFont>
    <p:embeddedFont>
      <p:font typeface="나눔고딕 ExtraBold" panose="020D0904000000000000" pitchFamily="50" charset="-127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528F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E1824-8FC4-4152-8051-F562B27969B0}" v="24" dt="2025-04-01T10:55:53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재훈" userId="7aa27b22-69ed-4ca1-91ed-0ff9d5fed872" providerId="ADAL" clId="{DD7E1824-8FC4-4152-8051-F562B27969B0}"/>
    <pc:docChg chg="modSld">
      <pc:chgData name="신재훈" userId="7aa27b22-69ed-4ca1-91ed-0ff9d5fed872" providerId="ADAL" clId="{DD7E1824-8FC4-4152-8051-F562B27969B0}" dt="2025-04-01T10:55:53.657" v="23" actId="1076"/>
      <pc:docMkLst>
        <pc:docMk/>
      </pc:docMkLst>
      <pc:sldChg chg="modSp">
        <pc:chgData name="신재훈" userId="7aa27b22-69ed-4ca1-91ed-0ff9d5fed872" providerId="ADAL" clId="{DD7E1824-8FC4-4152-8051-F562B27969B0}" dt="2025-03-13T03:22:09.530" v="3" actId="20577"/>
        <pc:sldMkLst>
          <pc:docMk/>
          <pc:sldMk cId="1639928836" sldId="429"/>
        </pc:sldMkLst>
        <pc:spChg chg="mod">
          <ac:chgData name="신재훈" userId="7aa27b22-69ed-4ca1-91ed-0ff9d5fed872" providerId="ADAL" clId="{DD7E1824-8FC4-4152-8051-F562B27969B0}" dt="2025-03-13T03:22:09.530" v="3" actId="20577"/>
          <ac:spMkLst>
            <pc:docMk/>
            <pc:sldMk cId="1639928836" sldId="429"/>
            <ac:spMk id="3" creationId="{0B08D1E3-DB7B-307F-7CAD-7597EE04E1BA}"/>
          </ac:spMkLst>
        </pc:spChg>
      </pc:sldChg>
      <pc:sldChg chg="modSp">
        <pc:chgData name="신재훈" userId="7aa27b22-69ed-4ca1-91ed-0ff9d5fed872" providerId="ADAL" clId="{DD7E1824-8FC4-4152-8051-F562B27969B0}" dt="2025-04-01T10:55:53.657" v="23" actId="1076"/>
        <pc:sldMkLst>
          <pc:docMk/>
          <pc:sldMk cId="2760237593" sldId="432"/>
        </pc:sldMkLst>
        <pc:picChg chg="mod">
          <ac:chgData name="신재훈" userId="7aa27b22-69ed-4ca1-91ed-0ff9d5fed872" providerId="ADAL" clId="{DD7E1824-8FC4-4152-8051-F562B27969B0}" dt="2025-04-01T10:55:53.657" v="23" actId="1076"/>
          <ac:picMkLst>
            <pc:docMk/>
            <pc:sldMk cId="2760237593" sldId="432"/>
            <ac:picMk id="2050" creationId="{C0C0655D-D1B7-5D11-D104-2A825086FBB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3C191-578D-4090-AE1B-763350EC943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5FBD16F-344A-49EE-AF71-55F634566DD3}">
      <dgm:prSet phldrT="[텍스트]"/>
      <dgm:spPr>
        <a:solidFill>
          <a:srgbClr val="00B0F0"/>
        </a:solidFill>
      </dgm:spPr>
      <dgm:t>
        <a:bodyPr/>
        <a:lstStyle/>
        <a:p>
          <a:pPr latinLnBrk="1"/>
          <a:r>
            <a:rPr lang="ko-KR" altLang="en-US" dirty="0"/>
            <a:t>타당성 분석</a:t>
          </a:r>
        </a:p>
      </dgm:t>
    </dgm:pt>
    <dgm:pt modelId="{902B414C-4B95-42D6-AD9F-3A7540BBB12F}" type="parTrans" cxnId="{7716C158-D692-439F-B6E8-86947F2B7A65}">
      <dgm:prSet/>
      <dgm:spPr/>
      <dgm:t>
        <a:bodyPr/>
        <a:lstStyle/>
        <a:p>
          <a:pPr latinLnBrk="1"/>
          <a:endParaRPr lang="ko-KR" altLang="en-US"/>
        </a:p>
      </dgm:t>
    </dgm:pt>
    <dgm:pt modelId="{886ACA3A-F323-442D-9254-356C7D68F00A}" type="sibTrans" cxnId="{7716C158-D692-439F-B6E8-86947F2B7A65}">
      <dgm:prSet/>
      <dgm:spPr/>
      <dgm:t>
        <a:bodyPr/>
        <a:lstStyle/>
        <a:p>
          <a:pPr latinLnBrk="1"/>
          <a:endParaRPr lang="ko-KR" altLang="en-US"/>
        </a:p>
      </dgm:t>
    </dgm:pt>
    <dgm:pt modelId="{17FC138B-D07A-4EB3-A271-9086C7B8694A}">
      <dgm:prSet phldrT="[텍스트]"/>
      <dgm:spPr/>
      <dgm:t>
        <a:bodyPr/>
        <a:lstStyle/>
        <a:p>
          <a:pPr latinLnBrk="1"/>
          <a:r>
            <a:rPr lang="ko-KR" altLang="en-US" dirty="0"/>
            <a:t>조직 구성 및 자원 확보</a:t>
          </a:r>
        </a:p>
      </dgm:t>
    </dgm:pt>
    <dgm:pt modelId="{19BD34D2-5BDB-413B-A724-B9F54527FE54}" type="parTrans" cxnId="{8F9BB980-F6D4-4F88-A7D5-691D2335CA18}">
      <dgm:prSet/>
      <dgm:spPr/>
      <dgm:t>
        <a:bodyPr/>
        <a:lstStyle/>
        <a:p>
          <a:pPr latinLnBrk="1"/>
          <a:endParaRPr lang="ko-KR" altLang="en-US"/>
        </a:p>
      </dgm:t>
    </dgm:pt>
    <dgm:pt modelId="{9B43DF50-D56D-4BC7-8DDD-F631881CA306}" type="sibTrans" cxnId="{8F9BB980-F6D4-4F88-A7D5-691D2335CA18}">
      <dgm:prSet/>
      <dgm:spPr/>
      <dgm:t>
        <a:bodyPr/>
        <a:lstStyle/>
        <a:p>
          <a:pPr latinLnBrk="1"/>
          <a:endParaRPr lang="ko-KR" altLang="en-US"/>
        </a:p>
      </dgm:t>
    </dgm:pt>
    <dgm:pt modelId="{D452056B-AEB2-42F0-9D51-F33B8FD8BCB0}">
      <dgm:prSet phldrT="[텍스트]"/>
      <dgm:spPr/>
      <dgm:t>
        <a:bodyPr/>
        <a:lstStyle/>
        <a:p>
          <a:pPr latinLnBrk="1"/>
          <a:r>
            <a:rPr lang="ko-KR" altLang="en-US" dirty="0"/>
            <a:t>실행</a:t>
          </a:r>
        </a:p>
      </dgm:t>
    </dgm:pt>
    <dgm:pt modelId="{57500ABB-FD18-4317-9546-9968B6910325}" type="parTrans" cxnId="{B48CC94E-58BA-4C5E-A438-088DBF237E61}">
      <dgm:prSet/>
      <dgm:spPr/>
      <dgm:t>
        <a:bodyPr/>
        <a:lstStyle/>
        <a:p>
          <a:pPr latinLnBrk="1"/>
          <a:endParaRPr lang="ko-KR" altLang="en-US"/>
        </a:p>
      </dgm:t>
    </dgm:pt>
    <dgm:pt modelId="{502B63BF-DB69-4636-A1CD-B3D4BBD36A4D}" type="sibTrans" cxnId="{B48CC94E-58BA-4C5E-A438-088DBF237E61}">
      <dgm:prSet/>
      <dgm:spPr/>
      <dgm:t>
        <a:bodyPr/>
        <a:lstStyle/>
        <a:p>
          <a:pPr latinLnBrk="1"/>
          <a:endParaRPr lang="ko-KR" altLang="en-US"/>
        </a:p>
      </dgm:t>
    </dgm:pt>
    <dgm:pt modelId="{58A7BCF0-9594-48CC-9AB5-6AB9984E57EF}">
      <dgm:prSet phldrT="[텍스트]"/>
      <dgm:spPr/>
      <dgm:t>
        <a:bodyPr/>
        <a:lstStyle/>
        <a:p>
          <a:pPr latinLnBrk="1"/>
          <a:r>
            <a:rPr lang="ko-KR" altLang="en-US" dirty="0"/>
            <a:t>모니터링</a:t>
          </a:r>
        </a:p>
      </dgm:t>
    </dgm:pt>
    <dgm:pt modelId="{5392FF9E-C48F-428F-9257-979BE59ADBFB}" type="parTrans" cxnId="{6FB3921D-1A29-4735-80FE-FC33E2EDD4CA}">
      <dgm:prSet/>
      <dgm:spPr/>
      <dgm:t>
        <a:bodyPr/>
        <a:lstStyle/>
        <a:p>
          <a:pPr latinLnBrk="1"/>
          <a:endParaRPr lang="ko-KR" altLang="en-US"/>
        </a:p>
      </dgm:t>
    </dgm:pt>
    <dgm:pt modelId="{53788626-A49A-4AD4-84B9-11499EF61657}" type="sibTrans" cxnId="{6FB3921D-1A29-4735-80FE-FC33E2EDD4CA}">
      <dgm:prSet/>
      <dgm:spPr/>
      <dgm:t>
        <a:bodyPr/>
        <a:lstStyle/>
        <a:p>
          <a:pPr latinLnBrk="1"/>
          <a:endParaRPr lang="ko-KR" altLang="en-US"/>
        </a:p>
      </dgm:t>
    </dgm:pt>
    <dgm:pt modelId="{CDC1A887-416C-42D0-9B0B-1D7FF0A45ECB}">
      <dgm:prSet phldrT="[텍스트]"/>
      <dgm:spPr/>
      <dgm:t>
        <a:bodyPr/>
        <a:lstStyle/>
        <a:p>
          <a:pPr latinLnBrk="1"/>
          <a:r>
            <a:rPr lang="ko-KR" altLang="en-US" dirty="0"/>
            <a:t>종료</a:t>
          </a:r>
        </a:p>
      </dgm:t>
    </dgm:pt>
    <dgm:pt modelId="{D973DD9F-2495-4B67-96CF-9B71C2FAA18B}" type="parTrans" cxnId="{E7DFC097-DED4-4980-B6F5-0466D9600E03}">
      <dgm:prSet/>
      <dgm:spPr/>
      <dgm:t>
        <a:bodyPr/>
        <a:lstStyle/>
        <a:p>
          <a:pPr latinLnBrk="1"/>
          <a:endParaRPr lang="ko-KR" altLang="en-US"/>
        </a:p>
      </dgm:t>
    </dgm:pt>
    <dgm:pt modelId="{0DBD3A53-B331-43E6-96AF-19272E281D65}" type="sibTrans" cxnId="{E7DFC097-DED4-4980-B6F5-0466D9600E03}">
      <dgm:prSet/>
      <dgm:spPr/>
      <dgm:t>
        <a:bodyPr/>
        <a:lstStyle/>
        <a:p>
          <a:pPr latinLnBrk="1"/>
          <a:endParaRPr lang="ko-KR" altLang="en-US"/>
        </a:p>
      </dgm:t>
    </dgm:pt>
    <dgm:pt modelId="{66D3698D-D8A9-46F7-A2DE-AEF06C559857}">
      <dgm:prSet phldrT="[텍스트]"/>
      <dgm:spPr/>
      <dgm:t>
        <a:bodyPr/>
        <a:lstStyle/>
        <a:p>
          <a:pPr latinLnBrk="1"/>
          <a:r>
            <a:rPr lang="ko-KR" altLang="en-US"/>
            <a:t>계획 </a:t>
          </a:r>
          <a:r>
            <a:rPr lang="ko-KR" altLang="en-US" dirty="0"/>
            <a:t>수립</a:t>
          </a:r>
        </a:p>
      </dgm:t>
    </dgm:pt>
    <dgm:pt modelId="{6DD75A7E-CA9E-4E71-80D0-676C4DB93244}" type="parTrans" cxnId="{AFBC7B6F-4CB0-4D8A-81AC-7A3BBFFB2A52}">
      <dgm:prSet/>
      <dgm:spPr/>
      <dgm:t>
        <a:bodyPr/>
        <a:lstStyle/>
        <a:p>
          <a:pPr latinLnBrk="1"/>
          <a:endParaRPr lang="ko-KR" altLang="en-US"/>
        </a:p>
      </dgm:t>
    </dgm:pt>
    <dgm:pt modelId="{DB990A56-E624-4320-99A8-61C1402A19D5}" type="sibTrans" cxnId="{AFBC7B6F-4CB0-4D8A-81AC-7A3BBFFB2A52}">
      <dgm:prSet/>
      <dgm:spPr/>
      <dgm:t>
        <a:bodyPr/>
        <a:lstStyle/>
        <a:p>
          <a:pPr latinLnBrk="1"/>
          <a:endParaRPr lang="ko-KR" altLang="en-US"/>
        </a:p>
      </dgm:t>
    </dgm:pt>
    <dgm:pt modelId="{120FECDB-7CB9-4C66-9378-B1B686C71D1B}" type="pres">
      <dgm:prSet presAssocID="{2CC3C191-578D-4090-AE1B-763350EC943D}" presName="Name0" presStyleCnt="0">
        <dgm:presLayoutVars>
          <dgm:dir/>
          <dgm:animLvl val="lvl"/>
          <dgm:resizeHandles val="exact"/>
        </dgm:presLayoutVars>
      </dgm:prSet>
      <dgm:spPr/>
    </dgm:pt>
    <dgm:pt modelId="{9A605C72-131A-45B7-8C22-20AF9EBBF0DE}" type="pres">
      <dgm:prSet presAssocID="{55FBD16F-344A-49EE-AF71-55F634566DD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3E52FA5-D3EA-4AE6-8B84-F860A91E6D05}" type="pres">
      <dgm:prSet presAssocID="{886ACA3A-F323-442D-9254-356C7D68F00A}" presName="parTxOnlySpace" presStyleCnt="0"/>
      <dgm:spPr/>
    </dgm:pt>
    <dgm:pt modelId="{A49F690B-CF76-45E6-80B7-7B4858E850D4}" type="pres">
      <dgm:prSet presAssocID="{66D3698D-D8A9-46F7-A2DE-AEF06C55985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8FD62D3-82D1-43C9-9A42-F1A89C25B6EE}" type="pres">
      <dgm:prSet presAssocID="{DB990A56-E624-4320-99A8-61C1402A19D5}" presName="parTxOnlySpace" presStyleCnt="0"/>
      <dgm:spPr/>
    </dgm:pt>
    <dgm:pt modelId="{B5DA59FA-78D3-425C-BCE7-B6C35DA7636D}" type="pres">
      <dgm:prSet presAssocID="{17FC138B-D07A-4EB3-A271-9086C7B8694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AAA958C-25D1-431D-A807-D116D7402B3F}" type="pres">
      <dgm:prSet presAssocID="{9B43DF50-D56D-4BC7-8DDD-F631881CA306}" presName="parTxOnlySpace" presStyleCnt="0"/>
      <dgm:spPr/>
    </dgm:pt>
    <dgm:pt modelId="{D80BD75B-5D44-4256-8490-510998A45D56}" type="pres">
      <dgm:prSet presAssocID="{D452056B-AEB2-42F0-9D51-F33B8FD8BCB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905E47C-BB42-4606-9027-48FE8C63028A}" type="pres">
      <dgm:prSet presAssocID="{502B63BF-DB69-4636-A1CD-B3D4BBD36A4D}" presName="parTxOnlySpace" presStyleCnt="0"/>
      <dgm:spPr/>
    </dgm:pt>
    <dgm:pt modelId="{B11CB8DE-F21B-4345-AF69-2FE305251966}" type="pres">
      <dgm:prSet presAssocID="{58A7BCF0-9594-48CC-9AB5-6AB9984E57EF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4C2FB92-1091-42B0-99BF-AAAF2C2583AA}" type="pres">
      <dgm:prSet presAssocID="{53788626-A49A-4AD4-84B9-11499EF61657}" presName="parTxOnlySpace" presStyleCnt="0"/>
      <dgm:spPr/>
    </dgm:pt>
    <dgm:pt modelId="{7D4F1DAE-9781-4084-8F52-9E3F92E70BD7}" type="pres">
      <dgm:prSet presAssocID="{CDC1A887-416C-42D0-9B0B-1D7FF0A45EC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4808104-1169-49BA-829F-DC5EFAB59462}" type="presOf" srcId="{17FC138B-D07A-4EB3-A271-9086C7B8694A}" destId="{B5DA59FA-78D3-425C-BCE7-B6C35DA7636D}" srcOrd="0" destOrd="0" presId="urn:microsoft.com/office/officeart/2005/8/layout/chevron1"/>
    <dgm:cxn modelId="{6FB3921D-1A29-4735-80FE-FC33E2EDD4CA}" srcId="{2CC3C191-578D-4090-AE1B-763350EC943D}" destId="{58A7BCF0-9594-48CC-9AB5-6AB9984E57EF}" srcOrd="4" destOrd="0" parTransId="{5392FF9E-C48F-428F-9257-979BE59ADBFB}" sibTransId="{53788626-A49A-4AD4-84B9-11499EF61657}"/>
    <dgm:cxn modelId="{F282DA2B-9C11-4AD1-AA9B-0AE795B6AAF5}" type="presOf" srcId="{58A7BCF0-9594-48CC-9AB5-6AB9984E57EF}" destId="{B11CB8DE-F21B-4345-AF69-2FE305251966}" srcOrd="0" destOrd="0" presId="urn:microsoft.com/office/officeart/2005/8/layout/chevron1"/>
    <dgm:cxn modelId="{B48CC94E-58BA-4C5E-A438-088DBF237E61}" srcId="{2CC3C191-578D-4090-AE1B-763350EC943D}" destId="{D452056B-AEB2-42F0-9D51-F33B8FD8BCB0}" srcOrd="3" destOrd="0" parTransId="{57500ABB-FD18-4317-9546-9968B6910325}" sibTransId="{502B63BF-DB69-4636-A1CD-B3D4BBD36A4D}"/>
    <dgm:cxn modelId="{AFBC7B6F-4CB0-4D8A-81AC-7A3BBFFB2A52}" srcId="{2CC3C191-578D-4090-AE1B-763350EC943D}" destId="{66D3698D-D8A9-46F7-A2DE-AEF06C559857}" srcOrd="1" destOrd="0" parTransId="{6DD75A7E-CA9E-4E71-80D0-676C4DB93244}" sibTransId="{DB990A56-E624-4320-99A8-61C1402A19D5}"/>
    <dgm:cxn modelId="{06E33F50-824F-4306-942B-2AD3409B4D11}" type="presOf" srcId="{CDC1A887-416C-42D0-9B0B-1D7FF0A45ECB}" destId="{7D4F1DAE-9781-4084-8F52-9E3F92E70BD7}" srcOrd="0" destOrd="0" presId="urn:microsoft.com/office/officeart/2005/8/layout/chevron1"/>
    <dgm:cxn modelId="{16562A74-EEB1-4DE3-A4C7-2351A1F1D15E}" type="presOf" srcId="{2CC3C191-578D-4090-AE1B-763350EC943D}" destId="{120FECDB-7CB9-4C66-9378-B1B686C71D1B}" srcOrd="0" destOrd="0" presId="urn:microsoft.com/office/officeart/2005/8/layout/chevron1"/>
    <dgm:cxn modelId="{2B092775-FCEF-4E4F-B5CA-2A9A6C38896B}" type="presOf" srcId="{66D3698D-D8A9-46F7-A2DE-AEF06C559857}" destId="{A49F690B-CF76-45E6-80B7-7B4858E850D4}" srcOrd="0" destOrd="0" presId="urn:microsoft.com/office/officeart/2005/8/layout/chevron1"/>
    <dgm:cxn modelId="{7716C158-D692-439F-B6E8-86947F2B7A65}" srcId="{2CC3C191-578D-4090-AE1B-763350EC943D}" destId="{55FBD16F-344A-49EE-AF71-55F634566DD3}" srcOrd="0" destOrd="0" parTransId="{902B414C-4B95-42D6-AD9F-3A7540BBB12F}" sibTransId="{886ACA3A-F323-442D-9254-356C7D68F00A}"/>
    <dgm:cxn modelId="{8F9BB980-F6D4-4F88-A7D5-691D2335CA18}" srcId="{2CC3C191-578D-4090-AE1B-763350EC943D}" destId="{17FC138B-D07A-4EB3-A271-9086C7B8694A}" srcOrd="2" destOrd="0" parTransId="{19BD34D2-5BDB-413B-A724-B9F54527FE54}" sibTransId="{9B43DF50-D56D-4BC7-8DDD-F631881CA306}"/>
    <dgm:cxn modelId="{573C7990-643D-4910-9553-A7BDD26D442B}" type="presOf" srcId="{55FBD16F-344A-49EE-AF71-55F634566DD3}" destId="{9A605C72-131A-45B7-8C22-20AF9EBBF0DE}" srcOrd="0" destOrd="0" presId="urn:microsoft.com/office/officeart/2005/8/layout/chevron1"/>
    <dgm:cxn modelId="{E7DFC097-DED4-4980-B6F5-0466D9600E03}" srcId="{2CC3C191-578D-4090-AE1B-763350EC943D}" destId="{CDC1A887-416C-42D0-9B0B-1D7FF0A45ECB}" srcOrd="5" destOrd="0" parTransId="{D973DD9F-2495-4B67-96CF-9B71C2FAA18B}" sibTransId="{0DBD3A53-B331-43E6-96AF-19272E281D65}"/>
    <dgm:cxn modelId="{CE5DC7B9-DA5A-49D5-917D-873CC7461624}" type="presOf" srcId="{D452056B-AEB2-42F0-9D51-F33B8FD8BCB0}" destId="{D80BD75B-5D44-4256-8490-510998A45D56}" srcOrd="0" destOrd="0" presId="urn:microsoft.com/office/officeart/2005/8/layout/chevron1"/>
    <dgm:cxn modelId="{99942FA0-895B-44D2-9FFA-22B6E5A5DAAB}" type="presParOf" srcId="{120FECDB-7CB9-4C66-9378-B1B686C71D1B}" destId="{9A605C72-131A-45B7-8C22-20AF9EBBF0DE}" srcOrd="0" destOrd="0" presId="urn:microsoft.com/office/officeart/2005/8/layout/chevron1"/>
    <dgm:cxn modelId="{A0DCD62D-F667-409A-80AF-653782055296}" type="presParOf" srcId="{120FECDB-7CB9-4C66-9378-B1B686C71D1B}" destId="{43E52FA5-D3EA-4AE6-8B84-F860A91E6D05}" srcOrd="1" destOrd="0" presId="urn:microsoft.com/office/officeart/2005/8/layout/chevron1"/>
    <dgm:cxn modelId="{9A735130-DB07-4238-AB38-1BD6B0408D47}" type="presParOf" srcId="{120FECDB-7CB9-4C66-9378-B1B686C71D1B}" destId="{A49F690B-CF76-45E6-80B7-7B4858E850D4}" srcOrd="2" destOrd="0" presId="urn:microsoft.com/office/officeart/2005/8/layout/chevron1"/>
    <dgm:cxn modelId="{DD2C851D-5211-42A4-A045-4E8A8DB47A89}" type="presParOf" srcId="{120FECDB-7CB9-4C66-9378-B1B686C71D1B}" destId="{58FD62D3-82D1-43C9-9A42-F1A89C25B6EE}" srcOrd="3" destOrd="0" presId="urn:microsoft.com/office/officeart/2005/8/layout/chevron1"/>
    <dgm:cxn modelId="{F52B08F6-F0D8-442E-9C45-28119393C21E}" type="presParOf" srcId="{120FECDB-7CB9-4C66-9378-B1B686C71D1B}" destId="{B5DA59FA-78D3-425C-BCE7-B6C35DA7636D}" srcOrd="4" destOrd="0" presId="urn:microsoft.com/office/officeart/2005/8/layout/chevron1"/>
    <dgm:cxn modelId="{6969E881-278D-484A-B0DE-831833DB9805}" type="presParOf" srcId="{120FECDB-7CB9-4C66-9378-B1B686C71D1B}" destId="{AAAA958C-25D1-431D-A807-D116D7402B3F}" srcOrd="5" destOrd="0" presId="urn:microsoft.com/office/officeart/2005/8/layout/chevron1"/>
    <dgm:cxn modelId="{7ADFF8E6-CD4E-4A06-B6C1-7F055D081505}" type="presParOf" srcId="{120FECDB-7CB9-4C66-9378-B1B686C71D1B}" destId="{D80BD75B-5D44-4256-8490-510998A45D56}" srcOrd="6" destOrd="0" presId="urn:microsoft.com/office/officeart/2005/8/layout/chevron1"/>
    <dgm:cxn modelId="{9B292A32-6964-4163-B88C-695B4B80DA54}" type="presParOf" srcId="{120FECDB-7CB9-4C66-9378-B1B686C71D1B}" destId="{E905E47C-BB42-4606-9027-48FE8C63028A}" srcOrd="7" destOrd="0" presId="urn:microsoft.com/office/officeart/2005/8/layout/chevron1"/>
    <dgm:cxn modelId="{E337CE72-4110-48FC-A25E-9D47C0047790}" type="presParOf" srcId="{120FECDB-7CB9-4C66-9378-B1B686C71D1B}" destId="{B11CB8DE-F21B-4345-AF69-2FE305251966}" srcOrd="8" destOrd="0" presId="urn:microsoft.com/office/officeart/2005/8/layout/chevron1"/>
    <dgm:cxn modelId="{FCD7BC9F-135C-4168-9A2E-7E13F4A38587}" type="presParOf" srcId="{120FECDB-7CB9-4C66-9378-B1B686C71D1B}" destId="{34C2FB92-1091-42B0-99BF-AAAF2C2583AA}" srcOrd="9" destOrd="0" presId="urn:microsoft.com/office/officeart/2005/8/layout/chevron1"/>
    <dgm:cxn modelId="{728737DA-6535-46F4-AB6B-719B1AF50088}" type="presParOf" srcId="{120FECDB-7CB9-4C66-9378-B1B686C71D1B}" destId="{7D4F1DAE-9781-4084-8F52-9E3F92E70BD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65394-CCE1-4CF2-9F9D-3D03674FB038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61A3E38-129F-4FC3-8111-46E121D99029}">
      <dgm:prSet phldrT="[텍스트]"/>
      <dgm:spPr/>
      <dgm:t>
        <a:bodyPr/>
        <a:lstStyle/>
        <a:p>
          <a:pPr latinLnBrk="1"/>
          <a:r>
            <a:rPr lang="en-US" altLang="ko-KR" b="1" dirty="0"/>
            <a:t>Strength</a:t>
          </a:r>
          <a:endParaRPr lang="ko-KR" altLang="en-US" b="1" dirty="0"/>
        </a:p>
      </dgm:t>
    </dgm:pt>
    <dgm:pt modelId="{DCB1AC29-828C-4570-A733-7B4855633C26}" type="parTrans" cxnId="{47C11094-F28D-4E5F-B228-3EF444B36299}">
      <dgm:prSet/>
      <dgm:spPr/>
      <dgm:t>
        <a:bodyPr/>
        <a:lstStyle/>
        <a:p>
          <a:pPr latinLnBrk="1"/>
          <a:endParaRPr lang="ko-KR" altLang="en-US"/>
        </a:p>
      </dgm:t>
    </dgm:pt>
    <dgm:pt modelId="{E0E7A2A8-A7C5-4D78-A8EB-1E332ED68978}" type="sibTrans" cxnId="{47C11094-F28D-4E5F-B228-3EF444B36299}">
      <dgm:prSet/>
      <dgm:spPr/>
      <dgm:t>
        <a:bodyPr/>
        <a:lstStyle/>
        <a:p>
          <a:pPr latinLnBrk="1"/>
          <a:endParaRPr lang="ko-KR" altLang="en-US"/>
        </a:p>
      </dgm:t>
    </dgm:pt>
    <dgm:pt modelId="{1E3434E3-723F-4909-9BE3-263CEA848816}">
      <dgm:prSet phldrT="[텍스트]"/>
      <dgm:spPr/>
      <dgm:t>
        <a:bodyPr/>
        <a:lstStyle/>
        <a:p>
          <a:pPr latinLnBrk="1"/>
          <a:r>
            <a:rPr lang="en-US" altLang="ko-KR" b="1" dirty="0"/>
            <a:t>Weakness</a:t>
          </a:r>
          <a:endParaRPr lang="ko-KR" altLang="en-US" b="1" dirty="0"/>
        </a:p>
      </dgm:t>
    </dgm:pt>
    <dgm:pt modelId="{A6AD0FCB-B372-4AB1-B775-38AB2CAD6461}" type="parTrans" cxnId="{EC4FF679-7BB5-4D67-9FA4-225112DE38C5}">
      <dgm:prSet/>
      <dgm:spPr/>
      <dgm:t>
        <a:bodyPr/>
        <a:lstStyle/>
        <a:p>
          <a:pPr latinLnBrk="1"/>
          <a:endParaRPr lang="ko-KR" altLang="en-US"/>
        </a:p>
      </dgm:t>
    </dgm:pt>
    <dgm:pt modelId="{E97685FC-CAE9-4876-9C6C-CB1807303617}" type="sibTrans" cxnId="{EC4FF679-7BB5-4D67-9FA4-225112DE38C5}">
      <dgm:prSet/>
      <dgm:spPr/>
      <dgm:t>
        <a:bodyPr/>
        <a:lstStyle/>
        <a:p>
          <a:pPr latinLnBrk="1"/>
          <a:endParaRPr lang="ko-KR" altLang="en-US"/>
        </a:p>
      </dgm:t>
    </dgm:pt>
    <dgm:pt modelId="{4A13F25D-3A21-45EB-8B2B-FE6C3ABE84E5}">
      <dgm:prSet phldrT="[텍스트]"/>
      <dgm:spPr/>
      <dgm:t>
        <a:bodyPr/>
        <a:lstStyle/>
        <a:p>
          <a:pPr latinLnBrk="1"/>
          <a:r>
            <a:rPr lang="en-US" altLang="ko-KR" b="1" dirty="0"/>
            <a:t>Opportunity</a:t>
          </a:r>
          <a:endParaRPr lang="ko-KR" altLang="en-US" b="1" dirty="0"/>
        </a:p>
      </dgm:t>
    </dgm:pt>
    <dgm:pt modelId="{9ED454BA-CC9D-4430-9A61-7B1FDF3D37B8}" type="parTrans" cxnId="{73E982C8-96FA-46FF-A9DE-FF3A0E014B51}">
      <dgm:prSet/>
      <dgm:spPr/>
      <dgm:t>
        <a:bodyPr/>
        <a:lstStyle/>
        <a:p>
          <a:pPr latinLnBrk="1"/>
          <a:endParaRPr lang="ko-KR" altLang="en-US"/>
        </a:p>
      </dgm:t>
    </dgm:pt>
    <dgm:pt modelId="{1659EF42-B64B-476E-BC32-F398311F2E80}" type="sibTrans" cxnId="{73E982C8-96FA-46FF-A9DE-FF3A0E014B51}">
      <dgm:prSet/>
      <dgm:spPr/>
      <dgm:t>
        <a:bodyPr/>
        <a:lstStyle/>
        <a:p>
          <a:pPr latinLnBrk="1"/>
          <a:endParaRPr lang="ko-KR" altLang="en-US"/>
        </a:p>
      </dgm:t>
    </dgm:pt>
    <dgm:pt modelId="{9720558D-9A51-42E0-B242-BE5FA20C801D}">
      <dgm:prSet phldrT="[텍스트]"/>
      <dgm:spPr/>
      <dgm:t>
        <a:bodyPr/>
        <a:lstStyle/>
        <a:p>
          <a:pPr latinLnBrk="1"/>
          <a:r>
            <a:rPr lang="en-US" altLang="ko-KR" b="1" dirty="0"/>
            <a:t>Threat</a:t>
          </a:r>
          <a:endParaRPr lang="ko-KR" altLang="en-US" b="1" dirty="0"/>
        </a:p>
      </dgm:t>
    </dgm:pt>
    <dgm:pt modelId="{61A84CC2-A3E3-4FEF-80E9-B4C476B9A664}" type="parTrans" cxnId="{9BDE675F-426C-41A2-8460-604905BC95FB}">
      <dgm:prSet/>
      <dgm:spPr/>
      <dgm:t>
        <a:bodyPr/>
        <a:lstStyle/>
        <a:p>
          <a:pPr latinLnBrk="1"/>
          <a:endParaRPr lang="ko-KR" altLang="en-US"/>
        </a:p>
      </dgm:t>
    </dgm:pt>
    <dgm:pt modelId="{F95A41AB-D74E-4B2B-8B30-DCF580397FE5}" type="sibTrans" cxnId="{9BDE675F-426C-41A2-8460-604905BC95FB}">
      <dgm:prSet/>
      <dgm:spPr/>
      <dgm:t>
        <a:bodyPr/>
        <a:lstStyle/>
        <a:p>
          <a:pPr latinLnBrk="1"/>
          <a:endParaRPr lang="ko-KR" altLang="en-US"/>
        </a:p>
      </dgm:t>
    </dgm:pt>
    <dgm:pt modelId="{2C8C220C-6E55-4991-94E8-5D319BC8F208}">
      <dgm:prSet/>
      <dgm:spPr/>
      <dgm:t>
        <a:bodyPr/>
        <a:lstStyle/>
        <a:p>
          <a:pPr latinLnBrk="1"/>
          <a:r>
            <a:rPr lang="ko-KR" altLang="en-US" dirty="0"/>
            <a:t> 직관적인 인터페이스</a:t>
          </a:r>
        </a:p>
      </dgm:t>
    </dgm:pt>
    <dgm:pt modelId="{3A3D0478-048F-467A-912C-B6AAD2644E9B}" type="parTrans" cxnId="{DA0150D9-B8F9-4C08-A73D-BA25921BFA3A}">
      <dgm:prSet/>
      <dgm:spPr/>
      <dgm:t>
        <a:bodyPr/>
        <a:lstStyle/>
        <a:p>
          <a:pPr latinLnBrk="1"/>
          <a:endParaRPr lang="ko-KR" altLang="en-US"/>
        </a:p>
      </dgm:t>
    </dgm:pt>
    <dgm:pt modelId="{2BD26E75-7411-4853-A3E6-261331DDCCB7}" type="sibTrans" cxnId="{DA0150D9-B8F9-4C08-A73D-BA25921BFA3A}">
      <dgm:prSet/>
      <dgm:spPr/>
      <dgm:t>
        <a:bodyPr/>
        <a:lstStyle/>
        <a:p>
          <a:pPr latinLnBrk="1"/>
          <a:endParaRPr lang="ko-KR" altLang="en-US"/>
        </a:p>
      </dgm:t>
    </dgm:pt>
    <dgm:pt modelId="{A221B35A-B81F-4479-A626-B81F7585110A}">
      <dgm:prSet/>
      <dgm:spPr/>
      <dgm:t>
        <a:bodyPr/>
        <a:lstStyle/>
        <a:p>
          <a:pPr latinLnBrk="1"/>
          <a:r>
            <a:rPr lang="ko-KR" altLang="en-US" dirty="0"/>
            <a:t> 사용 편의성</a:t>
          </a:r>
        </a:p>
      </dgm:t>
    </dgm:pt>
    <dgm:pt modelId="{7048B9E7-22B4-42D2-B0EE-899AE0D76774}" type="parTrans" cxnId="{FEED2667-B9C7-41A8-A264-4B4CE02E72DF}">
      <dgm:prSet/>
      <dgm:spPr/>
      <dgm:t>
        <a:bodyPr/>
        <a:lstStyle/>
        <a:p>
          <a:pPr latinLnBrk="1"/>
          <a:endParaRPr lang="ko-KR" altLang="en-US"/>
        </a:p>
      </dgm:t>
    </dgm:pt>
    <dgm:pt modelId="{C1834DDB-51E2-467F-AE80-DFE0B11ADD50}" type="sibTrans" cxnId="{FEED2667-B9C7-41A8-A264-4B4CE02E72DF}">
      <dgm:prSet/>
      <dgm:spPr/>
      <dgm:t>
        <a:bodyPr/>
        <a:lstStyle/>
        <a:p>
          <a:pPr latinLnBrk="1"/>
          <a:endParaRPr lang="ko-KR" altLang="en-US"/>
        </a:p>
      </dgm:t>
    </dgm:pt>
    <dgm:pt modelId="{98ED352A-F569-44E9-BC67-4B41AB0E90EF}">
      <dgm:prSet/>
      <dgm:spPr/>
      <dgm:t>
        <a:bodyPr/>
        <a:lstStyle/>
        <a:p>
          <a:pPr latinLnBrk="1"/>
          <a:r>
            <a:rPr lang="ko-KR" altLang="en-US" dirty="0"/>
            <a:t> 많은 콘텐츠 무료</a:t>
          </a:r>
        </a:p>
      </dgm:t>
    </dgm:pt>
    <dgm:pt modelId="{194050C9-4D03-4AC7-AE52-2C40D31E0454}" type="parTrans" cxnId="{29BFEB17-6639-4521-9697-8CB86C9E43DA}">
      <dgm:prSet/>
      <dgm:spPr/>
      <dgm:t>
        <a:bodyPr/>
        <a:lstStyle/>
        <a:p>
          <a:pPr latinLnBrk="1"/>
          <a:endParaRPr lang="ko-KR" altLang="en-US"/>
        </a:p>
      </dgm:t>
    </dgm:pt>
    <dgm:pt modelId="{FD33FA7A-101D-4B34-8786-D373E921E9D7}" type="sibTrans" cxnId="{29BFEB17-6639-4521-9697-8CB86C9E43DA}">
      <dgm:prSet/>
      <dgm:spPr/>
      <dgm:t>
        <a:bodyPr/>
        <a:lstStyle/>
        <a:p>
          <a:pPr latinLnBrk="1"/>
          <a:endParaRPr lang="ko-KR" altLang="en-US"/>
        </a:p>
      </dgm:t>
    </dgm:pt>
    <dgm:pt modelId="{CEA31091-A5B3-475A-9767-AB2339063B08}">
      <dgm:prSet/>
      <dgm:spPr/>
      <dgm:t>
        <a:bodyPr/>
        <a:lstStyle/>
        <a:p>
          <a:pPr latinLnBrk="1"/>
          <a:r>
            <a:rPr lang="ko-KR" altLang="en-US" dirty="0"/>
            <a:t>신규 앱으로서 낮은 인지도</a:t>
          </a:r>
        </a:p>
      </dgm:t>
    </dgm:pt>
    <dgm:pt modelId="{B9A3ACCD-C140-439D-A2E5-93C4C013A562}" type="parTrans" cxnId="{BA0B58F4-FC21-4232-BCBF-0F5F625B94F1}">
      <dgm:prSet/>
      <dgm:spPr/>
      <dgm:t>
        <a:bodyPr/>
        <a:lstStyle/>
        <a:p>
          <a:pPr latinLnBrk="1"/>
          <a:endParaRPr lang="ko-KR" altLang="en-US"/>
        </a:p>
      </dgm:t>
    </dgm:pt>
    <dgm:pt modelId="{F7C71F5D-E8EC-4220-8C6B-EEEEA4535820}" type="sibTrans" cxnId="{BA0B58F4-FC21-4232-BCBF-0F5F625B94F1}">
      <dgm:prSet/>
      <dgm:spPr/>
      <dgm:t>
        <a:bodyPr/>
        <a:lstStyle/>
        <a:p>
          <a:pPr latinLnBrk="1"/>
          <a:endParaRPr lang="ko-KR" altLang="en-US"/>
        </a:p>
      </dgm:t>
    </dgm:pt>
    <dgm:pt modelId="{ACDD62BB-EB45-4A85-989E-8C42C8014039}">
      <dgm:prSet/>
      <dgm:spPr/>
      <dgm:t>
        <a:bodyPr/>
        <a:lstStyle/>
        <a:p>
          <a:pPr latinLnBrk="1"/>
          <a:r>
            <a:rPr lang="ko-KR" altLang="en-US" dirty="0"/>
            <a:t>유사 </a:t>
          </a:r>
          <a:r>
            <a:rPr lang="ko-KR" altLang="en-US" dirty="0" err="1"/>
            <a:t>앱들과의</a:t>
          </a:r>
          <a:r>
            <a:rPr lang="ko-KR" altLang="en-US" dirty="0"/>
            <a:t> 교육 콘텐츠 차별성 부족</a:t>
          </a:r>
        </a:p>
      </dgm:t>
    </dgm:pt>
    <dgm:pt modelId="{500BA3C3-9BC6-4265-BF11-4929671388FB}" type="parTrans" cxnId="{0608E420-AA46-42B1-8B02-61160C66EA4A}">
      <dgm:prSet/>
      <dgm:spPr/>
      <dgm:t>
        <a:bodyPr/>
        <a:lstStyle/>
        <a:p>
          <a:pPr latinLnBrk="1"/>
          <a:endParaRPr lang="ko-KR" altLang="en-US"/>
        </a:p>
      </dgm:t>
    </dgm:pt>
    <dgm:pt modelId="{3BA6815F-1825-405B-8146-32DC5ECC6479}" type="sibTrans" cxnId="{0608E420-AA46-42B1-8B02-61160C66EA4A}">
      <dgm:prSet/>
      <dgm:spPr/>
      <dgm:t>
        <a:bodyPr/>
        <a:lstStyle/>
        <a:p>
          <a:pPr latinLnBrk="1"/>
          <a:endParaRPr lang="ko-KR" altLang="en-US"/>
        </a:p>
      </dgm:t>
    </dgm:pt>
    <dgm:pt modelId="{7495354F-0A4A-44D7-8E04-AD8D0ECC238A}">
      <dgm:prSet/>
      <dgm:spPr/>
      <dgm:t>
        <a:bodyPr/>
        <a:lstStyle/>
        <a:p>
          <a:pPr latinLnBrk="1"/>
          <a:r>
            <a:rPr lang="ko-KR" altLang="en-US" dirty="0"/>
            <a:t>유료 사용을 이끌 정도의 기능 부족</a:t>
          </a:r>
        </a:p>
      </dgm:t>
    </dgm:pt>
    <dgm:pt modelId="{9DFA6B9B-7EF7-4EF3-91AF-CC58E6CC588D}" type="parTrans" cxnId="{D53483C1-1D71-4AB4-9C70-0A78CB67B0DC}">
      <dgm:prSet/>
      <dgm:spPr/>
      <dgm:t>
        <a:bodyPr/>
        <a:lstStyle/>
        <a:p>
          <a:pPr latinLnBrk="1"/>
          <a:endParaRPr lang="ko-KR" altLang="en-US"/>
        </a:p>
      </dgm:t>
    </dgm:pt>
    <dgm:pt modelId="{CBD59067-BEA2-4E2B-9457-B88A234D3FD7}" type="sibTrans" cxnId="{D53483C1-1D71-4AB4-9C70-0A78CB67B0DC}">
      <dgm:prSet/>
      <dgm:spPr/>
      <dgm:t>
        <a:bodyPr/>
        <a:lstStyle/>
        <a:p>
          <a:pPr latinLnBrk="1"/>
          <a:endParaRPr lang="ko-KR" altLang="en-US"/>
        </a:p>
      </dgm:t>
    </dgm:pt>
    <dgm:pt modelId="{F640E864-A208-4D30-AF16-8F213B4EEB0E}">
      <dgm:prSet/>
      <dgm:spPr/>
      <dgm:t>
        <a:bodyPr/>
        <a:lstStyle/>
        <a:p>
          <a:pPr latinLnBrk="1"/>
          <a:r>
            <a:rPr lang="en-US" altLang="ko-KR" dirty="0"/>
            <a:t> </a:t>
          </a:r>
          <a:r>
            <a:rPr lang="ko-KR" altLang="en-US" dirty="0"/>
            <a:t>영어 교육에 대한 지속적인 수요</a:t>
          </a:r>
        </a:p>
      </dgm:t>
    </dgm:pt>
    <dgm:pt modelId="{220217C0-D1D1-4203-AC81-7F74647CB176}" type="parTrans" cxnId="{D9584D4F-5D6D-4BCF-BA8C-1D1E99A71DF8}">
      <dgm:prSet/>
      <dgm:spPr/>
      <dgm:t>
        <a:bodyPr/>
        <a:lstStyle/>
        <a:p>
          <a:pPr latinLnBrk="1"/>
          <a:endParaRPr lang="ko-KR" altLang="en-US"/>
        </a:p>
      </dgm:t>
    </dgm:pt>
    <dgm:pt modelId="{0F5EF2DC-8F70-4CBD-9390-7F951DB15AC0}" type="sibTrans" cxnId="{D9584D4F-5D6D-4BCF-BA8C-1D1E99A71DF8}">
      <dgm:prSet/>
      <dgm:spPr/>
      <dgm:t>
        <a:bodyPr/>
        <a:lstStyle/>
        <a:p>
          <a:pPr latinLnBrk="1"/>
          <a:endParaRPr lang="ko-KR" altLang="en-US"/>
        </a:p>
      </dgm:t>
    </dgm:pt>
    <dgm:pt modelId="{9928AF0C-A513-42EE-B3E0-AB636574C028}">
      <dgm:prSet/>
      <dgm:spPr/>
      <dgm:t>
        <a:bodyPr/>
        <a:lstStyle/>
        <a:p>
          <a:pPr latinLnBrk="1"/>
          <a:r>
            <a:rPr lang="en-US" altLang="ko-KR" dirty="0"/>
            <a:t> </a:t>
          </a:r>
          <a:r>
            <a:rPr lang="ko-KR" altLang="en-US" dirty="0"/>
            <a:t>타 앱 장르에 비해 부모님들의 우호적인 반응</a:t>
          </a:r>
        </a:p>
      </dgm:t>
    </dgm:pt>
    <dgm:pt modelId="{9B7C28E8-4EF5-41C8-93AE-4F19AFD1E3D0}" type="parTrans" cxnId="{60BA4D40-49D5-4C82-894E-190916FFE9E6}">
      <dgm:prSet/>
      <dgm:spPr/>
      <dgm:t>
        <a:bodyPr/>
        <a:lstStyle/>
        <a:p>
          <a:pPr latinLnBrk="1"/>
          <a:endParaRPr lang="ko-KR" altLang="en-US"/>
        </a:p>
      </dgm:t>
    </dgm:pt>
    <dgm:pt modelId="{0D3C2E6B-CC1A-4906-BB3B-7818918D6DD9}" type="sibTrans" cxnId="{60BA4D40-49D5-4C82-894E-190916FFE9E6}">
      <dgm:prSet/>
      <dgm:spPr/>
      <dgm:t>
        <a:bodyPr/>
        <a:lstStyle/>
        <a:p>
          <a:pPr latinLnBrk="1"/>
          <a:endParaRPr lang="ko-KR" altLang="en-US"/>
        </a:p>
      </dgm:t>
    </dgm:pt>
    <dgm:pt modelId="{A9324C5E-4612-4038-9668-52910F5F0DCB}">
      <dgm:prSet/>
      <dgm:spPr/>
      <dgm:t>
        <a:bodyPr/>
        <a:lstStyle/>
        <a:p>
          <a:pPr latinLnBrk="1"/>
          <a:r>
            <a:rPr lang="en-US" altLang="ko-KR" dirty="0"/>
            <a:t> </a:t>
          </a:r>
          <a:r>
            <a:rPr lang="ko-KR" altLang="en-US" dirty="0"/>
            <a:t>시장이 레드오션 상태임</a:t>
          </a:r>
          <a:r>
            <a:rPr lang="en-US" altLang="ko-KR" dirty="0"/>
            <a:t> </a:t>
          </a:r>
          <a:endParaRPr lang="ko-KR" altLang="en-US" dirty="0"/>
        </a:p>
      </dgm:t>
    </dgm:pt>
    <dgm:pt modelId="{FD265A86-568A-4D72-B5D5-60E0F3B46283}" type="parTrans" cxnId="{9EF635E7-08A5-44D4-ABD8-B3C66B15D055}">
      <dgm:prSet/>
      <dgm:spPr/>
      <dgm:t>
        <a:bodyPr/>
        <a:lstStyle/>
        <a:p>
          <a:pPr latinLnBrk="1"/>
          <a:endParaRPr lang="ko-KR" altLang="en-US"/>
        </a:p>
      </dgm:t>
    </dgm:pt>
    <dgm:pt modelId="{FF3312A5-40CA-47ED-AE5B-2B615FF7C49B}" type="sibTrans" cxnId="{9EF635E7-08A5-44D4-ABD8-B3C66B15D055}">
      <dgm:prSet/>
      <dgm:spPr/>
      <dgm:t>
        <a:bodyPr/>
        <a:lstStyle/>
        <a:p>
          <a:pPr latinLnBrk="1"/>
          <a:endParaRPr lang="ko-KR" altLang="en-US"/>
        </a:p>
      </dgm:t>
    </dgm:pt>
    <dgm:pt modelId="{04D5D576-5CE6-46E5-8FA7-40074A2FFC62}">
      <dgm:prSet/>
      <dgm:spPr/>
      <dgm:t>
        <a:bodyPr/>
        <a:lstStyle/>
        <a:p>
          <a:pPr latinLnBrk="1"/>
          <a:r>
            <a:rPr lang="en-US" altLang="ko-KR" dirty="0"/>
            <a:t> </a:t>
          </a:r>
          <a:r>
            <a:rPr lang="ko-KR" altLang="en-US" dirty="0"/>
            <a:t>아기자기한 캐릭터 사용</a:t>
          </a:r>
        </a:p>
      </dgm:t>
    </dgm:pt>
    <dgm:pt modelId="{8FE950A9-E7F4-4A12-8777-107A8E2151D0}" type="parTrans" cxnId="{A1CDE757-81FC-44E9-A429-97428B1DE435}">
      <dgm:prSet/>
      <dgm:spPr/>
      <dgm:t>
        <a:bodyPr/>
        <a:lstStyle/>
        <a:p>
          <a:pPr latinLnBrk="1"/>
          <a:endParaRPr lang="ko-KR" altLang="en-US"/>
        </a:p>
      </dgm:t>
    </dgm:pt>
    <dgm:pt modelId="{3974CFA2-61E9-4E03-B235-BC6B3F45739D}" type="sibTrans" cxnId="{A1CDE757-81FC-44E9-A429-97428B1DE435}">
      <dgm:prSet/>
      <dgm:spPr/>
      <dgm:t>
        <a:bodyPr/>
        <a:lstStyle/>
        <a:p>
          <a:pPr latinLnBrk="1"/>
          <a:endParaRPr lang="ko-KR" altLang="en-US"/>
        </a:p>
      </dgm:t>
    </dgm:pt>
    <dgm:pt modelId="{99D757A0-B667-4FFA-B5E3-80BF65E3512B}">
      <dgm:prSet/>
      <dgm:spPr/>
      <dgm:t>
        <a:bodyPr/>
        <a:lstStyle/>
        <a:p>
          <a:pPr latinLnBrk="1"/>
          <a:r>
            <a:rPr lang="ko-KR" altLang="en-US" dirty="0"/>
            <a:t> 대형 학원 업체에서 유사 디자인 컨셉으로 진입 가능</a:t>
          </a:r>
        </a:p>
      </dgm:t>
    </dgm:pt>
    <dgm:pt modelId="{7BAB658C-840C-466E-B2C0-CEEE39BF6D48}" type="parTrans" cxnId="{34AD19B5-CE14-47E7-8D7A-3269C0BBA59C}">
      <dgm:prSet/>
      <dgm:spPr/>
      <dgm:t>
        <a:bodyPr/>
        <a:lstStyle/>
        <a:p>
          <a:pPr latinLnBrk="1"/>
          <a:endParaRPr lang="ko-KR" altLang="en-US"/>
        </a:p>
      </dgm:t>
    </dgm:pt>
    <dgm:pt modelId="{B5F465CA-D072-42E6-BA00-FFF7D10139CB}" type="sibTrans" cxnId="{34AD19B5-CE14-47E7-8D7A-3269C0BBA59C}">
      <dgm:prSet/>
      <dgm:spPr/>
      <dgm:t>
        <a:bodyPr/>
        <a:lstStyle/>
        <a:p>
          <a:pPr latinLnBrk="1"/>
          <a:endParaRPr lang="ko-KR" altLang="en-US"/>
        </a:p>
      </dgm:t>
    </dgm:pt>
    <dgm:pt modelId="{55C2F0E3-FAB5-49DB-92FF-45FCBFA04B1D}" type="pres">
      <dgm:prSet presAssocID="{06465394-CCE1-4CF2-9F9D-3D03674FB038}" presName="matrix" presStyleCnt="0">
        <dgm:presLayoutVars>
          <dgm:chMax val="1"/>
          <dgm:dir/>
          <dgm:resizeHandles val="exact"/>
        </dgm:presLayoutVars>
      </dgm:prSet>
      <dgm:spPr/>
    </dgm:pt>
    <dgm:pt modelId="{F57B27E9-01C8-4F63-9EC7-74E5E2495105}" type="pres">
      <dgm:prSet presAssocID="{06465394-CCE1-4CF2-9F9D-3D03674FB038}" presName="axisShape" presStyleLbl="bgShp" presStyleIdx="0" presStyleCnt="1"/>
      <dgm:spPr/>
    </dgm:pt>
    <dgm:pt modelId="{AE8ABB5D-7177-4B63-BBF5-2C3F0F530C3F}" type="pres">
      <dgm:prSet presAssocID="{06465394-CCE1-4CF2-9F9D-3D03674FB038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C9AEE3-049E-4900-8C69-01C6B273F41D}" type="pres">
      <dgm:prSet presAssocID="{06465394-CCE1-4CF2-9F9D-3D03674FB038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AF1BB21-2706-474E-B45A-57D549B0DDF7}" type="pres">
      <dgm:prSet presAssocID="{06465394-CCE1-4CF2-9F9D-3D03674FB038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7A7F4B-DFD0-4962-8C43-D57D0A956FF4}" type="pres">
      <dgm:prSet presAssocID="{06465394-CCE1-4CF2-9F9D-3D03674FB038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C165E05-FF7A-427E-8087-0F2D3C9F1FCC}" type="presOf" srcId="{F61A3E38-129F-4FC3-8111-46E121D99029}" destId="{AE8ABB5D-7177-4B63-BBF5-2C3F0F530C3F}" srcOrd="0" destOrd="0" presId="urn:microsoft.com/office/officeart/2005/8/layout/matrix2"/>
    <dgm:cxn modelId="{E2B7DC11-B411-4DF9-B15C-E784ACCEF0FD}" type="presOf" srcId="{A9324C5E-4612-4038-9668-52910F5F0DCB}" destId="{F27A7F4B-DFD0-4962-8C43-D57D0A956FF4}" srcOrd="0" destOrd="1" presId="urn:microsoft.com/office/officeart/2005/8/layout/matrix2"/>
    <dgm:cxn modelId="{B5E7ED13-0FFB-4D8C-BD09-DBDE0BB1C612}" type="presOf" srcId="{2C8C220C-6E55-4991-94E8-5D319BC8F208}" destId="{AE8ABB5D-7177-4B63-BBF5-2C3F0F530C3F}" srcOrd="0" destOrd="1" presId="urn:microsoft.com/office/officeart/2005/8/layout/matrix2"/>
    <dgm:cxn modelId="{76606D14-FD47-4F43-85D6-E8B4C31E59F2}" type="presOf" srcId="{CEA31091-A5B3-475A-9767-AB2339063B08}" destId="{6DC9AEE3-049E-4900-8C69-01C6B273F41D}" srcOrd="0" destOrd="1" presId="urn:microsoft.com/office/officeart/2005/8/layout/matrix2"/>
    <dgm:cxn modelId="{561AD715-A4B6-4401-9024-6644855EBC14}" type="presOf" srcId="{ACDD62BB-EB45-4A85-989E-8C42C8014039}" destId="{6DC9AEE3-049E-4900-8C69-01C6B273F41D}" srcOrd="0" destOrd="2" presId="urn:microsoft.com/office/officeart/2005/8/layout/matrix2"/>
    <dgm:cxn modelId="{29BFEB17-6639-4521-9697-8CB86C9E43DA}" srcId="{F61A3E38-129F-4FC3-8111-46E121D99029}" destId="{98ED352A-F569-44E9-BC67-4B41AB0E90EF}" srcOrd="3" destOrd="0" parTransId="{194050C9-4D03-4AC7-AE52-2C40D31E0454}" sibTransId="{FD33FA7A-101D-4B34-8786-D373E921E9D7}"/>
    <dgm:cxn modelId="{0608E420-AA46-42B1-8B02-61160C66EA4A}" srcId="{1E3434E3-723F-4909-9BE3-263CEA848816}" destId="{ACDD62BB-EB45-4A85-989E-8C42C8014039}" srcOrd="1" destOrd="0" parTransId="{500BA3C3-9BC6-4265-BF11-4929671388FB}" sibTransId="{3BA6815F-1825-405B-8146-32DC5ECC6479}"/>
    <dgm:cxn modelId="{642F8724-5288-44C4-A634-602E93B5537D}" type="presOf" srcId="{7495354F-0A4A-44D7-8E04-AD8D0ECC238A}" destId="{6DC9AEE3-049E-4900-8C69-01C6B273F41D}" srcOrd="0" destOrd="3" presId="urn:microsoft.com/office/officeart/2005/8/layout/matrix2"/>
    <dgm:cxn modelId="{60BA4D40-49D5-4C82-894E-190916FFE9E6}" srcId="{4A13F25D-3A21-45EB-8B2B-FE6C3ABE84E5}" destId="{9928AF0C-A513-42EE-B3E0-AB636574C028}" srcOrd="1" destOrd="0" parTransId="{9B7C28E8-4EF5-41C8-93AE-4F19AFD1E3D0}" sibTransId="{0D3C2E6B-CC1A-4906-BB3B-7818918D6DD9}"/>
    <dgm:cxn modelId="{9BDE675F-426C-41A2-8460-604905BC95FB}" srcId="{06465394-CCE1-4CF2-9F9D-3D03674FB038}" destId="{9720558D-9A51-42E0-B242-BE5FA20C801D}" srcOrd="3" destOrd="0" parTransId="{61A84CC2-A3E3-4FEF-80E9-B4C476B9A664}" sibTransId="{F95A41AB-D74E-4B2B-8B30-DCF580397FE5}"/>
    <dgm:cxn modelId="{FEED2667-B9C7-41A8-A264-4B4CE02E72DF}" srcId="{F61A3E38-129F-4FC3-8111-46E121D99029}" destId="{A221B35A-B81F-4479-A626-B81F7585110A}" srcOrd="1" destOrd="0" parTransId="{7048B9E7-22B4-42D2-B0EE-899AE0D76774}" sibTransId="{C1834DDB-51E2-467F-AE80-DFE0B11ADD50}"/>
    <dgm:cxn modelId="{E1DAAB69-CE0D-4AB2-AAAC-63A1E834880A}" type="presOf" srcId="{9720558D-9A51-42E0-B242-BE5FA20C801D}" destId="{F27A7F4B-DFD0-4962-8C43-D57D0A956FF4}" srcOrd="0" destOrd="0" presId="urn:microsoft.com/office/officeart/2005/8/layout/matrix2"/>
    <dgm:cxn modelId="{3EEBB74A-87EE-4EC6-A1F1-622B67A48948}" type="presOf" srcId="{9928AF0C-A513-42EE-B3E0-AB636574C028}" destId="{6AF1BB21-2706-474E-B45A-57D549B0DDF7}" srcOrd="0" destOrd="2" presId="urn:microsoft.com/office/officeart/2005/8/layout/matrix2"/>
    <dgm:cxn modelId="{D9584D4F-5D6D-4BCF-BA8C-1D1E99A71DF8}" srcId="{4A13F25D-3A21-45EB-8B2B-FE6C3ABE84E5}" destId="{F640E864-A208-4D30-AF16-8F213B4EEB0E}" srcOrd="0" destOrd="0" parTransId="{220217C0-D1D1-4203-AC81-7F74647CB176}" sibTransId="{0F5EF2DC-8F70-4CBD-9390-7F951DB15AC0}"/>
    <dgm:cxn modelId="{77B5C76F-EEDB-4D68-A50D-25357DEF96CC}" type="presOf" srcId="{99D757A0-B667-4FFA-B5E3-80BF65E3512B}" destId="{F27A7F4B-DFD0-4962-8C43-D57D0A956FF4}" srcOrd="0" destOrd="2" presId="urn:microsoft.com/office/officeart/2005/8/layout/matrix2"/>
    <dgm:cxn modelId="{A1CDE757-81FC-44E9-A429-97428B1DE435}" srcId="{F61A3E38-129F-4FC3-8111-46E121D99029}" destId="{04D5D576-5CE6-46E5-8FA7-40074A2FFC62}" srcOrd="2" destOrd="0" parTransId="{8FE950A9-E7F4-4A12-8777-107A8E2151D0}" sibTransId="{3974CFA2-61E9-4E03-B235-BC6B3F45739D}"/>
    <dgm:cxn modelId="{EC4FF679-7BB5-4D67-9FA4-225112DE38C5}" srcId="{06465394-CCE1-4CF2-9F9D-3D03674FB038}" destId="{1E3434E3-723F-4909-9BE3-263CEA848816}" srcOrd="1" destOrd="0" parTransId="{A6AD0FCB-B372-4AB1-B775-38AB2CAD6461}" sibTransId="{E97685FC-CAE9-4876-9C6C-CB1807303617}"/>
    <dgm:cxn modelId="{5C35607E-6393-48BF-B70A-5B7A1EAAEF9E}" type="presOf" srcId="{1E3434E3-723F-4909-9BE3-263CEA848816}" destId="{6DC9AEE3-049E-4900-8C69-01C6B273F41D}" srcOrd="0" destOrd="0" presId="urn:microsoft.com/office/officeart/2005/8/layout/matrix2"/>
    <dgm:cxn modelId="{CD0FB983-825F-44A5-AAE9-22D63D32B5A8}" type="presOf" srcId="{F640E864-A208-4D30-AF16-8F213B4EEB0E}" destId="{6AF1BB21-2706-474E-B45A-57D549B0DDF7}" srcOrd="0" destOrd="1" presId="urn:microsoft.com/office/officeart/2005/8/layout/matrix2"/>
    <dgm:cxn modelId="{47C11094-F28D-4E5F-B228-3EF444B36299}" srcId="{06465394-CCE1-4CF2-9F9D-3D03674FB038}" destId="{F61A3E38-129F-4FC3-8111-46E121D99029}" srcOrd="0" destOrd="0" parTransId="{DCB1AC29-828C-4570-A733-7B4855633C26}" sibTransId="{E0E7A2A8-A7C5-4D78-A8EB-1E332ED68978}"/>
    <dgm:cxn modelId="{2B2680A9-86BE-48C2-B35B-B39E389314CE}" type="presOf" srcId="{A221B35A-B81F-4479-A626-B81F7585110A}" destId="{AE8ABB5D-7177-4B63-BBF5-2C3F0F530C3F}" srcOrd="0" destOrd="2" presId="urn:microsoft.com/office/officeart/2005/8/layout/matrix2"/>
    <dgm:cxn modelId="{34AD19B5-CE14-47E7-8D7A-3269C0BBA59C}" srcId="{9720558D-9A51-42E0-B242-BE5FA20C801D}" destId="{99D757A0-B667-4FFA-B5E3-80BF65E3512B}" srcOrd="1" destOrd="0" parTransId="{7BAB658C-840C-466E-B2C0-CEEE39BF6D48}" sibTransId="{B5F465CA-D072-42E6-BA00-FFF7D10139CB}"/>
    <dgm:cxn modelId="{D53483C1-1D71-4AB4-9C70-0A78CB67B0DC}" srcId="{1E3434E3-723F-4909-9BE3-263CEA848816}" destId="{7495354F-0A4A-44D7-8E04-AD8D0ECC238A}" srcOrd="2" destOrd="0" parTransId="{9DFA6B9B-7EF7-4EF3-91AF-CC58E6CC588D}" sibTransId="{CBD59067-BEA2-4E2B-9457-B88A234D3FD7}"/>
    <dgm:cxn modelId="{73E982C8-96FA-46FF-A9DE-FF3A0E014B51}" srcId="{06465394-CCE1-4CF2-9F9D-3D03674FB038}" destId="{4A13F25D-3A21-45EB-8B2B-FE6C3ABE84E5}" srcOrd="2" destOrd="0" parTransId="{9ED454BA-CC9D-4430-9A61-7B1FDF3D37B8}" sibTransId="{1659EF42-B64B-476E-BC32-F398311F2E80}"/>
    <dgm:cxn modelId="{EC6552CB-5D51-4E79-A13E-5802CB311A4B}" type="presOf" srcId="{06465394-CCE1-4CF2-9F9D-3D03674FB038}" destId="{55C2F0E3-FAB5-49DB-92FF-45FCBFA04B1D}" srcOrd="0" destOrd="0" presId="urn:microsoft.com/office/officeart/2005/8/layout/matrix2"/>
    <dgm:cxn modelId="{53A92DCF-0FB0-4542-A560-BAB776B8F1D4}" type="presOf" srcId="{4A13F25D-3A21-45EB-8B2B-FE6C3ABE84E5}" destId="{6AF1BB21-2706-474E-B45A-57D549B0DDF7}" srcOrd="0" destOrd="0" presId="urn:microsoft.com/office/officeart/2005/8/layout/matrix2"/>
    <dgm:cxn modelId="{DA0150D9-B8F9-4C08-A73D-BA25921BFA3A}" srcId="{F61A3E38-129F-4FC3-8111-46E121D99029}" destId="{2C8C220C-6E55-4991-94E8-5D319BC8F208}" srcOrd="0" destOrd="0" parTransId="{3A3D0478-048F-467A-912C-B6AAD2644E9B}" sibTransId="{2BD26E75-7411-4853-A3E6-261331DDCCB7}"/>
    <dgm:cxn modelId="{3A5234DE-08B1-40DF-8B23-D0598AE21326}" type="presOf" srcId="{04D5D576-5CE6-46E5-8FA7-40074A2FFC62}" destId="{AE8ABB5D-7177-4B63-BBF5-2C3F0F530C3F}" srcOrd="0" destOrd="3" presId="urn:microsoft.com/office/officeart/2005/8/layout/matrix2"/>
    <dgm:cxn modelId="{9EF635E7-08A5-44D4-ABD8-B3C66B15D055}" srcId="{9720558D-9A51-42E0-B242-BE5FA20C801D}" destId="{A9324C5E-4612-4038-9668-52910F5F0DCB}" srcOrd="0" destOrd="0" parTransId="{FD265A86-568A-4D72-B5D5-60E0F3B46283}" sibTransId="{FF3312A5-40CA-47ED-AE5B-2B615FF7C49B}"/>
    <dgm:cxn modelId="{A429D4F1-D0FD-4746-A3D7-FFE5365168F6}" type="presOf" srcId="{98ED352A-F569-44E9-BC67-4B41AB0E90EF}" destId="{AE8ABB5D-7177-4B63-BBF5-2C3F0F530C3F}" srcOrd="0" destOrd="4" presId="urn:microsoft.com/office/officeart/2005/8/layout/matrix2"/>
    <dgm:cxn modelId="{BA0B58F4-FC21-4232-BCBF-0F5F625B94F1}" srcId="{1E3434E3-723F-4909-9BE3-263CEA848816}" destId="{CEA31091-A5B3-475A-9767-AB2339063B08}" srcOrd="0" destOrd="0" parTransId="{B9A3ACCD-C140-439D-A2E5-93C4C013A562}" sibTransId="{F7C71F5D-E8EC-4220-8C6B-EEEEA4535820}"/>
    <dgm:cxn modelId="{174D7A37-B28B-444F-AB56-55FDBB388879}" type="presParOf" srcId="{55C2F0E3-FAB5-49DB-92FF-45FCBFA04B1D}" destId="{F57B27E9-01C8-4F63-9EC7-74E5E2495105}" srcOrd="0" destOrd="0" presId="urn:microsoft.com/office/officeart/2005/8/layout/matrix2"/>
    <dgm:cxn modelId="{5D313B2B-F83B-43D6-B4BD-A1B076E3666C}" type="presParOf" srcId="{55C2F0E3-FAB5-49DB-92FF-45FCBFA04B1D}" destId="{AE8ABB5D-7177-4B63-BBF5-2C3F0F530C3F}" srcOrd="1" destOrd="0" presId="urn:microsoft.com/office/officeart/2005/8/layout/matrix2"/>
    <dgm:cxn modelId="{786CB46C-D2EC-445D-BF43-2AA25061DE3A}" type="presParOf" srcId="{55C2F0E3-FAB5-49DB-92FF-45FCBFA04B1D}" destId="{6DC9AEE3-049E-4900-8C69-01C6B273F41D}" srcOrd="2" destOrd="0" presId="urn:microsoft.com/office/officeart/2005/8/layout/matrix2"/>
    <dgm:cxn modelId="{D741E67F-13F6-462E-A0FB-6E2F73A58CAE}" type="presParOf" srcId="{55C2F0E3-FAB5-49DB-92FF-45FCBFA04B1D}" destId="{6AF1BB21-2706-474E-B45A-57D549B0DDF7}" srcOrd="3" destOrd="0" presId="urn:microsoft.com/office/officeart/2005/8/layout/matrix2"/>
    <dgm:cxn modelId="{94C59C6A-01A9-4F8C-9C20-F463084B8223}" type="presParOf" srcId="{55C2F0E3-FAB5-49DB-92FF-45FCBFA04B1D}" destId="{F27A7F4B-DFD0-4962-8C43-D57D0A956FF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05C72-131A-45B7-8C22-20AF9EBBF0DE}">
      <dsp:nvSpPr>
        <dsp:cNvPr id="0" name=""/>
        <dsp:cNvSpPr/>
      </dsp:nvSpPr>
      <dsp:spPr>
        <a:xfrm>
          <a:off x="5611" y="836897"/>
          <a:ext cx="2087412" cy="83496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타당성 분석</a:t>
          </a:r>
        </a:p>
      </dsp:txBody>
      <dsp:txXfrm>
        <a:off x="423094" y="836897"/>
        <a:ext cx="1252447" cy="834965"/>
      </dsp:txXfrm>
    </dsp:sp>
    <dsp:sp modelId="{A49F690B-CF76-45E6-80B7-7B4858E850D4}">
      <dsp:nvSpPr>
        <dsp:cNvPr id="0" name=""/>
        <dsp:cNvSpPr/>
      </dsp:nvSpPr>
      <dsp:spPr>
        <a:xfrm>
          <a:off x="1884282" y="836897"/>
          <a:ext cx="2087412" cy="834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/>
            <a:t>계획 </a:t>
          </a:r>
          <a:r>
            <a:rPr lang="ko-KR" altLang="en-US" sz="1600" kern="1200" dirty="0"/>
            <a:t>수립</a:t>
          </a:r>
        </a:p>
      </dsp:txBody>
      <dsp:txXfrm>
        <a:off x="2301765" y="836897"/>
        <a:ext cx="1252447" cy="834965"/>
      </dsp:txXfrm>
    </dsp:sp>
    <dsp:sp modelId="{B5DA59FA-78D3-425C-BCE7-B6C35DA7636D}">
      <dsp:nvSpPr>
        <dsp:cNvPr id="0" name=""/>
        <dsp:cNvSpPr/>
      </dsp:nvSpPr>
      <dsp:spPr>
        <a:xfrm>
          <a:off x="3762954" y="836897"/>
          <a:ext cx="2087412" cy="834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조직 구성 및 자원 확보</a:t>
          </a:r>
        </a:p>
      </dsp:txBody>
      <dsp:txXfrm>
        <a:off x="4180437" y="836897"/>
        <a:ext cx="1252447" cy="834965"/>
      </dsp:txXfrm>
    </dsp:sp>
    <dsp:sp modelId="{D80BD75B-5D44-4256-8490-510998A45D56}">
      <dsp:nvSpPr>
        <dsp:cNvPr id="0" name=""/>
        <dsp:cNvSpPr/>
      </dsp:nvSpPr>
      <dsp:spPr>
        <a:xfrm>
          <a:off x="5641625" y="836897"/>
          <a:ext cx="2087412" cy="834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실행</a:t>
          </a:r>
        </a:p>
      </dsp:txBody>
      <dsp:txXfrm>
        <a:off x="6059108" y="836897"/>
        <a:ext cx="1252447" cy="834965"/>
      </dsp:txXfrm>
    </dsp:sp>
    <dsp:sp modelId="{B11CB8DE-F21B-4345-AF69-2FE305251966}">
      <dsp:nvSpPr>
        <dsp:cNvPr id="0" name=""/>
        <dsp:cNvSpPr/>
      </dsp:nvSpPr>
      <dsp:spPr>
        <a:xfrm>
          <a:off x="7520297" y="836897"/>
          <a:ext cx="2087412" cy="834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모니터링</a:t>
          </a:r>
        </a:p>
      </dsp:txBody>
      <dsp:txXfrm>
        <a:off x="7937780" y="836897"/>
        <a:ext cx="1252447" cy="834965"/>
      </dsp:txXfrm>
    </dsp:sp>
    <dsp:sp modelId="{7D4F1DAE-9781-4084-8F52-9E3F92E70BD7}">
      <dsp:nvSpPr>
        <dsp:cNvPr id="0" name=""/>
        <dsp:cNvSpPr/>
      </dsp:nvSpPr>
      <dsp:spPr>
        <a:xfrm>
          <a:off x="9398968" y="836897"/>
          <a:ext cx="2087412" cy="834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종료</a:t>
          </a:r>
        </a:p>
      </dsp:txBody>
      <dsp:txXfrm>
        <a:off x="9816451" y="836897"/>
        <a:ext cx="1252447" cy="834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B27E9-01C8-4F63-9EC7-74E5E2495105}">
      <dsp:nvSpPr>
        <dsp:cNvPr id="0" name=""/>
        <dsp:cNvSpPr/>
      </dsp:nvSpPr>
      <dsp:spPr>
        <a:xfrm>
          <a:off x="720319" y="0"/>
          <a:ext cx="6629400" cy="66294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ABB5D-7177-4B63-BBF5-2C3F0F530C3F}">
      <dsp:nvSpPr>
        <dsp:cNvPr id="0" name=""/>
        <dsp:cNvSpPr/>
      </dsp:nvSpPr>
      <dsp:spPr>
        <a:xfrm>
          <a:off x="1151230" y="430911"/>
          <a:ext cx="2651760" cy="265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Strength</a:t>
          </a:r>
          <a:endParaRPr lang="ko-KR" altLang="en-US" sz="18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 직관적인 인터페이스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 사용 편의성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 </a:t>
          </a:r>
          <a:r>
            <a:rPr lang="ko-KR" altLang="en-US" sz="1400" kern="1200" dirty="0"/>
            <a:t>아기자기한 캐릭터 사용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 많은 콘텐츠 무료</a:t>
          </a:r>
        </a:p>
      </dsp:txBody>
      <dsp:txXfrm>
        <a:off x="1280678" y="560359"/>
        <a:ext cx="2392864" cy="2392864"/>
      </dsp:txXfrm>
    </dsp:sp>
    <dsp:sp modelId="{6DC9AEE3-049E-4900-8C69-01C6B273F41D}">
      <dsp:nvSpPr>
        <dsp:cNvPr id="0" name=""/>
        <dsp:cNvSpPr/>
      </dsp:nvSpPr>
      <dsp:spPr>
        <a:xfrm>
          <a:off x="4267048" y="430911"/>
          <a:ext cx="2651760" cy="265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Weakness</a:t>
          </a:r>
          <a:endParaRPr lang="ko-KR" altLang="en-US" sz="18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신규 앱으로서 낮은 인지도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유사 </a:t>
          </a:r>
          <a:r>
            <a:rPr lang="ko-KR" altLang="en-US" sz="1400" kern="1200" dirty="0" err="1"/>
            <a:t>앱들과의</a:t>
          </a:r>
          <a:r>
            <a:rPr lang="ko-KR" altLang="en-US" sz="1400" kern="1200" dirty="0"/>
            <a:t> 교육 콘텐츠 차별성 부족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유료 사용을 이끌 정도의 기능 부족</a:t>
          </a:r>
        </a:p>
      </dsp:txBody>
      <dsp:txXfrm>
        <a:off x="4396496" y="560359"/>
        <a:ext cx="2392864" cy="2392864"/>
      </dsp:txXfrm>
    </dsp:sp>
    <dsp:sp modelId="{6AF1BB21-2706-474E-B45A-57D549B0DDF7}">
      <dsp:nvSpPr>
        <dsp:cNvPr id="0" name=""/>
        <dsp:cNvSpPr/>
      </dsp:nvSpPr>
      <dsp:spPr>
        <a:xfrm>
          <a:off x="1151230" y="3546729"/>
          <a:ext cx="2651760" cy="265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Opportunity</a:t>
          </a:r>
          <a:endParaRPr lang="ko-KR" altLang="en-US" sz="18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 </a:t>
          </a:r>
          <a:r>
            <a:rPr lang="ko-KR" altLang="en-US" sz="1400" kern="1200" dirty="0"/>
            <a:t>영어 교육에 대한 지속적인 수요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 </a:t>
          </a:r>
          <a:r>
            <a:rPr lang="ko-KR" altLang="en-US" sz="1400" kern="1200" dirty="0"/>
            <a:t>타 앱 장르에 비해 부모님들의 우호적인 반응</a:t>
          </a:r>
        </a:p>
      </dsp:txBody>
      <dsp:txXfrm>
        <a:off x="1280678" y="3676177"/>
        <a:ext cx="2392864" cy="2392864"/>
      </dsp:txXfrm>
    </dsp:sp>
    <dsp:sp modelId="{F27A7F4B-DFD0-4962-8C43-D57D0A956FF4}">
      <dsp:nvSpPr>
        <dsp:cNvPr id="0" name=""/>
        <dsp:cNvSpPr/>
      </dsp:nvSpPr>
      <dsp:spPr>
        <a:xfrm>
          <a:off x="4267048" y="3546729"/>
          <a:ext cx="2651760" cy="265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Threat</a:t>
          </a:r>
          <a:endParaRPr lang="ko-KR" altLang="en-US" sz="18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 </a:t>
          </a:r>
          <a:r>
            <a:rPr lang="ko-KR" altLang="en-US" sz="1400" kern="1200" dirty="0"/>
            <a:t>시장이 레드오션 상태임</a:t>
          </a:r>
          <a:r>
            <a:rPr lang="en-US" altLang="ko-KR" sz="1400" kern="1200" dirty="0"/>
            <a:t> 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 대형 학원 업체에서 유사 디자인 컨셉으로 진입 가능</a:t>
          </a:r>
        </a:p>
      </dsp:txBody>
      <dsp:txXfrm>
        <a:off x="4396496" y="3676177"/>
        <a:ext cx="2392864" cy="239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2494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4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6159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56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874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5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188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9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18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3918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9750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3ABCCFA-8D50-71E7-18A8-E0491088827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365126"/>
            <a:ext cx="11566613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719" y="1239864"/>
            <a:ext cx="11566613" cy="538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63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log.naver.com/bjh3958/12005686580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7" y="1122363"/>
            <a:ext cx="9926663" cy="2387600"/>
          </a:xfrm>
        </p:spPr>
        <p:txBody>
          <a:bodyPr/>
          <a:lstStyle/>
          <a:p>
            <a:r>
              <a:rPr lang="en-US" altLang="ko-KR" dirty="0"/>
              <a:t>04 - </a:t>
            </a:r>
            <a:r>
              <a:rPr lang="ko-KR" altLang="en-US" dirty="0"/>
              <a:t>프로젝트 계획</a:t>
            </a:r>
            <a:r>
              <a:rPr lang="en-US" altLang="ko-KR" dirty="0"/>
              <a:t> &amp; </a:t>
            </a:r>
            <a:r>
              <a:rPr lang="ko-KR" altLang="en-US" dirty="0"/>
              <a:t>관리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0FEA6-4B4C-17F6-13B5-AA81C4E6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 대비 수익률</a:t>
            </a:r>
            <a:r>
              <a:rPr lang="en-US" altLang="ko-KR" dirty="0"/>
              <a:t>(ROI)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0F923C-C4ED-B29A-8409-A3B5F1DA8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𝑅𝑂𝐼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익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자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액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예</a:t>
                </a:r>
                <a:r>
                  <a:rPr lang="en-US" altLang="ko-KR" dirty="0"/>
                  <a:t>: 10</a:t>
                </a:r>
                <a:r>
                  <a:rPr lang="ko-KR" altLang="en-US" dirty="0"/>
                  <a:t>억을 투입해서 개발한 모바일 앱이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억의 이익을 발생시켰다</a:t>
                </a:r>
                <a:r>
                  <a:rPr lang="en-US" altLang="ko-KR" dirty="0"/>
                  <a:t>. ROI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답</a:t>
                </a:r>
                <a:r>
                  <a:rPr lang="en-US" altLang="ko-KR" dirty="0"/>
                  <a:t>: 10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/10</a:t>
                </a:r>
                <a:r>
                  <a:rPr lang="ko-KR" altLang="en-US" dirty="0"/>
                  <a:t>억 </a:t>
                </a:r>
                <a:r>
                  <a:rPr lang="en-US" altLang="ko-KR" dirty="0"/>
                  <a:t>= 100%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0F923C-C4ED-B29A-8409-A3B5F1DA8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91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89218-A7A8-9262-6854-2FD5161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SWOT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E21CA-B3C7-434E-6ADF-B0E77D80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2"/>
            <a:ext cx="11015132" cy="140216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내부 환경과 외부 환경에 대해서 장점</a:t>
            </a:r>
            <a:r>
              <a:rPr lang="en-US" altLang="ko-KR" dirty="0"/>
              <a:t>(Strength), </a:t>
            </a:r>
            <a:r>
              <a:rPr lang="ko-KR" altLang="en-US" dirty="0"/>
              <a:t>약점</a:t>
            </a:r>
            <a:r>
              <a:rPr lang="en-US" altLang="ko-KR" dirty="0"/>
              <a:t>(Weakness), </a:t>
            </a:r>
            <a:r>
              <a:rPr lang="ko-KR" altLang="en-US" dirty="0"/>
              <a:t>유리한점</a:t>
            </a:r>
            <a:r>
              <a:rPr lang="en-US" altLang="ko-KR" dirty="0"/>
              <a:t>(Opportunities), </a:t>
            </a:r>
            <a:r>
              <a:rPr lang="ko-KR" altLang="en-US" dirty="0"/>
              <a:t>불리한점</a:t>
            </a:r>
            <a:r>
              <a:rPr lang="en-US" altLang="ko-KR" dirty="0"/>
              <a:t>(Threat) 4</a:t>
            </a:r>
            <a:r>
              <a:rPr lang="ko-KR" altLang="en-US" dirty="0"/>
              <a:t>가지로 분석하는 방식</a:t>
            </a:r>
            <a:endParaRPr lang="en-US" altLang="ko-KR" dirty="0"/>
          </a:p>
          <a:p>
            <a:pPr lvl="1"/>
            <a:r>
              <a:rPr lang="ko-KR" altLang="en-US" dirty="0"/>
              <a:t>각 요소 분석 후에 크로스</a:t>
            </a:r>
            <a:r>
              <a:rPr lang="en-US" altLang="ko-KR" dirty="0"/>
              <a:t> </a:t>
            </a:r>
            <a:r>
              <a:rPr lang="ko-KR" altLang="en-US" dirty="0"/>
              <a:t>분석도 수행해야 함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S-O, S-T, W-O, W-T)</a:t>
            </a:r>
            <a:endParaRPr lang="ko-KR" altLang="en-US" dirty="0"/>
          </a:p>
        </p:txBody>
      </p:sp>
      <p:pic>
        <p:nvPicPr>
          <p:cNvPr id="1026" name="Picture 2" descr="SWOT 분석 요소">
            <a:extLst>
              <a:ext uri="{FF2B5EF4-FFF2-40B4-BE49-F238E27FC236}">
                <a16:creationId xmlns:a16="http://schemas.microsoft.com/office/drawing/2014/main" id="{379EC69D-F5D3-EFFC-0E34-656EFA23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60" y="2855697"/>
            <a:ext cx="5522396" cy="38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596DA-6544-14EA-CCA1-D309592C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SWOT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6267A-4C7C-4244-98EF-776B2D61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82" y="1249082"/>
            <a:ext cx="4598922" cy="5380318"/>
          </a:xfrm>
        </p:spPr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귀여운 캐릭터를 이용하는    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영어 교육 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EEE294CC-3095-A348-C13C-015E39B0F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483718"/>
              </p:ext>
            </p:extLst>
          </p:nvPr>
        </p:nvGraphicFramePr>
        <p:xfrm>
          <a:off x="4044226" y="228600"/>
          <a:ext cx="8070039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3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E4FE9-D4D0-46F9-1F2B-052B1AA6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F37F-A4B8-BA7F-0BDC-EE6D2241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고려 사항</a:t>
            </a:r>
            <a:endParaRPr lang="en-US" altLang="ko-KR" dirty="0"/>
          </a:p>
          <a:p>
            <a:pPr lvl="1"/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성공 기준</a:t>
            </a:r>
            <a:r>
              <a:rPr lang="en-US" altLang="ko-KR" dirty="0"/>
              <a:t>: </a:t>
            </a:r>
            <a:r>
              <a:rPr lang="ko-KR" altLang="en-US" dirty="0"/>
              <a:t>어떤 기준을 통과하면 프로젝트를 성공으로 판단할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이해관계자 및 역할</a:t>
            </a:r>
            <a:endParaRPr lang="en-US" altLang="ko-KR" dirty="0"/>
          </a:p>
          <a:p>
            <a:pPr lvl="1"/>
            <a:r>
              <a:rPr lang="ko-KR" altLang="en-US" dirty="0"/>
              <a:t>범위</a:t>
            </a:r>
            <a:endParaRPr lang="en-US" altLang="ko-KR" dirty="0"/>
          </a:p>
          <a:p>
            <a:pPr lvl="1"/>
            <a:r>
              <a:rPr lang="ko-KR" altLang="en-US" dirty="0"/>
              <a:t>예산</a:t>
            </a:r>
            <a:endParaRPr lang="en-US" altLang="ko-KR" dirty="0"/>
          </a:p>
          <a:p>
            <a:pPr lvl="1"/>
            <a:r>
              <a:rPr lang="ko-KR" altLang="en-US" dirty="0"/>
              <a:t>일정</a:t>
            </a:r>
            <a:r>
              <a:rPr lang="en-US" altLang="ko-KR" dirty="0"/>
              <a:t>/</a:t>
            </a:r>
            <a:r>
              <a:rPr lang="ko-KR" altLang="en-US" dirty="0"/>
              <a:t>마일스톤</a:t>
            </a:r>
            <a:endParaRPr lang="en-US" altLang="ko-KR" dirty="0"/>
          </a:p>
          <a:p>
            <a:pPr lvl="1"/>
            <a:r>
              <a:rPr lang="ko-KR" altLang="en-US" dirty="0"/>
              <a:t>산출물</a:t>
            </a:r>
            <a:endParaRPr lang="en-US" altLang="ko-KR" dirty="0"/>
          </a:p>
          <a:p>
            <a:pPr lvl="1"/>
            <a:r>
              <a:rPr lang="ko-KR" altLang="en-US" dirty="0"/>
              <a:t>커뮤니케이션 계획</a:t>
            </a:r>
            <a:r>
              <a:rPr lang="en-US" altLang="ko-KR" dirty="0"/>
              <a:t>: </a:t>
            </a:r>
            <a:r>
              <a:rPr lang="ko-KR" altLang="en-US" dirty="0"/>
              <a:t>이해관계자 및 구성원과 어떻게 소통할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86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5BE20-D787-83DF-E002-FF4496C2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Charter (</a:t>
            </a:r>
            <a:r>
              <a:rPr lang="ko-KR" altLang="en-US" dirty="0"/>
              <a:t>프로젝트 헌장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595AC-A4C7-2F31-0FB7-E8331164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내부에서 프로젝트를 시작하기 위해 올리는 일종의 품의서</a:t>
            </a:r>
            <a:endParaRPr lang="en-US" altLang="ko-KR" dirty="0"/>
          </a:p>
          <a:p>
            <a:pPr lvl="1"/>
            <a:r>
              <a:rPr lang="ko-KR" altLang="en-US" dirty="0"/>
              <a:t>이 문서의 승인으로 프로젝트가 공식적으로 시작됨</a:t>
            </a:r>
            <a:endParaRPr lang="en-US" altLang="ko-KR" dirty="0"/>
          </a:p>
          <a:p>
            <a:r>
              <a:rPr lang="ko-KR" altLang="en-US" dirty="0"/>
              <a:t>포함되는 내용들</a:t>
            </a:r>
            <a:endParaRPr lang="en-US" altLang="ko-KR" dirty="0"/>
          </a:p>
          <a:p>
            <a:pPr lvl="1"/>
            <a:r>
              <a:rPr lang="ko-KR" altLang="en-US" dirty="0"/>
              <a:t>프로젝트의 목적과 당위성</a:t>
            </a:r>
            <a:endParaRPr lang="en-US" altLang="ko-KR" dirty="0"/>
          </a:p>
          <a:p>
            <a:pPr lvl="1"/>
            <a:r>
              <a:rPr lang="ko-KR" altLang="en-US" dirty="0"/>
              <a:t>프로젝트의 목표</a:t>
            </a:r>
            <a:r>
              <a:rPr lang="en-US" altLang="ko-KR" dirty="0"/>
              <a:t>, </a:t>
            </a:r>
            <a:r>
              <a:rPr lang="ko-KR" altLang="en-US" dirty="0"/>
              <a:t>범위 및 성공 기준</a:t>
            </a:r>
            <a:endParaRPr lang="en-US" altLang="ko-KR" dirty="0"/>
          </a:p>
          <a:p>
            <a:pPr lvl="1"/>
            <a:r>
              <a:rPr lang="ko-KR" altLang="en-US" dirty="0"/>
              <a:t>프로젝트 수행을 위한 가정 및 전제 조건</a:t>
            </a:r>
            <a:endParaRPr lang="en-US" altLang="ko-KR" dirty="0"/>
          </a:p>
          <a:p>
            <a:pPr lvl="1"/>
            <a:r>
              <a:rPr lang="ko-KR" altLang="en-US" dirty="0"/>
              <a:t>식별된 리스크 및 대응 전략</a:t>
            </a:r>
            <a:endParaRPr lang="en-US" altLang="ko-KR" dirty="0"/>
          </a:p>
          <a:p>
            <a:pPr lvl="1"/>
            <a:r>
              <a:rPr lang="ko-KR" altLang="en-US" dirty="0"/>
              <a:t>산출물</a:t>
            </a:r>
            <a:endParaRPr lang="en-US" altLang="ko-KR" dirty="0"/>
          </a:p>
          <a:p>
            <a:pPr lvl="1"/>
            <a:r>
              <a:rPr lang="ko-KR" altLang="en-US" dirty="0"/>
              <a:t>대략적 일정 및 마일스톤</a:t>
            </a:r>
            <a:endParaRPr lang="en-US" altLang="ko-KR" dirty="0"/>
          </a:p>
          <a:p>
            <a:pPr lvl="1"/>
            <a:r>
              <a:rPr lang="ko-KR" altLang="en-US" dirty="0"/>
              <a:t>대략적 예산</a:t>
            </a:r>
            <a:endParaRPr lang="en-US" altLang="ko-KR" dirty="0"/>
          </a:p>
          <a:p>
            <a:pPr lvl="1"/>
            <a:r>
              <a:rPr lang="ko-KR" altLang="en-US" dirty="0"/>
              <a:t>선임된 프로젝트 관리자</a:t>
            </a:r>
            <a:r>
              <a:rPr lang="en-US" altLang="ko-KR" dirty="0"/>
              <a:t>, </a:t>
            </a:r>
            <a:r>
              <a:rPr lang="ko-KR" altLang="en-US" dirty="0"/>
              <a:t>책임 사항 및 권한 수준</a:t>
            </a:r>
            <a:endParaRPr lang="en-US" altLang="ko-KR" dirty="0"/>
          </a:p>
          <a:p>
            <a:pPr lvl="1"/>
            <a:r>
              <a:rPr lang="ko-KR" altLang="en-US" dirty="0"/>
              <a:t>프로젝트 승인자</a:t>
            </a:r>
            <a:endParaRPr lang="en-US" altLang="ko-KR" dirty="0"/>
          </a:p>
          <a:p>
            <a:pPr lvl="1"/>
            <a:r>
              <a:rPr lang="ko-KR" altLang="en-US" dirty="0"/>
              <a:t>조직 및 참여 역할</a:t>
            </a:r>
            <a:endParaRPr lang="en-US" altLang="ko-KR" dirty="0"/>
          </a:p>
          <a:p>
            <a:pPr lvl="1"/>
            <a:r>
              <a:rPr lang="ko-KR" altLang="en-US" dirty="0"/>
              <a:t>커뮤니케이션 계획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9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F1BF8-A14B-0189-64D3-08D4C8E5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헌장 샘플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6290B-EF0B-22D9-75F4-0461DCAF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04" y="6407361"/>
            <a:ext cx="5352059" cy="39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출처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http://blog.naver.com/bjh3958/120056865800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C0655D-D1B7-5D11-D104-2A825086F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69" y="111568"/>
            <a:ext cx="5545999" cy="67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3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3ECCC-73A5-6109-C860-6FBF75AF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Statement of Work (SOW; </a:t>
            </a:r>
            <a:r>
              <a:rPr lang="ko-KR" altLang="en-US" sz="4000" dirty="0"/>
              <a:t>작업 명세서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521C1-AC3E-2A34-F325-C21DFDD6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31" y="1388532"/>
            <a:ext cx="11322901" cy="524086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외주 형태의 소프트웨어 개발에서 주로 쓰임</a:t>
            </a:r>
            <a:endParaRPr lang="en-US" altLang="ko-KR" dirty="0"/>
          </a:p>
          <a:p>
            <a:r>
              <a:rPr lang="ko-KR" altLang="en-US" dirty="0"/>
              <a:t>한국어로는 작업 명세서</a:t>
            </a:r>
            <a:r>
              <a:rPr lang="en-US" altLang="ko-KR" dirty="0"/>
              <a:t>, </a:t>
            </a:r>
            <a:r>
              <a:rPr lang="ko-KR" altLang="en-US" dirty="0"/>
              <a:t>작업 내역서</a:t>
            </a:r>
            <a:r>
              <a:rPr lang="en-US" altLang="ko-KR" dirty="0"/>
              <a:t>, </a:t>
            </a:r>
            <a:r>
              <a:rPr lang="ko-KR" altLang="en-US" dirty="0"/>
              <a:t>작업 기술서</a:t>
            </a:r>
            <a:r>
              <a:rPr lang="en-US" altLang="ko-KR" dirty="0"/>
              <a:t>, </a:t>
            </a:r>
            <a:r>
              <a:rPr lang="ko-KR" altLang="en-US" dirty="0"/>
              <a:t>작업 지시서 등으로 불림</a:t>
            </a:r>
            <a:endParaRPr lang="en-US" altLang="ko-KR" dirty="0"/>
          </a:p>
          <a:p>
            <a:r>
              <a:rPr lang="ko-KR" altLang="en-US" dirty="0"/>
              <a:t>개발 착수 전 공급사</a:t>
            </a:r>
            <a:r>
              <a:rPr lang="en-US" altLang="ko-KR" dirty="0"/>
              <a:t>(= </a:t>
            </a:r>
            <a:r>
              <a:rPr lang="ko-KR" altLang="en-US" dirty="0"/>
              <a:t>개발사</a:t>
            </a:r>
            <a:r>
              <a:rPr lang="en-US" altLang="ko-KR" dirty="0"/>
              <a:t>) </a:t>
            </a:r>
            <a:r>
              <a:rPr lang="ko-KR" altLang="en-US" dirty="0"/>
              <a:t>와 고객 간 세부 작업 합의에 사용됨</a:t>
            </a:r>
            <a:endParaRPr lang="en-US" altLang="ko-KR" dirty="0"/>
          </a:p>
          <a:p>
            <a:pPr lvl="1"/>
            <a:r>
              <a:rPr lang="ko-KR" altLang="en-US" dirty="0"/>
              <a:t>보통 계약서에 같이 첨부됨</a:t>
            </a:r>
            <a:endParaRPr lang="en-US" altLang="ko-KR" dirty="0"/>
          </a:p>
          <a:p>
            <a:r>
              <a:rPr lang="ko-KR" altLang="en-US" dirty="0"/>
              <a:t>프로젝트 헌장의 내용들 외에 책임소재를 분명히 하기 위한 세부 사항들도 포함</a:t>
            </a:r>
            <a:endParaRPr lang="en-US" altLang="ko-KR" dirty="0"/>
          </a:p>
          <a:p>
            <a:pPr lvl="1"/>
            <a:r>
              <a:rPr lang="ko-KR" altLang="en-US" dirty="0"/>
              <a:t>제안하는 솔루션</a:t>
            </a:r>
            <a:r>
              <a:rPr lang="en-US" altLang="ko-KR" dirty="0"/>
              <a:t>/</a:t>
            </a:r>
            <a:r>
              <a:rPr lang="ko-KR" altLang="en-US" dirty="0"/>
              <a:t>아키텍처</a:t>
            </a:r>
            <a:endParaRPr lang="en-US" altLang="ko-KR" dirty="0"/>
          </a:p>
          <a:p>
            <a:pPr lvl="1"/>
            <a:r>
              <a:rPr lang="ko-KR" altLang="en-US" dirty="0"/>
              <a:t>수행될 작업들 </a:t>
            </a:r>
            <a:r>
              <a:rPr lang="en-US" altLang="ko-KR" dirty="0"/>
              <a:t>(WBS; Work Breakdown Structure)</a:t>
            </a:r>
          </a:p>
          <a:p>
            <a:pPr lvl="1"/>
            <a:r>
              <a:rPr lang="ko-KR" altLang="en-US" dirty="0"/>
              <a:t>필요 자원 목록</a:t>
            </a:r>
            <a:endParaRPr lang="en-US" altLang="ko-KR" dirty="0"/>
          </a:p>
          <a:p>
            <a:pPr lvl="1"/>
            <a:r>
              <a:rPr lang="ko-KR" altLang="en-US" dirty="0"/>
              <a:t>공급사와 고객 간 책임 구분</a:t>
            </a:r>
            <a:endParaRPr lang="en-US" altLang="ko-KR" dirty="0"/>
          </a:p>
          <a:p>
            <a:pPr lvl="1"/>
            <a:r>
              <a:rPr lang="ko-KR" altLang="en-US" dirty="0"/>
              <a:t>프로젝트 착수 및 종료 시점을 포함한 일정</a:t>
            </a:r>
            <a:endParaRPr lang="en-US" altLang="ko-KR" dirty="0"/>
          </a:p>
          <a:p>
            <a:pPr lvl="1"/>
            <a:r>
              <a:rPr lang="ko-KR" altLang="en-US" dirty="0"/>
              <a:t>세부 비용 내역 및 지불 일정</a:t>
            </a:r>
            <a:endParaRPr lang="en-US" altLang="ko-KR" dirty="0"/>
          </a:p>
          <a:p>
            <a:pPr lvl="1"/>
            <a:r>
              <a:rPr lang="ko-KR" altLang="en-US" dirty="0"/>
              <a:t>인수 조건</a:t>
            </a:r>
            <a:endParaRPr lang="en-US" altLang="ko-KR" dirty="0"/>
          </a:p>
          <a:p>
            <a:pPr lvl="1"/>
            <a:r>
              <a:rPr lang="ko-KR" altLang="en-US" dirty="0"/>
              <a:t>변경 요청 프로세스</a:t>
            </a:r>
          </a:p>
        </p:txBody>
      </p:sp>
    </p:spTree>
    <p:extLst>
      <p:ext uri="{BB962C8B-B14F-4D97-AF65-F5344CB8AC3E}">
        <p14:creationId xmlns:p14="http://schemas.microsoft.com/office/powerpoint/2010/main" val="31699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098A8-61B8-42D1-8849-084765AD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범위 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BD6C2-9925-9F00-6807-497B648B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개발자의 언어가 아니라 고객의 언어로 정의</a:t>
            </a:r>
            <a:endParaRPr lang="en-US" altLang="ko-KR" dirty="0"/>
          </a:p>
          <a:p>
            <a:pPr lvl="1"/>
            <a:r>
              <a:rPr lang="ko-KR" altLang="en-US" dirty="0"/>
              <a:t>고객과 합의가 되어야 되는 사항이기 때문에 고객의 언어로 기술함</a:t>
            </a:r>
            <a:endParaRPr lang="en-US" altLang="ko-KR" dirty="0"/>
          </a:p>
          <a:p>
            <a:r>
              <a:rPr lang="ko-KR" altLang="en-US" dirty="0"/>
              <a:t>프로젝트가 해결하는 문제들과 해결하지 않는 문제들을 모두 리스트로 작성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수강 신청 시스템 개발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6B3D9C-8F58-9C29-21B8-00F86EC1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" y="4492625"/>
            <a:ext cx="5257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84F01-3715-6DC2-3A8E-91C81F1F12BC}"/>
              </a:ext>
            </a:extLst>
          </p:cNvPr>
          <p:cNvSpPr txBox="1"/>
          <p:nvPr/>
        </p:nvSpPr>
        <p:spPr>
          <a:xfrm>
            <a:off x="874816" y="4079937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 신청과 관련된 모든 기능 목록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9775CBA-6E01-430F-D2D6-552047B3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38" y="4528251"/>
            <a:ext cx="478155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49118-3502-6E35-19A7-2D19F50A94E3}"/>
              </a:ext>
            </a:extLst>
          </p:cNvPr>
          <p:cNvSpPr txBox="1"/>
          <p:nvPr/>
        </p:nvSpPr>
        <p:spPr>
          <a:xfrm>
            <a:off x="6406738" y="4079937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해결하는 문제와 그렇지 않은 문제를 명시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3FB90F-004D-0BE7-97A7-F638E4661B32}"/>
              </a:ext>
            </a:extLst>
          </p:cNvPr>
          <p:cNvSpPr/>
          <p:nvPr/>
        </p:nvSpPr>
        <p:spPr>
          <a:xfrm>
            <a:off x="6606639" y="6089650"/>
            <a:ext cx="1975262" cy="61355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43B22D-32BF-3109-3667-02D09678C237}"/>
              </a:ext>
            </a:extLst>
          </p:cNvPr>
          <p:cNvCxnSpPr/>
          <p:nvPr/>
        </p:nvCxnSpPr>
        <p:spPr>
          <a:xfrm flipH="1">
            <a:off x="8621486" y="6275697"/>
            <a:ext cx="56209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718042A-0DE6-E0E7-9A22-8648842EA963}"/>
              </a:ext>
            </a:extLst>
          </p:cNvPr>
          <p:cNvSpPr/>
          <p:nvPr/>
        </p:nvSpPr>
        <p:spPr>
          <a:xfrm>
            <a:off x="5646746" y="4976393"/>
            <a:ext cx="642431" cy="7909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B85A0-ECAB-F681-D0B2-CCEF2C82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작업분할도</a:t>
            </a:r>
            <a:r>
              <a:rPr lang="en-US" altLang="ko-KR" sz="4000" dirty="0"/>
              <a:t>(WBS; Work Breakdown Structure)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57E06-BAFD-D5B3-8F30-1D810E3C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프로젝트의 전체 목표를 세부 목표들로 쪼개어</a:t>
            </a:r>
            <a:r>
              <a:rPr lang="en-US" altLang="ko-KR" dirty="0"/>
              <a:t> </a:t>
            </a:r>
            <a:r>
              <a:rPr lang="ko-KR" altLang="en-US" dirty="0"/>
              <a:t>나타낸 작업 목록</a:t>
            </a:r>
            <a:endParaRPr lang="en-US" altLang="ko-KR" dirty="0"/>
          </a:p>
          <a:p>
            <a:r>
              <a:rPr lang="ko-KR" altLang="en-US" dirty="0"/>
              <a:t>프로젝트에서 수행해야 하는 모든 종류의 단위 작업을 식별</a:t>
            </a:r>
            <a:endParaRPr lang="en-US" altLang="ko-KR" dirty="0"/>
          </a:p>
          <a:p>
            <a:r>
              <a:rPr lang="en-US" altLang="ko-KR" dirty="0"/>
              <a:t>Tree </a:t>
            </a:r>
            <a:r>
              <a:rPr lang="ko-KR" altLang="en-US" dirty="0"/>
              <a:t>형태로 계층적으로 작성 </a:t>
            </a:r>
            <a:r>
              <a:rPr lang="en-US" altLang="ko-KR" dirty="0"/>
              <a:t>(Tree </a:t>
            </a:r>
            <a:r>
              <a:rPr lang="ko-KR" altLang="en-US" dirty="0"/>
              <a:t>의 </a:t>
            </a:r>
            <a:r>
              <a:rPr lang="en-US" altLang="ko-KR" dirty="0"/>
              <a:t>root </a:t>
            </a:r>
            <a:r>
              <a:rPr lang="ko-KR" altLang="en-US" dirty="0"/>
              <a:t>가 프로젝트의 전체 목표임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추정 가능하며 독립적으로 수행될 수 있다고 생각될 때까지 쪼갬</a:t>
            </a:r>
            <a:endParaRPr lang="en-US" altLang="ko-KR" dirty="0"/>
          </a:p>
          <a:p>
            <a:pPr lvl="1"/>
            <a:r>
              <a:rPr lang="ko-KR" altLang="en-US" dirty="0"/>
              <a:t>문서화 작업</a:t>
            </a:r>
            <a:r>
              <a:rPr lang="en-US" altLang="ko-KR" dirty="0"/>
              <a:t>, </a:t>
            </a:r>
            <a:r>
              <a:rPr lang="ko-KR" altLang="en-US" dirty="0"/>
              <a:t>프로젝트 리뷰 같은 작업들도 반드시 세부 작업으로 식별함</a:t>
            </a:r>
            <a:endParaRPr lang="en-US" altLang="ko-KR" dirty="0"/>
          </a:p>
          <a:p>
            <a:r>
              <a:rPr lang="ko-KR" altLang="en-US" dirty="0"/>
              <a:t>일정 산출을 위한 자료로 활용됨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03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B85A0-ECAB-F681-D0B2-CCEF2C82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작업분할도</a:t>
            </a:r>
            <a:r>
              <a:rPr lang="en-US" altLang="ko-KR" sz="4000" dirty="0"/>
              <a:t>(WBS; Work Breakdown Structure)</a:t>
            </a:r>
            <a:endParaRPr lang="ko-KR" altLang="en-US" sz="4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A6E3EB-25FF-EEB3-4F77-3807B2D3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재고 관리 시스템 개발</a:t>
            </a:r>
          </a:p>
        </p:txBody>
      </p:sp>
      <p:pic>
        <p:nvPicPr>
          <p:cNvPr id="6" name="그림 2">
            <a:extLst>
              <a:ext uri="{FF2B5EF4-FFF2-40B4-BE49-F238E27FC236}">
                <a16:creationId xmlns:a16="http://schemas.microsoft.com/office/drawing/2014/main" id="{5ACFC8BD-C34F-3EEE-4BC6-507AAE156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7"/>
          <a:stretch/>
        </p:blipFill>
        <p:spPr bwMode="auto">
          <a:xfrm>
            <a:off x="764047" y="1993478"/>
            <a:ext cx="10740795" cy="463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07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DA1B-9500-886D-6261-8A9CC99C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14590-3845-A440-58BD-CF75CFDE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83" y="1388532"/>
            <a:ext cx="11518649" cy="52408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작업 수행에 필요한 자원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재료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dirty="0"/>
              <a:t>을 효과적으로 사용하여</a:t>
            </a:r>
            <a:br>
              <a:rPr lang="en-US" altLang="ko-KR" dirty="0"/>
            </a:br>
            <a:r>
              <a:rPr lang="ko-KR" altLang="en-US" dirty="0"/>
              <a:t>프로젝트 목표를 달성하는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 개발 프로젝트 관리의 어려움</a:t>
            </a:r>
            <a:endParaRPr lang="en-US" altLang="ko-KR" dirty="0"/>
          </a:p>
          <a:p>
            <a:pPr lvl="1"/>
            <a:r>
              <a:rPr lang="ko-KR" altLang="en-US" dirty="0"/>
              <a:t>소프트웨어의 비가시성</a:t>
            </a:r>
            <a:r>
              <a:rPr lang="en-US" altLang="ko-KR" dirty="0"/>
              <a:t> </a:t>
            </a:r>
            <a:r>
              <a:rPr lang="ko-KR" altLang="en-US" dirty="0"/>
              <a:t>때문에 진척도를 판단하기 어려움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UI </a:t>
            </a:r>
            <a:r>
              <a:rPr lang="ko-KR" altLang="en-US" dirty="0"/>
              <a:t>가 되어있으면 다 된 것처럼</a:t>
            </a:r>
            <a:r>
              <a:rPr lang="en-US" altLang="ko-KR" dirty="0"/>
              <a:t>, </a:t>
            </a:r>
            <a:r>
              <a:rPr lang="ko-KR" altLang="en-US" dirty="0"/>
              <a:t>되어있지 않으면 아직 개발이 안된 것처럼 보임</a:t>
            </a:r>
            <a:endParaRPr lang="en-US" altLang="ko-KR" dirty="0"/>
          </a:p>
          <a:p>
            <a:pPr lvl="1"/>
            <a:r>
              <a:rPr lang="ko-KR" altLang="en-US" dirty="0"/>
              <a:t>프로젝트 별로 개발 프로세스가 상이함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나선형 모델을 이용해서 개발하는 프로젝트의 관리는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애자일 모델을 이용하는 프로젝트의 관리와 같을 수 없음</a:t>
            </a:r>
            <a:endParaRPr lang="en-US" altLang="ko-KR" dirty="0"/>
          </a:p>
          <a:p>
            <a:pPr lvl="1"/>
            <a:r>
              <a:rPr lang="ko-KR" altLang="en-US" dirty="0"/>
              <a:t>새로운 개발 환경</a:t>
            </a:r>
            <a:r>
              <a:rPr lang="en-US" altLang="ko-KR" dirty="0"/>
              <a:t>/</a:t>
            </a:r>
            <a:r>
              <a:rPr lang="ko-KR" altLang="en-US" dirty="0"/>
              <a:t>툴</a:t>
            </a:r>
            <a:r>
              <a:rPr lang="en-US" altLang="ko-KR" dirty="0"/>
              <a:t>/</a:t>
            </a:r>
            <a:r>
              <a:rPr lang="ko-KR" altLang="en-US" dirty="0"/>
              <a:t>방법론의 등장으로 기존의 노하우 적용 힘듦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10</a:t>
            </a:r>
            <a:r>
              <a:rPr lang="ko-KR" altLang="en-US" dirty="0"/>
              <a:t>년 전만 하더라도 국내에서 </a:t>
            </a:r>
            <a:r>
              <a:rPr lang="en-US" altLang="ko-KR" dirty="0"/>
              <a:t>git </a:t>
            </a:r>
            <a:r>
              <a:rPr lang="ko-KR" altLang="en-US" dirty="0"/>
              <a:t>이나 </a:t>
            </a:r>
            <a:r>
              <a:rPr lang="en-US" altLang="ko-KR" dirty="0"/>
              <a:t>CI/CD </a:t>
            </a:r>
            <a:r>
              <a:rPr lang="ko-KR" altLang="en-US" dirty="0"/>
              <a:t>툴들은 많이 쓰이지도 않았음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11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EE0F-CA93-CBAE-3907-95FE20F7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스케쥴링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DFCEC-52A7-8099-A971-805956A7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순서로 일정을 산출함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WBS </a:t>
            </a:r>
            <a:r>
              <a:rPr lang="ko-KR" altLang="en-US" dirty="0"/>
              <a:t>을 통해 식별된 세부 작업 간의 의존 관계 파악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CPM(Critical Path Method)</a:t>
            </a:r>
            <a:r>
              <a:rPr lang="ko-KR" altLang="en-US" dirty="0"/>
              <a:t>을 이용한 여유 시간 계산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필요 자원의 할당</a:t>
            </a:r>
          </a:p>
        </p:txBody>
      </p:sp>
    </p:spTree>
    <p:extLst>
      <p:ext uri="{BB962C8B-B14F-4D97-AF65-F5344CB8AC3E}">
        <p14:creationId xmlns:p14="http://schemas.microsoft.com/office/powerpoint/2010/main" val="1433545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8A725-9C25-D8EA-FE52-1F7AD8D8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 의존 관계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3D5B4-6F23-AFAF-366A-BFEA057E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52" y="1388532"/>
            <a:ext cx="11138280" cy="5240868"/>
          </a:xfrm>
        </p:spPr>
        <p:txBody>
          <a:bodyPr/>
          <a:lstStyle/>
          <a:p>
            <a:r>
              <a:rPr lang="ko-KR" altLang="en-US" dirty="0"/>
              <a:t>세부 작업간 의존 관계와 각 작업의 소요 기간을 표로 정리한다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의존 관계가 강하지 않으면 사용할 수 있는 자원의 상황에 따라 순서를 정함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E4BD791E-A5A4-7FBA-8E7D-7CD3ED760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2"/>
          <a:stretch/>
        </p:blipFill>
        <p:spPr bwMode="auto">
          <a:xfrm>
            <a:off x="1439154" y="3077307"/>
            <a:ext cx="7007158" cy="348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86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66248-AF2C-2D7C-4195-5290E721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CPM (Critical Path Method) </a:t>
            </a:r>
            <a:r>
              <a:rPr lang="ko-KR" altLang="en-US" dirty="0"/>
              <a:t>네트워크 계산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005FE4F-9CE2-0EF9-31A9-FFF09465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세부 작업을 의존 관계에 따라 나열</a:t>
            </a:r>
            <a:endParaRPr lang="en-US" altLang="ko-KR" dirty="0"/>
          </a:p>
          <a:p>
            <a:r>
              <a:rPr lang="ko-KR" altLang="en-US" dirty="0"/>
              <a:t>세부 작업을 마치는데 어떤 선행 작업이 필요하고 얼마나 걸리는지 계산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40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09B3369C-E2B4-DD90-6463-753CA4862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0"/>
          <a:stretch/>
        </p:blipFill>
        <p:spPr>
          <a:xfrm>
            <a:off x="5062990" y="2886211"/>
            <a:ext cx="6971314" cy="38179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166248-AF2C-2D7C-4195-5290E721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CPM (Critical Path Method) </a:t>
            </a:r>
            <a:r>
              <a:rPr lang="ko-KR" altLang="en-US" dirty="0"/>
              <a:t>네트워크 계산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22AAAD1-C58F-AE53-FB1A-BD5EE8FF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73" y="5862452"/>
            <a:ext cx="6571013" cy="7669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참고</a:t>
            </a:r>
            <a:r>
              <a:rPr lang="en-US" altLang="ko-KR" dirty="0"/>
              <a:t>: M </a:t>
            </a:r>
            <a:r>
              <a:rPr lang="ko-KR" altLang="en-US" dirty="0"/>
              <a:t>으로 표시된 것은</a:t>
            </a:r>
            <a:r>
              <a:rPr lang="en-US" altLang="ko-KR" dirty="0"/>
              <a:t> </a:t>
            </a:r>
            <a:r>
              <a:rPr lang="ko-KR" altLang="en-US" dirty="0"/>
              <a:t>일정 중간의 마일스톤을 의미          </a:t>
            </a:r>
            <a:br>
              <a:rPr lang="en-US" altLang="ko-KR" dirty="0"/>
            </a:br>
            <a:r>
              <a:rPr lang="en-US" altLang="ko-KR" dirty="0"/>
              <a:t>        (</a:t>
            </a:r>
            <a:r>
              <a:rPr lang="ko-KR" altLang="en-US" dirty="0"/>
              <a:t>중요 중간 결과물을 의미함</a:t>
            </a:r>
            <a:r>
              <a:rPr lang="en-US" altLang="ko-KR" dirty="0"/>
              <a:t>)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8CCB2590-63A5-DD0B-BCE5-585C20DE3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2"/>
          <a:stretch/>
        </p:blipFill>
        <p:spPr bwMode="auto">
          <a:xfrm>
            <a:off x="338668" y="1388532"/>
            <a:ext cx="5606494" cy="278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5DA702-002F-68A2-497D-D3B849A99407}"/>
              </a:ext>
            </a:extLst>
          </p:cNvPr>
          <p:cNvCxnSpPr>
            <a:cxnSpLocks/>
          </p:cNvCxnSpPr>
          <p:nvPr/>
        </p:nvCxnSpPr>
        <p:spPr>
          <a:xfrm>
            <a:off x="5482442" y="2782784"/>
            <a:ext cx="1187532" cy="5898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7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42741-DE71-4D1B-177D-39C5C24E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임계 경로</a:t>
            </a:r>
            <a:r>
              <a:rPr lang="en-US" altLang="ko-KR" dirty="0"/>
              <a:t>(Critical Path)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F594C-AB81-337E-3CBB-DF378DF8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네트워크에서 시작점에서 종료지점까지의 경로 중 가장 소요 기간이 긴 경로</a:t>
            </a:r>
            <a:endParaRPr lang="en-US" altLang="ko-KR" dirty="0"/>
          </a:p>
          <a:p>
            <a:r>
              <a:rPr lang="ko-KR" altLang="en-US" dirty="0"/>
              <a:t>이 경로 상의 작업 중 하나라도 늦어지면 전체 일정이 지연됨을 의미함</a:t>
            </a:r>
            <a:endParaRPr lang="en-US" altLang="ko-KR" dirty="0"/>
          </a:p>
          <a:p>
            <a:pPr lvl="1"/>
            <a:r>
              <a:rPr lang="ko-KR" altLang="en-US" dirty="0"/>
              <a:t>임계 경로상 작업은 지연되지 않도록 특별히 주의를 기울여야 함</a:t>
            </a:r>
          </a:p>
        </p:txBody>
      </p:sp>
      <p:pic>
        <p:nvPicPr>
          <p:cNvPr id="4" name="내용 개체 틀 2">
            <a:extLst>
              <a:ext uri="{FF2B5EF4-FFF2-40B4-BE49-F238E27FC236}">
                <a16:creationId xmlns:a16="http://schemas.microsoft.com/office/drawing/2014/main" id="{9E26E679-ADD5-BB78-71F6-55AF306C7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0"/>
          <a:stretch/>
        </p:blipFill>
        <p:spPr>
          <a:xfrm>
            <a:off x="121387" y="3429000"/>
            <a:ext cx="5625076" cy="3080658"/>
          </a:xfrm>
          <a:prstGeom prst="rect">
            <a:avLst/>
          </a:prstGeom>
        </p:spPr>
      </p:pic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137E1FED-DEC9-9E15-7A8D-6EE014073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9"/>
          <a:stretch/>
        </p:blipFill>
        <p:spPr>
          <a:xfrm>
            <a:off x="5746463" y="3694056"/>
            <a:ext cx="6232929" cy="25505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DE4585-3311-4FEC-E4E0-90A38B07F0AC}"/>
              </a:ext>
            </a:extLst>
          </p:cNvPr>
          <p:cNvSpPr/>
          <p:nvPr/>
        </p:nvSpPr>
        <p:spPr>
          <a:xfrm>
            <a:off x="6054108" y="4112384"/>
            <a:ext cx="5651079" cy="372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0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CA10-C943-9165-400D-37B5DF2D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작업의 </a:t>
            </a:r>
            <a:r>
              <a:rPr lang="ko-KR" altLang="en-US" sz="3600" dirty="0" err="1"/>
              <a:t>가장빠른착수시간</a:t>
            </a:r>
            <a:r>
              <a:rPr lang="en-US" altLang="ko-KR" sz="3600" dirty="0"/>
              <a:t>(EST; Earliest Start Time)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CADE0-DD5F-7DC8-79DA-196C09EA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작업을 시작할 수 있는 가장 빠른 시간</a:t>
            </a:r>
            <a:endParaRPr lang="en-US" altLang="ko-KR" dirty="0"/>
          </a:p>
          <a:p>
            <a:pPr lvl="1"/>
            <a:r>
              <a:rPr lang="ko-KR" altLang="en-US" dirty="0"/>
              <a:t>의존 관계가 있는 선행 작업들의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가장빠른종료시간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(Earliest Finish Time; EFT)</a:t>
            </a:r>
            <a:r>
              <a:rPr lang="en-US" altLang="ko-KR" dirty="0"/>
              <a:t> </a:t>
            </a:r>
            <a:r>
              <a:rPr lang="ko-KR" altLang="en-US" dirty="0"/>
              <a:t>중 최대값과 같음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ko-KR" altLang="en-US" dirty="0"/>
              <a:t>앞의 그래프에서 </a:t>
            </a:r>
            <a:r>
              <a:rPr lang="en-US" altLang="ko-KR" dirty="0"/>
              <a:t>A </a:t>
            </a:r>
            <a:r>
              <a:rPr lang="ko-KR" altLang="en-US" dirty="0"/>
              <a:t>에 의존성이 있는 </a:t>
            </a:r>
            <a:r>
              <a:rPr lang="en-US" altLang="ko-KR" dirty="0"/>
              <a:t>C </a:t>
            </a:r>
            <a:r>
              <a:rPr lang="ko-KR" altLang="en-US" dirty="0"/>
              <a:t>의 </a:t>
            </a:r>
            <a:r>
              <a:rPr lang="en-US" altLang="ko-KR" dirty="0"/>
              <a:t>EST 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일임</a:t>
            </a:r>
            <a:endParaRPr lang="en-US" altLang="ko-KR" dirty="0"/>
          </a:p>
          <a:p>
            <a:pPr lvl="2"/>
            <a:r>
              <a:rPr lang="ko-KR" altLang="en-US" dirty="0"/>
              <a:t>앞의 그래프에서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에 의존성이 있는 </a:t>
            </a:r>
            <a:r>
              <a:rPr lang="en-US" altLang="ko-KR" dirty="0"/>
              <a:t>F </a:t>
            </a:r>
            <a:r>
              <a:rPr lang="ko-KR" altLang="en-US" dirty="0"/>
              <a:t>의 </a:t>
            </a:r>
            <a:r>
              <a:rPr lang="en-US" altLang="ko-KR" dirty="0"/>
              <a:t>EST </a:t>
            </a:r>
            <a:r>
              <a:rPr lang="ko-KR" altLang="en-US" dirty="0"/>
              <a:t>는 </a:t>
            </a:r>
            <a:r>
              <a:rPr lang="en-US" altLang="ko-KR" dirty="0"/>
              <a:t>15</a:t>
            </a:r>
            <a:r>
              <a:rPr lang="ko-KR" altLang="en-US" dirty="0"/>
              <a:t>일임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35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D8B2-3E9A-4D44-D395-B0F933D5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작업의 </a:t>
            </a:r>
            <a:r>
              <a:rPr lang="ko-KR" altLang="en-US" sz="4000" dirty="0" err="1"/>
              <a:t>가장늦은착수시간</a:t>
            </a:r>
            <a:r>
              <a:rPr lang="en-US" altLang="ko-KR" sz="4000" dirty="0"/>
              <a:t>(LST; Latest Start Time)</a:t>
            </a:r>
            <a:r>
              <a:rPr lang="ko-KR" altLang="en-US" sz="40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348BF-FC81-A962-E636-15CE2C4E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05" y="1388532"/>
            <a:ext cx="11663327" cy="5240868"/>
          </a:xfrm>
        </p:spPr>
        <p:txBody>
          <a:bodyPr/>
          <a:lstStyle/>
          <a:p>
            <a:r>
              <a:rPr lang="ko-KR" altLang="en-US" dirty="0"/>
              <a:t>어떤 작업을 이 시점 전에는 착수하지 않으면 안되는 한계 시간</a:t>
            </a:r>
            <a:endParaRPr lang="en-US" altLang="ko-KR" dirty="0"/>
          </a:p>
          <a:p>
            <a:pPr lvl="1"/>
            <a:r>
              <a:rPr lang="ko-KR" altLang="en-US" dirty="0"/>
              <a:t>이 작업의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가장늦은종료시간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(Latest Finish Time; LFT)</a:t>
            </a:r>
            <a:r>
              <a:rPr lang="en-US" altLang="ko-KR" dirty="0"/>
              <a:t> </a:t>
            </a:r>
            <a:r>
              <a:rPr lang="ko-KR" altLang="en-US" dirty="0"/>
              <a:t>은</a:t>
            </a:r>
            <a:br>
              <a:rPr lang="en-US" altLang="ko-KR" dirty="0"/>
            </a:br>
            <a:r>
              <a:rPr lang="ko-KR" altLang="en-US" dirty="0"/>
              <a:t>의존 관계가 있는 후행 작업들의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가장늦은착수시간</a:t>
            </a:r>
            <a:r>
              <a:rPr lang="ko-KR" altLang="en-US" dirty="0"/>
              <a:t> 중 최소값과 같음</a:t>
            </a:r>
            <a:endParaRPr lang="en-US" altLang="ko-KR" dirty="0"/>
          </a:p>
          <a:p>
            <a:pPr lvl="1"/>
            <a:r>
              <a:rPr lang="ko-KR" altLang="en-US" dirty="0"/>
              <a:t>이 작업의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가장늦은착수시간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/>
              <a:t>= </a:t>
            </a:r>
            <a:r>
              <a:rPr lang="ko-KR" altLang="en-US" dirty="0"/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가장늦은종료시간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/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작업소요시간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의 </a:t>
            </a:r>
            <a:r>
              <a:rPr lang="en-US" altLang="ko-KR" dirty="0"/>
              <a:t>LST </a:t>
            </a:r>
            <a:r>
              <a:rPr lang="ko-KR" altLang="en-US" dirty="0"/>
              <a:t>는 임계 경로 </a:t>
            </a:r>
            <a:r>
              <a:rPr lang="en-US" altLang="ko-KR" dirty="0"/>
              <a:t>55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L(10)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K(7)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I(15)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C(15)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</a:p>
          <a:p>
            <a:pPr lvl="2"/>
            <a:r>
              <a:rPr lang="en-US" altLang="ko-KR" dirty="0"/>
              <a:t>B </a:t>
            </a:r>
            <a:r>
              <a:rPr lang="ko-KR" altLang="en-US" dirty="0"/>
              <a:t>의 </a:t>
            </a:r>
            <a:r>
              <a:rPr lang="en-US" altLang="ko-KR" dirty="0"/>
              <a:t>LST </a:t>
            </a:r>
            <a:r>
              <a:rPr lang="ko-KR" altLang="en-US" dirty="0"/>
              <a:t>는 후행 작업 </a:t>
            </a:r>
            <a:r>
              <a:rPr lang="en-US" altLang="ko-KR" dirty="0"/>
              <a:t>E, F </a:t>
            </a:r>
            <a:r>
              <a:rPr lang="ko-KR" altLang="en-US" dirty="0"/>
              <a:t>의 </a:t>
            </a:r>
            <a:r>
              <a:rPr lang="en-US" altLang="ko-KR" dirty="0"/>
              <a:t>LST </a:t>
            </a:r>
            <a:r>
              <a:rPr lang="ko-KR" altLang="en-US" dirty="0"/>
              <a:t>중 최소값에서 </a:t>
            </a:r>
            <a:r>
              <a:rPr lang="en-US" altLang="ko-KR" dirty="0"/>
              <a:t>B </a:t>
            </a:r>
            <a:r>
              <a:rPr lang="ko-KR" altLang="en-US" dirty="0"/>
              <a:t>의 시간만큼 뺀 것이므로</a:t>
            </a:r>
            <a:br>
              <a:rPr lang="en-US" altLang="ko-KR" dirty="0"/>
            </a:br>
            <a:r>
              <a:rPr lang="ko-KR" altLang="en-US" dirty="0"/>
              <a:t>임계 경로 </a:t>
            </a:r>
            <a:r>
              <a:rPr lang="en-US" altLang="ko-KR" dirty="0"/>
              <a:t>55 - L(10) - K(7) - I(15) - F(5) - B(15) = 3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7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51015-55F0-AE08-78B6-6AA9F549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작업의 여유시간</a:t>
            </a:r>
            <a:r>
              <a:rPr lang="en-US" altLang="ko-KR" dirty="0"/>
              <a:t>(Free Float </a:t>
            </a:r>
            <a:r>
              <a:rPr lang="ko-KR" altLang="en-US" dirty="0"/>
              <a:t>또는 </a:t>
            </a:r>
            <a:r>
              <a:rPr lang="en-US" altLang="ko-KR" dirty="0"/>
              <a:t>Slack)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2D670-56E9-0524-3C37-0A431B08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일정을 지연시키지 않으면서 특정 작업을 미룰 수 있는 여유 시간을 의미</a:t>
            </a:r>
            <a:endParaRPr lang="en-US" altLang="ko-KR" dirty="0"/>
          </a:p>
          <a:p>
            <a:pPr lvl="1"/>
            <a:r>
              <a:rPr lang="ko-KR" altLang="en-US" dirty="0"/>
              <a:t>작업의 </a:t>
            </a:r>
            <a:r>
              <a:rPr lang="en-US" altLang="ko-KR" dirty="0"/>
              <a:t>“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가장늦은착수시점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가장빠른착수시점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임계 경로에 있는 작업들은 </a:t>
            </a:r>
            <a:r>
              <a:rPr lang="en-US" altLang="ko-KR" dirty="0"/>
              <a:t>free float </a:t>
            </a:r>
            <a:r>
              <a:rPr lang="ko-KR" altLang="en-US" dirty="0"/>
              <a:t>이 </a:t>
            </a:r>
            <a:r>
              <a:rPr lang="en-US" altLang="ko-KR" dirty="0"/>
              <a:t>0 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임계 경로의 정의에 따라 더 이상 지연시킬 수 없는 작업들이기 때문에 당연함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9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999B0-192D-590E-4901-D07B7617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 실패의 원인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D0821C-B0E5-CFA0-73C8-09007645F6A7}"/>
              </a:ext>
            </a:extLst>
          </p:cNvPr>
          <p:cNvGrpSpPr/>
          <p:nvPr/>
        </p:nvGrpSpPr>
        <p:grpSpPr>
          <a:xfrm>
            <a:off x="315296" y="1332104"/>
            <a:ext cx="11385035" cy="5096726"/>
            <a:chOff x="315296" y="1332104"/>
            <a:chExt cx="11385035" cy="5096726"/>
          </a:xfrm>
        </p:grpSpPr>
        <p:pic>
          <p:nvPicPr>
            <p:cNvPr id="11" name="_x194316472" descr="EMB0000b5ac23cf">
              <a:extLst>
                <a:ext uri="{FF2B5EF4-FFF2-40B4-BE49-F238E27FC236}">
                  <a16:creationId xmlns:a16="http://schemas.microsoft.com/office/drawing/2014/main" id="{BEF78CF5-B8C5-0432-076B-3E3E98CC0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96" y="1332104"/>
              <a:ext cx="11385035" cy="4705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653B925-9910-23A1-6E59-75673A276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t="92652"/>
            <a:stretch/>
          </p:blipFill>
          <p:spPr>
            <a:xfrm>
              <a:off x="1983783" y="6153068"/>
              <a:ext cx="7584079" cy="275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73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2944-5F5C-A911-099B-2CA38E5D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 프로세스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A722223-2376-0F2E-3CEE-6EB6BC886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916889"/>
              </p:ext>
            </p:extLst>
          </p:nvPr>
        </p:nvGraphicFramePr>
        <p:xfrm>
          <a:off x="350003" y="1389063"/>
          <a:ext cx="11491993" cy="2508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07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B62C-6D09-72CF-44E2-6D48AF5E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타당성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CECCA-A42E-A783-0959-B0ACF0CC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가치</a:t>
            </a:r>
            <a:endParaRPr lang="en-US" altLang="ko-KR" dirty="0"/>
          </a:p>
          <a:p>
            <a:pPr lvl="1"/>
            <a:r>
              <a:rPr lang="ko-KR" altLang="en-US" dirty="0"/>
              <a:t>매출</a:t>
            </a:r>
            <a:endParaRPr lang="en-US" altLang="ko-KR" dirty="0"/>
          </a:p>
          <a:p>
            <a:pPr lvl="1"/>
            <a:r>
              <a:rPr lang="ko-KR" altLang="en-US" dirty="0"/>
              <a:t>사회적 영향</a:t>
            </a:r>
            <a:endParaRPr lang="en-US" altLang="ko-KR" dirty="0"/>
          </a:p>
          <a:p>
            <a:pPr lvl="1"/>
            <a:r>
              <a:rPr lang="ko-KR" altLang="en-US" dirty="0"/>
              <a:t>프로젝트를 통해 습득할 수 있는 기술</a:t>
            </a:r>
            <a:endParaRPr lang="en-US" altLang="ko-KR" dirty="0"/>
          </a:p>
          <a:p>
            <a:pPr lvl="1"/>
            <a:r>
              <a:rPr lang="ko-KR" altLang="en-US" dirty="0"/>
              <a:t>결과물의 지속 가능성 등</a:t>
            </a:r>
            <a:endParaRPr lang="en-US" altLang="ko-KR" dirty="0"/>
          </a:p>
          <a:p>
            <a:r>
              <a:rPr lang="ko-KR" altLang="en-US" dirty="0"/>
              <a:t>리스크</a:t>
            </a:r>
            <a:endParaRPr lang="en-US" altLang="ko-KR" dirty="0"/>
          </a:p>
          <a:p>
            <a:pPr lvl="1"/>
            <a:r>
              <a:rPr lang="ko-KR" altLang="en-US" dirty="0"/>
              <a:t>자원</a:t>
            </a:r>
            <a:r>
              <a:rPr lang="en-US" altLang="ko-KR" dirty="0"/>
              <a:t> </a:t>
            </a:r>
            <a:r>
              <a:rPr lang="ko-KR" altLang="en-US" dirty="0"/>
              <a:t>현황</a:t>
            </a:r>
            <a:r>
              <a:rPr lang="en-US" altLang="ko-KR" dirty="0"/>
              <a:t>: </a:t>
            </a:r>
            <a:r>
              <a:rPr lang="ko-KR" altLang="en-US" dirty="0"/>
              <a:t>인력</a:t>
            </a:r>
            <a:r>
              <a:rPr lang="en-US" altLang="ko-KR" dirty="0"/>
              <a:t>, </a:t>
            </a:r>
            <a:r>
              <a:rPr lang="ko-KR" altLang="en-US" dirty="0"/>
              <a:t>자금</a:t>
            </a:r>
            <a:r>
              <a:rPr lang="en-US" altLang="ko-KR" dirty="0"/>
              <a:t>, </a:t>
            </a:r>
            <a:r>
              <a:rPr lang="ko-KR" altLang="en-US" dirty="0"/>
              <a:t>기반 기술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프로젝트 기간</a:t>
            </a:r>
            <a:r>
              <a:rPr lang="en-US" altLang="ko-KR" dirty="0"/>
              <a:t>: </a:t>
            </a:r>
            <a:r>
              <a:rPr lang="ko-KR" altLang="en-US" dirty="0"/>
              <a:t>비용 및 </a:t>
            </a:r>
            <a:r>
              <a:rPr lang="en-US" altLang="ko-KR" dirty="0"/>
              <a:t>time-to-market </a:t>
            </a:r>
            <a:r>
              <a:rPr lang="ko-KR" altLang="en-US" dirty="0"/>
              <a:t>관점 양쪽에서 모두 중요</a:t>
            </a:r>
            <a:endParaRPr lang="en-US" altLang="ko-KR" dirty="0"/>
          </a:p>
          <a:p>
            <a:pPr lvl="1"/>
            <a:r>
              <a:rPr lang="ko-KR" altLang="en-US" dirty="0"/>
              <a:t>해결해야 되는 기술적 어려움</a:t>
            </a:r>
            <a:endParaRPr lang="en-US" altLang="ko-KR" dirty="0"/>
          </a:p>
          <a:p>
            <a:pPr lvl="1"/>
            <a:r>
              <a:rPr lang="ko-KR" altLang="en-US" dirty="0"/>
              <a:t>환경</a:t>
            </a:r>
            <a:r>
              <a:rPr lang="en-US" altLang="ko-KR" dirty="0"/>
              <a:t>: </a:t>
            </a:r>
            <a:r>
              <a:rPr lang="ko-KR" altLang="en-US" dirty="0"/>
              <a:t>규제</a:t>
            </a:r>
            <a:r>
              <a:rPr lang="en-US" altLang="ko-KR" dirty="0"/>
              <a:t>, </a:t>
            </a:r>
            <a:r>
              <a:rPr lang="ko-KR" altLang="en-US" dirty="0"/>
              <a:t>경쟁 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6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768FC-B7E9-DFA6-8EC8-63A42FD0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가치 분석 방법들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84E48-0EE5-6520-016E-D736E4F8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투자 회수 기간 </a:t>
            </a:r>
            <a:r>
              <a:rPr lang="en-US" altLang="ko-KR" dirty="0"/>
              <a:t>(PP; Payback Period)</a:t>
            </a:r>
          </a:p>
          <a:p>
            <a:pPr lvl="1"/>
            <a:r>
              <a:rPr lang="ko-KR" altLang="en-US" dirty="0"/>
              <a:t>투자금을 회수 하는데 얼마나 걸리는가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순 현재가치 </a:t>
            </a:r>
            <a:r>
              <a:rPr lang="en-US" altLang="ko-KR" dirty="0"/>
              <a:t>(NPV; Net Present Value)</a:t>
            </a:r>
          </a:p>
          <a:p>
            <a:pPr lvl="1"/>
            <a:r>
              <a:rPr lang="ko-KR" altLang="en-US" dirty="0"/>
              <a:t>투자에 대한 이익이 현재 화폐 가치로 얼마인가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ROI (Return On Investment; </a:t>
            </a:r>
            <a:r>
              <a:rPr lang="ko-KR" altLang="en-US" dirty="0"/>
              <a:t>투자 대비 수익률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투자에 대비해서 얼마를 벌었나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평가표</a:t>
            </a:r>
            <a:endParaRPr lang="en-US" altLang="ko-KR" dirty="0"/>
          </a:p>
          <a:p>
            <a:pPr lvl="1"/>
            <a:r>
              <a:rPr lang="ko-KR" altLang="en-US" dirty="0"/>
              <a:t>금액적인 요소 외에 기술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시간 여유</a:t>
            </a:r>
            <a:r>
              <a:rPr lang="en-US" altLang="ko-KR" dirty="0"/>
              <a:t>, </a:t>
            </a:r>
            <a:r>
              <a:rPr lang="ko-KR" altLang="en-US" dirty="0"/>
              <a:t>인력 등을 점수화</a:t>
            </a:r>
            <a:endParaRPr lang="en-US" altLang="ko-KR" dirty="0"/>
          </a:p>
          <a:p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0406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A78F-6790-B269-6778-68C8C353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 회수 기간 </a:t>
            </a:r>
            <a:r>
              <a:rPr lang="en-US" altLang="ko-KR" dirty="0"/>
              <a:t>(PP)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DE115-C95F-C88F-69EA-470D466D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1388532"/>
            <a:ext cx="11687077" cy="52408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프로젝트를 통해 발생한 이익으로 투입한 비용을 전부 회수하는데 걸리는 기간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10</a:t>
            </a:r>
            <a:r>
              <a:rPr lang="ko-KR" altLang="en-US" dirty="0"/>
              <a:t>억원을 투입해 모바일 앱을 개발했다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연평균 </a:t>
            </a:r>
            <a:r>
              <a:rPr lang="en-US" altLang="ko-KR" dirty="0"/>
              <a:t>3</a:t>
            </a:r>
            <a:r>
              <a:rPr lang="ko-KR" altLang="en-US" dirty="0"/>
              <a:t>억원의 이익이 발생할 것으로 예상된다</a:t>
            </a:r>
            <a:r>
              <a:rPr lang="en-US" altLang="ko-KR" dirty="0"/>
              <a:t>. </a:t>
            </a:r>
            <a:r>
              <a:rPr lang="ko-KR" altLang="en-US" dirty="0"/>
              <a:t>투자 회수 기간은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답</a:t>
            </a:r>
            <a:r>
              <a:rPr lang="en-US" altLang="ko-KR" dirty="0"/>
              <a:t>: 10</a:t>
            </a:r>
            <a:r>
              <a:rPr lang="ko-KR" altLang="en-US" dirty="0"/>
              <a:t>억원 </a:t>
            </a:r>
            <a:r>
              <a:rPr lang="en-US" altLang="ko-KR" dirty="0"/>
              <a:t>/ 3</a:t>
            </a:r>
            <a:r>
              <a:rPr lang="ko-KR" altLang="en-US" dirty="0"/>
              <a:t>억원</a:t>
            </a:r>
            <a:r>
              <a:rPr lang="en-US" altLang="ko-KR" dirty="0"/>
              <a:t> = 3.3</a:t>
            </a:r>
            <a:r>
              <a:rPr lang="ko-KR" altLang="en-US" dirty="0"/>
              <a:t>년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100</a:t>
            </a:r>
            <a:r>
              <a:rPr lang="ko-KR" altLang="en-US" dirty="0"/>
              <a:t>억원을 투입한 대작 게임이</a:t>
            </a:r>
            <a:br>
              <a:rPr lang="en-US" altLang="ko-KR" dirty="0"/>
            </a:br>
            <a:r>
              <a:rPr lang="en-US" altLang="ko-KR" dirty="0"/>
              <a:t>      1</a:t>
            </a:r>
            <a:r>
              <a:rPr lang="ko-KR" altLang="en-US" dirty="0"/>
              <a:t>년 뒤 </a:t>
            </a:r>
            <a:r>
              <a:rPr lang="en-US" altLang="ko-KR" dirty="0"/>
              <a:t>20</a:t>
            </a:r>
            <a:r>
              <a:rPr lang="ko-KR" altLang="en-US" dirty="0"/>
              <a:t>억원</a:t>
            </a:r>
            <a:r>
              <a:rPr lang="en-US" altLang="ko-KR" dirty="0"/>
              <a:t>, 2</a:t>
            </a:r>
            <a:r>
              <a:rPr lang="ko-KR" altLang="en-US" dirty="0"/>
              <a:t>년 뒤 </a:t>
            </a:r>
            <a:r>
              <a:rPr lang="en-US" altLang="ko-KR" dirty="0"/>
              <a:t>40</a:t>
            </a:r>
            <a:r>
              <a:rPr lang="ko-KR" altLang="en-US" dirty="0"/>
              <a:t>억원</a:t>
            </a:r>
            <a:r>
              <a:rPr lang="en-US" altLang="ko-KR" dirty="0"/>
              <a:t>, 3</a:t>
            </a:r>
            <a:r>
              <a:rPr lang="ko-KR" altLang="en-US" dirty="0" err="1"/>
              <a:t>년뒤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억원을 벌어들인다</a:t>
            </a:r>
            <a:r>
              <a:rPr lang="en-US" altLang="ko-KR" dirty="0"/>
              <a:t>. </a:t>
            </a:r>
            <a:r>
              <a:rPr lang="ko-KR" altLang="en-US" dirty="0"/>
              <a:t>투자 회수 기간은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   답</a:t>
            </a:r>
            <a:r>
              <a:rPr lang="en-US" altLang="ko-KR" dirty="0"/>
              <a:t>: 2</a:t>
            </a:r>
            <a:r>
              <a:rPr lang="ko-KR" altLang="en-US" dirty="0"/>
              <a:t>년까지 이익은 </a:t>
            </a:r>
            <a:r>
              <a:rPr lang="en-US" altLang="ko-KR" dirty="0"/>
              <a:t>20+40 = 60</a:t>
            </a:r>
            <a:r>
              <a:rPr lang="ko-KR" altLang="en-US" dirty="0"/>
              <a:t>억원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투자금 회수를 위해 </a:t>
            </a:r>
            <a:r>
              <a:rPr lang="en-US" altLang="ko-KR" dirty="0"/>
              <a:t>40</a:t>
            </a:r>
            <a:r>
              <a:rPr lang="ko-KR" altLang="en-US" dirty="0"/>
              <a:t>억원이 필요한데 </a:t>
            </a:r>
            <a:r>
              <a:rPr lang="en-US" altLang="ko-KR" dirty="0"/>
              <a:t>3</a:t>
            </a:r>
            <a:r>
              <a:rPr lang="ko-KR" altLang="en-US" dirty="0"/>
              <a:t>년 차에서 연간 </a:t>
            </a:r>
            <a:r>
              <a:rPr lang="en-US" altLang="ko-KR" dirty="0"/>
              <a:t>50</a:t>
            </a:r>
            <a:r>
              <a:rPr lang="ko-KR" altLang="en-US" dirty="0"/>
              <a:t>억을 벌기 때문에</a:t>
            </a:r>
            <a:br>
              <a:rPr lang="en-US" altLang="ko-KR" dirty="0"/>
            </a:br>
            <a:r>
              <a:rPr lang="en-US" altLang="ko-KR" dirty="0"/>
              <a:t>       40</a:t>
            </a:r>
            <a:r>
              <a:rPr lang="ko-KR" altLang="en-US" dirty="0"/>
              <a:t>억원 </a:t>
            </a:r>
            <a:r>
              <a:rPr lang="en-US" altLang="ko-KR" dirty="0"/>
              <a:t>/ 50</a:t>
            </a:r>
            <a:r>
              <a:rPr lang="ko-KR" altLang="en-US" dirty="0"/>
              <a:t>억원 </a:t>
            </a:r>
            <a:r>
              <a:rPr lang="en-US" altLang="ko-KR" dirty="0"/>
              <a:t>= </a:t>
            </a:r>
            <a:r>
              <a:rPr lang="ko-KR" altLang="en-US" dirty="0"/>
              <a:t> </a:t>
            </a:r>
            <a:r>
              <a:rPr lang="en-US" altLang="ko-KR" dirty="0"/>
              <a:t>0.8</a:t>
            </a:r>
            <a:r>
              <a:rPr lang="ko-KR" altLang="en-US" dirty="0"/>
              <a:t>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따라서 투자 회수 기간은 </a:t>
            </a:r>
            <a:r>
              <a:rPr lang="en-US" altLang="ko-KR" dirty="0"/>
              <a:t>2.8</a:t>
            </a:r>
            <a:r>
              <a:rPr lang="ko-KR" altLang="en-US" dirty="0"/>
              <a:t>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25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371D6-A90B-02B6-A724-66F08DC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현재가치</a:t>
            </a:r>
            <a:r>
              <a:rPr lang="en-US" altLang="ko-KR" dirty="0"/>
              <a:t>(PV)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8D1E3-DB7B-307F-7CAD-7597EE04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미래 가치</a:t>
            </a:r>
            <a:r>
              <a:rPr lang="en-US" altLang="ko-KR" dirty="0"/>
              <a:t>(FV; Future Value) </a:t>
            </a:r>
            <a:r>
              <a:rPr lang="ko-KR" altLang="en-US" dirty="0"/>
              <a:t>를 현재의 가치로 환산한 액수</a:t>
            </a:r>
            <a:endParaRPr lang="en-US" altLang="ko-KR" dirty="0"/>
          </a:p>
          <a:p>
            <a:r>
              <a:rPr lang="ko-KR" altLang="en-US" dirty="0"/>
              <a:t>미래 가치 </a:t>
            </a:r>
            <a:r>
              <a:rPr lang="en-US" altLang="ko-KR" dirty="0"/>
              <a:t>= </a:t>
            </a:r>
            <a:r>
              <a:rPr lang="ko-KR" altLang="en-US" dirty="0"/>
              <a:t>현재 가치 </a:t>
            </a:r>
            <a:r>
              <a:rPr lang="en-US" altLang="ko-KR" dirty="0"/>
              <a:t>+ </a:t>
            </a:r>
            <a:r>
              <a:rPr lang="ko-KR" altLang="en-US" dirty="0"/>
              <a:t>이자</a:t>
            </a:r>
            <a:br>
              <a:rPr lang="en-US" altLang="ko-KR" dirty="0"/>
            </a:br>
            <a:r>
              <a:rPr lang="en-US" altLang="ko-KR" dirty="0"/>
              <a:t>              = </a:t>
            </a:r>
            <a:r>
              <a:rPr lang="ko-KR" altLang="en-US" dirty="0"/>
              <a:t>현재 가치 </a:t>
            </a:r>
            <a:r>
              <a:rPr lang="en-US" altLang="ko-KR" dirty="0"/>
              <a:t>* (1 + </a:t>
            </a:r>
            <a:r>
              <a:rPr lang="ko-KR" altLang="en-US" dirty="0"/>
              <a:t>이자율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현재 가치 </a:t>
            </a:r>
            <a:r>
              <a:rPr lang="en-US" altLang="ko-KR" dirty="0"/>
              <a:t>= </a:t>
            </a:r>
            <a:r>
              <a:rPr lang="ko-KR" altLang="en-US" dirty="0"/>
              <a:t>미래 가치 </a:t>
            </a:r>
            <a:r>
              <a:rPr lang="en-US" altLang="ko-KR" dirty="0"/>
              <a:t>/ (1 + </a:t>
            </a:r>
            <a:r>
              <a:rPr lang="ko-KR" altLang="en-US" dirty="0"/>
              <a:t>이자율</a:t>
            </a:r>
            <a:r>
              <a:rPr lang="en-US" altLang="ko-KR" dirty="0"/>
              <a:t>)</a:t>
            </a:r>
            <a:r>
              <a:rPr lang="ko-KR" altLang="en-US" baseline="30000" dirty="0"/>
              <a:t>연수</a:t>
            </a:r>
            <a:endParaRPr lang="en-US" altLang="ko-KR" baseline="30000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소프트웨어 개발 프로젝트가 </a:t>
            </a:r>
            <a:r>
              <a:rPr lang="en-US" altLang="ko-KR" dirty="0"/>
              <a:t>3</a:t>
            </a:r>
            <a:r>
              <a:rPr lang="ko-KR" altLang="en-US" dirty="0"/>
              <a:t>년 뒤 </a:t>
            </a:r>
            <a:r>
              <a:rPr lang="en-US" altLang="ko-KR" dirty="0"/>
              <a:t>10</a:t>
            </a:r>
            <a:r>
              <a:rPr lang="ko-KR" altLang="en-US" dirty="0"/>
              <a:t>억의 매출이 예상된다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이자율이 </a:t>
            </a:r>
            <a:r>
              <a:rPr lang="en-US" altLang="ko-KR" dirty="0"/>
              <a:t>10% </a:t>
            </a:r>
            <a:r>
              <a:rPr lang="ko-KR" altLang="en-US" dirty="0"/>
              <a:t>라고 할 때 이 매출의 현재 가치는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답</a:t>
            </a:r>
            <a:r>
              <a:rPr lang="en-US" altLang="ko-KR" dirty="0"/>
              <a:t>: 10</a:t>
            </a:r>
            <a:r>
              <a:rPr lang="ko-KR" altLang="en-US" dirty="0"/>
              <a:t>억 </a:t>
            </a:r>
            <a:r>
              <a:rPr lang="en-US" altLang="ko-KR" dirty="0"/>
              <a:t>/ (1 + 0.1)</a:t>
            </a:r>
            <a:r>
              <a:rPr lang="en-US" altLang="ko-KR" baseline="30000" dirty="0"/>
              <a:t>3</a:t>
            </a:r>
            <a:r>
              <a:rPr lang="en-US" altLang="ko-KR" dirty="0"/>
              <a:t> = </a:t>
            </a:r>
            <a:r>
              <a:rPr lang="ko-KR" altLang="en-US" dirty="0"/>
              <a:t>약 </a:t>
            </a:r>
            <a:r>
              <a:rPr lang="en-US" altLang="ko-KR" dirty="0"/>
              <a:t>7.5</a:t>
            </a:r>
            <a:r>
              <a:rPr lang="ko-KR" altLang="en-US" dirty="0"/>
              <a:t>억원</a:t>
            </a:r>
          </a:p>
        </p:txBody>
      </p:sp>
    </p:spTree>
    <p:extLst>
      <p:ext uri="{BB962C8B-B14F-4D97-AF65-F5344CB8AC3E}">
        <p14:creationId xmlns:p14="http://schemas.microsoft.com/office/powerpoint/2010/main" val="40179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371D6-A90B-02B6-A724-66F08DC4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 현재가치</a:t>
            </a:r>
            <a:r>
              <a:rPr lang="en-US" altLang="ko-KR" dirty="0"/>
              <a:t>(NPV)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8D1E3-DB7B-307F-7CAD-7597EE04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 현재가치</a:t>
            </a:r>
            <a:r>
              <a:rPr lang="en-US" altLang="ko-KR" dirty="0"/>
              <a:t>(NPV) </a:t>
            </a:r>
            <a:r>
              <a:rPr lang="ko-KR" altLang="en-US" dirty="0"/>
              <a:t>는 이익</a:t>
            </a:r>
            <a:r>
              <a:rPr lang="en-US" altLang="ko-KR" dirty="0"/>
              <a:t>(= </a:t>
            </a:r>
            <a:r>
              <a:rPr lang="ko-KR" altLang="en-US" dirty="0"/>
              <a:t>매출 </a:t>
            </a:r>
            <a:r>
              <a:rPr lang="en-US" altLang="ko-KR" dirty="0"/>
              <a:t>- </a:t>
            </a:r>
            <a:r>
              <a:rPr lang="ko-KR" altLang="en-US" dirty="0"/>
              <a:t>비용</a:t>
            </a:r>
            <a:r>
              <a:rPr lang="en-US" altLang="ko-KR" dirty="0"/>
              <a:t>) </a:t>
            </a:r>
            <a:r>
              <a:rPr lang="ko-KR" altLang="en-US" dirty="0"/>
              <a:t>을 현재 가치로 표현한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 50</a:t>
            </a:r>
            <a:r>
              <a:rPr lang="ko-KR" altLang="en-US" dirty="0"/>
              <a:t>억원을 투자하는 소프트웨어 개발 프로젝트가</a:t>
            </a:r>
            <a:br>
              <a:rPr lang="en-US" altLang="ko-KR" dirty="0"/>
            </a:br>
            <a:r>
              <a:rPr lang="en-US" altLang="ko-KR" dirty="0"/>
              <a:t>     1</a:t>
            </a:r>
            <a:r>
              <a:rPr lang="ko-KR" altLang="en-US" dirty="0"/>
              <a:t>년 후 </a:t>
            </a:r>
            <a:r>
              <a:rPr lang="en-US" altLang="ko-KR" dirty="0"/>
              <a:t>10</a:t>
            </a:r>
            <a:r>
              <a:rPr lang="ko-KR" altLang="en-US" dirty="0"/>
              <a:t>억원</a:t>
            </a:r>
            <a:r>
              <a:rPr lang="en-US" altLang="ko-KR" dirty="0"/>
              <a:t>, 2</a:t>
            </a:r>
            <a:r>
              <a:rPr lang="ko-KR" altLang="en-US" dirty="0"/>
              <a:t>년 후 </a:t>
            </a:r>
            <a:r>
              <a:rPr lang="en-US" altLang="ko-KR" dirty="0"/>
              <a:t>20</a:t>
            </a:r>
            <a:r>
              <a:rPr lang="ko-KR" altLang="en-US" dirty="0"/>
              <a:t>억원</a:t>
            </a:r>
            <a:r>
              <a:rPr lang="en-US" altLang="ko-KR" dirty="0"/>
              <a:t>, 3</a:t>
            </a:r>
            <a:r>
              <a:rPr lang="ko-KR" altLang="en-US" dirty="0"/>
              <a:t>년 후 </a:t>
            </a:r>
            <a:r>
              <a:rPr lang="en-US" altLang="ko-KR" dirty="0"/>
              <a:t>30</a:t>
            </a:r>
            <a:r>
              <a:rPr lang="ko-KR" altLang="en-US" dirty="0"/>
              <a:t>억원의 매출을 발생시킨다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이자율이 </a:t>
            </a:r>
            <a:r>
              <a:rPr lang="en-US" altLang="ko-KR" dirty="0"/>
              <a:t>10% </a:t>
            </a:r>
            <a:r>
              <a:rPr lang="ko-KR" altLang="en-US" dirty="0"/>
              <a:t>일 때 이 프로젝트는 진행하는 것이 좋은가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답</a:t>
            </a:r>
            <a:r>
              <a:rPr lang="en-US" altLang="ko-KR" dirty="0"/>
              <a:t>: 1</a:t>
            </a:r>
            <a:r>
              <a:rPr lang="ko-KR" altLang="en-US" dirty="0"/>
              <a:t>년 뒤의 </a:t>
            </a:r>
            <a:r>
              <a:rPr lang="en-US" altLang="ko-KR" dirty="0"/>
              <a:t>10</a:t>
            </a:r>
            <a:r>
              <a:rPr lang="ko-KR" altLang="en-US" dirty="0"/>
              <a:t>억원의 </a:t>
            </a:r>
            <a:r>
              <a:rPr lang="en-US" altLang="ko-KR" dirty="0"/>
              <a:t>PV = 10 / (1 + 0.1) = </a:t>
            </a:r>
            <a:r>
              <a:rPr lang="ko-KR" altLang="en-US" dirty="0"/>
              <a:t>약 </a:t>
            </a:r>
            <a:r>
              <a:rPr lang="en-US" altLang="ko-KR" dirty="0"/>
              <a:t>9.1</a:t>
            </a:r>
            <a:r>
              <a:rPr lang="ko-KR" altLang="en-US" dirty="0"/>
              <a:t>억원</a:t>
            </a:r>
            <a:br>
              <a:rPr lang="en-US" altLang="ko-KR" dirty="0"/>
            </a:br>
            <a:r>
              <a:rPr lang="en-US" altLang="ko-KR" dirty="0"/>
              <a:t>      2</a:t>
            </a:r>
            <a:r>
              <a:rPr lang="ko-KR" altLang="en-US" dirty="0"/>
              <a:t>년 뒤의 </a:t>
            </a:r>
            <a:r>
              <a:rPr lang="en-US" altLang="ko-KR" dirty="0"/>
              <a:t>20</a:t>
            </a:r>
            <a:r>
              <a:rPr lang="ko-KR" altLang="en-US" dirty="0"/>
              <a:t>억원의 </a:t>
            </a:r>
            <a:r>
              <a:rPr lang="en-US" altLang="ko-KR" dirty="0"/>
              <a:t>PV = 20 / (1 + 0.1)</a:t>
            </a:r>
            <a:r>
              <a:rPr lang="en-US" altLang="ko-KR" baseline="30000" dirty="0"/>
              <a:t>2</a:t>
            </a:r>
            <a:r>
              <a:rPr lang="en-US" altLang="ko-KR" dirty="0"/>
              <a:t> = </a:t>
            </a:r>
            <a:r>
              <a:rPr lang="ko-KR" altLang="en-US" dirty="0"/>
              <a:t>약 </a:t>
            </a:r>
            <a:r>
              <a:rPr lang="en-US" altLang="ko-KR" dirty="0"/>
              <a:t>16.5</a:t>
            </a:r>
            <a:r>
              <a:rPr lang="ko-KR" altLang="en-US" dirty="0"/>
              <a:t>억원</a:t>
            </a:r>
            <a:br>
              <a:rPr lang="en-US" altLang="ko-KR" dirty="0"/>
            </a:br>
            <a:r>
              <a:rPr lang="ko-KR" altLang="en-US" dirty="0"/>
              <a:t>      </a:t>
            </a:r>
            <a:r>
              <a:rPr lang="en-US" altLang="ko-KR" dirty="0"/>
              <a:t>3</a:t>
            </a:r>
            <a:r>
              <a:rPr lang="ko-KR" altLang="en-US" dirty="0"/>
              <a:t>년 뒤의 </a:t>
            </a:r>
            <a:r>
              <a:rPr lang="en-US" altLang="ko-KR" dirty="0"/>
              <a:t>3</a:t>
            </a:r>
            <a:r>
              <a:rPr lang="en-US" altLang="ko-KR"/>
              <a:t>0</a:t>
            </a:r>
            <a:r>
              <a:rPr lang="ko-KR" altLang="en-US" dirty="0"/>
              <a:t>억원의 </a:t>
            </a:r>
            <a:r>
              <a:rPr lang="en-US" altLang="ko-KR" dirty="0"/>
              <a:t>PV = 30 / (1 + 0.1)</a:t>
            </a:r>
            <a:r>
              <a:rPr lang="en-US" altLang="ko-KR" baseline="30000" dirty="0"/>
              <a:t>3</a:t>
            </a:r>
            <a:r>
              <a:rPr lang="en-US" altLang="ko-KR" dirty="0"/>
              <a:t> = </a:t>
            </a:r>
            <a:r>
              <a:rPr lang="ko-KR" altLang="en-US" dirty="0"/>
              <a:t>약 </a:t>
            </a:r>
            <a:r>
              <a:rPr lang="en-US" altLang="ko-KR" dirty="0"/>
              <a:t>22.5</a:t>
            </a:r>
            <a:r>
              <a:rPr lang="ko-KR" altLang="en-US" dirty="0"/>
              <a:t>억원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잠재 매출 총합의 현재 가치는 </a:t>
            </a:r>
            <a:r>
              <a:rPr lang="en-US" altLang="ko-KR" dirty="0"/>
              <a:t>= 48.1</a:t>
            </a:r>
            <a:r>
              <a:rPr lang="ko-KR" altLang="en-US" dirty="0"/>
              <a:t>억원</a:t>
            </a:r>
            <a:br>
              <a:rPr lang="en-US" altLang="ko-KR" dirty="0"/>
            </a:br>
            <a:r>
              <a:rPr lang="en-US" altLang="ko-KR" dirty="0"/>
              <a:t>      NPV = 48.1</a:t>
            </a:r>
            <a:r>
              <a:rPr lang="ko-KR" altLang="en-US" dirty="0"/>
              <a:t>억원 </a:t>
            </a:r>
            <a:r>
              <a:rPr lang="en-US" altLang="ko-KR" dirty="0"/>
              <a:t>- 50</a:t>
            </a:r>
            <a:r>
              <a:rPr lang="ko-KR" altLang="en-US" dirty="0"/>
              <a:t>억원 </a:t>
            </a:r>
            <a:r>
              <a:rPr lang="en-US" altLang="ko-KR" dirty="0"/>
              <a:t>= -1.9</a:t>
            </a:r>
            <a:r>
              <a:rPr lang="ko-KR" altLang="en-US" dirty="0"/>
              <a:t>억원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99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03 - 프로세스와 방법론2</Template>
  <TotalTime>18846</TotalTime>
  <Words>1491</Words>
  <Application>Microsoft Office PowerPoint</Application>
  <PresentationFormat>와이드스크린</PresentationFormat>
  <Paragraphs>174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나눔고딕 ExtraBold</vt:lpstr>
      <vt:lpstr>Cambria Math</vt:lpstr>
      <vt:lpstr>나눔고딕</vt:lpstr>
      <vt:lpstr>바탕</vt:lpstr>
      <vt:lpstr>강의 template</vt:lpstr>
      <vt:lpstr>04 - 프로젝트 계획 &amp; 관리 #1</vt:lpstr>
      <vt:lpstr>프로젝트 관리</vt:lpstr>
      <vt:lpstr>프로젝트 관리 실패의 원인</vt:lpstr>
      <vt:lpstr>프로젝트 관리 프로세스</vt:lpstr>
      <vt:lpstr>프로젝트 타당성 분석</vt:lpstr>
      <vt:lpstr>프로젝트 가치 분석 방법들</vt:lpstr>
      <vt:lpstr>투자 회수 기간 (PP)  </vt:lpstr>
      <vt:lpstr>현재가치(PV)</vt:lpstr>
      <vt:lpstr>순 현재가치(NPV)</vt:lpstr>
      <vt:lpstr>투자 대비 수익률(ROI)</vt:lpstr>
      <vt:lpstr>참고: SWOT 분석</vt:lpstr>
      <vt:lpstr>참고: SWOT 분석</vt:lpstr>
      <vt:lpstr>프로젝트 계획</vt:lpstr>
      <vt:lpstr>Project Charter (프로젝트 헌장)</vt:lpstr>
      <vt:lpstr>프로젝트 헌장 샘플</vt:lpstr>
      <vt:lpstr>Statement of Work (SOW; 작업 명세서)</vt:lpstr>
      <vt:lpstr>프로젝트 범위 정하기</vt:lpstr>
      <vt:lpstr>작업분할도(WBS; Work Breakdown Structure)</vt:lpstr>
      <vt:lpstr>작업분할도(WBS; Work Breakdown Structure)</vt:lpstr>
      <vt:lpstr>프로젝트 스케쥴링</vt:lpstr>
      <vt:lpstr>작업 의존 관계 파악</vt:lpstr>
      <vt:lpstr>CPM (Critical Path Method) 네트워크 계산</vt:lpstr>
      <vt:lpstr>CPM (Critical Path Method) 네트워크 계산</vt:lpstr>
      <vt:lpstr>임계 경로(Critical Path)</vt:lpstr>
      <vt:lpstr>작업의 가장빠른착수시간(EST; Earliest Start Time)</vt:lpstr>
      <vt:lpstr>작업의 가장늦은착수시간(LST; Latest Start Time) </vt:lpstr>
      <vt:lpstr>작업의 여유시간(Free Float 또는 Slack)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신재훈</cp:lastModifiedBy>
  <cp:revision>621</cp:revision>
  <dcterms:created xsi:type="dcterms:W3CDTF">2022-08-31T05:47:44Z</dcterms:created>
  <dcterms:modified xsi:type="dcterms:W3CDTF">2025-04-01T10:56:05Z</dcterms:modified>
</cp:coreProperties>
</file>