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416" r:id="rId2"/>
    <p:sldId id="417" r:id="rId3"/>
    <p:sldId id="418" r:id="rId4"/>
    <p:sldId id="426" r:id="rId5"/>
    <p:sldId id="427" r:id="rId6"/>
    <p:sldId id="450" r:id="rId7"/>
    <p:sldId id="428" r:id="rId8"/>
    <p:sldId id="421" r:id="rId9"/>
    <p:sldId id="429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8" r:id="rId27"/>
    <p:sldId id="449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나눔고딕" panose="020D0604000000000000" pitchFamily="50" charset="-127"/>
      <p:regular r:id="rId35"/>
      <p:bold r:id="rId36"/>
    </p:embeddedFont>
    <p:embeddedFont>
      <p:font typeface="나눔고딕 ExtraBold" panose="020D0904000000000000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528F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F3A51-A7E0-4C57-80C4-83CA949AE509}" v="1" dt="2025-04-01T11:10:1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26" autoAdjust="0"/>
  </p:normalViewPr>
  <p:slideViewPr>
    <p:cSldViewPr snapToGrid="0">
      <p:cViewPr>
        <p:scale>
          <a:sx n="92" d="100"/>
          <a:sy n="92" d="100"/>
        </p:scale>
        <p:origin x="336" y="62"/>
      </p:cViewPr>
      <p:guideLst/>
    </p:cSldViewPr>
  </p:slideViewPr>
  <p:outlineViewPr>
    <p:cViewPr>
      <p:scale>
        <a:sx n="33" d="100"/>
        <a:sy n="33" d="100"/>
      </p:scale>
      <p:origin x="0" y="-48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9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재훈" userId="7aa27b22-69ed-4ca1-91ed-0ff9d5fed872" providerId="ADAL" clId="{345F3A51-A7E0-4C57-80C4-83CA949AE509}"/>
    <pc:docChg chg="undo custSel modSld">
      <pc:chgData name="신재훈" userId="7aa27b22-69ed-4ca1-91ed-0ff9d5fed872" providerId="ADAL" clId="{345F3A51-A7E0-4C57-80C4-83CA949AE509}" dt="2025-04-01T11:10:15.336" v="5" actId="20577"/>
      <pc:docMkLst>
        <pc:docMk/>
      </pc:docMkLst>
      <pc:sldChg chg="modSp mod">
        <pc:chgData name="신재훈" userId="7aa27b22-69ed-4ca1-91ed-0ff9d5fed872" providerId="ADAL" clId="{345F3A51-A7E0-4C57-80C4-83CA949AE509}" dt="2025-03-18T03:28:59.701" v="4" actId="1038"/>
        <pc:sldMkLst>
          <pc:docMk/>
          <pc:sldMk cId="4097224599" sldId="431"/>
        </pc:sldMkLst>
        <pc:spChg chg="mod">
          <ac:chgData name="신재훈" userId="7aa27b22-69ed-4ca1-91ed-0ff9d5fed872" providerId="ADAL" clId="{345F3A51-A7E0-4C57-80C4-83CA949AE509}" dt="2025-03-18T03:28:59.701" v="4" actId="1038"/>
          <ac:spMkLst>
            <pc:docMk/>
            <pc:sldMk cId="4097224599" sldId="431"/>
            <ac:spMk id="3" creationId="{1B8CCE0E-F7D3-9D9D-3848-19F1BFDC3EEB}"/>
          </ac:spMkLst>
        </pc:spChg>
      </pc:sldChg>
      <pc:sldChg chg="modSp">
        <pc:chgData name="신재훈" userId="7aa27b22-69ed-4ca1-91ed-0ff9d5fed872" providerId="ADAL" clId="{345F3A51-A7E0-4C57-80C4-83CA949AE509}" dt="2025-04-01T11:10:15.336" v="5" actId="20577"/>
        <pc:sldMkLst>
          <pc:docMk/>
          <pc:sldMk cId="787015297" sldId="440"/>
        </pc:sldMkLst>
        <pc:spChg chg="mod">
          <ac:chgData name="신재훈" userId="7aa27b22-69ed-4ca1-91ed-0ff9d5fed872" providerId="ADAL" clId="{345F3A51-A7E0-4C57-80C4-83CA949AE509}" dt="2025-04-01T11:10:15.336" v="5" actId="20577"/>
          <ac:spMkLst>
            <pc:docMk/>
            <pc:sldMk cId="787015297" sldId="440"/>
            <ac:spMk id="3" creationId="{E233C009-D042-69A0-0D41-30A05C2533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741BB-6937-49F6-9018-5B07E294B413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02C5F-A3BA-4C3B-9160-EF97400D1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02C5F-A3BA-4C3B-9160-EF97400D17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7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365126"/>
            <a:ext cx="11504989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1219200"/>
            <a:ext cx="11504989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.or.kr/site/sw/01/10101000000002017062610.j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05 - </a:t>
            </a:r>
            <a:r>
              <a:rPr lang="ko-KR" altLang="en-US" dirty="0"/>
              <a:t>프로젝트 계획</a:t>
            </a:r>
            <a:r>
              <a:rPr lang="en-US" altLang="ko-KR" dirty="0"/>
              <a:t> &amp; </a:t>
            </a:r>
            <a:r>
              <a:rPr lang="ko-KR" altLang="en-US" dirty="0"/>
              <a:t>관리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404C-C68C-3003-A0E9-76E35AD7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예측 관련 용어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8CCE0E-F7D3-9D9D-3848-19F1BFDC3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8705" y="1219200"/>
                <a:ext cx="11504989" cy="5410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노력</a:t>
                </a:r>
                <a:r>
                  <a:rPr lang="en-US" altLang="ko-KR" dirty="0"/>
                  <a:t>(</a:t>
                </a:r>
                <a:r>
                  <a:rPr lang="en-US" altLang="ko-KR" u="sng" dirty="0"/>
                  <a:t>E</a:t>
                </a:r>
                <a:r>
                  <a:rPr lang="en-US" altLang="ko-KR" dirty="0"/>
                  <a:t>ffort)</a:t>
                </a:r>
              </a:p>
              <a:p>
                <a:pPr lvl="1"/>
                <a:r>
                  <a:rPr lang="ko-KR" altLang="en-US" dirty="0"/>
                  <a:t>작업을 끝내는데 필요한 노동의 양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en-US" altLang="ko-KR" i="1" u="sng" dirty="0"/>
                  <a:t>MM (man-month)</a:t>
                </a:r>
                <a:r>
                  <a:rPr lang="en-US" altLang="ko-KR" dirty="0"/>
                  <a:t>, MH(man-hour), MD(man-day), MW(man-week), …</a:t>
                </a:r>
              </a:p>
              <a:p>
                <a:pPr lvl="2"/>
                <a:r>
                  <a:rPr lang="ko-KR" altLang="en-US" dirty="0"/>
                  <a:t>예시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3MM </a:t>
                </a:r>
                <a:r>
                  <a:rPr lang="ko-KR" altLang="en-US" dirty="0"/>
                  <a:t>의 의미 </a:t>
                </a:r>
                <a:r>
                  <a:rPr lang="en-US" altLang="ko-KR" dirty="0"/>
                  <a:t>= 3</a:t>
                </a:r>
                <a:r>
                  <a:rPr lang="ko-KR" altLang="en-US" dirty="0"/>
                  <a:t>명이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개월 작업할 양 </a:t>
                </a:r>
                <a:r>
                  <a:rPr lang="en-US" altLang="ko-KR" dirty="0"/>
                  <a:t>= 1</a:t>
                </a:r>
                <a:r>
                  <a:rPr lang="ko-KR" altLang="en-US" dirty="0"/>
                  <a:t>명이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개월 작업할 양</a:t>
                </a:r>
                <a:endParaRPr lang="en-US" altLang="ko-KR" dirty="0"/>
              </a:p>
              <a:p>
                <a:r>
                  <a:rPr lang="ko-KR" altLang="en-US" dirty="0"/>
                  <a:t>자원</a:t>
                </a:r>
                <a:r>
                  <a:rPr lang="en-US" altLang="ko-KR" dirty="0"/>
                  <a:t>(</a:t>
                </a:r>
                <a:r>
                  <a:rPr lang="en-US" altLang="ko-KR" u="sng" dirty="0"/>
                  <a:t>R</a:t>
                </a:r>
                <a:r>
                  <a:rPr lang="en-US" altLang="ko-KR" dirty="0"/>
                  <a:t>esource)</a:t>
                </a:r>
              </a:p>
              <a:p>
                <a:pPr lvl="1"/>
                <a:r>
                  <a:rPr lang="ko-KR" altLang="en-US" dirty="0"/>
                  <a:t>소프트웨어 개발에는 인력이 가장 많이 사용되므로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인력의 양</a:t>
                </a:r>
                <a:r>
                  <a:rPr lang="en-US" altLang="ko-KR" dirty="0"/>
                  <a:t>”</a:t>
                </a:r>
                <a:br>
                  <a:rPr lang="en-US" altLang="ko-KR" dirty="0"/>
                </a:br>
                <a:r>
                  <a:rPr lang="ko-KR" altLang="en-US" dirty="0"/>
                  <a:t>투입 비율의 총합으로 표시함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 </a:t>
                </a:r>
                <a:r>
                  <a:rPr lang="en-US" altLang="ko-KR" dirty="0"/>
                  <a:t>100%, </a:t>
                </a:r>
                <a:r>
                  <a:rPr lang="ko-KR" altLang="en-US" dirty="0"/>
                  <a:t>김동국 </a:t>
                </a:r>
                <a:r>
                  <a:rPr lang="en-US" altLang="ko-KR" dirty="0"/>
                  <a:t>50% → 1.5</a:t>
                </a:r>
                <a:r>
                  <a:rPr lang="ko-KR" altLang="en-US" dirty="0"/>
                  <a:t>명</a:t>
                </a:r>
                <a:endParaRPr lang="en-US" altLang="ko-KR" dirty="0"/>
              </a:p>
              <a:p>
                <a:r>
                  <a:rPr lang="ko-KR" altLang="en-US" dirty="0"/>
                  <a:t>기간</a:t>
                </a:r>
                <a:r>
                  <a:rPr lang="en-US" altLang="ko-KR" dirty="0"/>
                  <a:t>(</a:t>
                </a:r>
                <a:r>
                  <a:rPr lang="en-US" altLang="ko-KR" u="sng" dirty="0"/>
                  <a:t>D</a:t>
                </a:r>
                <a:r>
                  <a:rPr lang="en-US" altLang="ko-KR" dirty="0"/>
                  <a:t>uration)</a:t>
                </a:r>
              </a:p>
              <a:p>
                <a:pPr lvl="1"/>
                <a:r>
                  <a:rPr lang="ko-KR" altLang="en-US" dirty="0"/>
                  <a:t>작업 기간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  </a:t>
                </a:r>
                <a:r>
                  <a:rPr lang="ko-KR" altLang="en-US" dirty="0"/>
                  <a:t>또는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8CCE0E-F7D3-9D9D-3848-19F1BFDC3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705" y="1219200"/>
                <a:ext cx="11504989" cy="5410200"/>
              </a:xfrm>
              <a:blipFill>
                <a:blip r:embed="rId3"/>
                <a:stretch>
                  <a:fillRect l="-583" t="-1014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2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2226-F3BD-2EE5-3BA6-2B8A881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예측의 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C8E79-EF9E-9690-D778-44C7ACC4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/>
              <a:t>보통 </a:t>
            </a:r>
            <a:r>
              <a:rPr lang="en-US" altLang="ko-KR" u="sng" dirty="0"/>
              <a:t>MM </a:t>
            </a:r>
            <a:r>
              <a:rPr lang="ko-KR" altLang="en-US" u="sng" dirty="0"/>
              <a:t>으로 표시되는 노력</a:t>
            </a:r>
            <a:r>
              <a:rPr lang="en-US" altLang="ko-KR" u="sng" dirty="0"/>
              <a:t>(Effort) </a:t>
            </a:r>
            <a:r>
              <a:rPr lang="ko-KR" altLang="en-US" u="sng" dirty="0"/>
              <a:t>를 추정하는 것이 중요함</a:t>
            </a:r>
            <a:endParaRPr lang="en-US" altLang="ko-KR" u="sng" dirty="0"/>
          </a:p>
          <a:p>
            <a:r>
              <a:rPr lang="ko-KR" altLang="en-US" dirty="0"/>
              <a:t>그런데 노력은 추정하기 쉽지 않음</a:t>
            </a:r>
            <a:endParaRPr lang="en-US" altLang="ko-KR" dirty="0"/>
          </a:p>
          <a:p>
            <a:pPr lvl="1"/>
            <a:r>
              <a:rPr lang="ko-KR" altLang="en-US" dirty="0"/>
              <a:t>이유</a:t>
            </a:r>
            <a:endParaRPr lang="en-US" altLang="ko-KR" dirty="0"/>
          </a:p>
          <a:p>
            <a:pPr lvl="2"/>
            <a:r>
              <a:rPr lang="ko-KR" altLang="en-US" dirty="0"/>
              <a:t>설계를 포함한 계획 자체가 불확실함</a:t>
            </a:r>
            <a:endParaRPr lang="en-US" altLang="ko-KR" dirty="0"/>
          </a:p>
          <a:p>
            <a:pPr lvl="2"/>
            <a:r>
              <a:rPr lang="ko-KR" altLang="en-US" dirty="0"/>
              <a:t>보통 낙관적으로 예측함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dirty="0"/>
              <a:t>누구도 자신이 무능한 사람으로 보이고 싶지 않기 때문에 낙관적으로 예측하게 됨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이 정도 구현은 하루면 된다</a:t>
            </a:r>
            <a:r>
              <a:rPr lang="en-US" altLang="ko-KR" dirty="0"/>
              <a:t>” → </a:t>
            </a:r>
            <a:r>
              <a:rPr lang="ko-KR" altLang="en-US" dirty="0"/>
              <a:t>실제 일주일 걸림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444C-16E8-4485-B334-645C79B0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예측 기법 </a:t>
            </a:r>
            <a:r>
              <a:rPr lang="en-US" altLang="ko-KR" dirty="0"/>
              <a:t>(A.K.A </a:t>
            </a:r>
            <a:r>
              <a:rPr lang="ko-KR" altLang="en-US" dirty="0"/>
              <a:t>노력치 예측 기법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EF0D5D-7621-1726-8D80-1A8E79EBC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전문가 판단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WBS (Work Breakdown Structure) </a:t>
                </a:r>
                <a:r>
                  <a:rPr lang="ko-KR" altLang="en-US" dirty="0"/>
                  <a:t>를 보고 경험 많은 전문가가 추정함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보통 유사한 작업은 거의 유사한 정도의 작업 시간이 소요됨</a:t>
                </a:r>
                <a:endParaRPr lang="en-US" altLang="ko-KR" dirty="0"/>
              </a:p>
              <a:p>
                <a:r>
                  <a:rPr lang="en-US" altLang="ko-KR" dirty="0"/>
                  <a:t>PERT</a:t>
                </a:r>
              </a:p>
              <a:p>
                <a:pPr lvl="1"/>
                <a:r>
                  <a:rPr lang="ko-KR" altLang="en-US" dirty="0"/>
                  <a:t>낙관적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보통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비관적 예측치를 이용해 가중 평균함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낙관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+4 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치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알고리즘 방식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과거 프로젝트에서 노력치에 영향을 미친 요소들을 찾아 대략적인 함수 관계를 세우고 이를 적용함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: COCOMO </a:t>
                </a:r>
                <a:r>
                  <a:rPr lang="ko-KR" altLang="en-US" dirty="0"/>
                  <a:t>모델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기능 점수 모델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객체 점수 모델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EF0D5D-7621-1726-8D80-1A8E79EBC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9" t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9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1724-7F33-119B-C788-338D3B2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COCOMO-81 (Constructive Cost 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D6878-6576-E866-E51E-3E55AE391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1981 </a:t>
                </a:r>
                <a:r>
                  <a:rPr lang="ko-KR" altLang="en-US" dirty="0"/>
                  <a:t>년에 </a:t>
                </a:r>
                <a:r>
                  <a:rPr lang="en-US" altLang="ko-KR" dirty="0"/>
                  <a:t>B. Boehm </a:t>
                </a:r>
                <a:r>
                  <a:rPr lang="ko-KR" altLang="en-US" dirty="0"/>
                  <a:t>에 의해 제안</a:t>
                </a:r>
                <a:endParaRPr lang="en-US" altLang="ko-KR" dirty="0"/>
              </a:p>
              <a:p>
                <a:r>
                  <a:rPr lang="ko-KR" altLang="en-US" dirty="0"/>
                  <a:t>소스코드 라인 수 기준으로 </a:t>
                </a:r>
                <a:r>
                  <a:rPr lang="en-US" altLang="ko-KR" dirty="0"/>
                  <a:t>MM </a:t>
                </a:r>
                <a:r>
                  <a:rPr lang="ko-KR" altLang="en-US" dirty="0"/>
                  <a:t>을 추정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참고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테스트 코드는 제외하고 라인 수를 천단위로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𝐾𝐿𝑜𝐶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𝐸𝐴𝐹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nsolas" panose="020B0609020204030204" pitchFamily="49" charset="0"/>
                  </a:rPr>
                  <a:t>A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와 </a:t>
                </a:r>
                <a:r>
                  <a:rPr lang="en-US" altLang="ko-KR" dirty="0">
                    <a:latin typeface="Consolas" panose="020B0609020204030204" pitchFamily="49" charset="0"/>
                  </a:rPr>
                  <a:t>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는 프로젝트 유형에 따라 결정</a:t>
                </a:r>
                <a:endParaRPr lang="en-US" altLang="ko-KR" dirty="0"/>
              </a:p>
              <a:p>
                <a:pPr lvl="1"/>
                <a:r>
                  <a:rPr lang="en-US" altLang="ko-KR" dirty="0" err="1">
                    <a:latin typeface="Consolas" panose="020B0609020204030204" pitchFamily="49" charset="0"/>
                  </a:rPr>
                  <a:t>KLoC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i="1" dirty="0"/>
                  <a:t>Kilo Lines of Code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 천 단위 소스 코드 라인 수</a:t>
                </a:r>
                <a:endParaRPr lang="en-US" altLang="ko-KR" dirty="0"/>
              </a:p>
              <a:p>
                <a:pPr lvl="1"/>
                <a:r>
                  <a:rPr lang="en-US" altLang="ko-KR" dirty="0">
                    <a:latin typeface="Consolas" panose="020B0609020204030204" pitchFamily="49" charset="0"/>
                  </a:rPr>
                  <a:t>EAF</a:t>
                </a:r>
                <a:r>
                  <a:rPr lang="en-US" altLang="ko-KR" dirty="0"/>
                  <a:t> </a:t>
                </a: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</a:rPr>
                  <a:t>(Effort Adjustment Factor)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는 제품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하드웨어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인력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프로젝트 성격에 따라 </a:t>
                </a:r>
                <a:r>
                  <a:rPr lang="en-US" altLang="ko-KR" dirty="0"/>
                  <a:t>MM </a:t>
                </a:r>
                <a:r>
                  <a:rPr lang="ko-KR" altLang="en-US" dirty="0"/>
                  <a:t>을 보정하는 수치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D6878-6576-E866-E51E-3E55AE391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9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1724-7F33-119B-C788-338D3B2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COCOMO-81 (Constructive Cost 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D6878-6576-E866-E51E-3E55AE391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𝐾𝐿𝑜𝐶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𝐸𝐴𝐹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D6878-6576-E866-E51E-3E55AE391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9C1F3823-742C-10FA-F976-B90A98C0AA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568975"/>
                  </p:ext>
                </p:extLst>
              </p:nvPr>
            </p:nvGraphicFramePr>
            <p:xfrm>
              <a:off x="647865" y="1859896"/>
              <a:ext cx="1089627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9178">
                      <a:extLst>
                        <a:ext uri="{9D8B030D-6E8A-4147-A177-3AD203B41FA5}">
                          <a16:colId xmlns:a16="http://schemas.microsoft.com/office/drawing/2014/main" val="1410490261"/>
                        </a:ext>
                      </a:extLst>
                    </a:gridCol>
                    <a:gridCol w="653910">
                      <a:extLst>
                        <a:ext uri="{9D8B030D-6E8A-4147-A177-3AD203B41FA5}">
                          <a16:colId xmlns:a16="http://schemas.microsoft.com/office/drawing/2014/main" val="1537476590"/>
                        </a:ext>
                      </a:extLst>
                    </a:gridCol>
                    <a:gridCol w="694028">
                      <a:extLst>
                        <a:ext uri="{9D8B030D-6E8A-4147-A177-3AD203B41FA5}">
                          <a16:colId xmlns:a16="http://schemas.microsoft.com/office/drawing/2014/main" val="2295491639"/>
                        </a:ext>
                      </a:extLst>
                    </a:gridCol>
                    <a:gridCol w="2515346">
                      <a:extLst>
                        <a:ext uri="{9D8B030D-6E8A-4147-A177-3AD203B41FA5}">
                          <a16:colId xmlns:a16="http://schemas.microsoft.com/office/drawing/2014/main" val="2145763040"/>
                        </a:ext>
                      </a:extLst>
                    </a:gridCol>
                    <a:gridCol w="4803808">
                      <a:extLst>
                        <a:ext uri="{9D8B030D-6E8A-4147-A177-3AD203B41FA5}">
                          <a16:colId xmlns:a16="http://schemas.microsoft.com/office/drawing/2014/main" val="36146184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프로젝트 유형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MM </a:t>
                          </a:r>
                          <a:r>
                            <a:rPr lang="ko-KR" altLang="en-US" dirty="0"/>
                            <a:t>공식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유형 설명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72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유기형</a:t>
                          </a:r>
                          <a:b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</a:b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(Organic)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2.4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1.05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=2.4×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𝐾𝐿𝑜𝐶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1.05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소규모 팀이 개발하는 잘 알려진 응용 시스템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619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반결합형</a:t>
                          </a:r>
                          <a:b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</a:b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(Semi-detached)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3.0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1.12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=3.0×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𝐾𝐿𝑜𝐶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1.12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트랜잭션 처리 시스템이나 운영체제</a:t>
                          </a: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, </a:t>
                          </a:r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데이터베이스 관리 시스템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707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내장형</a:t>
                          </a:r>
                          <a:b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</a:b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(Embedded)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3.6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1.20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=3.6×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𝐾𝐿𝑜𝐶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1.20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하드웨어가 포함된 실시간 시스템</a:t>
                          </a: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, </a:t>
                          </a:r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미사일 유도</a:t>
                          </a: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, </a:t>
                          </a:r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신호기 제어 시스템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8558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9C1F3823-742C-10FA-F976-B90A98C0AA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568975"/>
                  </p:ext>
                </p:extLst>
              </p:nvPr>
            </p:nvGraphicFramePr>
            <p:xfrm>
              <a:off x="647865" y="1859896"/>
              <a:ext cx="1089627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9178">
                      <a:extLst>
                        <a:ext uri="{9D8B030D-6E8A-4147-A177-3AD203B41FA5}">
                          <a16:colId xmlns:a16="http://schemas.microsoft.com/office/drawing/2014/main" val="1410490261"/>
                        </a:ext>
                      </a:extLst>
                    </a:gridCol>
                    <a:gridCol w="653910">
                      <a:extLst>
                        <a:ext uri="{9D8B030D-6E8A-4147-A177-3AD203B41FA5}">
                          <a16:colId xmlns:a16="http://schemas.microsoft.com/office/drawing/2014/main" val="1537476590"/>
                        </a:ext>
                      </a:extLst>
                    </a:gridCol>
                    <a:gridCol w="694028">
                      <a:extLst>
                        <a:ext uri="{9D8B030D-6E8A-4147-A177-3AD203B41FA5}">
                          <a16:colId xmlns:a16="http://schemas.microsoft.com/office/drawing/2014/main" val="2295491639"/>
                        </a:ext>
                      </a:extLst>
                    </a:gridCol>
                    <a:gridCol w="2515346">
                      <a:extLst>
                        <a:ext uri="{9D8B030D-6E8A-4147-A177-3AD203B41FA5}">
                          <a16:colId xmlns:a16="http://schemas.microsoft.com/office/drawing/2014/main" val="2145763040"/>
                        </a:ext>
                      </a:extLst>
                    </a:gridCol>
                    <a:gridCol w="4803808">
                      <a:extLst>
                        <a:ext uri="{9D8B030D-6E8A-4147-A177-3AD203B41FA5}">
                          <a16:colId xmlns:a16="http://schemas.microsoft.com/office/drawing/2014/main" val="36146184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프로젝트 유형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MM </a:t>
                          </a:r>
                          <a:r>
                            <a:rPr lang="ko-KR" altLang="en-US" dirty="0"/>
                            <a:t>공식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유형 설명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7284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유기형</a:t>
                          </a:r>
                          <a:b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</a:b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(Organic)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2.4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1.05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73" t="-61905" r="-191768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소규모 팀이 개발하는 잘 알려진 응용 시스템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6199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반결합형</a:t>
                          </a:r>
                          <a:b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</a:b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(Semi-detached)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3.0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1.12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73" t="-160377" r="-19176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트랜잭션 처리 시스템이나 운영체제</a:t>
                          </a: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, </a:t>
                          </a:r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데이터베이스 관리 시스템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70778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내장형</a:t>
                          </a:r>
                          <a:b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</a:b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(Embedded)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3.6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1.20</a:t>
                          </a:r>
                          <a:endParaRPr lang="ko-KR" altLang="en-US" dirty="0">
                            <a:latin typeface="바탕" panose="02030600000101010101" pitchFamily="18" charset="-127"/>
                            <a:ea typeface="바탕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73" t="-262857" r="-19176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하드웨어가 포함된 실시간 시스템</a:t>
                          </a: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, </a:t>
                          </a:r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미사일 유도</a:t>
                          </a:r>
                          <a:r>
                            <a:rPr lang="en-US" altLang="ko-KR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, </a:t>
                          </a:r>
                          <a:r>
                            <a:rPr lang="ko-KR" altLang="en-US" dirty="0"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신호기 제어 시스템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85584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784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1724-7F33-119B-C788-338D3B2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COCOMO-81 (Constructive Cost Model)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4784461-42AA-5DFC-0961-00CC6DDD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0" y="1347869"/>
            <a:ext cx="7581780" cy="536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3FC48-271D-0CEB-D147-58241D87C4D5}"/>
              </a:ext>
            </a:extLst>
          </p:cNvPr>
          <p:cNvSpPr txBox="1"/>
          <p:nvPr/>
        </p:nvSpPr>
        <p:spPr>
          <a:xfrm>
            <a:off x="4405745" y="6308208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KLoC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7E3BE-D881-BBD6-080F-EA7E6D31B9B6}"/>
              </a:ext>
            </a:extLst>
          </p:cNvPr>
          <p:cNvSpPr txBox="1"/>
          <p:nvPr/>
        </p:nvSpPr>
        <p:spPr>
          <a:xfrm>
            <a:off x="963881" y="1429428"/>
            <a:ext cx="437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MM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1724-7F33-119B-C788-338D3B2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COCOMO-81 (Constructive Cost 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D6878-6576-E866-E51E-3E55AE391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𝐾𝐿𝑜𝐶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𝐸𝐴𝐹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0" dirty="0">
                    <a:ea typeface="Cambria Math" panose="02040503050406030204" pitchFamily="18" charset="0"/>
                  </a:rPr>
                  <a:t>에서 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EAF</a:t>
                </a:r>
              </a:p>
              <a:p>
                <a:pPr lvl="1"/>
                <a:r>
                  <a:rPr lang="ko-KR" altLang="en-US" dirty="0"/>
                  <a:t>아래 노력 승수 요소들에 해당되는 것들의 곱으로 나타냄 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D6878-6576-E866-E51E-3E55AE391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5" t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3" name="표 382">
            <a:extLst>
              <a:ext uri="{FF2B5EF4-FFF2-40B4-BE49-F238E27FC236}">
                <a16:creationId xmlns:a16="http://schemas.microsoft.com/office/drawing/2014/main" id="{E42A327C-661D-DEA7-A0FA-32922E124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34711"/>
              </p:ext>
            </p:extLst>
          </p:nvPr>
        </p:nvGraphicFramePr>
        <p:xfrm>
          <a:off x="1625633" y="2397236"/>
          <a:ext cx="7249681" cy="4345918"/>
        </p:xfrm>
        <a:graphic>
          <a:graphicData uri="http://schemas.openxmlformats.org/drawingml/2006/table">
            <a:tbl>
              <a:tblPr/>
              <a:tblGrid>
                <a:gridCol w="1398595">
                  <a:extLst>
                    <a:ext uri="{9D8B030D-6E8A-4147-A177-3AD203B41FA5}">
                      <a16:colId xmlns:a16="http://schemas.microsoft.com/office/drawing/2014/main" val="404147421"/>
                    </a:ext>
                  </a:extLst>
                </a:gridCol>
                <a:gridCol w="2797191">
                  <a:extLst>
                    <a:ext uri="{9D8B030D-6E8A-4147-A177-3AD203B41FA5}">
                      <a16:colId xmlns:a16="http://schemas.microsoft.com/office/drawing/2014/main" val="134116628"/>
                    </a:ext>
                  </a:extLst>
                </a:gridCol>
                <a:gridCol w="610779">
                  <a:extLst>
                    <a:ext uri="{9D8B030D-6E8A-4147-A177-3AD203B41FA5}">
                      <a16:colId xmlns:a16="http://schemas.microsoft.com/office/drawing/2014/main" val="3586227300"/>
                    </a:ext>
                  </a:extLst>
                </a:gridCol>
                <a:gridCol w="610779">
                  <a:extLst>
                    <a:ext uri="{9D8B030D-6E8A-4147-A177-3AD203B41FA5}">
                      <a16:colId xmlns:a16="http://schemas.microsoft.com/office/drawing/2014/main" val="551165764"/>
                    </a:ext>
                  </a:extLst>
                </a:gridCol>
                <a:gridCol w="610779">
                  <a:extLst>
                    <a:ext uri="{9D8B030D-6E8A-4147-A177-3AD203B41FA5}">
                      <a16:colId xmlns:a16="http://schemas.microsoft.com/office/drawing/2014/main" val="3742768732"/>
                    </a:ext>
                  </a:extLst>
                </a:gridCol>
                <a:gridCol w="610779">
                  <a:extLst>
                    <a:ext uri="{9D8B030D-6E8A-4147-A177-3AD203B41FA5}">
                      <a16:colId xmlns:a16="http://schemas.microsoft.com/office/drawing/2014/main" val="2832741492"/>
                    </a:ext>
                  </a:extLst>
                </a:gridCol>
                <a:gridCol w="610779">
                  <a:extLst>
                    <a:ext uri="{9D8B030D-6E8A-4147-A177-3AD203B41FA5}">
                      <a16:colId xmlns:a16="http://schemas.microsoft.com/office/drawing/2014/main" val="1735896372"/>
                    </a:ext>
                  </a:extLst>
                </a:gridCol>
              </a:tblGrid>
              <a:tr h="24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드라이버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16487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매우낮음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매우높음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11712"/>
                  </a:ext>
                </a:extLst>
              </a:tr>
              <a:tr h="2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제품특성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요구되는 신뢰도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472706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43579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복잡도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30610"/>
                  </a:ext>
                </a:extLst>
              </a:tr>
              <a:tr h="2471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 특성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실행시간의 제약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154283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주기억 장치의 제약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45080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 휘발성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29664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660198"/>
                  </a:ext>
                </a:extLst>
              </a:tr>
              <a:tr h="2471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 특성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분석가의 능력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59327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경험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774084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컴퓨터와의 친숙성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83905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프로그래머 능력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98842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언어 경험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521104"/>
                  </a:ext>
                </a:extLst>
              </a:tr>
              <a:tr h="2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특성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 원리의 사용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925717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도구의 사용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91376"/>
                  </a:ext>
                </a:extLst>
              </a:tr>
              <a:tr h="24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요구되는 개발 일정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6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43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1724-7F33-119B-C788-338D3B2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COCOMO-81 (Constructive Cost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D6878-6576-E866-E51E-3E55AE39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프로젝트 초기 단계에서 소스 코드 라인수를 예측하기 어려움</a:t>
            </a:r>
            <a:endParaRPr lang="en-US" altLang="ko-KR" dirty="0"/>
          </a:p>
          <a:p>
            <a:pPr lvl="2"/>
            <a:r>
              <a:rPr lang="ko-KR" altLang="en-US" dirty="0"/>
              <a:t>더욱이 프로그래밍 언어에 따라 코드 라인수는 크게 변함</a:t>
            </a:r>
            <a:endParaRPr lang="en-US" altLang="ko-KR" dirty="0"/>
          </a:p>
          <a:p>
            <a:pPr lvl="1"/>
            <a:r>
              <a:rPr lang="en-US" altLang="ko-KR" dirty="0"/>
              <a:t>MM </a:t>
            </a:r>
            <a:r>
              <a:rPr lang="ko-KR" altLang="en-US" dirty="0"/>
              <a:t>을 결정하는 공식에 적용되는 파라미터들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EAF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 이 매우 주관적임</a:t>
            </a:r>
            <a:endParaRPr lang="en-US" altLang="ko-KR" dirty="0"/>
          </a:p>
          <a:p>
            <a:pPr lvl="2"/>
            <a:r>
              <a:rPr lang="ko-KR" altLang="en-US" dirty="0"/>
              <a:t>과거 경험이 있는 조직이라면 어느 정도 맞는 파라미터를 선택할 수 있으나</a:t>
            </a:r>
            <a:br>
              <a:rPr lang="en-US" altLang="ko-KR" dirty="0"/>
            </a:br>
            <a:r>
              <a:rPr lang="ko-KR" altLang="en-US" dirty="0"/>
              <a:t>경험이 적은 조직에서는 파라미터 선택이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11B17-111A-350E-0DC7-27273AA1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COCOMO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4BB2F-8976-10BC-3286-0603832E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COCOMO-81 </a:t>
            </a:r>
            <a:r>
              <a:rPr lang="ko-KR" altLang="en-US" dirty="0"/>
              <a:t>을 개선하여 </a:t>
            </a:r>
            <a:r>
              <a:rPr lang="en-US" altLang="ko-KR" dirty="0"/>
              <a:t>1995 </a:t>
            </a:r>
            <a:r>
              <a:rPr lang="ko-KR" altLang="en-US" dirty="0"/>
              <a:t>년 발표</a:t>
            </a:r>
            <a:endParaRPr lang="en-US" altLang="ko-KR" dirty="0"/>
          </a:p>
          <a:p>
            <a:r>
              <a:rPr lang="ko-KR" altLang="en-US" dirty="0"/>
              <a:t>소프트웨어 개발 프로젝트의 진행 정도에 따라 다음 </a:t>
            </a:r>
            <a:r>
              <a:rPr lang="en-US" altLang="ko-KR" dirty="0"/>
              <a:t>3</a:t>
            </a:r>
            <a:r>
              <a:rPr lang="ko-KR" altLang="en-US" dirty="0"/>
              <a:t>단계로 나누고</a:t>
            </a:r>
            <a:br>
              <a:rPr lang="en-US" altLang="ko-KR" dirty="0"/>
            </a:br>
            <a:r>
              <a:rPr lang="ko-KR" altLang="en-US" dirty="0"/>
              <a:t>각 단계별로 각각 다른 비용 산정 모델을 적용함</a:t>
            </a:r>
            <a:endParaRPr lang="en-US" altLang="ko-KR" dirty="0"/>
          </a:p>
          <a:p>
            <a:pPr lvl="1"/>
            <a:r>
              <a:rPr lang="ko-KR" altLang="en-US" b="1" dirty="0"/>
              <a:t>응용 조합 모델</a:t>
            </a:r>
            <a:r>
              <a:rPr lang="ko-KR" altLang="en-US" dirty="0"/>
              <a:t> </a:t>
            </a:r>
            <a:r>
              <a:rPr lang="en-US" altLang="ko-KR" dirty="0"/>
              <a:t>(Application Composition; </a:t>
            </a:r>
            <a:r>
              <a:rPr lang="ko-KR" altLang="en-US" dirty="0"/>
              <a:t>프로토타입 만드는 단계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화면이나 출력 등의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3</a:t>
            </a:r>
            <a:r>
              <a:rPr lang="ko-KR" altLang="en-US" dirty="0"/>
              <a:t>세대 언어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고급 언어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 컴포넌트 개수를 세어</a:t>
            </a:r>
            <a:br>
              <a:rPr lang="en-US" altLang="ko-KR" dirty="0"/>
            </a:br>
            <a:r>
              <a:rPr lang="ko-KR" altLang="en-US" dirty="0"/>
              <a:t>응용 점수 </a:t>
            </a:r>
            <a:r>
              <a:rPr lang="en-US" altLang="ko-KR" dirty="0"/>
              <a:t>(application points) </a:t>
            </a:r>
            <a:r>
              <a:rPr lang="ko-KR" altLang="en-US" dirty="0"/>
              <a:t>를 계산하고 이를 통해 </a:t>
            </a:r>
            <a:r>
              <a:rPr lang="en-US" altLang="ko-KR" dirty="0"/>
              <a:t>MM </a:t>
            </a:r>
            <a:r>
              <a:rPr lang="ko-KR" altLang="en-US" dirty="0"/>
              <a:t>을 추정</a:t>
            </a:r>
            <a:endParaRPr lang="en-US" altLang="ko-KR" dirty="0"/>
          </a:p>
          <a:p>
            <a:pPr lvl="1"/>
            <a:r>
              <a:rPr lang="ko-KR" altLang="en-US" b="1" dirty="0"/>
              <a:t>초기 설계 모델</a:t>
            </a:r>
            <a:r>
              <a:rPr lang="ko-KR" altLang="en-US" dirty="0"/>
              <a:t> </a:t>
            </a:r>
            <a:r>
              <a:rPr lang="en-US" altLang="ko-KR" dirty="0"/>
              <a:t>(Early Designed Model)</a:t>
            </a:r>
          </a:p>
          <a:p>
            <a:pPr lvl="2"/>
            <a:r>
              <a:rPr lang="ko-KR" altLang="en-US" dirty="0"/>
              <a:t>기능 점수 </a:t>
            </a:r>
            <a:r>
              <a:rPr lang="en-US" altLang="ko-KR" dirty="0"/>
              <a:t>(Function points) </a:t>
            </a:r>
            <a:r>
              <a:rPr lang="ko-KR" altLang="en-US" dirty="0"/>
              <a:t>를 계산하고 이를 통해 </a:t>
            </a:r>
            <a:r>
              <a:rPr lang="en-US" altLang="ko-KR" dirty="0"/>
              <a:t>MM </a:t>
            </a:r>
            <a:r>
              <a:rPr lang="ko-KR" altLang="en-US" dirty="0"/>
              <a:t>을 추정</a:t>
            </a:r>
            <a:endParaRPr lang="en-US" altLang="ko-KR" dirty="0"/>
          </a:p>
          <a:p>
            <a:pPr lvl="1"/>
            <a:r>
              <a:rPr lang="ko-KR" altLang="en-US" b="1" dirty="0"/>
              <a:t>설계 이후 모델</a:t>
            </a:r>
            <a:r>
              <a:rPr lang="ko-KR" altLang="en-US" dirty="0"/>
              <a:t> </a:t>
            </a:r>
            <a:r>
              <a:rPr lang="en-US" altLang="ko-KR" dirty="0"/>
              <a:t>(Post-Architecture Model)</a:t>
            </a:r>
          </a:p>
          <a:p>
            <a:pPr lvl="2"/>
            <a:r>
              <a:rPr lang="en-US" altLang="ko-KR" dirty="0"/>
              <a:t>LoC (Lines of Code) </a:t>
            </a:r>
            <a:r>
              <a:rPr lang="ko-KR" altLang="en-US" dirty="0"/>
              <a:t>를 예측하고 이를 통해 </a:t>
            </a:r>
            <a:r>
              <a:rPr lang="en-US" altLang="ko-KR" dirty="0"/>
              <a:t>MM </a:t>
            </a:r>
            <a:r>
              <a:rPr lang="ko-KR" altLang="en-US" dirty="0"/>
              <a:t>을 추정</a:t>
            </a:r>
          </a:p>
        </p:txBody>
      </p:sp>
    </p:spTree>
    <p:extLst>
      <p:ext uri="{BB962C8B-B14F-4D97-AF65-F5344CB8AC3E}">
        <p14:creationId xmlns:p14="http://schemas.microsoft.com/office/powerpoint/2010/main" val="37750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56E0B-38D6-C3BE-46B3-8C99CE73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COCOMO II - </a:t>
            </a:r>
            <a:r>
              <a:rPr lang="ko-KR" altLang="en-US" dirty="0"/>
              <a:t>프로토타입 만드는 단계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3C009-D042-69A0-0D41-30A05C25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16" y="1388532"/>
            <a:ext cx="11283316" cy="52408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응용을 구성하는 화면</a:t>
            </a:r>
            <a:r>
              <a:rPr lang="en-US" altLang="ko-KR" sz="2000" dirty="0"/>
              <a:t> </a:t>
            </a:r>
            <a:r>
              <a:rPr lang="ko-KR" altLang="en-US" sz="2000" dirty="0"/>
              <a:t>및 출력물</a:t>
            </a:r>
            <a:r>
              <a:rPr lang="en-US" altLang="ko-KR" sz="2000" dirty="0"/>
              <a:t>(</a:t>
            </a:r>
            <a:r>
              <a:rPr lang="ko-KR" altLang="en-US" sz="2000" dirty="0"/>
              <a:t>보고서</a:t>
            </a:r>
            <a:r>
              <a:rPr lang="en-US" altLang="ko-KR" sz="2000" dirty="0"/>
              <a:t>), 3</a:t>
            </a:r>
            <a:r>
              <a:rPr lang="ko-KR" altLang="en-US" sz="2000" dirty="0"/>
              <a:t>세대 언어 컴포넌트 숫자를 카운트</a:t>
            </a:r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: 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세대 언어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기계어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, 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세대 언어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어셈블리어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, 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세대 언어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그 이후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화면과 보고서의 복잡도 수준을 결정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화면과 보고서</a:t>
            </a:r>
            <a:r>
              <a:rPr lang="en-US" altLang="ko-KR" sz="2000" dirty="0"/>
              <a:t>, 3</a:t>
            </a:r>
            <a:r>
              <a:rPr lang="ko-KR" altLang="en-US" sz="2000" dirty="0"/>
              <a:t>세대 언어 컴포넌트를 위한 복잡도 가중치 결정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i="1" dirty="0"/>
              <a:t>Object</a:t>
            </a:r>
            <a:r>
              <a:rPr lang="ko-KR" altLang="en-US" sz="2000" i="1" dirty="0"/>
              <a:t> </a:t>
            </a:r>
            <a:r>
              <a:rPr lang="en-US" altLang="ko-KR" sz="2000" i="1" dirty="0"/>
              <a:t>Point</a:t>
            </a:r>
            <a:r>
              <a:rPr lang="ko-KR" altLang="en-US" sz="2000" i="1" dirty="0"/>
              <a:t> </a:t>
            </a:r>
            <a:r>
              <a:rPr lang="en-US" altLang="ko-KR" sz="2000" i="1" dirty="0"/>
              <a:t>(OP)</a:t>
            </a:r>
            <a:r>
              <a:rPr lang="ko-KR" altLang="en-US" sz="2000" i="1" dirty="0"/>
              <a:t> </a:t>
            </a:r>
            <a:r>
              <a:rPr lang="en-US" altLang="ko-KR" sz="2000" i="1" dirty="0"/>
              <a:t>=</a:t>
            </a:r>
            <a:r>
              <a:rPr lang="ko-KR" altLang="en-US" sz="2000" i="1" dirty="0"/>
              <a:t> 화면</a:t>
            </a:r>
            <a:r>
              <a:rPr lang="en-US" altLang="ko-KR" sz="2000" i="1" dirty="0"/>
              <a:t>, </a:t>
            </a:r>
            <a:r>
              <a:rPr lang="ko-KR" altLang="en-US" sz="2000" i="1" dirty="0"/>
              <a:t>보고서</a:t>
            </a:r>
            <a:r>
              <a:rPr lang="en-US" altLang="ko-KR" sz="2000" i="1" dirty="0"/>
              <a:t>, 3</a:t>
            </a:r>
            <a:r>
              <a:rPr lang="ko-KR" altLang="en-US" sz="2000" i="1" dirty="0"/>
              <a:t>세대 언어 컴포넌트 숫자 </a:t>
            </a:r>
            <a:r>
              <a:rPr lang="en-US" altLang="ko-KR" sz="2000" i="1" dirty="0"/>
              <a:t>* </a:t>
            </a:r>
            <a:r>
              <a:rPr lang="ko-KR" altLang="en-US" sz="2000" i="1" dirty="0"/>
              <a:t>복잡도 가중치</a:t>
            </a:r>
            <a:endParaRPr lang="en-US" altLang="ko-KR" sz="2000" i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코드 </a:t>
            </a:r>
            <a:r>
              <a:rPr lang="ko-KR" altLang="en-US" sz="2000" dirty="0" err="1"/>
              <a:t>재사용률을</a:t>
            </a:r>
            <a:r>
              <a:rPr lang="ko-KR" altLang="en-US" sz="2000" dirty="0"/>
              <a:t> 예측하여 </a:t>
            </a:r>
            <a:r>
              <a:rPr lang="en-US" altLang="ko-KR" sz="2000" i="1" dirty="0"/>
              <a:t>OP</a:t>
            </a:r>
            <a:r>
              <a:rPr lang="en-US" altLang="ko-KR" sz="2000" dirty="0"/>
              <a:t> </a:t>
            </a:r>
            <a:r>
              <a:rPr lang="ko-KR" altLang="en-US" sz="2000" dirty="0"/>
              <a:t>를 보정하여 </a:t>
            </a:r>
            <a:r>
              <a:rPr lang="en-US" altLang="ko-KR" sz="2000" i="1" dirty="0"/>
              <a:t>“New Object Point (NOP)”</a:t>
            </a:r>
            <a:r>
              <a:rPr lang="en-US" altLang="ko-KR" sz="2000" dirty="0"/>
              <a:t> </a:t>
            </a:r>
            <a:r>
              <a:rPr lang="ko-KR" altLang="en-US" sz="2000" dirty="0"/>
              <a:t>계산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i="1" dirty="0"/>
              <a:t>NOP</a:t>
            </a:r>
            <a:r>
              <a:rPr lang="en-US" altLang="ko-KR" sz="2000" dirty="0"/>
              <a:t> </a:t>
            </a:r>
            <a:r>
              <a:rPr lang="ko-KR" altLang="en-US" sz="2000" dirty="0"/>
              <a:t>를 이용하여 </a:t>
            </a:r>
            <a:r>
              <a:rPr lang="en-US" altLang="ko-KR" sz="2000" i="1" dirty="0"/>
              <a:t>“</a:t>
            </a:r>
            <a:r>
              <a:rPr lang="ko-KR" altLang="en-US" sz="2000" i="1" dirty="0"/>
              <a:t>객체 점수 생산성</a:t>
            </a:r>
            <a:r>
              <a:rPr lang="en-US" altLang="ko-KR" sz="2000" i="1" dirty="0"/>
              <a:t>(PROD)”</a:t>
            </a:r>
            <a:r>
              <a:rPr lang="en-US" altLang="ko-KR" sz="2000" dirty="0"/>
              <a:t> </a:t>
            </a:r>
            <a:r>
              <a:rPr lang="ko-KR" altLang="en-US" sz="2000" dirty="0"/>
              <a:t>를 결정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i="1" dirty="0"/>
              <a:t>PROD</a:t>
            </a:r>
            <a:r>
              <a:rPr lang="ko-KR" altLang="en-US" sz="2000" dirty="0"/>
              <a:t> 를 이용해 </a:t>
            </a:r>
            <a:r>
              <a:rPr lang="en-US" altLang="ko-KR" sz="2000" dirty="0"/>
              <a:t>MM </a:t>
            </a:r>
            <a:r>
              <a:rPr lang="ko-KR" altLang="en-US" sz="2000"/>
              <a:t>계산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70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EBC3-9961-24D6-9256-6A0A4F9C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r>
              <a:rPr lang="en-US" altLang="ko-KR" dirty="0"/>
              <a:t>(Gantt Chart)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7731E-15FC-90B8-7032-9E629C54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19" y="1388532"/>
            <a:ext cx="11445613" cy="5240868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</a:t>
            </a:r>
            <a:r>
              <a:rPr lang="ko-KR" altLang="en-US" dirty="0" err="1"/>
              <a:t>스케쥴링</a:t>
            </a:r>
            <a:r>
              <a:rPr lang="en-US" altLang="ko-KR" dirty="0"/>
              <a:t> </a:t>
            </a:r>
            <a:r>
              <a:rPr lang="ko-KR" altLang="en-US" dirty="0"/>
              <a:t>및 자원 계획을 수립하기 위해 사용하는 일정 표현 기법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프로젝트 관리 </a:t>
            </a:r>
            <a:r>
              <a:rPr lang="ko-KR" altLang="en-US" dirty="0" err="1"/>
              <a:t>소프트웨어들에서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로드맵</a:t>
            </a:r>
            <a:r>
              <a:rPr lang="en-US" altLang="ko-KR" dirty="0"/>
              <a:t>” </a:t>
            </a:r>
            <a:r>
              <a:rPr lang="ko-KR" altLang="en-US" dirty="0"/>
              <a:t>이란 이름으로 표시되기도 함</a:t>
            </a:r>
            <a:endParaRPr lang="en-US" altLang="ko-KR" dirty="0"/>
          </a:p>
          <a:p>
            <a:r>
              <a:rPr lang="ko-KR" altLang="en-US" dirty="0"/>
              <a:t>각 업무의 시작과 끝을 바</a:t>
            </a:r>
            <a:r>
              <a:rPr lang="en-US" altLang="ko-KR" dirty="0"/>
              <a:t>(Bar) </a:t>
            </a:r>
            <a:r>
              <a:rPr lang="ko-KR" altLang="en-US" dirty="0"/>
              <a:t>형태로 표시</a:t>
            </a:r>
            <a:endParaRPr lang="en-US" altLang="ko-KR" dirty="0"/>
          </a:p>
          <a:p>
            <a:pPr lvl="1"/>
            <a:r>
              <a:rPr lang="ko-KR" altLang="en-US" dirty="0"/>
              <a:t>바의 길이에 비례하여 소요 시간을 나타냄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4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4408-FAA1-FF8E-3DE4-A2C6DC11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 </a:t>
            </a:r>
            <a:r>
              <a:rPr lang="en-US" altLang="ko-KR" dirty="0"/>
              <a:t>(Function Points)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76F5A-14FA-2691-C591-7FDAFECC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88532"/>
            <a:ext cx="11504989" cy="5240868"/>
          </a:xfrm>
        </p:spPr>
        <p:txBody>
          <a:bodyPr>
            <a:normAutofit/>
          </a:bodyPr>
          <a:lstStyle/>
          <a:p>
            <a:r>
              <a:rPr lang="ko-KR" altLang="en-US" dirty="0"/>
              <a:t>구현이 되지 않은 상태에서 소스 코드 라인수를 예측하는 것은 매우 어려움</a:t>
            </a:r>
            <a:endParaRPr lang="en-US" altLang="ko-KR" dirty="0"/>
          </a:p>
          <a:p>
            <a:r>
              <a:rPr lang="ko-KR" altLang="en-US" dirty="0"/>
              <a:t>따라서 그 대신 소프트웨어가 갖는 기능 개수로 소프트웨어 규모와 복잡도를 계산하고 이를 통해 </a:t>
            </a:r>
            <a:r>
              <a:rPr lang="en-US" altLang="ko-KR" dirty="0"/>
              <a:t>MM </a:t>
            </a:r>
            <a:r>
              <a:rPr lang="ko-KR" altLang="en-US" dirty="0"/>
              <a:t>을 추정</a:t>
            </a:r>
            <a:endParaRPr lang="en-US" altLang="ko-KR" dirty="0"/>
          </a:p>
          <a:p>
            <a:pPr lvl="1"/>
            <a:r>
              <a:rPr lang="ko-KR" altLang="en-US" dirty="0"/>
              <a:t>기능 예시</a:t>
            </a:r>
            <a:endParaRPr lang="en-US" altLang="ko-KR" dirty="0"/>
          </a:p>
          <a:p>
            <a:pPr lvl="2"/>
            <a:r>
              <a:rPr lang="ko-KR" altLang="en-US" dirty="0"/>
              <a:t>입력 자료 개수</a:t>
            </a:r>
            <a:endParaRPr lang="en-US" altLang="ko-KR" dirty="0"/>
          </a:p>
          <a:p>
            <a:pPr lvl="2"/>
            <a:r>
              <a:rPr lang="ko-KR" altLang="en-US" dirty="0"/>
              <a:t>출력 개수</a:t>
            </a:r>
            <a:endParaRPr lang="en-US" altLang="ko-KR" dirty="0"/>
          </a:p>
          <a:p>
            <a:pPr lvl="2"/>
            <a:r>
              <a:rPr lang="ko-KR" altLang="en-US" dirty="0"/>
              <a:t>대화형 질의 기능 개수</a:t>
            </a:r>
            <a:endParaRPr lang="en-US" altLang="ko-KR" dirty="0"/>
          </a:p>
          <a:p>
            <a:pPr lvl="2"/>
            <a:r>
              <a:rPr lang="ko-KR" altLang="en-US" dirty="0"/>
              <a:t>다루는 파일 개수</a:t>
            </a:r>
            <a:endParaRPr lang="en-US" altLang="ko-KR" dirty="0"/>
          </a:p>
          <a:p>
            <a:pPr lvl="2"/>
            <a:r>
              <a:rPr lang="ko-KR" altLang="en-US" dirty="0"/>
              <a:t>다른 시스템과의 인터페이스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제공하는 기능을 기초로 소프트웨어 기능을 추측</a:t>
            </a:r>
          </a:p>
        </p:txBody>
      </p:sp>
    </p:spTree>
    <p:extLst>
      <p:ext uri="{BB962C8B-B14F-4D97-AF65-F5344CB8AC3E}">
        <p14:creationId xmlns:p14="http://schemas.microsoft.com/office/powerpoint/2010/main" val="36001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F6541-4583-9A08-4D94-348412F9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73CFC-D8A9-6764-1798-06189648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𝐺𝐹𝑃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𝑃𝐶𝐴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GFP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(Gross Function Point)</a:t>
                </a:r>
              </a:p>
              <a:p>
                <a:pPr lvl="2"/>
                <a:r>
                  <a:rPr lang="en-US" altLang="ko-KR" dirty="0"/>
                  <a:t>5</a:t>
                </a:r>
                <a:r>
                  <a:rPr lang="ko-KR" altLang="en-US" dirty="0"/>
                  <a:t>가지 기능 분야의 개수와 복잡도로부터 계산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PCA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(Processing Complexity Adjustment)</a:t>
                </a:r>
              </a:p>
              <a:p>
                <a:pPr lvl="2"/>
                <a:r>
                  <a:rPr lang="ko-KR" altLang="en-US" dirty="0"/>
                  <a:t>처리 복잡도 계산표에 의해서 계산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73CFC-D8A9-6764-1798-06189648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64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58880-3AB5-9270-46BC-B1B4421B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GFP </a:t>
            </a:r>
            <a:r>
              <a:rPr lang="ko-KR" altLang="en-US" dirty="0"/>
              <a:t>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C0BF2F-FF06-B8B0-09D9-D086F05A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𝐺𝐹𝑃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개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복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잡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Q: </a:t>
                </a:r>
                <a:r>
                  <a:rPr lang="ko-KR" altLang="en-US" dirty="0"/>
                  <a:t>입력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질의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파일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인터페이스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모두 복잡도는 단순일 때 </a:t>
                </a:r>
                <a:r>
                  <a:rPr lang="en-US" altLang="ko-KR" dirty="0"/>
                  <a:t>GFP 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𝐺𝐹𝑃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 ×3 +5 ×4+8 ×3+30 ×7+4 ×5=304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C0BF2F-FF06-B8B0-09D9-D086F05A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8721" b="-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17DCAC6-BAD4-86B7-2BAC-71051CEF8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1899"/>
              </p:ext>
            </p:extLst>
          </p:nvPr>
        </p:nvGraphicFramePr>
        <p:xfrm>
          <a:off x="1144084" y="2140824"/>
          <a:ext cx="7263197" cy="2617524"/>
        </p:xfrm>
        <a:graphic>
          <a:graphicData uri="http://schemas.openxmlformats.org/drawingml/2006/table">
            <a:tbl>
              <a:tblPr/>
              <a:tblGrid>
                <a:gridCol w="1396253">
                  <a:extLst>
                    <a:ext uri="{9D8B030D-6E8A-4147-A177-3AD203B41FA5}">
                      <a16:colId xmlns:a16="http://schemas.microsoft.com/office/drawing/2014/main" val="2494143026"/>
                    </a:ext>
                  </a:extLst>
                </a:gridCol>
                <a:gridCol w="1691614">
                  <a:extLst>
                    <a:ext uri="{9D8B030D-6E8A-4147-A177-3AD203B41FA5}">
                      <a16:colId xmlns:a16="http://schemas.microsoft.com/office/drawing/2014/main" val="3383581554"/>
                    </a:ext>
                  </a:extLst>
                </a:gridCol>
                <a:gridCol w="1396253">
                  <a:extLst>
                    <a:ext uri="{9D8B030D-6E8A-4147-A177-3AD203B41FA5}">
                      <a16:colId xmlns:a16="http://schemas.microsoft.com/office/drawing/2014/main" val="2696549319"/>
                    </a:ext>
                  </a:extLst>
                </a:gridCol>
                <a:gridCol w="926359">
                  <a:extLst>
                    <a:ext uri="{9D8B030D-6E8A-4147-A177-3AD203B41FA5}">
                      <a16:colId xmlns:a16="http://schemas.microsoft.com/office/drawing/2014/main" val="2448289459"/>
                    </a:ext>
                  </a:extLst>
                </a:gridCol>
                <a:gridCol w="926359">
                  <a:extLst>
                    <a:ext uri="{9D8B030D-6E8A-4147-A177-3AD203B41FA5}">
                      <a16:colId xmlns:a16="http://schemas.microsoft.com/office/drawing/2014/main" val="1462557752"/>
                    </a:ext>
                  </a:extLst>
                </a:gridCol>
                <a:gridCol w="926359">
                  <a:extLst>
                    <a:ext uri="{9D8B030D-6E8A-4147-A177-3AD203B41FA5}">
                      <a16:colId xmlns:a16="http://schemas.microsoft.com/office/drawing/2014/main" val="2655259918"/>
                    </a:ext>
                  </a:extLst>
                </a:gridCol>
              </a:tblGrid>
              <a:tr h="373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기능분야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60842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41562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93018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002192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56309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92245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7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10921-0BE1-8EC3-8E0E-37469277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547796-6198-AB15-C45E-F4F419E3A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723" y="1388532"/>
                <a:ext cx="11350610" cy="5240868"/>
              </a:xfrm>
            </p:spPr>
            <p:txBody>
              <a:bodyPr/>
              <a:lstStyle/>
              <a:p>
                <a:r>
                  <a:rPr lang="ko-KR" altLang="en-US" dirty="0"/>
                  <a:t>다음 표의 항목들에 </a:t>
                </a:r>
                <a:r>
                  <a:rPr lang="en-US" altLang="ko-KR" dirty="0"/>
                  <a:t>0~5 </a:t>
                </a:r>
                <a:r>
                  <a:rPr lang="ko-KR" altLang="en-US" dirty="0"/>
                  <a:t>점을 매기고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𝑃𝐶𝐴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=0.65+0.01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항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목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점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로 계산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참고</a:t>
                </a:r>
                <a:r>
                  <a:rPr lang="en-US" altLang="ko-KR" dirty="0"/>
                  <a:t>: 0 </a:t>
                </a:r>
                <a:r>
                  <a:rPr lang="ko-KR" altLang="en-US" dirty="0"/>
                  <a:t>점은 해당 없음</a:t>
                </a:r>
                <a:r>
                  <a:rPr lang="en-US" altLang="ko-KR" dirty="0"/>
                  <a:t>, 3</a:t>
                </a:r>
                <a:r>
                  <a:rPr lang="ko-KR" altLang="en-US" dirty="0"/>
                  <a:t>점은 보통</a:t>
                </a:r>
                <a:r>
                  <a:rPr lang="en-US" altLang="ko-KR" dirty="0"/>
                  <a:t>, 5</a:t>
                </a:r>
                <a:r>
                  <a:rPr lang="ko-KR" altLang="en-US" dirty="0"/>
                  <a:t>점은 복잡도 높음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547796-6198-AB15-C45E-F4F419E3A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723" y="1388532"/>
                <a:ext cx="11350610" cy="5240868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B1B928-10B0-5880-9875-B76A2902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99096"/>
              </p:ext>
            </p:extLst>
          </p:nvPr>
        </p:nvGraphicFramePr>
        <p:xfrm>
          <a:off x="1283635" y="2532992"/>
          <a:ext cx="7028304" cy="4096410"/>
        </p:xfrm>
        <a:graphic>
          <a:graphicData uri="http://schemas.openxmlformats.org/drawingml/2006/table">
            <a:tbl>
              <a:tblPr/>
              <a:tblGrid>
                <a:gridCol w="7028304">
                  <a:extLst>
                    <a:ext uri="{9D8B030D-6E8A-4147-A177-3AD203B41FA5}">
                      <a16:colId xmlns:a16="http://schemas.microsoft.com/office/drawing/2014/main" val="1081084368"/>
                    </a:ext>
                  </a:extLst>
                </a:gridCol>
              </a:tblGrid>
              <a:tr h="2730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특성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93434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①시스템이 신뢰도 높은 백업과 복구를 요구하는가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091499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②데이터 통신이 필요한가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48279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③분산 처리 기능이 있는가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43963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④성능이 중요한가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66352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⑤시스템 과부하 운용 환경에서 실행되는가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53784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⑥온라인 데이터 입력이 필요한가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304228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⑦온라인 입력이 다중 화면 위에 구축되기 위하여 입력 트랜잭션이 필요한가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283439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⑧마스터 파일이 온라인으로 갱신되어야 하는가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52650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⑨입력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출력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파일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질의가 복잡한가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983285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⑩내부 처리가 복잡한가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481454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⑪재사용 되도록 설계되어야 하나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786144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⑫변환과 설치가 설계에 포함되어야 하나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268234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⑬다중 사이트에 설치되기 위하여 설계되었나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25410"/>
                  </a:ext>
                </a:extLst>
              </a:tr>
              <a:tr h="2730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⑭변경과 사용이 쉽도록 설계되었나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667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FD26D0-3377-D50E-75F9-468BECC46613}"/>
                  </a:ext>
                </a:extLst>
              </p:cNvPr>
              <p:cNvSpPr txBox="1"/>
              <p:nvPr/>
            </p:nvSpPr>
            <p:spPr>
              <a:xfrm>
                <a:off x="8378166" y="2808637"/>
                <a:ext cx="374076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Q: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바탕" panose="02030600000101010101" pitchFamily="18" charset="-127"/>
                    <a:ea typeface="바탕" panose="02030600000101010101" pitchFamily="18" charset="-127"/>
                  </a:rPr>
                  <a:t>① </a:t>
                </a:r>
                <a:r>
                  <a:rPr lang="ko-KR" altLang="en-US" dirty="0">
                    <a:solidFill>
                      <a:srgbClr val="00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과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바탕" panose="02030600000101010101" pitchFamily="18" charset="-127"/>
                    <a:ea typeface="바탕" panose="02030600000101010101" pitchFamily="18" charset="-127"/>
                  </a:rPr>
                  <a:t>⑭ 은 </a:t>
                </a:r>
                <a:r>
                  <a:rPr lang="ko-KR" altLang="en-US" sz="1800" b="0" i="0" u="none" strike="noStrike" dirty="0" err="1">
                    <a:solidFill>
                      <a:srgbClr val="000000"/>
                    </a:solidFill>
                    <a:effectLst/>
                    <a:latin typeface="바탕" panose="02030600000101010101" pitchFamily="18" charset="-127"/>
                    <a:ea typeface="바탕" panose="02030600000101010101" pitchFamily="18" charset="-127"/>
                  </a:rPr>
                  <a:t>높음이고</a:t>
                </a:r>
                <a:br>
                  <a:rPr lang="en-US" altLang="ko-KR" dirty="0">
                    <a:solidFill>
                      <a:srgbClr val="00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</a:br>
                <a:r>
                  <a:rPr lang="ko-KR" altLang="en-US" dirty="0">
                    <a:solidFill>
                      <a:srgbClr val="00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   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바탕" panose="02030600000101010101" pitchFamily="18" charset="-127"/>
                    <a:ea typeface="바탕" panose="02030600000101010101" pitchFamily="18" charset="-127"/>
                  </a:rPr>
                  <a:t>나머지는 보통일 경우 </a:t>
                </a:r>
                <a:r>
                  <a:rPr lang="en-US" altLang="ko-KR" sz="1800" b="0" i="0" u="none" strike="noStrike" dirty="0">
                    <a:solidFill>
                      <a:srgbClr val="000000"/>
                    </a:solidFill>
                    <a:effectLst/>
                    <a:latin typeface="바탕" panose="02030600000101010101" pitchFamily="18" charset="-127"/>
                    <a:ea typeface="바탕" panose="02030600000101010101" pitchFamily="18" charset="-127"/>
                  </a:rPr>
                  <a:t>PCA?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r>
                  <a:rPr lang="en-US" altLang="ko-KR" dirty="0">
                    <a:solidFill>
                      <a:srgbClr val="00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</a:rPr>
                      <m:t>𝑃𝐶𝐴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</a:rPr>
                      <m:t> =0.65+0.01 ×46=1.11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FD26D0-3377-D50E-75F9-468BECC46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66" y="2808637"/>
                <a:ext cx="3740768" cy="1200329"/>
              </a:xfrm>
              <a:prstGeom prst="rect">
                <a:avLst/>
              </a:prstGeom>
              <a:blipFill>
                <a:blip r:embed="rId3"/>
                <a:stretch>
                  <a:fillRect l="-1136" t="-3518" b="-55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6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0D71E-639D-5EA1-6782-92546D69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FP </a:t>
            </a:r>
            <a:r>
              <a:rPr lang="ko-KR" altLang="en-US" dirty="0"/>
              <a:t>계산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89CEC2-6F45-465C-F28E-D25A93320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Q: </a:t>
                </a:r>
                <a:r>
                  <a:rPr lang="ko-KR" altLang="en-US" dirty="0"/>
                  <a:t>앞의 두 예에서 </a:t>
                </a:r>
                <a:r>
                  <a:rPr lang="en-US" altLang="ko-KR" dirty="0"/>
                  <a:t>GFP = 304, PCA = 1.11 </a:t>
                </a:r>
                <a:r>
                  <a:rPr lang="ko-KR" altLang="en-US" dirty="0"/>
                  <a:t>이었을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소프트웨어의 </a:t>
                </a:r>
                <a:r>
                  <a:rPr lang="en-US" altLang="ko-KR" dirty="0"/>
                  <a:t>FP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𝐺𝐹𝑃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𝑃𝐶𝐴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=304 ×1.11=337.44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Q: </a:t>
                </a:r>
                <a:r>
                  <a:rPr lang="ko-KR" altLang="en-US" dirty="0"/>
                  <a:t>개발팀이 매월 </a:t>
                </a:r>
                <a:r>
                  <a:rPr lang="en-US" altLang="ko-KR" dirty="0"/>
                  <a:t>60</a:t>
                </a:r>
                <a:r>
                  <a:rPr lang="ko-KR" altLang="en-US" dirty="0"/>
                  <a:t> 기능 점수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(FP)</a:t>
                </a:r>
                <a:r>
                  <a:rPr lang="ko-KR" altLang="en-US" dirty="0"/>
                  <a:t>를 구현할 수 있다고 할 때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최종 </a:t>
                </a:r>
                <a:r>
                  <a:rPr lang="en-US" altLang="ko-KR" dirty="0"/>
                  <a:t>MM </a:t>
                </a:r>
                <a:r>
                  <a:rPr lang="ko-KR" altLang="en-US" dirty="0"/>
                  <a:t>값은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생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성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337.44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=5.624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89CEC2-6F45-465C-F28E-D25A93320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5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63B2D-9EF7-36FE-11F8-7132F8D2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기능 점수 산정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E01A8-086E-3BFE-205C-22890AF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60" y="1388532"/>
            <a:ext cx="11497072" cy="5240868"/>
          </a:xfrm>
        </p:spPr>
        <p:txBody>
          <a:bodyPr/>
          <a:lstStyle/>
          <a:p>
            <a:r>
              <a:rPr lang="ko-KR" altLang="en-US" dirty="0"/>
              <a:t>한국소프트웨어 산업협회에서 매년 소프트웨어 개발 사업 대가 산정 기준을 제시</a:t>
            </a:r>
            <a:endParaRPr lang="en-US" altLang="ko-KR" dirty="0"/>
          </a:p>
          <a:p>
            <a:pPr lvl="1"/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https://www.sw.or.kr/site/sw/01/10101000000002017062610.jsp</a:t>
            </a:r>
            <a:endParaRPr lang="en-US" altLang="ko-KR" dirty="0"/>
          </a:p>
          <a:p>
            <a:pPr lvl="1"/>
            <a:r>
              <a:rPr lang="ko-KR" altLang="en-US" dirty="0"/>
              <a:t>기능 타입</a:t>
            </a:r>
            <a:endParaRPr lang="en-US" altLang="ko-KR" dirty="0"/>
          </a:p>
          <a:p>
            <a:pPr lvl="2"/>
            <a:r>
              <a:rPr lang="ko-KR" altLang="en-US" dirty="0"/>
              <a:t>외부 입력</a:t>
            </a:r>
            <a:r>
              <a:rPr lang="en-US" altLang="ko-KR" dirty="0"/>
              <a:t>: </a:t>
            </a:r>
            <a:r>
              <a:rPr lang="ko-KR" altLang="en-US" dirty="0"/>
              <a:t>내부 파일의 내용에 영향을 주는 입력을 </a:t>
            </a:r>
            <a:r>
              <a:rPr lang="ko-KR" altLang="en-US" dirty="0" err="1"/>
              <a:t>트랜젝션</a:t>
            </a:r>
            <a:r>
              <a:rPr lang="ko-KR" altLang="en-US" dirty="0"/>
              <a:t> 단위로 카운트</a:t>
            </a:r>
            <a:endParaRPr lang="en-US" altLang="ko-KR" dirty="0"/>
          </a:p>
          <a:p>
            <a:pPr lvl="2"/>
            <a:r>
              <a:rPr lang="ko-KR" altLang="en-US" dirty="0"/>
              <a:t>외부 출력</a:t>
            </a:r>
            <a:r>
              <a:rPr lang="en-US" altLang="ko-KR" dirty="0"/>
              <a:t>: </a:t>
            </a:r>
            <a:r>
              <a:rPr lang="ko-KR" altLang="en-US" dirty="0"/>
              <a:t>외부로 표출되는 출력을 </a:t>
            </a:r>
            <a:r>
              <a:rPr lang="ko-KR" altLang="en-US" dirty="0" err="1"/>
              <a:t>트랜젝션</a:t>
            </a:r>
            <a:r>
              <a:rPr lang="ko-KR" altLang="en-US" dirty="0"/>
              <a:t> 단위로 카운트</a:t>
            </a:r>
            <a:endParaRPr lang="en-US" altLang="ko-KR" dirty="0"/>
          </a:p>
          <a:p>
            <a:pPr lvl="2"/>
            <a:r>
              <a:rPr lang="ko-KR" altLang="en-US" dirty="0"/>
              <a:t>내부 논리 파일</a:t>
            </a:r>
            <a:r>
              <a:rPr lang="en-US" altLang="ko-KR" dirty="0"/>
              <a:t>: </a:t>
            </a:r>
            <a:r>
              <a:rPr lang="ko-KR" altLang="en-US" dirty="0"/>
              <a:t>시스템에 존재하는 사용자 데이터 및 제어 정보 그룹을 카운트</a:t>
            </a:r>
            <a:endParaRPr lang="en-US" altLang="ko-KR" dirty="0"/>
          </a:p>
          <a:p>
            <a:pPr lvl="2"/>
            <a:r>
              <a:rPr lang="ko-KR" altLang="en-US" dirty="0"/>
              <a:t>외부 인터페이스 파일</a:t>
            </a:r>
            <a:r>
              <a:rPr lang="en-US" altLang="ko-KR" dirty="0"/>
              <a:t>: </a:t>
            </a:r>
            <a:r>
              <a:rPr lang="ko-KR" altLang="en-US" dirty="0"/>
              <a:t>시스템 사이 전달되는 파일 카운트</a:t>
            </a:r>
            <a:endParaRPr lang="en-US" altLang="ko-KR" dirty="0"/>
          </a:p>
          <a:p>
            <a:pPr lvl="2"/>
            <a:r>
              <a:rPr lang="ko-KR" altLang="en-US" dirty="0"/>
              <a:t>외부 조회</a:t>
            </a:r>
            <a:r>
              <a:rPr lang="en-US" altLang="ko-KR" dirty="0"/>
              <a:t>: </a:t>
            </a:r>
            <a:r>
              <a:rPr lang="ko-KR" altLang="en-US" dirty="0"/>
              <a:t>외부 조회 카운트</a:t>
            </a:r>
          </a:p>
        </p:txBody>
      </p:sp>
    </p:spTree>
    <p:extLst>
      <p:ext uri="{BB962C8B-B14F-4D97-AF65-F5344CB8AC3E}">
        <p14:creationId xmlns:p14="http://schemas.microsoft.com/office/powerpoint/2010/main" val="63478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F1D2-8B81-9AC1-05CF-0D4E430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기능 점수 산정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D802E-E5C2-6737-BBF9-DF9D193A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유형별 복잡도 </a:t>
            </a:r>
            <a:r>
              <a:rPr lang="ko-KR" altLang="en-US" dirty="0" err="1"/>
              <a:t>판별표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 유형별 복잡도 가중치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1F7918-545C-B1F6-11CB-71518BAC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10054"/>
              </p:ext>
            </p:extLst>
          </p:nvPr>
        </p:nvGraphicFramePr>
        <p:xfrm>
          <a:off x="692727" y="1816925"/>
          <a:ext cx="8413000" cy="2058390"/>
        </p:xfrm>
        <a:graphic>
          <a:graphicData uri="http://schemas.openxmlformats.org/drawingml/2006/table">
            <a:tbl>
              <a:tblPr/>
              <a:tblGrid>
                <a:gridCol w="1280239">
                  <a:extLst>
                    <a:ext uri="{9D8B030D-6E8A-4147-A177-3AD203B41FA5}">
                      <a16:colId xmlns:a16="http://schemas.microsoft.com/office/drawing/2014/main" val="1796027657"/>
                    </a:ext>
                  </a:extLst>
                </a:gridCol>
                <a:gridCol w="524289">
                  <a:extLst>
                    <a:ext uri="{9D8B030D-6E8A-4147-A177-3AD203B41FA5}">
                      <a16:colId xmlns:a16="http://schemas.microsoft.com/office/drawing/2014/main" val="157216964"/>
                    </a:ext>
                  </a:extLst>
                </a:gridCol>
                <a:gridCol w="621830">
                  <a:extLst>
                    <a:ext uri="{9D8B030D-6E8A-4147-A177-3AD203B41FA5}">
                      <a16:colId xmlns:a16="http://schemas.microsoft.com/office/drawing/2014/main" val="2287835037"/>
                    </a:ext>
                  </a:extLst>
                </a:gridCol>
                <a:gridCol w="475518">
                  <a:extLst>
                    <a:ext uri="{9D8B030D-6E8A-4147-A177-3AD203B41FA5}">
                      <a16:colId xmlns:a16="http://schemas.microsoft.com/office/drawing/2014/main" val="1911839533"/>
                    </a:ext>
                  </a:extLst>
                </a:gridCol>
                <a:gridCol w="1207081">
                  <a:extLst>
                    <a:ext uri="{9D8B030D-6E8A-4147-A177-3AD203B41FA5}">
                      <a16:colId xmlns:a16="http://schemas.microsoft.com/office/drawing/2014/main" val="3775646276"/>
                    </a:ext>
                  </a:extLst>
                </a:gridCol>
                <a:gridCol w="475518">
                  <a:extLst>
                    <a:ext uri="{9D8B030D-6E8A-4147-A177-3AD203B41FA5}">
                      <a16:colId xmlns:a16="http://schemas.microsoft.com/office/drawing/2014/main" val="1214519350"/>
                    </a:ext>
                  </a:extLst>
                </a:gridCol>
                <a:gridCol w="524289">
                  <a:extLst>
                    <a:ext uri="{9D8B030D-6E8A-4147-A177-3AD203B41FA5}">
                      <a16:colId xmlns:a16="http://schemas.microsoft.com/office/drawing/2014/main" val="1994542154"/>
                    </a:ext>
                  </a:extLst>
                </a:gridCol>
                <a:gridCol w="475518">
                  <a:extLst>
                    <a:ext uri="{9D8B030D-6E8A-4147-A177-3AD203B41FA5}">
                      <a16:colId xmlns:a16="http://schemas.microsoft.com/office/drawing/2014/main" val="700187689"/>
                    </a:ext>
                  </a:extLst>
                </a:gridCol>
                <a:gridCol w="1207081">
                  <a:extLst>
                    <a:ext uri="{9D8B030D-6E8A-4147-A177-3AD203B41FA5}">
                      <a16:colId xmlns:a16="http://schemas.microsoft.com/office/drawing/2014/main" val="2208543080"/>
                    </a:ext>
                  </a:extLst>
                </a:gridCol>
                <a:gridCol w="524289">
                  <a:extLst>
                    <a:ext uri="{9D8B030D-6E8A-4147-A177-3AD203B41FA5}">
                      <a16:colId xmlns:a16="http://schemas.microsoft.com/office/drawing/2014/main" val="4089147859"/>
                    </a:ext>
                  </a:extLst>
                </a:gridCol>
                <a:gridCol w="621830">
                  <a:extLst>
                    <a:ext uri="{9D8B030D-6E8A-4147-A177-3AD203B41FA5}">
                      <a16:colId xmlns:a16="http://schemas.microsoft.com/office/drawing/2014/main" val="1828743333"/>
                    </a:ext>
                  </a:extLst>
                </a:gridCol>
                <a:gridCol w="475518">
                  <a:extLst>
                    <a:ext uri="{9D8B030D-6E8A-4147-A177-3AD203B41FA5}">
                      <a16:colId xmlns:a16="http://schemas.microsoft.com/office/drawing/2014/main" val="1097637774"/>
                    </a:ext>
                  </a:extLst>
                </a:gridCol>
              </a:tblGrid>
              <a:tr h="34306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내부논리파일과 외부인터페이스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외부 출력과 조회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외부 입력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5703"/>
                  </a:ext>
                </a:extLst>
              </a:tr>
              <a:tr h="343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레코드의 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요소의 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파일타입개수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요소의 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파일타입개수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요소의 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18581"/>
                  </a:ext>
                </a:extLst>
              </a:tr>
              <a:tr h="343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1~19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20~50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50+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1~5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6~19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20+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1~19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20~50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50+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89605"/>
                  </a:ext>
                </a:extLst>
              </a:tr>
              <a:tr h="34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0~1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0~1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736624"/>
                  </a:ext>
                </a:extLst>
              </a:tr>
              <a:tr h="34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2~5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2~3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2~3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15303"/>
                  </a:ext>
                </a:extLst>
              </a:tr>
              <a:tr h="34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6+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4+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3+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26973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C2693D-71C6-0EF9-4BCA-38CD4ADAC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65034"/>
              </p:ext>
            </p:extLst>
          </p:nvPr>
        </p:nvGraphicFramePr>
        <p:xfrm>
          <a:off x="692727" y="4839070"/>
          <a:ext cx="4734296" cy="1751330"/>
        </p:xfrm>
        <a:graphic>
          <a:graphicData uri="http://schemas.openxmlformats.org/drawingml/2006/table">
            <a:tbl>
              <a:tblPr/>
              <a:tblGrid>
                <a:gridCol w="1641953">
                  <a:extLst>
                    <a:ext uri="{9D8B030D-6E8A-4147-A177-3AD203B41FA5}">
                      <a16:colId xmlns:a16="http://schemas.microsoft.com/office/drawing/2014/main" val="3885785058"/>
                    </a:ext>
                  </a:extLst>
                </a:gridCol>
                <a:gridCol w="629415">
                  <a:extLst>
                    <a:ext uri="{9D8B030D-6E8A-4147-A177-3AD203B41FA5}">
                      <a16:colId xmlns:a16="http://schemas.microsoft.com/office/drawing/2014/main" val="192974475"/>
                    </a:ext>
                  </a:extLst>
                </a:gridCol>
                <a:gridCol w="629415">
                  <a:extLst>
                    <a:ext uri="{9D8B030D-6E8A-4147-A177-3AD203B41FA5}">
                      <a16:colId xmlns:a16="http://schemas.microsoft.com/office/drawing/2014/main" val="2288336656"/>
                    </a:ext>
                  </a:extLst>
                </a:gridCol>
                <a:gridCol w="629415">
                  <a:extLst>
                    <a:ext uri="{9D8B030D-6E8A-4147-A177-3AD203B41FA5}">
                      <a16:colId xmlns:a16="http://schemas.microsoft.com/office/drawing/2014/main" val="2644084535"/>
                    </a:ext>
                  </a:extLst>
                </a:gridCol>
                <a:gridCol w="1204098">
                  <a:extLst>
                    <a:ext uri="{9D8B030D-6E8A-4147-A177-3AD203B41FA5}">
                      <a16:colId xmlns:a16="http://schemas.microsoft.com/office/drawing/2014/main" val="3427927870"/>
                    </a:ext>
                  </a:extLst>
                </a:gridCol>
              </a:tblGrid>
              <a:tr h="215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기능타입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복잡도 가중치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간이계산 값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7137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복잡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7603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내부 논리 파일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5676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외부 인터페이스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3392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외부 입력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6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외부 출력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05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외부 조회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27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84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F1D2-8B81-9AC1-05CF-0D4E430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기능 점수 산정 가이드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4D802E-E5C2-6737-BBF9-DF9D193A2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국내 기능 점수 당 평균 생산성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Q: </a:t>
                </a:r>
                <a:r>
                  <a:rPr lang="ko-KR" altLang="en-US" dirty="0"/>
                  <a:t>내부 논리 파일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외부 인터페이스 없음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외부 입력 </a:t>
                </a:r>
                <a:r>
                  <a:rPr lang="en-US" altLang="ko-KR" dirty="0"/>
                  <a:t>15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외부 출력 없음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외부 조회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평균 생산성을 보인다고 할 때 </a:t>
                </a:r>
                <a:r>
                  <a:rPr lang="en-US" altLang="ko-KR" dirty="0"/>
                  <a:t>MM </a:t>
                </a:r>
                <a:r>
                  <a:rPr lang="ko-KR" altLang="en-US" dirty="0"/>
                  <a:t>은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A: </a:t>
                </a:r>
                <a:r>
                  <a:rPr lang="ko-KR" altLang="en-US" dirty="0"/>
                  <a:t>앞의 간이 </a:t>
                </a:r>
                <a:r>
                  <a:rPr lang="ko-KR" altLang="en-US" dirty="0" err="1"/>
                  <a:t>계산값을</a:t>
                </a:r>
                <a:r>
                  <a:rPr lang="ko-KR" altLang="en-US" dirty="0"/>
                  <a:t> 이용하면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=4×7.5+0×5.4+15×4+0×5.2+5 ×3.9=109.5</m:t>
                    </m:r>
                  </m:oMath>
                </a14:m>
                <a:r>
                  <a:rPr lang="ko-KR" altLang="en-US" dirty="0"/>
                  <a:t> 임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평균 생산성을 적용하면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type m:val="skw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109.5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23.4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=4.68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4D802E-E5C2-6737-BBF9-DF9D193A2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6" t="-116" r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D87DD0-6ED8-2505-2F9C-F8908005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05776"/>
              </p:ext>
            </p:extLst>
          </p:nvPr>
        </p:nvGraphicFramePr>
        <p:xfrm>
          <a:off x="1235032" y="1977532"/>
          <a:ext cx="4775740" cy="500380"/>
        </p:xfrm>
        <a:graphic>
          <a:graphicData uri="http://schemas.openxmlformats.org/drawingml/2006/table">
            <a:tbl>
              <a:tblPr/>
              <a:tblGrid>
                <a:gridCol w="1431058">
                  <a:extLst>
                    <a:ext uri="{9D8B030D-6E8A-4147-A177-3AD203B41FA5}">
                      <a16:colId xmlns:a16="http://schemas.microsoft.com/office/drawing/2014/main" val="782743281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213188890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23753660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28194369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예외값 하한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생산성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예외값 상한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2452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생산성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FP/MM)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63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4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AA035-441B-24A5-4345-EECCF431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r>
              <a:rPr lang="en-US" altLang="ko-KR" dirty="0"/>
              <a:t>(Gantt Chart)</a:t>
            </a:r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6D15B79A-2DBE-835B-4159-799C79438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8"/>
          <a:stretch/>
        </p:blipFill>
        <p:spPr bwMode="auto">
          <a:xfrm>
            <a:off x="713077" y="2608428"/>
            <a:ext cx="7496175" cy="184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CD656A-EB6D-68BA-DB88-DBF80C1F8E90}"/>
              </a:ext>
            </a:extLst>
          </p:cNvPr>
          <p:cNvCxnSpPr/>
          <p:nvPr/>
        </p:nvCxnSpPr>
        <p:spPr>
          <a:xfrm>
            <a:off x="1868384" y="2137558"/>
            <a:ext cx="0" cy="5660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7B318A-A390-9D08-8DC2-D628632B8EBF}"/>
              </a:ext>
            </a:extLst>
          </p:cNvPr>
          <p:cNvSpPr txBox="1"/>
          <p:nvPr/>
        </p:nvSpPr>
        <p:spPr>
          <a:xfrm>
            <a:off x="1278576" y="17682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작업목록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DD0520-DB3E-0D14-8AA4-C2E9561C35D6}"/>
              </a:ext>
            </a:extLst>
          </p:cNvPr>
          <p:cNvCxnSpPr/>
          <p:nvPr/>
        </p:nvCxnSpPr>
        <p:spPr>
          <a:xfrm>
            <a:off x="5470566" y="2137558"/>
            <a:ext cx="0" cy="5660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534E-BC52-A0B8-C7A6-65E220B7B7F2}"/>
              </a:ext>
            </a:extLst>
          </p:cNvPr>
          <p:cNvSpPr txBox="1"/>
          <p:nvPr/>
        </p:nvSpPr>
        <p:spPr>
          <a:xfrm>
            <a:off x="4529442" y="17682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작업별</a:t>
            </a:r>
            <a:r>
              <a:rPr lang="ko-KR" altLang="en-US" dirty="0">
                <a:solidFill>
                  <a:srgbClr val="FF0000"/>
                </a:solidFill>
              </a:rPr>
              <a:t> 타임라인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62A1C98-5467-71FA-B3E6-E95FFC25E8B4}"/>
              </a:ext>
            </a:extLst>
          </p:cNvPr>
          <p:cNvCxnSpPr>
            <a:cxnSpLocks/>
          </p:cNvCxnSpPr>
          <p:nvPr/>
        </p:nvCxnSpPr>
        <p:spPr>
          <a:xfrm flipV="1">
            <a:off x="5098473" y="3558639"/>
            <a:ext cx="490846" cy="10252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03287E-4D2B-FA1B-D283-D399597B1E55}"/>
              </a:ext>
            </a:extLst>
          </p:cNvPr>
          <p:cNvSpPr txBox="1"/>
          <p:nvPr/>
        </p:nvSpPr>
        <p:spPr>
          <a:xfrm>
            <a:off x="4342038" y="4626243"/>
            <a:ext cx="15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작업 종속성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263F39-57A7-3971-F2C6-DBA83F356CA3}"/>
              </a:ext>
            </a:extLst>
          </p:cNvPr>
          <p:cNvCxnSpPr>
            <a:cxnSpLocks/>
          </p:cNvCxnSpPr>
          <p:nvPr/>
        </p:nvCxnSpPr>
        <p:spPr>
          <a:xfrm flipH="1">
            <a:off x="7485611" y="2322224"/>
            <a:ext cx="338249" cy="10070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E7AA5B-3563-2471-13A1-86BA9720C90D}"/>
              </a:ext>
            </a:extLst>
          </p:cNvPr>
          <p:cNvSpPr txBox="1"/>
          <p:nvPr/>
        </p:nvSpPr>
        <p:spPr>
          <a:xfrm>
            <a:off x="7227122" y="1952892"/>
            <a:ext cx="12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슬랙</a:t>
            </a:r>
            <a:r>
              <a:rPr lang="ko-KR" altLang="en-US" dirty="0">
                <a:solidFill>
                  <a:srgbClr val="FF0000"/>
                </a:solidFill>
              </a:rPr>
              <a:t> 타임</a:t>
            </a:r>
          </a:p>
        </p:txBody>
      </p:sp>
    </p:spTree>
    <p:extLst>
      <p:ext uri="{BB962C8B-B14F-4D97-AF65-F5344CB8AC3E}">
        <p14:creationId xmlns:p14="http://schemas.microsoft.com/office/powerpoint/2010/main" val="15613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4511D-54E7-ECA6-AC2E-E46BE89E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차트를 이용한 자원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DE6F3-7BDE-9475-D16D-9894D2B9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필요한 자원 종류</a:t>
            </a:r>
            <a:endParaRPr lang="en-US" altLang="ko-KR" dirty="0"/>
          </a:p>
          <a:p>
            <a:pPr lvl="1"/>
            <a:r>
              <a:rPr lang="ko-KR" altLang="en-US" u="sng" dirty="0"/>
              <a:t>인력</a:t>
            </a:r>
            <a:r>
              <a:rPr lang="en-US" altLang="ko-KR" dirty="0"/>
              <a:t>: </a:t>
            </a:r>
            <a:r>
              <a:rPr lang="ko-KR" altLang="en-US" dirty="0"/>
              <a:t>작업을 수행할 인원과 </a:t>
            </a:r>
            <a:r>
              <a:rPr lang="ko-KR" altLang="en-US" dirty="0" err="1"/>
              <a:t>투입률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u="sng" dirty="0"/>
              <a:t>자원 중 거의 대부분을 차지함</a:t>
            </a:r>
            <a:endParaRPr lang="en-US" altLang="ko-KR" u="sng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r>
              <a:rPr lang="en-US" altLang="ko-KR" dirty="0"/>
              <a:t>(50%) → </a:t>
            </a:r>
            <a:r>
              <a:rPr lang="ko-KR" altLang="en-US" dirty="0"/>
              <a:t>주</a:t>
            </a:r>
            <a:r>
              <a:rPr lang="en-US" altLang="ko-KR" dirty="0"/>
              <a:t>40</a:t>
            </a:r>
            <a:r>
              <a:rPr lang="ko-KR" altLang="en-US" dirty="0"/>
              <a:t>시간 </a:t>
            </a:r>
            <a:r>
              <a:rPr lang="en-US" altLang="ko-KR" dirty="0"/>
              <a:t>full-time </a:t>
            </a:r>
            <a:r>
              <a:rPr lang="ko-KR" altLang="en-US" dirty="0"/>
              <a:t>일하는 작업자 홍길동의 시간 중 </a:t>
            </a:r>
            <a:r>
              <a:rPr lang="en-US" altLang="ko-KR" dirty="0"/>
              <a:t>50%</a:t>
            </a:r>
            <a:r>
              <a:rPr lang="ko-KR" altLang="en-US" dirty="0"/>
              <a:t> 사용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작업을 수행하기 위해 필요한 소프트웨어</a:t>
            </a:r>
            <a:r>
              <a:rPr lang="en-US" altLang="ko-KR" dirty="0"/>
              <a:t>/</a:t>
            </a:r>
            <a:r>
              <a:rPr lang="ko-KR" altLang="en-US" dirty="0"/>
              <a:t>하드웨어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Deep learning </a:t>
            </a:r>
            <a:r>
              <a:rPr lang="ko-KR" altLang="en-US" dirty="0"/>
              <a:t>프로젝트를 가정했을 때</a:t>
            </a:r>
            <a:r>
              <a:rPr lang="en-US" altLang="ko-KR" dirty="0"/>
              <a:t>, </a:t>
            </a:r>
            <a:r>
              <a:rPr lang="ko-KR" altLang="en-US" dirty="0"/>
              <a:t>가용 </a:t>
            </a:r>
            <a:r>
              <a:rPr lang="en-US" altLang="ko-KR" dirty="0"/>
              <a:t>GPU </a:t>
            </a:r>
            <a:r>
              <a:rPr lang="ko-KR" altLang="en-US" dirty="0"/>
              <a:t>서버들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고가의 통계 프로그램을 사용하는 프로젝트에서</a:t>
            </a:r>
            <a:r>
              <a:rPr lang="en-US" altLang="ko-KR" dirty="0"/>
              <a:t>, </a:t>
            </a:r>
            <a:r>
              <a:rPr lang="ko-KR" altLang="en-US" dirty="0"/>
              <a:t>통계 프로그램 라이선스들</a:t>
            </a:r>
            <a:endParaRPr lang="en-US" altLang="ko-KR" dirty="0"/>
          </a:p>
          <a:p>
            <a:pPr lvl="1"/>
            <a:r>
              <a:rPr lang="ko-KR" altLang="en-US" dirty="0"/>
              <a:t>재료</a:t>
            </a:r>
            <a:r>
              <a:rPr lang="en-US" altLang="ko-KR" dirty="0"/>
              <a:t>: </a:t>
            </a:r>
            <a:r>
              <a:rPr lang="ko-KR" altLang="en-US" dirty="0"/>
              <a:t>주어진 작업을 수행할 때 필요한 소모품이나 자료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결과물을 종이로 출력하는 경우 </a:t>
            </a:r>
            <a:r>
              <a:rPr lang="en-US" altLang="ko-KR" dirty="0"/>
              <a:t>A4 </a:t>
            </a:r>
            <a:r>
              <a:rPr lang="ko-KR" altLang="en-US" dirty="0"/>
              <a:t>용지</a:t>
            </a:r>
          </a:p>
        </p:txBody>
      </p:sp>
    </p:spTree>
    <p:extLst>
      <p:ext uri="{BB962C8B-B14F-4D97-AF65-F5344CB8AC3E}">
        <p14:creationId xmlns:p14="http://schemas.microsoft.com/office/powerpoint/2010/main" val="13848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4511D-54E7-ECA6-AC2E-E46BE89E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차트를 이용한 자원 할당</a:t>
            </a: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71FB5F6-1677-E0E4-8EF1-A70545F5E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21"/>
          <a:stretch/>
        </p:blipFill>
        <p:spPr>
          <a:xfrm>
            <a:off x="838199" y="1516381"/>
            <a:ext cx="7859640" cy="4270861"/>
          </a:xfr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0C07BE-73F2-7002-9408-FCE81197552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467106" y="2202229"/>
            <a:ext cx="8560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DE344F-FEAF-12A9-9A1D-B18838A29048}"/>
              </a:ext>
            </a:extLst>
          </p:cNvPr>
          <p:cNvSpPr txBox="1"/>
          <p:nvPr/>
        </p:nvSpPr>
        <p:spPr>
          <a:xfrm>
            <a:off x="9323115" y="1879063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작업별</a:t>
            </a:r>
            <a:r>
              <a:rPr lang="ko-KR" altLang="en-US" dirty="0">
                <a:solidFill>
                  <a:srgbClr val="FF0000"/>
                </a:solidFill>
              </a:rPr>
              <a:t> 타임라인 정보에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인력의 </a:t>
            </a:r>
            <a:r>
              <a:rPr lang="ko-KR" altLang="en-US" dirty="0" err="1">
                <a:solidFill>
                  <a:srgbClr val="FF0000"/>
                </a:solidFill>
              </a:rPr>
              <a:t>투입률을</a:t>
            </a:r>
            <a:r>
              <a:rPr lang="ko-KR" altLang="en-US" dirty="0">
                <a:solidFill>
                  <a:srgbClr val="FF0000"/>
                </a:solidFill>
              </a:rPr>
              <a:t> 같이 표시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3E45A2-6B06-8B77-961F-D267231DAB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467106" y="4672553"/>
            <a:ext cx="8560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2590BC-CA72-EEE9-13B3-4476CEE387F1}"/>
              </a:ext>
            </a:extLst>
          </p:cNvPr>
          <p:cNvSpPr txBox="1"/>
          <p:nvPr/>
        </p:nvSpPr>
        <p:spPr>
          <a:xfrm>
            <a:off x="9323115" y="4349387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투입 인력의 기간별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작업 시간표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EA26F3-A212-05B3-CDBA-2D87AA93B2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002976" y="3574155"/>
            <a:ext cx="8560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2562FA-1A91-02C0-CB84-2CE0A4B3AD14}"/>
              </a:ext>
            </a:extLst>
          </p:cNvPr>
          <p:cNvSpPr txBox="1"/>
          <p:nvPr/>
        </p:nvSpPr>
        <p:spPr>
          <a:xfrm>
            <a:off x="6858985" y="3250989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Task1 </a:t>
            </a:r>
            <a:r>
              <a:rPr lang="ko-KR" altLang="en-US" dirty="0">
                <a:solidFill>
                  <a:srgbClr val="FF0000"/>
                </a:solidFill>
              </a:rPr>
              <a:t>에 대하여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기간별 홍길동의 투입 시간</a:t>
            </a:r>
          </a:p>
        </p:txBody>
      </p:sp>
    </p:spTree>
    <p:extLst>
      <p:ext uri="{BB962C8B-B14F-4D97-AF65-F5344CB8AC3E}">
        <p14:creationId xmlns:p14="http://schemas.microsoft.com/office/powerpoint/2010/main" val="3883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EBC3-9961-24D6-9256-6A0A4F9C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r>
              <a:rPr lang="en-US" altLang="ko-KR" dirty="0"/>
              <a:t>(Gantt Chart)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7731E-15FC-90B8-7032-9E629C54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19" y="1388532"/>
            <a:ext cx="11445613" cy="5240868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프로젝트 진행 상황을 시각화</a:t>
            </a:r>
            <a:endParaRPr lang="en-US" altLang="ko-KR" dirty="0"/>
          </a:p>
          <a:p>
            <a:pPr lvl="1"/>
            <a:r>
              <a:rPr lang="ko-KR" altLang="en-US" dirty="0"/>
              <a:t>작업간 종속 관계 모니터링</a:t>
            </a:r>
            <a:endParaRPr lang="en-US" altLang="ko-KR" dirty="0"/>
          </a:p>
          <a:p>
            <a:pPr lvl="1"/>
            <a:r>
              <a:rPr lang="ko-KR" altLang="en-US" dirty="0"/>
              <a:t>효과적인 자원 관리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상세한 정보를 추가할 수록 시각화 하기가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36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0BAF-D329-780C-E04F-47AC5476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모델과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F7869-B4C9-3CC4-36E4-206AD618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차트는 폭포수 모델에서 뿐만 아니라 애자일 모델에서도 사용 가능</a:t>
            </a:r>
            <a:endParaRPr lang="en-US" altLang="ko-KR" dirty="0"/>
          </a:p>
          <a:p>
            <a:pPr lvl="1"/>
            <a:r>
              <a:rPr lang="ko-KR" altLang="en-US" dirty="0"/>
              <a:t>폭포수 모델에서 사용</a:t>
            </a:r>
            <a:r>
              <a:rPr lang="en-US" altLang="ko-KR" dirty="0"/>
              <a:t>: </a:t>
            </a:r>
            <a:r>
              <a:rPr lang="ko-KR" altLang="en-US" dirty="0"/>
              <a:t>각 단계 혹은 단계를 세분화한 마일스톤 내에서 세부 작업들 간 일정 표현에 사용</a:t>
            </a:r>
            <a:endParaRPr lang="en-US" altLang="ko-KR" dirty="0"/>
          </a:p>
          <a:p>
            <a:pPr lvl="1"/>
            <a:r>
              <a:rPr lang="ko-KR" altLang="en-US" dirty="0"/>
              <a:t>애자일 모델에서 사용</a:t>
            </a:r>
            <a:r>
              <a:rPr lang="en-US" altLang="ko-KR" dirty="0"/>
              <a:t>: </a:t>
            </a:r>
            <a:r>
              <a:rPr lang="ko-KR" altLang="en-US" dirty="0"/>
              <a:t>각 반복 </a:t>
            </a:r>
            <a:r>
              <a:rPr lang="en-US" altLang="ko-KR" dirty="0"/>
              <a:t>(iteration </a:t>
            </a:r>
            <a:r>
              <a:rPr lang="ko-KR" altLang="en-US" dirty="0"/>
              <a:t>혹은 </a:t>
            </a:r>
            <a:r>
              <a:rPr lang="en-US" altLang="ko-KR" dirty="0"/>
              <a:t>sprint) </a:t>
            </a:r>
            <a:r>
              <a:rPr lang="ko-KR" altLang="en-US" dirty="0"/>
              <a:t>안에서 세부 작업들 간 일정 표현에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023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F0F5-4854-A4F0-AFCA-418D254C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 err="1"/>
              <a:t>간트</a:t>
            </a:r>
            <a:r>
              <a:rPr lang="ko-KR" altLang="en-US" sz="4000" dirty="0"/>
              <a:t> 차트 소프트웨어 예시</a:t>
            </a:r>
            <a:r>
              <a:rPr lang="en-US" altLang="ko-KR" sz="4000" dirty="0"/>
              <a:t>: Jira </a:t>
            </a:r>
            <a:r>
              <a:rPr lang="ko-KR" altLang="en-US" sz="4000" dirty="0"/>
              <a:t>의 </a:t>
            </a:r>
            <a:r>
              <a:rPr lang="en-US" altLang="ko-KR" sz="4000" dirty="0"/>
              <a:t>WBS-Gantt</a:t>
            </a:r>
            <a:r>
              <a:rPr lang="ko-KR" altLang="en-US" sz="4000" dirty="0"/>
              <a:t> </a:t>
            </a:r>
            <a:r>
              <a:rPr lang="en-US" altLang="ko-KR" sz="4000" dirty="0"/>
              <a:t>App</a:t>
            </a:r>
            <a:endParaRPr lang="ko-KR" altLang="en-US" sz="4000" dirty="0"/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B3EDA387-7DEC-67B1-99DC-29937510D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8542" r="10118"/>
          <a:stretch/>
        </p:blipFill>
        <p:spPr bwMode="auto">
          <a:xfrm>
            <a:off x="237507" y="1292049"/>
            <a:ext cx="4286992" cy="276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16EF88-EF68-F497-14BC-0DDF7548693D}"/>
              </a:ext>
            </a:extLst>
          </p:cNvPr>
          <p:cNvCxnSpPr/>
          <p:nvPr/>
        </p:nvCxnSpPr>
        <p:spPr>
          <a:xfrm>
            <a:off x="2381003" y="4061360"/>
            <a:ext cx="1753590" cy="12469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0218D7-743E-AE52-8276-4008AD17D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99" y="2622430"/>
            <a:ext cx="7591280" cy="4124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20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4B86-6C19-C3B9-6DBB-3E09AAE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CC045-9708-1A36-9A57-1503C02D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착수 전 프로젝트 계획 단계에서 이루어져야 함</a:t>
            </a:r>
            <a:endParaRPr lang="en-US" altLang="ko-KR" dirty="0"/>
          </a:p>
          <a:p>
            <a:pPr lvl="1"/>
            <a:r>
              <a:rPr lang="ko-KR" altLang="en-US" dirty="0"/>
              <a:t>프로젝트의 비용 대비 수익을 사전에 알고 착수 여부를 결정할 수 있음</a:t>
            </a:r>
            <a:endParaRPr lang="en-US" altLang="ko-KR" dirty="0"/>
          </a:p>
          <a:p>
            <a:pPr lvl="1"/>
            <a:r>
              <a:rPr lang="ko-KR" altLang="en-US" dirty="0"/>
              <a:t>프로젝트가 진행되는 동안 일정 지연으로 비용이 과도하게 증가하지 않는지 모니터링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82862258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19333</TotalTime>
  <Words>1798</Words>
  <Application>Microsoft Office PowerPoint</Application>
  <PresentationFormat>와이드스크린</PresentationFormat>
  <Paragraphs>440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Consolas</vt:lpstr>
      <vt:lpstr>나눔고딕 ExtraBold</vt:lpstr>
      <vt:lpstr>Cambria Math</vt:lpstr>
      <vt:lpstr>Wingdings</vt:lpstr>
      <vt:lpstr>바탕</vt:lpstr>
      <vt:lpstr>나눔고딕</vt:lpstr>
      <vt:lpstr>강의 template</vt:lpstr>
      <vt:lpstr>05 - 프로젝트 계획 &amp; 관리 #2</vt:lpstr>
      <vt:lpstr>간트 차트(Gantt Chart)</vt:lpstr>
      <vt:lpstr>간트 차트(Gantt Chart)</vt:lpstr>
      <vt:lpstr>간트 차트를 이용한 자원 할당</vt:lpstr>
      <vt:lpstr>간트 차트를 이용한 자원 할당</vt:lpstr>
      <vt:lpstr>간트 차트(Gantt Chart)</vt:lpstr>
      <vt:lpstr>애자일 모델과 간트 차트</vt:lpstr>
      <vt:lpstr>간트 차트 소프트웨어 예시: Jira 의 WBS-Gantt App</vt:lpstr>
      <vt:lpstr>비용 예측</vt:lpstr>
      <vt:lpstr>비용 예측 관련 용어</vt:lpstr>
      <vt:lpstr>비용 예측의 어려움</vt:lpstr>
      <vt:lpstr>비용 예측 기법 (A.K.A 노력치 예측 기법)</vt:lpstr>
      <vt:lpstr>COCOMO-81 (Constructive Cost Model)</vt:lpstr>
      <vt:lpstr>COCOMO-81 (Constructive Cost Model)</vt:lpstr>
      <vt:lpstr>COCOMO-81 (Constructive Cost Model)</vt:lpstr>
      <vt:lpstr>COCOMO-81 (Constructive Cost Model)</vt:lpstr>
      <vt:lpstr>COCOMO-81 (Constructive Cost Model)</vt:lpstr>
      <vt:lpstr>COCOMO II</vt:lpstr>
      <vt:lpstr>COCOMO II - 프로토타입 만드는 단계 예시</vt:lpstr>
      <vt:lpstr>기능 점수 (Function Points)</vt:lpstr>
      <vt:lpstr>기능 점수 계산</vt:lpstr>
      <vt:lpstr>GFP 계산</vt:lpstr>
      <vt:lpstr>PCA 계산</vt:lpstr>
      <vt:lpstr>FP 계산 예시</vt:lpstr>
      <vt:lpstr>국내 기능 점수 산정 가이드</vt:lpstr>
      <vt:lpstr>국내 기능 점수 산정 가이드</vt:lpstr>
      <vt:lpstr>국내 기능 점수 산정 가이드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신재훈</cp:lastModifiedBy>
  <cp:revision>639</cp:revision>
  <dcterms:created xsi:type="dcterms:W3CDTF">2022-08-31T05:47:44Z</dcterms:created>
  <dcterms:modified xsi:type="dcterms:W3CDTF">2025-04-01T11:10:26Z</dcterms:modified>
</cp:coreProperties>
</file>