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</p:sldIdLst>
  <p:sldSz cx="12192000" cy="6858000"/>
  <p:notesSz cx="6858000" cy="9144000"/>
  <p:embeddedFontLst>
    <p:embeddedFont>
      <p:font typeface="나눔고딕" panose="020D0604000000000000" pitchFamily="50" charset="-127"/>
      <p:regular r:id="rId29"/>
      <p:bold r:id="rId30"/>
    </p:embeddedFont>
    <p:embeddedFont>
      <p:font typeface="나눔고딕 ExtraBold" panose="020D0904000000000000" pitchFamily="50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  <a:srgbClr val="2F5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69" y="365126"/>
            <a:ext cx="11516864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468" y="1211283"/>
            <a:ext cx="11516864" cy="541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06 - </a:t>
            </a:r>
            <a:r>
              <a:rPr lang="ko-KR" altLang="en-US" dirty="0"/>
              <a:t>프로젝트 계획</a:t>
            </a:r>
            <a:r>
              <a:rPr lang="en-US" altLang="ko-KR" dirty="0"/>
              <a:t> &amp; </a:t>
            </a:r>
            <a:r>
              <a:rPr lang="ko-KR" altLang="en-US" dirty="0"/>
              <a:t>관리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F26B3-D1D7-7279-ACC7-A923BA50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프로젝트 팀 내에서 </a:t>
            </a:r>
            <a:r>
              <a:rPr lang="ko-KR" altLang="en-US" dirty="0" err="1"/>
              <a:t>직능별</a:t>
            </a:r>
            <a:r>
              <a:rPr lang="ko-KR" altLang="en-US" dirty="0"/>
              <a:t> 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7AF19-9778-B5EE-C799-F3D62654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팀 안에서 직능 별로 </a:t>
            </a:r>
            <a:r>
              <a:rPr lang="en-US" altLang="ko-KR" dirty="0"/>
              <a:t>“</a:t>
            </a:r>
            <a:r>
              <a:rPr lang="ko-KR" altLang="en-US" dirty="0"/>
              <a:t>파트</a:t>
            </a:r>
            <a:r>
              <a:rPr lang="en-US" altLang="ko-KR" dirty="0"/>
              <a:t>” </a:t>
            </a:r>
            <a:r>
              <a:rPr lang="ko-KR" altLang="en-US" dirty="0"/>
              <a:t>혹은 </a:t>
            </a:r>
            <a:r>
              <a:rPr lang="en-US" altLang="ko-KR" dirty="0"/>
              <a:t>“</a:t>
            </a:r>
            <a:r>
              <a:rPr lang="ko-KR" altLang="en-US" dirty="0"/>
              <a:t>유닛</a:t>
            </a:r>
            <a:r>
              <a:rPr lang="en-US" altLang="ko-KR" dirty="0"/>
              <a:t>” </a:t>
            </a:r>
            <a:r>
              <a:rPr lang="ko-KR" altLang="en-US" dirty="0"/>
              <a:t>을 두는 경우가 있음</a:t>
            </a:r>
            <a:endParaRPr lang="en-US" altLang="ko-KR" dirty="0"/>
          </a:p>
          <a:p>
            <a:pPr lvl="1"/>
            <a:r>
              <a:rPr lang="ko-KR" altLang="en-US" dirty="0"/>
              <a:t>프로젝트 팀이 커지면 파트</a:t>
            </a:r>
            <a:r>
              <a:rPr lang="en-US" altLang="ko-KR" dirty="0"/>
              <a:t>/</a:t>
            </a:r>
            <a:r>
              <a:rPr lang="ko-KR" altLang="en-US" dirty="0"/>
              <a:t>유닛을 </a:t>
            </a:r>
            <a:r>
              <a:rPr lang="en-US" altLang="ko-KR" dirty="0"/>
              <a:t>“</a:t>
            </a:r>
            <a:r>
              <a:rPr lang="ko-KR" altLang="en-US" dirty="0"/>
              <a:t>팀</a:t>
            </a:r>
            <a:r>
              <a:rPr lang="en-US" altLang="ko-KR" dirty="0"/>
              <a:t>” </a:t>
            </a:r>
            <a:r>
              <a:rPr lang="ko-KR" altLang="en-US" dirty="0"/>
              <a:t>으로 격상 시키기도 함</a:t>
            </a:r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앱 개발 프로젝트</a:t>
            </a:r>
            <a:endParaRPr lang="en-US" altLang="ko-KR" dirty="0"/>
          </a:p>
          <a:p>
            <a:pPr lvl="2"/>
            <a:r>
              <a:rPr lang="ko-KR" altLang="en-US" dirty="0"/>
              <a:t>기획 파트</a:t>
            </a:r>
            <a:r>
              <a:rPr lang="en-US" altLang="ko-KR" dirty="0"/>
              <a:t>, UI </a:t>
            </a:r>
            <a:r>
              <a:rPr lang="ko-KR" altLang="en-US" dirty="0"/>
              <a:t>파트</a:t>
            </a:r>
            <a:r>
              <a:rPr lang="en-US" altLang="ko-KR" dirty="0"/>
              <a:t>, </a:t>
            </a:r>
            <a:r>
              <a:rPr lang="ko-KR" altLang="en-US" dirty="0" err="1"/>
              <a:t>프론트엔드</a:t>
            </a:r>
            <a:r>
              <a:rPr lang="ko-KR" altLang="en-US" dirty="0"/>
              <a:t> 파트</a:t>
            </a:r>
            <a:r>
              <a:rPr lang="en-US" altLang="ko-KR" dirty="0"/>
              <a:t>, </a:t>
            </a:r>
            <a:r>
              <a:rPr lang="ko-KR" altLang="en-US" dirty="0" err="1"/>
              <a:t>백엔드</a:t>
            </a:r>
            <a:r>
              <a:rPr lang="ko-KR" altLang="en-US" dirty="0"/>
              <a:t> 파트</a:t>
            </a:r>
            <a:r>
              <a:rPr lang="en-US" altLang="ko-KR" dirty="0"/>
              <a:t>, DB </a:t>
            </a:r>
            <a:r>
              <a:rPr lang="ko-KR" altLang="en-US" dirty="0"/>
              <a:t>파트</a:t>
            </a:r>
            <a:r>
              <a:rPr lang="en-US" altLang="ko-KR" dirty="0"/>
              <a:t>, QA </a:t>
            </a:r>
            <a:r>
              <a:rPr lang="ko-KR" altLang="en-US" dirty="0"/>
              <a:t>파트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게임 개발 프로젝트</a:t>
            </a:r>
            <a:endParaRPr lang="en-US" altLang="ko-KR" dirty="0"/>
          </a:p>
          <a:p>
            <a:pPr lvl="2"/>
            <a:r>
              <a:rPr lang="ko-KR" altLang="en-US" dirty="0"/>
              <a:t>기획 파트</a:t>
            </a:r>
            <a:r>
              <a:rPr lang="en-US" altLang="ko-KR" dirty="0"/>
              <a:t>, </a:t>
            </a:r>
            <a:r>
              <a:rPr lang="ko-KR" altLang="en-US" dirty="0"/>
              <a:t>원화 파트</a:t>
            </a:r>
            <a:r>
              <a:rPr lang="en-US" altLang="ko-KR" dirty="0"/>
              <a:t>, </a:t>
            </a:r>
            <a:r>
              <a:rPr lang="ko-KR" altLang="en-US" dirty="0"/>
              <a:t>모델링 파트</a:t>
            </a:r>
            <a:r>
              <a:rPr lang="en-US" altLang="ko-KR" dirty="0"/>
              <a:t>, </a:t>
            </a:r>
            <a:r>
              <a:rPr lang="ko-KR" altLang="en-US" dirty="0"/>
              <a:t>애니메이션 파트</a:t>
            </a:r>
            <a:r>
              <a:rPr lang="en-US" altLang="ko-KR" dirty="0"/>
              <a:t>, </a:t>
            </a:r>
            <a:r>
              <a:rPr lang="ko-KR" altLang="en-US" dirty="0"/>
              <a:t>클라이언트 파트</a:t>
            </a:r>
            <a:r>
              <a:rPr lang="en-US" altLang="ko-KR" dirty="0"/>
              <a:t>, </a:t>
            </a:r>
            <a:r>
              <a:rPr lang="ko-KR" altLang="en-US" dirty="0"/>
              <a:t>서버 파트</a:t>
            </a:r>
            <a:r>
              <a:rPr lang="en-US" altLang="ko-KR" dirty="0"/>
              <a:t>, …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0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494D-20C1-2F9E-0D36-49F606D4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스튜디오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D4994-D3E0-BFAD-97A4-B9E5F22C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업계 쪽에서 주로 사용하는 용어</a:t>
            </a:r>
            <a:endParaRPr lang="en-US" altLang="ko-KR" dirty="0"/>
          </a:p>
          <a:p>
            <a:r>
              <a:rPr lang="ko-KR" altLang="en-US" dirty="0"/>
              <a:t>개발 본부 정도로 생각할 수 있음</a:t>
            </a:r>
            <a:endParaRPr lang="en-US" altLang="ko-KR" dirty="0"/>
          </a:p>
          <a:p>
            <a:pPr lvl="1"/>
            <a:r>
              <a:rPr lang="ko-KR" altLang="en-US" dirty="0"/>
              <a:t>자회사와 프로젝트 팀의 중간 정도</a:t>
            </a:r>
            <a:endParaRPr lang="en-US" altLang="ko-KR" dirty="0"/>
          </a:p>
          <a:p>
            <a:pPr lvl="1"/>
            <a:r>
              <a:rPr lang="ko-KR" altLang="en-US" dirty="0"/>
              <a:t>스튜디오 안에서 하나 이상의 프로젝트 팀이 포함됨 </a:t>
            </a:r>
          </a:p>
        </p:txBody>
      </p:sp>
    </p:spTree>
    <p:extLst>
      <p:ext uri="{BB962C8B-B14F-4D97-AF65-F5344CB8AC3E}">
        <p14:creationId xmlns:p14="http://schemas.microsoft.com/office/powerpoint/2010/main" val="250165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E0146-87A3-EE45-D741-4A6AB57E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매트릭스 조직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3A596-FEBF-5431-3F12-41761289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직능별</a:t>
            </a:r>
            <a:r>
              <a:rPr lang="ko-KR" altLang="en-US" dirty="0"/>
              <a:t> 조직 구성과 프로젝트별 조직 구성의 하이브리드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팀원의 소속</a:t>
            </a:r>
            <a:endParaRPr lang="en-US" altLang="ko-KR" dirty="0"/>
          </a:p>
          <a:p>
            <a:pPr lvl="1"/>
            <a:r>
              <a:rPr lang="ko-KR" altLang="en-US" dirty="0"/>
              <a:t>직능 팀에 소속됨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진행</a:t>
            </a:r>
            <a:endParaRPr lang="en-US" altLang="ko-KR" dirty="0"/>
          </a:p>
          <a:p>
            <a:pPr lvl="1"/>
            <a:r>
              <a:rPr lang="ko-KR" altLang="en-US" dirty="0"/>
              <a:t>각 직능팀에서 담당 인력이 배정되어 프로젝트가 진행됨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직능별</a:t>
            </a:r>
            <a:r>
              <a:rPr lang="ko-KR" altLang="en-US" dirty="0"/>
              <a:t> 조직에서는 업무가 할당되는 대상이 </a:t>
            </a:r>
            <a:r>
              <a:rPr lang="en-US" altLang="ko-KR" dirty="0"/>
              <a:t>“</a:t>
            </a:r>
            <a:r>
              <a:rPr lang="ko-KR" altLang="en-US" dirty="0"/>
              <a:t>팀</a:t>
            </a:r>
            <a:r>
              <a:rPr lang="en-US" altLang="ko-KR" dirty="0"/>
              <a:t>” </a:t>
            </a:r>
            <a:r>
              <a:rPr lang="ko-KR" altLang="en-US" dirty="0"/>
              <a:t>이었으나 매트릭스 조직에서는 개인임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 입장에서는 직능 팀장과 프로젝트 관리자 두 명에게 보고를 해야함</a:t>
            </a:r>
            <a:endParaRPr lang="en-US" altLang="ko-KR" dirty="0"/>
          </a:p>
          <a:p>
            <a:pPr lvl="1"/>
            <a:r>
              <a:rPr lang="ko-KR" altLang="en-US" dirty="0"/>
              <a:t>만일 해당 팀원이 둘 이상의 프로젝트에 참여하고 있다면 보고 대상은 더 늘어남</a:t>
            </a:r>
          </a:p>
        </p:txBody>
      </p:sp>
    </p:spTree>
    <p:extLst>
      <p:ext uri="{BB962C8B-B14F-4D97-AF65-F5344CB8AC3E}">
        <p14:creationId xmlns:p14="http://schemas.microsoft.com/office/powerpoint/2010/main" val="1487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291D3-58AB-BF0B-6492-9BEB8362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매트릭스 조직</a:t>
            </a:r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8E5057E0-CBFC-3FF2-D76C-C35DF698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50987"/>
            <a:ext cx="10358838" cy="452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56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FC5-1BAF-3BCB-5C6D-C17902E6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매트릭스 조직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79AC1-07B3-48A9-1749-C1561688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 err="1"/>
              <a:t>직능별</a:t>
            </a:r>
            <a:r>
              <a:rPr lang="ko-KR" altLang="en-US" dirty="0"/>
              <a:t> 조직 보다는 빠른 의사 소통</a:t>
            </a:r>
            <a:endParaRPr lang="en-US" altLang="ko-KR" dirty="0"/>
          </a:p>
          <a:p>
            <a:pPr lvl="1"/>
            <a:r>
              <a:rPr lang="ko-KR" altLang="en-US" dirty="0"/>
              <a:t>프로젝트별 조직 보다는 기술 공유 원활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팀원 입장에서 보고 대상</a:t>
            </a:r>
            <a:r>
              <a:rPr lang="en-US" altLang="ko-KR" dirty="0"/>
              <a:t>(= </a:t>
            </a:r>
            <a:r>
              <a:rPr lang="ko-KR" altLang="en-US" dirty="0"/>
              <a:t>상사</a:t>
            </a:r>
            <a:r>
              <a:rPr lang="en-US" altLang="ko-KR" dirty="0"/>
              <a:t>)</a:t>
            </a:r>
            <a:r>
              <a:rPr lang="ko-KR" altLang="en-US" dirty="0"/>
              <a:t>이 많은 점이 부담이 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30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6457-B738-6545-86E5-59A82DA5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조직 방법간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13DFB-BC5E-4E9A-0FD1-708FD4C6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관리자 권한</a:t>
            </a:r>
            <a:endParaRPr lang="en-US" altLang="ko-KR" dirty="0"/>
          </a:p>
          <a:p>
            <a:pPr lvl="1"/>
            <a:r>
              <a:rPr lang="ko-KR" altLang="en-US" dirty="0"/>
              <a:t>프로젝트별 조직 </a:t>
            </a:r>
            <a:r>
              <a:rPr lang="en-US" altLang="ko-KR" dirty="0"/>
              <a:t>&gt; </a:t>
            </a:r>
            <a:r>
              <a:rPr lang="ko-KR" altLang="en-US" dirty="0"/>
              <a:t>매트릭스 조직 </a:t>
            </a:r>
            <a:r>
              <a:rPr lang="en-US" altLang="ko-KR" dirty="0"/>
              <a:t>&gt; </a:t>
            </a:r>
            <a:r>
              <a:rPr lang="ko-KR" altLang="en-US" dirty="0" err="1"/>
              <a:t>직능별</a:t>
            </a:r>
            <a:r>
              <a:rPr lang="ko-KR" altLang="en-US" dirty="0"/>
              <a:t> 조직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자원 사용의 용이성</a:t>
            </a:r>
            <a:endParaRPr lang="en-US" altLang="ko-KR" dirty="0"/>
          </a:p>
          <a:p>
            <a:pPr lvl="1"/>
            <a:r>
              <a:rPr lang="ko-KR" altLang="en-US" dirty="0"/>
              <a:t> 프로젝트별 조직 </a:t>
            </a:r>
            <a:r>
              <a:rPr lang="en-US" altLang="ko-KR" dirty="0"/>
              <a:t>&gt; </a:t>
            </a:r>
            <a:r>
              <a:rPr lang="ko-KR" altLang="en-US" dirty="0"/>
              <a:t>매트릭스 조직 </a:t>
            </a:r>
            <a:r>
              <a:rPr lang="en-US" altLang="ko-KR" dirty="0"/>
              <a:t>&gt; </a:t>
            </a:r>
            <a:r>
              <a:rPr lang="ko-KR" altLang="en-US" dirty="0" err="1"/>
              <a:t>직능별</a:t>
            </a:r>
            <a:r>
              <a:rPr lang="ko-KR" altLang="en-US" dirty="0"/>
              <a:t> 조직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0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80FD-FCA5-C240-7200-333DD03C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수평적 조직 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A2E4F-A83E-CEC6-4FF6-59A24924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많은 </a:t>
            </a:r>
            <a:r>
              <a:rPr lang="en-US" altLang="ko-KR" dirty="0"/>
              <a:t>IT </a:t>
            </a:r>
            <a:r>
              <a:rPr lang="ko-KR" altLang="en-US" dirty="0"/>
              <a:t>회사들은 조직 문화를 수평적으로 유지하려고 노력하고 있음</a:t>
            </a:r>
            <a:endParaRPr lang="en-US" altLang="ko-KR" dirty="0"/>
          </a:p>
          <a:p>
            <a:pPr lvl="1"/>
            <a:r>
              <a:rPr lang="ko-KR" altLang="en-US" dirty="0" err="1"/>
              <a:t>서로간의</a:t>
            </a:r>
            <a:r>
              <a:rPr lang="ko-KR" altLang="en-US" dirty="0"/>
              <a:t> 인격적인 존중</a:t>
            </a:r>
            <a:endParaRPr lang="en-US" altLang="ko-KR" dirty="0"/>
          </a:p>
          <a:p>
            <a:pPr lvl="1"/>
            <a:r>
              <a:rPr lang="ko-KR" altLang="en-US" dirty="0"/>
              <a:t>팀원의 창의력 증진</a:t>
            </a:r>
            <a:endParaRPr lang="en-US" altLang="ko-KR" dirty="0"/>
          </a:p>
          <a:p>
            <a:pPr lvl="1"/>
            <a:r>
              <a:rPr lang="ko-KR" altLang="en-US" dirty="0"/>
              <a:t>자유로운 의사 개진 독려</a:t>
            </a:r>
            <a:endParaRPr lang="en-US" altLang="ko-KR" dirty="0"/>
          </a:p>
          <a:p>
            <a:r>
              <a:rPr lang="ko-KR" altLang="en-US" dirty="0"/>
              <a:t>그래서 직위에 따른 호칭</a:t>
            </a:r>
            <a:r>
              <a:rPr lang="en-US" altLang="ko-KR" dirty="0"/>
              <a:t> </a:t>
            </a:r>
            <a:r>
              <a:rPr lang="ko-KR" altLang="en-US" dirty="0"/>
              <a:t>대신 이름 뒤에 </a:t>
            </a:r>
            <a:r>
              <a:rPr lang="en-US" altLang="ko-KR" dirty="0"/>
              <a:t>“~</a:t>
            </a:r>
            <a:r>
              <a:rPr lang="ko-KR" altLang="en-US" dirty="0"/>
              <a:t>님</a:t>
            </a:r>
            <a:r>
              <a:rPr lang="en-US" altLang="ko-KR" dirty="0"/>
              <a:t>” </a:t>
            </a:r>
            <a:r>
              <a:rPr lang="ko-KR" altLang="en-US" dirty="0"/>
              <a:t>을 붙이거나 영어 이름을 씀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유닛장</a:t>
            </a:r>
            <a:r>
              <a:rPr lang="en-US" altLang="ko-KR" dirty="0"/>
              <a:t>, </a:t>
            </a:r>
            <a:r>
              <a:rPr lang="ko-KR" altLang="en-US" dirty="0"/>
              <a:t>파트장</a:t>
            </a:r>
            <a:r>
              <a:rPr lang="en-US" altLang="ko-KR" dirty="0"/>
              <a:t>, 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본부장 등의 직책자는 직책으로 부르기도 함</a:t>
            </a:r>
            <a:endParaRPr lang="en-US" altLang="ko-KR" dirty="0"/>
          </a:p>
          <a:p>
            <a:r>
              <a:rPr lang="ko-KR" altLang="en-US" dirty="0"/>
              <a:t>부작용</a:t>
            </a:r>
            <a:endParaRPr lang="en-US" altLang="ko-KR" dirty="0"/>
          </a:p>
          <a:p>
            <a:pPr lvl="1"/>
            <a:r>
              <a:rPr lang="ko-KR" altLang="en-US" dirty="0"/>
              <a:t>위계 질서가 필요한 산업에서는 곤란</a:t>
            </a:r>
            <a:endParaRPr lang="en-US" altLang="ko-KR" dirty="0"/>
          </a:p>
          <a:p>
            <a:pPr lvl="1"/>
            <a:r>
              <a:rPr lang="ko-KR" altLang="en-US" dirty="0"/>
              <a:t>조직 관리에 어려움이 생김</a:t>
            </a:r>
            <a:endParaRPr lang="en-US" altLang="ko-KR" dirty="0"/>
          </a:p>
          <a:p>
            <a:pPr lvl="1"/>
            <a:r>
              <a:rPr lang="ko-KR" altLang="en-US" dirty="0"/>
              <a:t>역량의 하향 평준화 가능성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1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6044-76D3-4ED8-0C1A-AA322B28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중 발생하는 관리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1A528-1E7B-6131-D286-ADBBBB16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회의</a:t>
            </a:r>
            <a:r>
              <a:rPr lang="en-US" altLang="ko-KR" dirty="0"/>
              <a:t>(</a:t>
            </a:r>
            <a:r>
              <a:rPr lang="ko-KR" altLang="en-US" dirty="0"/>
              <a:t>미팅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회의실 예약</a:t>
            </a:r>
            <a:r>
              <a:rPr lang="en-US" altLang="ko-KR" dirty="0"/>
              <a:t>, </a:t>
            </a:r>
            <a:r>
              <a:rPr lang="ko-KR" altLang="en-US" dirty="0"/>
              <a:t>회의 방식 결정</a:t>
            </a:r>
            <a:r>
              <a:rPr lang="en-US" altLang="ko-KR" dirty="0"/>
              <a:t>, </a:t>
            </a:r>
            <a:r>
              <a:rPr lang="ko-KR" altLang="en-US" dirty="0"/>
              <a:t>참석자 결정</a:t>
            </a:r>
            <a:r>
              <a:rPr lang="en-US" altLang="ko-KR" dirty="0"/>
              <a:t>, </a:t>
            </a:r>
            <a:r>
              <a:rPr lang="ko-KR" altLang="en-US" dirty="0"/>
              <a:t>회의 주제 사전 공유</a:t>
            </a:r>
            <a:r>
              <a:rPr lang="en-US" altLang="ko-KR" dirty="0"/>
              <a:t>, </a:t>
            </a:r>
            <a:r>
              <a:rPr lang="ko-KR" altLang="en-US" dirty="0"/>
              <a:t>회의록 작성 등을 절차화 함</a:t>
            </a:r>
            <a:endParaRPr lang="en-US" altLang="ko-KR" dirty="0"/>
          </a:p>
          <a:p>
            <a:r>
              <a:rPr lang="ko-KR" altLang="en-US" dirty="0"/>
              <a:t>작업 결과 수집</a:t>
            </a:r>
            <a:endParaRPr lang="en-US" altLang="ko-KR" dirty="0"/>
          </a:p>
          <a:p>
            <a:pPr lvl="1"/>
            <a:r>
              <a:rPr lang="ko-KR" altLang="en-US" dirty="0"/>
              <a:t>작업의 결과물 생성하고</a:t>
            </a:r>
            <a:r>
              <a:rPr lang="en-US" altLang="ko-KR" dirty="0"/>
              <a:t>, </a:t>
            </a:r>
            <a:r>
              <a:rPr lang="ko-KR" altLang="en-US" dirty="0"/>
              <a:t>승인 받고</a:t>
            </a:r>
            <a:r>
              <a:rPr lang="en-US" altLang="ko-KR" dirty="0"/>
              <a:t>, </a:t>
            </a:r>
            <a:r>
              <a:rPr lang="ko-KR" altLang="en-US" dirty="0"/>
              <a:t>공유하는 것을 절차화 함</a:t>
            </a:r>
            <a:endParaRPr lang="en-US" altLang="ko-KR" dirty="0"/>
          </a:p>
          <a:p>
            <a:pPr lvl="1"/>
            <a:r>
              <a:rPr lang="ko-KR" altLang="en-US" dirty="0"/>
              <a:t>소스코드 → </a:t>
            </a:r>
            <a:r>
              <a:rPr lang="en-US" altLang="ko-KR" dirty="0"/>
              <a:t>Source repository (</a:t>
            </a:r>
            <a:r>
              <a:rPr lang="ko-KR" altLang="en-US" dirty="0"/>
              <a:t>보통 </a:t>
            </a:r>
            <a:r>
              <a:rPr lang="en-US" altLang="ko-KR" dirty="0"/>
              <a:t>git repository)</a:t>
            </a:r>
          </a:p>
          <a:p>
            <a:pPr lvl="1"/>
            <a:r>
              <a:rPr lang="ko-KR" altLang="en-US" dirty="0"/>
              <a:t>문서 → </a:t>
            </a:r>
            <a:r>
              <a:rPr lang="en-US" altLang="ko-KR" dirty="0"/>
              <a:t>Wiki </a:t>
            </a:r>
            <a:r>
              <a:rPr lang="ko-KR" altLang="en-US" dirty="0"/>
              <a:t>나 </a:t>
            </a:r>
            <a:r>
              <a:rPr lang="en-US" altLang="ko-KR" dirty="0"/>
              <a:t>Google Workspace/Office365 </a:t>
            </a:r>
            <a:r>
              <a:rPr lang="ko-KR" altLang="en-US" dirty="0"/>
              <a:t>상의 문서</a:t>
            </a:r>
            <a:endParaRPr lang="en-US" altLang="ko-KR" dirty="0"/>
          </a:p>
          <a:p>
            <a:pPr lvl="1"/>
            <a:r>
              <a:rPr lang="ko-KR" altLang="en-US" dirty="0"/>
              <a:t>파일 공유 → </a:t>
            </a:r>
            <a:r>
              <a:rPr lang="en-US" altLang="ko-KR" dirty="0"/>
              <a:t>Google Workspace, Office365, Dropbox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5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576DD-101E-B9DF-C288-EE2CC939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Atlassian Confluence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B8DAA-6777-BAD5-9CC2-A2A7388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Confluence </a:t>
            </a:r>
            <a:r>
              <a:rPr lang="ko-KR" altLang="en-US" dirty="0"/>
              <a:t>는 </a:t>
            </a:r>
            <a:r>
              <a:rPr lang="en-US" altLang="ko-KR" dirty="0"/>
              <a:t>Jira </a:t>
            </a:r>
            <a:r>
              <a:rPr lang="ko-KR" altLang="en-US" dirty="0"/>
              <a:t>와 더불어 </a:t>
            </a:r>
            <a:r>
              <a:rPr lang="en-US" altLang="ko-KR" dirty="0"/>
              <a:t>Atlassian </a:t>
            </a:r>
            <a:r>
              <a:rPr lang="ko-KR" altLang="en-US" dirty="0"/>
              <a:t>의 대표적인 </a:t>
            </a:r>
            <a:r>
              <a:rPr lang="en-US" altLang="ko-KR" dirty="0"/>
              <a:t>SaaS </a:t>
            </a:r>
            <a:r>
              <a:rPr lang="ko-KR" altLang="en-US" dirty="0"/>
              <a:t>서비스임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FF63E-5AC4-18A3-F428-9AD504F8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51" y="1833740"/>
            <a:ext cx="8165159" cy="479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18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26B1-7194-CDFA-7E14-59E3F3E1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모니터링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F9C41-06DE-0228-ABB2-BA83E542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프로젝트의 현황을 파악하고</a:t>
            </a:r>
            <a:r>
              <a:rPr lang="en-US" altLang="ko-KR" dirty="0"/>
              <a:t>, </a:t>
            </a:r>
            <a:r>
              <a:rPr lang="ko-KR" altLang="en-US" dirty="0"/>
              <a:t>계획치와의 차이를 분석하여 필요한 경우 조치를 취하기 위함</a:t>
            </a:r>
            <a:endParaRPr lang="en-US" altLang="ko-KR" dirty="0"/>
          </a:p>
          <a:p>
            <a:r>
              <a:rPr lang="ko-KR" altLang="en-US" dirty="0"/>
              <a:t>대상</a:t>
            </a:r>
            <a:endParaRPr lang="en-US" altLang="ko-KR" dirty="0"/>
          </a:p>
          <a:p>
            <a:pPr lvl="1"/>
            <a:r>
              <a:rPr lang="ko-KR" altLang="en-US" dirty="0"/>
              <a:t>일정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진척도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…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BC2C26-D454-A964-3C41-246172D52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80"/>
          <a:stretch/>
        </p:blipFill>
        <p:spPr bwMode="auto">
          <a:xfrm>
            <a:off x="838199" y="4224337"/>
            <a:ext cx="8043863" cy="193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72346-2195-F187-2C9F-7970C3F7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팀 조직하기 </a:t>
            </a:r>
            <a:r>
              <a:rPr lang="en-US" altLang="ko-KR" dirty="0"/>
              <a:t>(Team Building)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16DA4-48E0-13B4-3CC1-750E3575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중요성</a:t>
            </a:r>
            <a:endParaRPr lang="en-US" altLang="ko-KR" dirty="0"/>
          </a:p>
          <a:p>
            <a:pPr lvl="1"/>
            <a:r>
              <a:rPr lang="ko-KR" altLang="en-US" dirty="0"/>
              <a:t>업무 담당자 간의 의사 소통과 협업에 영향을 미침</a:t>
            </a:r>
            <a:endParaRPr lang="en-US" altLang="ko-KR" dirty="0"/>
          </a:p>
          <a:p>
            <a:pPr lvl="1"/>
            <a:r>
              <a:rPr lang="ko-KR" altLang="en-US" dirty="0"/>
              <a:t>프로젝트 의사 결정에 영향을 미침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조직하기에서 결정 되어야 하는 것들</a:t>
            </a:r>
            <a:endParaRPr lang="en-US" altLang="ko-KR" dirty="0"/>
          </a:p>
          <a:p>
            <a:pPr lvl="1"/>
            <a:r>
              <a:rPr lang="ko-KR" altLang="en-US" dirty="0"/>
              <a:t>역할과 책임 </a:t>
            </a:r>
            <a:r>
              <a:rPr lang="en-US" altLang="ko-KR" i="1" dirty="0"/>
              <a:t>(R&amp;R; Roles &amp; Responsibilities)</a:t>
            </a:r>
          </a:p>
          <a:p>
            <a:pPr lvl="1"/>
            <a:r>
              <a:rPr lang="ko-KR" altLang="en-US" dirty="0"/>
              <a:t>정보 전달 방식과 의사 결정 방식</a:t>
            </a:r>
            <a:endParaRPr lang="en-US" altLang="ko-KR" dirty="0"/>
          </a:p>
          <a:p>
            <a:pPr lvl="1"/>
            <a:r>
              <a:rPr lang="ko-KR" altLang="en-US" dirty="0"/>
              <a:t>구성원간 갈등 해소 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좁은 의미로 </a:t>
            </a:r>
            <a:r>
              <a:rPr lang="en-US" altLang="ko-KR" dirty="0"/>
              <a:t>“</a:t>
            </a:r>
            <a:r>
              <a:rPr lang="ko-KR" altLang="en-US" dirty="0"/>
              <a:t>팀 빌딩</a:t>
            </a:r>
            <a:r>
              <a:rPr lang="en-US" altLang="ko-KR" dirty="0"/>
              <a:t>”</a:t>
            </a:r>
            <a:r>
              <a:rPr lang="ko-KR" altLang="en-US" dirty="0"/>
              <a:t>이 </a:t>
            </a:r>
            <a:r>
              <a:rPr lang="en-US" altLang="ko-KR" dirty="0"/>
              <a:t>“</a:t>
            </a:r>
            <a:r>
              <a:rPr lang="ko-KR" altLang="en-US" dirty="0"/>
              <a:t>팀원 채용 중</a:t>
            </a:r>
            <a:r>
              <a:rPr lang="en-US" altLang="ko-KR" dirty="0"/>
              <a:t>” </a:t>
            </a:r>
            <a:r>
              <a:rPr lang="ko-KR" altLang="en-US" dirty="0"/>
              <a:t>으로 이해되기도 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1EFA7-9F05-773E-C1D5-C50166D6540C}"/>
              </a:ext>
            </a:extLst>
          </p:cNvPr>
          <p:cNvSpPr txBox="1"/>
          <p:nvPr/>
        </p:nvSpPr>
        <p:spPr>
          <a:xfrm>
            <a:off x="7639792" y="2074223"/>
            <a:ext cx="4136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바탕" panose="02030600000101010101" pitchFamily="18" charset="-127"/>
                <a:ea typeface="바탕" panose="02030600000101010101" pitchFamily="18" charset="-127"/>
              </a:rPr>
              <a:t>프로젝트 생산성에 영향을 미침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568A244-D321-1386-0A2F-7BA4260EE606}"/>
              </a:ext>
            </a:extLst>
          </p:cNvPr>
          <p:cNvSpPr/>
          <p:nvPr/>
        </p:nvSpPr>
        <p:spPr>
          <a:xfrm>
            <a:off x="7429994" y="1832757"/>
            <a:ext cx="241465" cy="102523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444ED-E6F6-9DC2-3F15-E85C8B5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모니터링 </a:t>
            </a:r>
            <a:r>
              <a:rPr lang="en-US" altLang="ko-KR" dirty="0"/>
              <a:t>#1 - </a:t>
            </a:r>
            <a:r>
              <a:rPr lang="ko-KR" altLang="en-US" dirty="0"/>
              <a:t>일정 및 비용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60ECE-F221-4121-F02B-45FCBCF8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작업의 착수시점</a:t>
            </a:r>
            <a:r>
              <a:rPr lang="en-US" altLang="ko-KR" dirty="0"/>
              <a:t>, </a:t>
            </a:r>
            <a:r>
              <a:rPr lang="ko-KR" altLang="en-US" dirty="0"/>
              <a:t>종료시점을 계획치와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작업에 투입된 자원을 시간 단위로 기록하면 비용을 계산할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이를 위해서는 가장 중요한 자원인 인력에 대해서도 </a:t>
            </a:r>
            <a:r>
              <a:rPr lang="ko-KR" altLang="en-US" dirty="0" err="1"/>
              <a:t>작업별</a:t>
            </a:r>
            <a:r>
              <a:rPr lang="ko-KR" altLang="en-US" dirty="0"/>
              <a:t> 시간 추적을 해야함을 의미</a:t>
            </a:r>
            <a:endParaRPr lang="en-US" altLang="ko-KR" dirty="0"/>
          </a:p>
          <a:p>
            <a:pPr lvl="2"/>
            <a:r>
              <a:rPr lang="en-US" altLang="ko-KR" dirty="0"/>
              <a:t>Jira </a:t>
            </a:r>
            <a:r>
              <a:rPr lang="ko-KR" altLang="en-US" dirty="0"/>
              <a:t>같은 작업 관리 툴에서 각 작업 별로 투입된 시간을 기재할 수 있는 기능을 제공함</a:t>
            </a:r>
            <a:endParaRPr lang="en-US" altLang="ko-KR" dirty="0"/>
          </a:p>
          <a:p>
            <a:pPr lvl="1"/>
            <a:r>
              <a:rPr lang="ko-KR" altLang="en-US" dirty="0"/>
              <a:t>이는 작업자 입장에서 개발 외의 </a:t>
            </a:r>
            <a:r>
              <a:rPr lang="en-US" altLang="ko-KR" dirty="0"/>
              <a:t>“</a:t>
            </a:r>
            <a:r>
              <a:rPr lang="ko-KR" altLang="en-US" dirty="0"/>
              <a:t>귀찮은 일</a:t>
            </a:r>
            <a:r>
              <a:rPr lang="en-US" altLang="ko-KR" dirty="0"/>
              <a:t>” </a:t>
            </a:r>
            <a:r>
              <a:rPr lang="ko-KR" altLang="en-US" dirty="0"/>
              <a:t>로 여겨져서 간과되기 쉬움</a:t>
            </a:r>
          </a:p>
        </p:txBody>
      </p:sp>
      <p:pic>
        <p:nvPicPr>
          <p:cNvPr id="5" name="그림 3">
            <a:extLst>
              <a:ext uri="{FF2B5EF4-FFF2-40B4-BE49-F238E27FC236}">
                <a16:creationId xmlns:a16="http://schemas.microsoft.com/office/drawing/2014/main" id="{51A628FD-8504-3275-6948-1FD0245D2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25"/>
          <a:stretch/>
        </p:blipFill>
        <p:spPr bwMode="auto">
          <a:xfrm>
            <a:off x="766947" y="2044320"/>
            <a:ext cx="5135089" cy="83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3">
            <a:extLst>
              <a:ext uri="{FF2B5EF4-FFF2-40B4-BE49-F238E27FC236}">
                <a16:creationId xmlns:a16="http://schemas.microsoft.com/office/drawing/2014/main" id="{59F492F1-81C7-B90F-73E1-607360A58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9"/>
          <a:stretch/>
        </p:blipFill>
        <p:spPr bwMode="auto">
          <a:xfrm>
            <a:off x="1477837" y="3694765"/>
            <a:ext cx="4103687" cy="145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5A08-E53B-F834-9461-4BF5A85C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모니터링 </a:t>
            </a:r>
            <a:r>
              <a:rPr lang="en-US" altLang="ko-KR" dirty="0"/>
              <a:t>#2 - </a:t>
            </a:r>
            <a:r>
              <a:rPr lang="ko-KR" altLang="en-US" dirty="0"/>
              <a:t>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926AF-47EA-0B83-DE13-7E35F668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9" y="1388532"/>
            <a:ext cx="7719785" cy="5240868"/>
          </a:xfrm>
        </p:spPr>
        <p:txBody>
          <a:bodyPr/>
          <a:lstStyle/>
          <a:p>
            <a:r>
              <a:rPr lang="ko-KR" altLang="en-US" dirty="0" err="1"/>
              <a:t>번다운</a:t>
            </a:r>
            <a:r>
              <a:rPr lang="ko-KR" altLang="en-US" dirty="0"/>
              <a:t> 차트 </a:t>
            </a:r>
            <a:r>
              <a:rPr lang="en-US" altLang="ko-KR" dirty="0"/>
              <a:t>(Burndown Chart)</a:t>
            </a:r>
          </a:p>
          <a:p>
            <a:pPr lvl="1"/>
            <a:r>
              <a:rPr lang="ko-KR" altLang="en-US" dirty="0"/>
              <a:t>애자일 프로세스에서 주로 사용됨</a:t>
            </a:r>
            <a:endParaRPr lang="en-US" altLang="ko-KR" dirty="0"/>
          </a:p>
          <a:p>
            <a:pPr lvl="1"/>
            <a:r>
              <a:rPr lang="ko-KR" altLang="en-US" dirty="0"/>
              <a:t>남아 있는 작업 수의 그래프임</a:t>
            </a:r>
            <a:endParaRPr lang="en-US" altLang="ko-KR" dirty="0"/>
          </a:p>
          <a:p>
            <a:pPr lvl="2"/>
            <a:r>
              <a:rPr lang="ko-KR" altLang="en-US" dirty="0"/>
              <a:t>각 작업 별로 점수</a:t>
            </a:r>
            <a:r>
              <a:rPr lang="en-US" altLang="ko-KR" dirty="0"/>
              <a:t>(= </a:t>
            </a:r>
            <a:r>
              <a:rPr lang="ko-KR" altLang="en-US" dirty="0"/>
              <a:t>스토리 포인트</a:t>
            </a:r>
            <a:r>
              <a:rPr lang="en-US" altLang="ko-KR" dirty="0"/>
              <a:t>)</a:t>
            </a:r>
            <a:r>
              <a:rPr lang="ko-KR" altLang="en-US" dirty="0"/>
              <a:t>가 있는 경우</a:t>
            </a:r>
            <a:br>
              <a:rPr lang="en-US" altLang="ko-KR" dirty="0"/>
            </a:br>
            <a:r>
              <a:rPr lang="ko-KR" altLang="en-US" dirty="0"/>
              <a:t>작업 수 대신 이 점수의 합을 씀</a:t>
            </a:r>
            <a:endParaRPr lang="en-US" altLang="ko-KR" dirty="0"/>
          </a:p>
          <a:p>
            <a:pPr lvl="2"/>
            <a:r>
              <a:rPr lang="ko-KR" altLang="en-US" dirty="0"/>
              <a:t>참고용으로 이상적인 </a:t>
            </a:r>
            <a:r>
              <a:rPr lang="en-US" altLang="ko-KR" dirty="0"/>
              <a:t>burn-down </a:t>
            </a:r>
            <a:r>
              <a:rPr lang="ko-KR" altLang="en-US" dirty="0"/>
              <a:t>을 같이 표시해서 진행 상황의 속도를 파악함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변경이 발생해서 작업 수가 변경 되는 경우</a:t>
            </a:r>
            <a:br>
              <a:rPr lang="en-US" altLang="ko-KR" dirty="0"/>
            </a:br>
            <a:r>
              <a:rPr lang="ko-KR" altLang="en-US" dirty="0"/>
              <a:t>이 것이 제대로 </a:t>
            </a:r>
            <a:r>
              <a:rPr lang="ko-KR" altLang="en-US" dirty="0" err="1"/>
              <a:t>시각화되지</a:t>
            </a:r>
            <a:r>
              <a:rPr lang="ko-KR" altLang="en-US" dirty="0"/>
              <a:t> 않음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42DD18-6AF0-C36A-D93C-D56D16F5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925" y="2583841"/>
            <a:ext cx="3891216" cy="394823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E690D5-FA33-4048-07A0-A977B58BD352}"/>
              </a:ext>
            </a:extLst>
          </p:cNvPr>
          <p:cNvCxnSpPr/>
          <p:nvPr/>
        </p:nvCxnSpPr>
        <p:spPr>
          <a:xfrm>
            <a:off x="8862313" y="3887283"/>
            <a:ext cx="2991019" cy="165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4456F4-540F-05FA-B714-9C374B6A7B2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353800" y="4866223"/>
            <a:ext cx="0" cy="36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575DC4-5EEB-E5DD-612D-1086C1EA5D9A}"/>
              </a:ext>
            </a:extLst>
          </p:cNvPr>
          <p:cNvSpPr txBox="1"/>
          <p:nvPr/>
        </p:nvSpPr>
        <p:spPr>
          <a:xfrm>
            <a:off x="11056282" y="45276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4472C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이상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D59FE5-BA9F-77FB-2014-9CB0D7CEBBE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409216" y="3518374"/>
            <a:ext cx="157491" cy="4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37E2EF-60AA-CC18-440D-A40BCD30151F}"/>
              </a:ext>
            </a:extLst>
          </p:cNvPr>
          <p:cNvSpPr txBox="1"/>
          <p:nvPr/>
        </p:nvSpPr>
        <p:spPr>
          <a:xfrm>
            <a:off x="9269189" y="31798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4472C4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실제</a:t>
            </a:r>
          </a:p>
        </p:txBody>
      </p:sp>
    </p:spTree>
    <p:extLst>
      <p:ext uri="{BB962C8B-B14F-4D97-AF65-F5344CB8AC3E}">
        <p14:creationId xmlns:p14="http://schemas.microsoft.com/office/powerpoint/2010/main" val="28773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5A08-E53B-F834-9461-4BF5A85C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모니터링 </a:t>
            </a:r>
            <a:r>
              <a:rPr lang="en-US" altLang="ko-KR" dirty="0"/>
              <a:t>#2 - </a:t>
            </a:r>
            <a:r>
              <a:rPr lang="ko-KR" altLang="en-US" dirty="0"/>
              <a:t>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926AF-47EA-0B83-DE13-7E35F668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9" y="1388532"/>
            <a:ext cx="7719785" cy="5240868"/>
          </a:xfrm>
        </p:spPr>
        <p:txBody>
          <a:bodyPr/>
          <a:lstStyle/>
          <a:p>
            <a:r>
              <a:rPr lang="ko-KR" altLang="en-US" dirty="0" err="1"/>
              <a:t>번업</a:t>
            </a:r>
            <a:r>
              <a:rPr lang="ko-KR" altLang="en-US" dirty="0"/>
              <a:t> 차트 </a:t>
            </a:r>
            <a:r>
              <a:rPr lang="en-US" altLang="ko-KR" dirty="0"/>
              <a:t>(Burnup Chart)</a:t>
            </a:r>
          </a:p>
          <a:p>
            <a:pPr lvl="1"/>
            <a:r>
              <a:rPr lang="ko-KR" altLang="en-US" dirty="0"/>
              <a:t>해결한 작업 수의 그래프임</a:t>
            </a:r>
            <a:endParaRPr lang="en-US" altLang="ko-KR" dirty="0"/>
          </a:p>
          <a:p>
            <a:pPr lvl="2"/>
            <a:r>
              <a:rPr lang="ko-KR" altLang="en-US" dirty="0"/>
              <a:t>각 작업 별로 점수</a:t>
            </a:r>
            <a:r>
              <a:rPr lang="en-US" altLang="ko-KR" dirty="0"/>
              <a:t>(= </a:t>
            </a:r>
            <a:r>
              <a:rPr lang="ko-KR" altLang="en-US" dirty="0"/>
              <a:t>스토리 포인트</a:t>
            </a:r>
            <a:r>
              <a:rPr lang="en-US" altLang="ko-KR" dirty="0"/>
              <a:t>)</a:t>
            </a:r>
            <a:r>
              <a:rPr lang="ko-KR" altLang="en-US" dirty="0"/>
              <a:t>가 있는 경우</a:t>
            </a:r>
            <a:br>
              <a:rPr lang="en-US" altLang="ko-KR" dirty="0"/>
            </a:br>
            <a:r>
              <a:rPr lang="ko-KR" altLang="en-US" dirty="0"/>
              <a:t>작업 수 대신 이 점수의 합을 씀</a:t>
            </a:r>
            <a:endParaRPr lang="en-US" altLang="ko-KR" dirty="0"/>
          </a:p>
          <a:p>
            <a:pPr lvl="1"/>
            <a:r>
              <a:rPr lang="ko-KR" altLang="en-US" dirty="0"/>
              <a:t>중간에 작업 수의 변경이 쉽게 식별됨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946086-9DB5-525B-43E9-FBF0B90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6" y="2202354"/>
            <a:ext cx="4399874" cy="45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B2379-C95D-B264-12D2-35E4CA2C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69B41-FBEB-F78D-CB3B-342B87B7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위험 요인을 파악하고 평가 관리하는 기술과 노하우</a:t>
            </a:r>
            <a:r>
              <a:rPr lang="en-US" altLang="ko-KR" dirty="0"/>
              <a:t>, </a:t>
            </a:r>
            <a:r>
              <a:rPr lang="ko-KR" altLang="en-US" dirty="0"/>
              <a:t>프로세스를 의미함</a:t>
            </a:r>
            <a:endParaRPr lang="en-US" altLang="ko-KR" dirty="0"/>
          </a:p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위험이 발생했을 때의 영향을 줄이는 것</a:t>
            </a:r>
            <a:endParaRPr lang="en-US" altLang="ko-KR" dirty="0"/>
          </a:p>
          <a:p>
            <a:r>
              <a:rPr lang="ko-KR" altLang="en-US" dirty="0"/>
              <a:t>단계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F38B532-3076-D9E0-714C-1FA465165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 bwMode="auto">
          <a:xfrm>
            <a:off x="736084" y="3173372"/>
            <a:ext cx="8248650" cy="23882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ECB8-D056-50BA-14BF-E7D217C5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F6A2A-2D9D-EDE0-CE67-E04B6EFE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프로젝트에 영향을 줄 수 있는 요소들을 찾음</a:t>
            </a:r>
            <a:endParaRPr lang="en-US" altLang="ko-KR" dirty="0"/>
          </a:p>
          <a:p>
            <a:r>
              <a:rPr lang="ko-KR" altLang="en-US" dirty="0"/>
              <a:t>찾는 방법</a:t>
            </a:r>
            <a:endParaRPr lang="en-US" altLang="ko-KR" dirty="0"/>
          </a:p>
          <a:p>
            <a:pPr lvl="1"/>
            <a:r>
              <a:rPr lang="ko-KR" altLang="en-US" dirty="0"/>
              <a:t>회의</a:t>
            </a:r>
            <a:r>
              <a:rPr lang="en-US" altLang="ko-KR" dirty="0"/>
              <a:t>, </a:t>
            </a:r>
            <a:r>
              <a:rPr lang="ko-KR" altLang="en-US" dirty="0"/>
              <a:t>문서 분석</a:t>
            </a:r>
            <a:r>
              <a:rPr lang="en-US" altLang="ko-KR" dirty="0"/>
              <a:t>, </a:t>
            </a:r>
            <a:r>
              <a:rPr lang="ko-KR" altLang="en-US" dirty="0"/>
              <a:t>리스크 분할 구조</a:t>
            </a:r>
            <a:r>
              <a:rPr lang="en-US" altLang="ko-KR" dirty="0"/>
              <a:t>&amp;</a:t>
            </a:r>
            <a:r>
              <a:rPr lang="ko-KR" altLang="en-US" dirty="0"/>
              <a:t>체크 리스트</a:t>
            </a:r>
            <a:r>
              <a:rPr lang="en-US" altLang="ko-KR" dirty="0"/>
              <a:t>, 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34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ECB8-D056-50BA-14BF-E7D217C5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F6A2A-2D9D-EDE0-CE67-E04B6EFE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Barry Boehm </a:t>
            </a:r>
            <a:r>
              <a:rPr lang="ko-KR" altLang="en-US" dirty="0"/>
              <a:t>이 제시한 리스크 요소들 </a:t>
            </a:r>
            <a:endParaRPr lang="en-US" altLang="ko-KR" dirty="0"/>
          </a:p>
          <a:p>
            <a:pPr lvl="1"/>
            <a:r>
              <a:rPr lang="ko-KR" altLang="en-US" dirty="0"/>
              <a:t>인력부족</a:t>
            </a:r>
            <a:endParaRPr lang="en-US" altLang="ko-KR" dirty="0"/>
          </a:p>
          <a:p>
            <a:pPr lvl="1"/>
            <a:r>
              <a:rPr lang="ko-KR" altLang="en-US" dirty="0"/>
              <a:t>비현실적 일정 및 예산</a:t>
            </a:r>
            <a:endParaRPr lang="en-US" altLang="ko-KR" dirty="0"/>
          </a:p>
          <a:p>
            <a:pPr lvl="1"/>
            <a:r>
              <a:rPr lang="ko-KR" altLang="en-US" dirty="0"/>
              <a:t>잘못된 기능 개발</a:t>
            </a:r>
            <a:endParaRPr lang="en-US" altLang="ko-KR" dirty="0"/>
          </a:p>
          <a:p>
            <a:pPr lvl="1"/>
            <a:r>
              <a:rPr lang="ko-KR" altLang="en-US" dirty="0"/>
              <a:t>잘못된 인터페이스 개발</a:t>
            </a:r>
            <a:endParaRPr lang="en-US" altLang="ko-KR" dirty="0"/>
          </a:p>
          <a:p>
            <a:pPr lvl="1"/>
            <a:r>
              <a:rPr lang="ko-KR" altLang="en-US" dirty="0"/>
              <a:t>지나친 완벽 주의</a:t>
            </a:r>
            <a:endParaRPr lang="en-US" altLang="ko-KR" dirty="0"/>
          </a:p>
          <a:p>
            <a:pPr lvl="1"/>
            <a:r>
              <a:rPr lang="ko-KR" altLang="en-US" dirty="0"/>
              <a:t>계속적인 요구변경</a:t>
            </a:r>
            <a:endParaRPr lang="en-US" altLang="ko-KR" dirty="0"/>
          </a:p>
          <a:p>
            <a:pPr lvl="1"/>
            <a:r>
              <a:rPr lang="ko-KR" altLang="en-US" dirty="0"/>
              <a:t>외주로 준 작업이 문제가 있는 경우</a:t>
            </a:r>
            <a:endParaRPr lang="en-US" altLang="ko-KR" dirty="0"/>
          </a:p>
          <a:p>
            <a:pPr lvl="1"/>
            <a:r>
              <a:rPr lang="ko-KR" altLang="en-US" dirty="0"/>
              <a:t>외주를 통해 받아온 컴포넌트에 문제가 있는 경우 </a:t>
            </a:r>
            <a:endParaRPr lang="en-US" altLang="ko-KR" dirty="0"/>
          </a:p>
          <a:p>
            <a:pPr lvl="1"/>
            <a:r>
              <a:rPr lang="ko-KR" altLang="en-US" dirty="0"/>
              <a:t>실시간 성능이 떨어지는 경우</a:t>
            </a:r>
            <a:endParaRPr lang="en-US" altLang="ko-KR" dirty="0"/>
          </a:p>
          <a:p>
            <a:pPr lvl="1"/>
            <a:r>
              <a:rPr lang="ko-KR" altLang="en-US" dirty="0"/>
              <a:t>컴퓨터 공학 기술의 한계</a:t>
            </a:r>
          </a:p>
        </p:txBody>
      </p:sp>
    </p:spTree>
    <p:extLst>
      <p:ext uri="{BB962C8B-B14F-4D97-AF65-F5344CB8AC3E}">
        <p14:creationId xmlns:p14="http://schemas.microsoft.com/office/powerpoint/2010/main" val="339963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4BD20-C839-FDCF-22F8-F35845B2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28BD0-0014-13EF-24D6-82587B76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리스크의 영향도에 따라 평가하고 우선 순위를 매김</a:t>
            </a:r>
            <a:endParaRPr lang="en-US" altLang="ko-KR" dirty="0"/>
          </a:p>
          <a:p>
            <a:r>
              <a:rPr lang="ko-KR" altLang="en-US" dirty="0"/>
              <a:t>영향도 평가 방법</a:t>
            </a:r>
            <a:endParaRPr lang="en-US" altLang="ko-KR" dirty="0"/>
          </a:p>
          <a:p>
            <a:pPr lvl="1"/>
            <a:r>
              <a:rPr lang="ko-KR" altLang="en-US" dirty="0"/>
              <a:t>정량적 방법</a:t>
            </a:r>
            <a:r>
              <a:rPr lang="en-US" altLang="ko-KR" dirty="0"/>
              <a:t>: </a:t>
            </a:r>
            <a:r>
              <a:rPr lang="ko-KR" altLang="en-US" dirty="0"/>
              <a:t>발생 확률과 영향을 고려해서 돈으로 환산</a:t>
            </a:r>
            <a:endParaRPr lang="en-US" altLang="ko-KR" dirty="0"/>
          </a:p>
          <a:p>
            <a:pPr lvl="1"/>
            <a:r>
              <a:rPr lang="ko-KR" altLang="en-US" dirty="0"/>
              <a:t>정성적 방법</a:t>
            </a:r>
            <a:r>
              <a:rPr lang="en-US" altLang="ko-KR" dirty="0"/>
              <a:t>: </a:t>
            </a:r>
            <a:r>
              <a:rPr lang="ko-KR" altLang="en-US" dirty="0"/>
              <a:t>아래의 리스크 매트릭스를 사용</a:t>
            </a:r>
            <a:endParaRPr lang="en-US" altLang="ko-KR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CB0EFD17-6043-35AD-5DDE-BFA429566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0"/>
          <a:stretch/>
        </p:blipFill>
        <p:spPr bwMode="auto">
          <a:xfrm>
            <a:off x="1007836" y="3429000"/>
            <a:ext cx="6513513" cy="244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884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7ECF-ACEC-7983-B950-02E3FCE4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6DC2F-F9AF-ADE9-F75F-7CBF5AF1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위험 요소를 해소하기 위한 방법을 강구하고</a:t>
            </a:r>
            <a:r>
              <a:rPr lang="en-US" altLang="ko-KR" dirty="0"/>
              <a:t> </a:t>
            </a:r>
            <a:r>
              <a:rPr lang="ko-KR" altLang="en-US" dirty="0"/>
              <a:t>프로젝트 실행 동안 이를 적용</a:t>
            </a:r>
            <a:endParaRPr lang="en-US" altLang="ko-KR" dirty="0"/>
          </a:p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리스크를 피하기 위해 계획을 변경</a:t>
            </a:r>
            <a:endParaRPr lang="en-US" altLang="ko-KR" dirty="0"/>
          </a:p>
          <a:p>
            <a:pPr lvl="1"/>
            <a:r>
              <a:rPr lang="ko-KR" altLang="en-US" dirty="0"/>
              <a:t>책임을 다른 기관에 맡김</a:t>
            </a:r>
            <a:endParaRPr lang="en-US" altLang="ko-KR" dirty="0"/>
          </a:p>
          <a:p>
            <a:pPr lvl="1"/>
            <a:r>
              <a:rPr lang="ko-KR" altLang="en-US" dirty="0"/>
              <a:t>일부만 구현해 보는 프로토타이핑</a:t>
            </a:r>
            <a:endParaRPr lang="en-US" altLang="ko-KR" dirty="0"/>
          </a:p>
          <a:p>
            <a:pPr lvl="1"/>
            <a:r>
              <a:rPr lang="ko-KR" altLang="en-US" dirty="0"/>
              <a:t>유능한 인재를 등용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자와 협업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리스크의 영향과 원인을 헷갈리지 말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프로젝트가 지연되어 배상금이 발생한다</a:t>
            </a:r>
            <a:r>
              <a:rPr lang="en-US" altLang="ko-KR" dirty="0"/>
              <a:t>” </a:t>
            </a:r>
            <a:r>
              <a:rPr lang="ko-KR" altLang="en-US" dirty="0"/>
              <a:t>는 리스크의 영향이지 원인이 아님</a:t>
            </a:r>
          </a:p>
        </p:txBody>
      </p:sp>
    </p:spTree>
    <p:extLst>
      <p:ext uri="{BB962C8B-B14F-4D97-AF65-F5344CB8AC3E}">
        <p14:creationId xmlns:p14="http://schemas.microsoft.com/office/powerpoint/2010/main" val="3223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9632-0E2E-975B-4767-F9FBA54F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직능별</a:t>
            </a:r>
            <a:r>
              <a:rPr lang="ko-KR" altLang="en-US" dirty="0"/>
              <a:t> 조직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FB74-55D6-76F5-AFD5-69312AA3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20" y="3481448"/>
            <a:ext cx="11015132" cy="314795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참고</a:t>
            </a:r>
            <a:endParaRPr lang="en-US" altLang="ko-KR" dirty="0"/>
          </a:p>
          <a:p>
            <a:pPr lvl="2"/>
            <a:r>
              <a:rPr lang="ko-KR" altLang="en-US" dirty="0"/>
              <a:t>직군</a:t>
            </a:r>
            <a:r>
              <a:rPr lang="en-US" altLang="ko-KR" dirty="0"/>
              <a:t>(job group): </a:t>
            </a:r>
            <a:r>
              <a:rPr lang="ko-KR" altLang="en-US" dirty="0"/>
              <a:t>유사한 직무를 한데 뭉뚱그린 것 </a:t>
            </a:r>
            <a:r>
              <a:rPr lang="en-US" altLang="ko-KR" dirty="0"/>
              <a:t>(</a:t>
            </a:r>
            <a:r>
              <a:rPr lang="ko-KR" altLang="en-US" dirty="0"/>
              <a:t>직렬의 상위 개념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직렬</a:t>
            </a:r>
            <a:r>
              <a:rPr lang="en-US" altLang="ko-KR" dirty="0"/>
              <a:t>(job series): </a:t>
            </a:r>
            <a:r>
              <a:rPr lang="ko-KR" altLang="en-US" dirty="0"/>
              <a:t>직무의 종류가 유사하고 책임과 어려움의 정도가 다른 직급의 계열</a:t>
            </a:r>
            <a:endParaRPr lang="en-US" altLang="ko-KR" dirty="0"/>
          </a:p>
          <a:p>
            <a:r>
              <a:rPr lang="ko-KR" altLang="en-US" dirty="0" err="1"/>
              <a:t>직능별</a:t>
            </a:r>
            <a:r>
              <a:rPr lang="ko-KR" altLang="en-US" dirty="0"/>
              <a:t> 조직</a:t>
            </a:r>
            <a:endParaRPr lang="en-US" altLang="ko-KR" dirty="0"/>
          </a:p>
          <a:p>
            <a:pPr lvl="1"/>
            <a:r>
              <a:rPr lang="ko-KR" altLang="en-US" dirty="0"/>
              <a:t>유사한 역할의 사람을 같은 부서에 속하게 하는 것</a:t>
            </a:r>
            <a:endParaRPr lang="en-US" altLang="ko-KR" dirty="0"/>
          </a:p>
          <a:p>
            <a:pPr lvl="1"/>
            <a:r>
              <a:rPr lang="ko-KR" altLang="en-US" dirty="0"/>
              <a:t>전통적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32774C-2D63-A283-AD70-FF2324B8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9" y="1433452"/>
            <a:ext cx="6582814" cy="217664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F551FE-5A69-70E8-AEDC-73597B77559F}"/>
              </a:ext>
            </a:extLst>
          </p:cNvPr>
          <p:cNvCxnSpPr>
            <a:cxnSpLocks/>
          </p:cNvCxnSpPr>
          <p:nvPr/>
        </p:nvCxnSpPr>
        <p:spPr>
          <a:xfrm>
            <a:off x="946067" y="3376552"/>
            <a:ext cx="54943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3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D6441-67EF-105E-0D1D-40D86FBB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직능별</a:t>
            </a:r>
            <a:r>
              <a:rPr lang="ko-KR" altLang="en-US" dirty="0"/>
              <a:t> 조직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5CFAF-AF07-2414-3A90-C8C54D76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90" y="1388531"/>
            <a:ext cx="9913835" cy="45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418D-F536-9ED7-23EA-E1AD0061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직능별</a:t>
            </a:r>
            <a:r>
              <a:rPr lang="ko-KR" altLang="en-US" dirty="0"/>
              <a:t> 조직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23FEB-182C-93C3-0F61-26366CFE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팀원의 소속</a:t>
            </a:r>
            <a:endParaRPr lang="en-US" altLang="ko-KR" dirty="0"/>
          </a:p>
          <a:p>
            <a:pPr lvl="1"/>
            <a:r>
              <a:rPr lang="ko-KR" altLang="en-US" dirty="0"/>
              <a:t>각 팀원은 한 직능 팀에 소속되고</a:t>
            </a:r>
            <a:r>
              <a:rPr lang="en-US" altLang="ko-KR" dirty="0"/>
              <a:t>, </a:t>
            </a:r>
            <a:r>
              <a:rPr lang="ko-KR" altLang="en-US" dirty="0"/>
              <a:t>보고해야 되는 관리자는 </a:t>
            </a:r>
            <a:r>
              <a:rPr lang="en-US" altLang="ko-KR" dirty="0"/>
              <a:t>“</a:t>
            </a:r>
            <a:r>
              <a:rPr lang="ko-KR" altLang="en-US" dirty="0"/>
              <a:t>직능 팀장</a:t>
            </a:r>
            <a:r>
              <a:rPr lang="en-US" altLang="ko-KR" dirty="0"/>
              <a:t>”</a:t>
            </a:r>
            <a:r>
              <a:rPr lang="ko-KR" altLang="en-US" dirty="0"/>
              <a:t> 한 명임</a:t>
            </a:r>
            <a:endParaRPr lang="en-US" altLang="ko-KR" dirty="0"/>
          </a:p>
          <a:p>
            <a:r>
              <a:rPr lang="ko-KR" altLang="en-US" dirty="0"/>
              <a:t>프로젝트 수행 방법</a:t>
            </a:r>
            <a:endParaRPr lang="en-US" altLang="ko-KR" dirty="0"/>
          </a:p>
          <a:p>
            <a:pPr lvl="1"/>
            <a:r>
              <a:rPr lang="ko-KR" altLang="en-US" dirty="0"/>
              <a:t>한 프로젝트는 여러 팀들의 협업으로 진행됨</a:t>
            </a:r>
            <a:endParaRPr lang="en-US" altLang="ko-KR" dirty="0"/>
          </a:p>
          <a:p>
            <a:pPr lvl="2"/>
            <a:r>
              <a:rPr lang="ko-KR" altLang="en-US" dirty="0"/>
              <a:t>일차적으로 팀원이 아닌 팀에 업무가 할당되고 그 뒤 팀장이 팀원에게 지시하는 방식</a:t>
            </a:r>
            <a:endParaRPr lang="en-US" altLang="ko-KR" dirty="0"/>
          </a:p>
          <a:p>
            <a:pPr lvl="1"/>
            <a:r>
              <a:rPr lang="ko-KR" altLang="en-US" dirty="0"/>
              <a:t>따라서 팀 간 의사 소통이 잘 이루어져야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99786-031B-3416-8C88-D631FC6D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직능별</a:t>
            </a:r>
            <a:r>
              <a:rPr lang="ko-KR" altLang="en-US" dirty="0"/>
              <a:t> 조직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B2A41-2490-F279-4DD8-41831C63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9" y="1227117"/>
            <a:ext cx="11516864" cy="5402283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같은 직능 내 기술 노하우 공유 → 팀원 성장에 도움</a:t>
            </a:r>
            <a:endParaRPr lang="en-US" altLang="ko-KR" dirty="0"/>
          </a:p>
          <a:p>
            <a:pPr lvl="1"/>
            <a:r>
              <a:rPr lang="ko-KR" altLang="en-US" dirty="0"/>
              <a:t>명료한 보고 체계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팀 간 협업이 중요하므로 의사소통이 원활하지 않을 경우 프로젝트 진행이 느려짐</a:t>
            </a:r>
            <a:endParaRPr lang="en-US" altLang="ko-KR" dirty="0"/>
          </a:p>
          <a:p>
            <a:pPr lvl="1"/>
            <a:r>
              <a:rPr lang="ko-KR" altLang="en-US" dirty="0"/>
              <a:t>프로젝트 내 의사 결정이 느려짐</a:t>
            </a:r>
            <a:endParaRPr lang="en-US" altLang="ko-KR" dirty="0"/>
          </a:p>
          <a:p>
            <a:pPr lvl="1"/>
            <a:r>
              <a:rPr lang="ko-KR" altLang="en-US" dirty="0"/>
              <a:t>프로젝트 성공</a:t>
            </a:r>
            <a:r>
              <a:rPr lang="en-US" altLang="ko-KR" dirty="0"/>
              <a:t>/</a:t>
            </a:r>
            <a:r>
              <a:rPr lang="ko-KR" altLang="en-US" dirty="0"/>
              <a:t>실패에 대해서 공과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功過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 정도를 판단하기 어려움</a:t>
            </a:r>
            <a:endParaRPr lang="en-US" altLang="ko-KR" dirty="0"/>
          </a:p>
          <a:p>
            <a:pPr lvl="1"/>
            <a:r>
              <a:rPr lang="ko-KR" altLang="en-US" dirty="0"/>
              <a:t>고객 입장에서 프로젝트에 대한 접근이 어려움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32F7-13DC-493F-22D2-BF083535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프로젝트별 조직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1883-22A1-0489-7855-C0A1EE9D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프로젝트 팀 안에 여러 직능의 팀원들이 소속되는 방법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서비스 기획자</a:t>
            </a:r>
            <a:r>
              <a:rPr lang="en-US" altLang="ko-KR" dirty="0"/>
              <a:t>, UI </a:t>
            </a:r>
            <a:r>
              <a:rPr lang="ko-KR" altLang="en-US" dirty="0"/>
              <a:t>디자이너</a:t>
            </a:r>
            <a:r>
              <a:rPr lang="en-US" altLang="ko-KR" dirty="0"/>
              <a:t>,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</a:t>
            </a:r>
            <a:r>
              <a:rPr lang="en-US" altLang="ko-KR" dirty="0"/>
              <a:t>, </a:t>
            </a:r>
            <a:r>
              <a:rPr lang="ko-KR" altLang="en-US" dirty="0" err="1"/>
              <a:t>백엔드</a:t>
            </a:r>
            <a:r>
              <a:rPr lang="ko-KR" altLang="en-US" dirty="0"/>
              <a:t> 개발자가 같이 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팀원의 소속</a:t>
            </a:r>
            <a:endParaRPr lang="en-US" altLang="ko-KR" dirty="0"/>
          </a:p>
          <a:p>
            <a:pPr lvl="1"/>
            <a:r>
              <a:rPr lang="ko-KR" altLang="en-US" dirty="0"/>
              <a:t>각 팀원은 특정 프로젝트 팀에 소속되고 그 프로젝트 작업만 하게 됨</a:t>
            </a:r>
            <a:endParaRPr lang="en-US" altLang="ko-KR" dirty="0"/>
          </a:p>
          <a:p>
            <a:pPr lvl="1"/>
            <a:r>
              <a:rPr lang="ko-KR" altLang="en-US" dirty="0"/>
              <a:t>보고해야 되는 관리자는 </a:t>
            </a:r>
            <a:r>
              <a:rPr lang="en-US" altLang="ko-KR" dirty="0"/>
              <a:t>“</a:t>
            </a:r>
            <a:r>
              <a:rPr lang="ko-KR" altLang="en-US" dirty="0"/>
              <a:t>프로젝트 관리자</a:t>
            </a:r>
            <a:r>
              <a:rPr lang="en-US" altLang="ko-KR" dirty="0"/>
              <a:t>” </a:t>
            </a:r>
            <a:r>
              <a:rPr lang="ko-KR" altLang="en-US" dirty="0"/>
              <a:t>한 명임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수행 방법</a:t>
            </a:r>
            <a:endParaRPr lang="en-US" altLang="ko-KR" dirty="0"/>
          </a:p>
          <a:p>
            <a:pPr lvl="1"/>
            <a:r>
              <a:rPr lang="ko-KR" altLang="en-US" dirty="0"/>
              <a:t>한 프로젝트 안에 다양한 직능의 팀원이 있으므로</a:t>
            </a:r>
            <a:br>
              <a:rPr lang="en-US" altLang="ko-KR" dirty="0"/>
            </a:br>
            <a:r>
              <a:rPr lang="ko-KR" altLang="en-US" dirty="0"/>
              <a:t>프로젝트 팀 내에서 독립적으로 처리 → 프로젝트 관리자의 재량권이 높음</a:t>
            </a:r>
          </a:p>
        </p:txBody>
      </p:sp>
    </p:spTree>
    <p:extLst>
      <p:ext uri="{BB962C8B-B14F-4D97-AF65-F5344CB8AC3E}">
        <p14:creationId xmlns:p14="http://schemas.microsoft.com/office/powerpoint/2010/main" val="37352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F456E-663D-E09B-4F1E-64570507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프로젝트별 조직</a:t>
            </a:r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43CD2D05-C6EB-50E2-0ABE-B8E01AFE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99" y="1485900"/>
            <a:ext cx="9818421" cy="44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DE4A5-0E0E-748A-F50F-7E60AB5EF9B5}"/>
              </a:ext>
            </a:extLst>
          </p:cNvPr>
          <p:cNvSpPr txBox="1"/>
          <p:nvPr/>
        </p:nvSpPr>
        <p:spPr>
          <a:xfrm>
            <a:off x="122712" y="3643948"/>
            <a:ext cx="64126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CF0EA-7C83-7D07-115B-F7AD9ACA03E9}"/>
              </a:ext>
            </a:extLst>
          </p:cNvPr>
          <p:cNvSpPr txBox="1"/>
          <p:nvPr/>
        </p:nvSpPr>
        <p:spPr>
          <a:xfrm>
            <a:off x="122713" y="4198129"/>
            <a:ext cx="1080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프로그래밍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E6924-E9ED-BE9E-F2CD-ACC41D66818F}"/>
              </a:ext>
            </a:extLst>
          </p:cNvPr>
          <p:cNvSpPr txBox="1"/>
          <p:nvPr/>
        </p:nvSpPr>
        <p:spPr>
          <a:xfrm>
            <a:off x="122713" y="4723707"/>
            <a:ext cx="7758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테스트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B72178-1A08-5D4D-98D4-46E140FEE241}"/>
              </a:ext>
            </a:extLst>
          </p:cNvPr>
          <p:cNvCxnSpPr>
            <a:stCxn id="3" idx="3"/>
          </p:cNvCxnSpPr>
          <p:nvPr/>
        </p:nvCxnSpPr>
        <p:spPr>
          <a:xfrm>
            <a:off x="763979" y="3797837"/>
            <a:ext cx="1005444" cy="2267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826A34-C56B-C1BA-A65A-4AC21CBED385}"/>
              </a:ext>
            </a:extLst>
          </p:cNvPr>
          <p:cNvCxnSpPr>
            <a:cxnSpLocks/>
          </p:cNvCxnSpPr>
          <p:nvPr/>
        </p:nvCxnSpPr>
        <p:spPr>
          <a:xfrm>
            <a:off x="1203367" y="4336582"/>
            <a:ext cx="566056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4EFBDB-438F-5A52-D625-A5ECDB15006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98566" y="4873060"/>
            <a:ext cx="870857" cy="4536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8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95BEC-E7BA-5D1E-D1CF-7A7DD6F3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프로젝트별 조직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8D436-3517-7A14-6429-62BF9D1E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의사 소통이 팀 내에서 이루어지므로 빠른 의사 결정 가능</a:t>
            </a:r>
            <a:endParaRPr lang="en-US" altLang="ko-KR" dirty="0"/>
          </a:p>
          <a:p>
            <a:pPr lvl="1"/>
            <a:r>
              <a:rPr lang="ko-KR" altLang="en-US" dirty="0"/>
              <a:t>인력</a:t>
            </a:r>
            <a:r>
              <a:rPr lang="en-US" altLang="ko-KR" dirty="0"/>
              <a:t>/</a:t>
            </a:r>
            <a:r>
              <a:rPr lang="ko-KR" altLang="en-US" dirty="0"/>
              <a:t>일정의 프로젝트 관리가 수월</a:t>
            </a:r>
            <a:endParaRPr lang="en-US" altLang="ko-KR" dirty="0"/>
          </a:p>
          <a:p>
            <a:pPr lvl="1"/>
            <a:r>
              <a:rPr lang="ko-KR" altLang="en-US" dirty="0"/>
              <a:t>고객 입장에서 프로젝트에 대한 접근이 쉬움</a:t>
            </a:r>
            <a:endParaRPr lang="en-US" altLang="ko-KR" dirty="0"/>
          </a:p>
          <a:p>
            <a:pPr lvl="1"/>
            <a:r>
              <a:rPr lang="ko-KR" altLang="en-US" dirty="0"/>
              <a:t>프로젝트 성공</a:t>
            </a:r>
            <a:r>
              <a:rPr lang="en-US" altLang="ko-KR" dirty="0"/>
              <a:t>/</a:t>
            </a:r>
            <a:r>
              <a:rPr lang="ko-KR" altLang="en-US" dirty="0"/>
              <a:t>실패에 대한 공과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功過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의 대상이 해당 팀으로 명확함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팀 간 기술 공유가 어려워 중복되는 작업을 하는 경우가 빈번하게 발생</a:t>
            </a:r>
            <a:endParaRPr lang="en-US" altLang="ko-KR" dirty="0"/>
          </a:p>
          <a:p>
            <a:pPr lvl="1"/>
            <a:r>
              <a:rPr lang="ko-KR" altLang="en-US" dirty="0"/>
              <a:t>프로젝트 종료가 임박할 경우 팀원들이 미래에 대한 불안감을 느낄 수 있음</a:t>
            </a:r>
            <a:endParaRPr lang="en-US" altLang="ko-KR" dirty="0"/>
          </a:p>
          <a:p>
            <a:pPr lvl="1"/>
            <a:r>
              <a:rPr lang="ko-KR" altLang="en-US" dirty="0"/>
              <a:t>같은 직능의 팀원이 많지 않은 경우 팀원이 소외감을 느낄 수 있음</a:t>
            </a:r>
          </a:p>
        </p:txBody>
      </p:sp>
    </p:spTree>
    <p:extLst>
      <p:ext uri="{BB962C8B-B14F-4D97-AF65-F5344CB8AC3E}">
        <p14:creationId xmlns:p14="http://schemas.microsoft.com/office/powerpoint/2010/main" val="238219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19652</TotalTime>
  <Words>1115</Words>
  <Application>Microsoft Office PowerPoint</Application>
  <PresentationFormat>와이드스크린</PresentationFormat>
  <Paragraphs>187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바탕</vt:lpstr>
      <vt:lpstr>나눔고딕 ExtraBold</vt:lpstr>
      <vt:lpstr>Arial</vt:lpstr>
      <vt:lpstr>나눔고딕</vt:lpstr>
      <vt:lpstr>강의 template</vt:lpstr>
      <vt:lpstr>06 - 프로젝트 계획 &amp; 관리 #3</vt:lpstr>
      <vt:lpstr>프로젝트 팀 조직하기 (Team Building)</vt:lpstr>
      <vt:lpstr>직능별 조직</vt:lpstr>
      <vt:lpstr>직능별 조직</vt:lpstr>
      <vt:lpstr>직능별 조직</vt:lpstr>
      <vt:lpstr>직능별 조직</vt:lpstr>
      <vt:lpstr>프로젝트별 조직</vt:lpstr>
      <vt:lpstr>프로젝트별 조직</vt:lpstr>
      <vt:lpstr>프로젝트별 조직</vt:lpstr>
      <vt:lpstr>참고: 프로젝트 팀 내에서 직능별 구성 </vt:lpstr>
      <vt:lpstr>참고: 스튜디오</vt:lpstr>
      <vt:lpstr>매트릭스 조직</vt:lpstr>
      <vt:lpstr>매트릭스 조직</vt:lpstr>
      <vt:lpstr>매트릭스 조직</vt:lpstr>
      <vt:lpstr>팀 조직 방법간 비교</vt:lpstr>
      <vt:lpstr>참고: 수평적 조직 문화</vt:lpstr>
      <vt:lpstr>프로젝트 실행 중 발생하는 관리 프로세스</vt:lpstr>
      <vt:lpstr>참고: Atlassian Confluence</vt:lpstr>
      <vt:lpstr>프로젝트 모니터링</vt:lpstr>
      <vt:lpstr>프로젝트 모니터링 #1 - 일정 및 비용</vt:lpstr>
      <vt:lpstr>프로젝트 모니터링 #2 - 진척도</vt:lpstr>
      <vt:lpstr>프로젝트 모니터링 #2 - 진척도</vt:lpstr>
      <vt:lpstr>리스크 관리</vt:lpstr>
      <vt:lpstr>리스크 파악</vt:lpstr>
      <vt:lpstr>리스크 파악</vt:lpstr>
      <vt:lpstr>리스크 파악</vt:lpstr>
      <vt:lpstr>리스크 관리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DK Moon</cp:lastModifiedBy>
  <cp:revision>642</cp:revision>
  <dcterms:created xsi:type="dcterms:W3CDTF">2022-08-31T05:47:44Z</dcterms:created>
  <dcterms:modified xsi:type="dcterms:W3CDTF">2024-03-17T14:48:04Z</dcterms:modified>
</cp:coreProperties>
</file>