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6" r:id="rId2"/>
    <p:sldId id="417" r:id="rId3"/>
    <p:sldId id="418" r:id="rId4"/>
    <p:sldId id="420" r:id="rId5"/>
    <p:sldId id="421" r:id="rId6"/>
    <p:sldId id="419" r:id="rId7"/>
    <p:sldId id="422" r:id="rId8"/>
    <p:sldId id="423" r:id="rId9"/>
    <p:sldId id="424" r:id="rId10"/>
    <p:sldId id="425" r:id="rId11"/>
    <p:sldId id="426" r:id="rId12"/>
    <p:sldId id="427" r:id="rId13"/>
    <p:sldId id="429" r:id="rId14"/>
    <p:sldId id="428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54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2" r:id="rId38"/>
    <p:sldId id="453" r:id="rId39"/>
  </p:sldIdLst>
  <p:sldSz cx="12192000" cy="6858000"/>
  <p:notesSz cx="6858000" cy="9144000"/>
  <p:embeddedFontLst>
    <p:embeddedFont>
      <p:font typeface="나눔고딕" panose="020D0604000000000000" pitchFamily="50" charset="-127"/>
      <p:regular r:id="rId40"/>
      <p:bold r:id="rId41"/>
    </p:embeddedFont>
    <p:embeddedFont>
      <p:font typeface="나눔고딕 ExtraBold" panose="020D0904000000000000" pitchFamily="50" charset="-127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  <a:srgbClr val="2F52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843" y="365126"/>
            <a:ext cx="11552490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842" y="1246909"/>
            <a:ext cx="11552490" cy="5382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6908D5-6CBB-A58C-D01A-189E2BA20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7" y="1122363"/>
            <a:ext cx="9926663" cy="2387600"/>
          </a:xfrm>
        </p:spPr>
        <p:txBody>
          <a:bodyPr/>
          <a:lstStyle/>
          <a:p>
            <a:r>
              <a:rPr lang="en-US" altLang="ko-KR" dirty="0"/>
              <a:t>07 - </a:t>
            </a:r>
            <a:r>
              <a:rPr lang="ko-KR" altLang="en-US" dirty="0"/>
              <a:t>요구 분석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06237-BE9F-C6B7-FE9D-2EA83C12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요구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08590-E767-791D-3B57-5E415516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시스템이 외형적으로 나타내는 기능과 동작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시스템과 외부 요소들 간의 상호작용 방식을 정의함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사진 공유 앱</a:t>
            </a:r>
            <a:endParaRPr lang="en-US" altLang="ko-KR" dirty="0"/>
          </a:p>
          <a:p>
            <a:pPr lvl="2"/>
            <a:r>
              <a:rPr lang="ko-KR" altLang="en-US" dirty="0"/>
              <a:t>사진의 업로드</a:t>
            </a:r>
            <a:r>
              <a:rPr lang="en-US" altLang="ko-KR" dirty="0"/>
              <a:t>, </a:t>
            </a:r>
            <a:r>
              <a:rPr lang="ko-KR" altLang="en-US" dirty="0"/>
              <a:t>사진에 </a:t>
            </a:r>
            <a:r>
              <a:rPr lang="ko-KR" altLang="en-US" dirty="0" err="1"/>
              <a:t>태깅</a:t>
            </a:r>
            <a:r>
              <a:rPr lang="en-US" altLang="ko-KR" dirty="0"/>
              <a:t>, </a:t>
            </a:r>
            <a:r>
              <a:rPr lang="ko-KR" altLang="en-US" dirty="0"/>
              <a:t>포스팅에 대한 노출 범위 지정</a:t>
            </a:r>
            <a:r>
              <a:rPr lang="en-US" altLang="ko-KR" dirty="0"/>
              <a:t>, …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시스템은 </a:t>
            </a:r>
            <a:r>
              <a:rPr lang="en-US" altLang="ko-KR" dirty="0"/>
              <a:t>~</a:t>
            </a:r>
            <a:r>
              <a:rPr lang="ko-KR" altLang="en-US" dirty="0"/>
              <a:t>을 해야 한다</a:t>
            </a:r>
            <a:r>
              <a:rPr lang="en-US" altLang="ko-KR" dirty="0"/>
              <a:t>” </a:t>
            </a:r>
            <a:r>
              <a:rPr lang="ko-KR" altLang="en-US" dirty="0"/>
              <a:t>로 표현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입력</a:t>
            </a:r>
            <a:r>
              <a:rPr lang="en-US" altLang="ko-KR" dirty="0"/>
              <a:t> → </a:t>
            </a:r>
            <a:r>
              <a:rPr lang="ko-KR" altLang="en-US" dirty="0"/>
              <a:t>처리</a:t>
            </a:r>
            <a:r>
              <a:rPr lang="en-US" altLang="ko-KR" dirty="0"/>
              <a:t> → </a:t>
            </a:r>
            <a:r>
              <a:rPr lang="ko-KR" altLang="en-US" dirty="0"/>
              <a:t>출력</a:t>
            </a:r>
            <a:r>
              <a:rPr lang="en-US" altLang="ko-KR" dirty="0"/>
              <a:t>” </a:t>
            </a:r>
            <a:r>
              <a:rPr lang="ko-KR" altLang="en-US" dirty="0"/>
              <a:t>의 흐름을 생각해서 표현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시스템은 항공편을 검색할 수 있어야 한다</a:t>
            </a:r>
            <a:r>
              <a:rPr lang="en-US" altLang="ko-KR" dirty="0"/>
              <a:t>”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10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3C8D2-B734-E392-857D-E9109069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비기능</a:t>
            </a:r>
            <a:r>
              <a:rPr lang="ko-KR" altLang="en-US" dirty="0"/>
              <a:t> 요구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1C5D9F-1AA7-9DF6-3D45-CD0FFA24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시스템이 제공하는 기능에 직접 관련되지 않은 요구</a:t>
            </a:r>
            <a:endParaRPr lang="en-US" altLang="ko-KR" dirty="0"/>
          </a:p>
          <a:p>
            <a:pPr lvl="1"/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안전</a:t>
            </a:r>
            <a:r>
              <a:rPr lang="en-US" altLang="ko-KR" dirty="0"/>
              <a:t>, </a:t>
            </a:r>
            <a:r>
              <a:rPr lang="ko-KR" altLang="en-US" dirty="0"/>
              <a:t>인터페이스 등의 요구 사항들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endParaRPr lang="en-US" altLang="ko-KR" dirty="0"/>
          </a:p>
          <a:p>
            <a:pPr lvl="2"/>
            <a:r>
              <a:rPr lang="ko-KR" altLang="en-US" dirty="0"/>
              <a:t>앱은 사진에 </a:t>
            </a:r>
            <a:r>
              <a:rPr lang="ko-KR" altLang="en-US" dirty="0" err="1"/>
              <a:t>태깅된</a:t>
            </a:r>
            <a:r>
              <a:rPr lang="ko-KR" altLang="en-US" dirty="0"/>
              <a:t> 사람을 검색할 수 있어야 한다</a:t>
            </a:r>
            <a:endParaRPr lang="en-US" altLang="ko-KR" dirty="0"/>
          </a:p>
          <a:p>
            <a:pPr lvl="2"/>
            <a:r>
              <a:rPr lang="ko-KR" altLang="en-US" dirty="0"/>
              <a:t>앱은 사진에 </a:t>
            </a:r>
            <a:r>
              <a:rPr lang="ko-KR" altLang="en-US" dirty="0" err="1"/>
              <a:t>태깅된</a:t>
            </a:r>
            <a:r>
              <a:rPr lang="ko-KR" altLang="en-US" dirty="0"/>
              <a:t> 사람 </a:t>
            </a:r>
            <a:r>
              <a:rPr lang="ko-KR" altLang="en-US" dirty="0" err="1"/>
              <a:t>검색시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초 이내 </a:t>
            </a:r>
            <a:r>
              <a:rPr lang="ko-KR" altLang="en-US" dirty="0" err="1"/>
              <a:t>응답해야한다</a:t>
            </a:r>
            <a:br>
              <a:rPr lang="en-US" altLang="ko-KR" dirty="0"/>
            </a:br>
            <a:r>
              <a:rPr lang="ko-KR" altLang="en-US" dirty="0"/>
              <a:t>앱의 </a:t>
            </a:r>
            <a:r>
              <a:rPr lang="en-US" altLang="ko-KR" dirty="0"/>
              <a:t>crash rate 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만 건 당 </a:t>
            </a:r>
            <a:r>
              <a:rPr lang="en-US" altLang="ko-KR" dirty="0"/>
              <a:t>1</a:t>
            </a:r>
            <a:r>
              <a:rPr lang="ko-KR" altLang="en-US" dirty="0"/>
              <a:t>회 이내여야 한다</a:t>
            </a:r>
            <a:br>
              <a:rPr lang="en-US" altLang="ko-KR" dirty="0"/>
            </a:br>
            <a:r>
              <a:rPr lang="ko-KR" altLang="en-US" dirty="0"/>
              <a:t>앱은 한국어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중국어로 제공된다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A0162-8722-717B-107D-C5E5EE80B3A3}"/>
              </a:ext>
            </a:extLst>
          </p:cNvPr>
          <p:cNvSpPr txBox="1"/>
          <p:nvPr/>
        </p:nvSpPr>
        <p:spPr>
          <a:xfrm>
            <a:off x="8451272" y="3677981"/>
            <a:ext cx="243048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비기능 요구</a:t>
            </a:r>
            <a:endParaRPr lang="ko-KR" altLang="en-US" sz="1600" dirty="0"/>
          </a:p>
        </p:txBody>
      </p:sp>
      <p:sp>
        <p:nvSpPr>
          <p:cNvPr id="8" name="오른쪽 중괄호 7">
            <a:extLst>
              <a:ext uri="{FF2B5EF4-FFF2-40B4-BE49-F238E27FC236}">
                <a16:creationId xmlns:a16="http://schemas.microsoft.com/office/drawing/2014/main" id="{B64559C6-6E02-E543-CB37-5A00D6F5B0AE}"/>
              </a:ext>
            </a:extLst>
          </p:cNvPr>
          <p:cNvSpPr/>
          <p:nvPr/>
        </p:nvSpPr>
        <p:spPr>
          <a:xfrm>
            <a:off x="8019803" y="3374076"/>
            <a:ext cx="395844" cy="1007920"/>
          </a:xfrm>
          <a:prstGeom prst="rightBrac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71565-8667-4215-7548-1632E1DA4B89}"/>
              </a:ext>
            </a:extLst>
          </p:cNvPr>
          <p:cNvSpPr txBox="1"/>
          <p:nvPr/>
        </p:nvSpPr>
        <p:spPr>
          <a:xfrm>
            <a:off x="7988135" y="2838443"/>
            <a:ext cx="243048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바탕" panose="02030600000101010101" pitchFamily="18" charset="-127"/>
                <a:ea typeface="바탕" panose="02030600000101010101" pitchFamily="18" charset="-127"/>
                <a:cs typeface="+mn-cs"/>
              </a:rPr>
              <a:t>→ 기능 요구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4635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9C1FD-D473-2658-576F-C996EC7C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추출의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A5E9A-7C83-BA3C-5A13-C725323F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요구에 대한 정보 출처 파악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누구로부터 요구를 수집할 것인가</a:t>
            </a:r>
            <a:r>
              <a:rPr lang="en-US" altLang="ko-KR" dirty="0"/>
              <a:t>?”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응용에 대한 정보 취합</a:t>
            </a:r>
            <a:endParaRPr lang="en-US" altLang="ko-KR" dirty="0"/>
          </a:p>
          <a:p>
            <a:pPr lvl="1"/>
            <a:r>
              <a:rPr lang="ko-KR" altLang="en-US" dirty="0"/>
              <a:t>비즈니스 목표</a:t>
            </a:r>
            <a:r>
              <a:rPr lang="en-US" altLang="ko-KR" dirty="0"/>
              <a:t>, </a:t>
            </a:r>
            <a:r>
              <a:rPr lang="ko-KR" altLang="en-US" dirty="0"/>
              <a:t>업무 상황</a:t>
            </a:r>
            <a:r>
              <a:rPr lang="en-US" altLang="ko-KR" dirty="0"/>
              <a:t>, </a:t>
            </a:r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법령 등등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요구와 제한 사항 정리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0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00BC1-8935-47CA-72F6-D18DFD8D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출처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297A9-DB0B-5E4F-5045-A31D959F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(sponsor): </a:t>
            </a:r>
            <a:r>
              <a:rPr lang="ko-KR" altLang="en-US" dirty="0"/>
              <a:t>프로젝트의 재정을 담당</a:t>
            </a:r>
            <a:endParaRPr lang="en-US" altLang="ko-KR" dirty="0"/>
          </a:p>
          <a:p>
            <a:r>
              <a:rPr lang="ko-KR" altLang="en-US" dirty="0"/>
              <a:t>도메인 전문가</a:t>
            </a:r>
            <a:r>
              <a:rPr lang="en-US" altLang="ko-KR" dirty="0"/>
              <a:t>: </a:t>
            </a:r>
            <a:r>
              <a:rPr lang="ko-KR" altLang="en-US" dirty="0"/>
              <a:t>개발하려는 소프트웨어가 사용될 산업 분야의 전문가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회계 시스템 → 회계사</a:t>
            </a:r>
            <a:r>
              <a:rPr lang="en-US" altLang="ko-KR" dirty="0"/>
              <a:t>, </a:t>
            </a:r>
            <a:r>
              <a:rPr lang="ko-KR" altLang="en-US" dirty="0"/>
              <a:t>아이돌 </a:t>
            </a:r>
            <a:r>
              <a:rPr lang="ko-KR" altLang="en-US" dirty="0" err="1"/>
              <a:t>굿즈</a:t>
            </a:r>
            <a:r>
              <a:rPr lang="ko-KR" altLang="en-US" dirty="0"/>
              <a:t> 쇼핑몰 → 엔터테인먼트 사업가</a:t>
            </a:r>
            <a:endParaRPr lang="en-US" altLang="ko-KR" dirty="0"/>
          </a:p>
          <a:p>
            <a:r>
              <a:rPr lang="ko-KR" altLang="en-US" dirty="0"/>
              <a:t>이해당사자</a:t>
            </a:r>
            <a:r>
              <a:rPr lang="en-US" altLang="ko-KR" dirty="0"/>
              <a:t>(stakeholders): </a:t>
            </a:r>
            <a:r>
              <a:rPr lang="ko-KR" altLang="en-US" dirty="0"/>
              <a:t>개발되는 소프트웨어로 영향 받는 모든 사람들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아이돌 </a:t>
            </a:r>
            <a:r>
              <a:rPr lang="ko-KR" altLang="en-US" dirty="0" err="1"/>
              <a:t>굿즈</a:t>
            </a:r>
            <a:r>
              <a:rPr lang="ko-KR" altLang="en-US" dirty="0"/>
              <a:t> 쇼핑몰</a:t>
            </a:r>
            <a:endParaRPr lang="en-US" altLang="ko-KR" dirty="0"/>
          </a:p>
          <a:p>
            <a:pPr lvl="2"/>
            <a:r>
              <a:rPr lang="ko-KR" altLang="en-US" dirty="0"/>
              <a:t>소속 매니저</a:t>
            </a:r>
            <a:r>
              <a:rPr lang="en-US" altLang="ko-KR" dirty="0"/>
              <a:t>, </a:t>
            </a:r>
            <a:r>
              <a:rPr lang="ko-KR" altLang="en-US" dirty="0" err="1"/>
              <a:t>굿즈</a:t>
            </a:r>
            <a:r>
              <a:rPr lang="ko-KR" altLang="en-US" dirty="0"/>
              <a:t> 기획자</a:t>
            </a:r>
            <a:r>
              <a:rPr lang="en-US" altLang="ko-KR" dirty="0"/>
              <a:t>, </a:t>
            </a:r>
            <a:r>
              <a:rPr lang="ko-KR" altLang="en-US" dirty="0"/>
              <a:t>홍보 담당자</a:t>
            </a:r>
            <a:r>
              <a:rPr lang="en-US" altLang="ko-KR" dirty="0"/>
              <a:t>, </a:t>
            </a:r>
            <a:r>
              <a:rPr lang="ko-KR" altLang="en-US" dirty="0"/>
              <a:t>쇼핑몰 운영자</a:t>
            </a:r>
            <a:r>
              <a:rPr lang="en-US" altLang="ko-KR" dirty="0"/>
              <a:t>, </a:t>
            </a:r>
            <a:r>
              <a:rPr lang="ko-KR" altLang="en-US" dirty="0"/>
              <a:t>재고 담당자</a:t>
            </a:r>
            <a:r>
              <a:rPr lang="en-US" altLang="ko-KR" dirty="0"/>
              <a:t>, </a:t>
            </a:r>
            <a:r>
              <a:rPr lang="ko-KR" altLang="en-US" dirty="0"/>
              <a:t>배송 담당자</a:t>
            </a:r>
            <a:r>
              <a:rPr lang="en-US" altLang="ko-KR" dirty="0"/>
              <a:t>, …</a:t>
            </a:r>
          </a:p>
          <a:p>
            <a:r>
              <a:rPr lang="ko-KR" altLang="en-US" dirty="0"/>
              <a:t>사용자</a:t>
            </a:r>
            <a:r>
              <a:rPr lang="en-US" altLang="ko-KR" dirty="0"/>
              <a:t>: </a:t>
            </a:r>
            <a:r>
              <a:rPr lang="ko-KR" altLang="en-US" dirty="0"/>
              <a:t>시스템을 직접 사용할 사람들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아이돌 </a:t>
            </a:r>
            <a:r>
              <a:rPr lang="ko-KR" altLang="en-US" dirty="0" err="1"/>
              <a:t>굿즈</a:t>
            </a:r>
            <a:r>
              <a:rPr lang="ko-KR" altLang="en-US" dirty="0"/>
              <a:t> 쇼핑몰을 이용할 불특정 다수</a:t>
            </a:r>
            <a:endParaRPr lang="en-US" altLang="ko-KR" dirty="0"/>
          </a:p>
          <a:p>
            <a:r>
              <a:rPr lang="ko-KR" altLang="en-US" dirty="0" err="1"/>
              <a:t>역공학</a:t>
            </a:r>
            <a:r>
              <a:rPr lang="en-US" altLang="ko-KR" dirty="0"/>
              <a:t>(reverse</a:t>
            </a:r>
            <a:r>
              <a:rPr lang="ko-KR" altLang="en-US" dirty="0"/>
              <a:t> </a:t>
            </a:r>
            <a:r>
              <a:rPr lang="en-US" altLang="ko-KR" dirty="0"/>
              <a:t>engineering):</a:t>
            </a:r>
            <a:r>
              <a:rPr lang="ko-KR" altLang="en-US" dirty="0"/>
              <a:t> 기존에 있는 소프트웨어</a:t>
            </a:r>
            <a:r>
              <a:rPr lang="en-US" altLang="ko-KR" dirty="0"/>
              <a:t>, </a:t>
            </a:r>
            <a:r>
              <a:rPr lang="ko-KR" altLang="en-US" dirty="0"/>
              <a:t>문서 등을 분석 </a:t>
            </a:r>
          </a:p>
        </p:txBody>
      </p:sp>
    </p:spTree>
    <p:extLst>
      <p:ext uri="{BB962C8B-B14F-4D97-AF65-F5344CB8AC3E}">
        <p14:creationId xmlns:p14="http://schemas.microsoft.com/office/powerpoint/2010/main" val="39806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066FE-D75C-AF99-A1AA-E3A2E999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추출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03C90-9F06-689F-21CF-57B3C51DA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정보 수집 방법</a:t>
            </a:r>
            <a:endParaRPr lang="en-US" altLang="ko-KR" dirty="0"/>
          </a:p>
          <a:p>
            <a:pPr lvl="1"/>
            <a:r>
              <a:rPr lang="ko-KR" altLang="en-US" dirty="0"/>
              <a:t>고객의 발표</a:t>
            </a:r>
            <a:endParaRPr lang="en-US" altLang="ko-KR" dirty="0"/>
          </a:p>
          <a:p>
            <a:pPr lvl="1"/>
            <a:r>
              <a:rPr lang="ko-KR" altLang="en-US" dirty="0"/>
              <a:t>문헌</a:t>
            </a:r>
            <a:r>
              <a:rPr lang="en-US" altLang="ko-KR" dirty="0"/>
              <a:t>, </a:t>
            </a:r>
            <a:r>
              <a:rPr lang="ko-KR" altLang="en-US" dirty="0"/>
              <a:t>양식 조사</a:t>
            </a:r>
            <a:endParaRPr lang="en-US" altLang="ko-KR" dirty="0"/>
          </a:p>
          <a:p>
            <a:pPr lvl="1"/>
            <a:r>
              <a:rPr lang="ko-KR" altLang="en-US" dirty="0"/>
              <a:t>인터뷰</a:t>
            </a:r>
            <a:endParaRPr lang="en-US" altLang="ko-KR" dirty="0"/>
          </a:p>
          <a:p>
            <a:pPr lvl="1"/>
            <a:r>
              <a:rPr lang="ko-KR" altLang="en-US" dirty="0"/>
              <a:t>설문</a:t>
            </a:r>
            <a:endParaRPr lang="en-US" altLang="ko-KR" dirty="0"/>
          </a:p>
          <a:p>
            <a:pPr lvl="1"/>
            <a:r>
              <a:rPr lang="ko-KR" altLang="en-US" dirty="0"/>
              <a:t>브레인스토밍 회의</a:t>
            </a:r>
            <a:endParaRPr lang="en-US" altLang="ko-KR" dirty="0"/>
          </a:p>
          <a:p>
            <a:pPr lvl="1"/>
            <a:r>
              <a:rPr lang="ko-KR" altLang="en-US" dirty="0"/>
              <a:t>관찰과 작업 분석</a:t>
            </a:r>
            <a:endParaRPr lang="en-US" altLang="ko-KR" dirty="0"/>
          </a:p>
          <a:p>
            <a:pPr lvl="1"/>
            <a:r>
              <a:rPr lang="ko-KR" altLang="en-US" dirty="0"/>
              <a:t>프로토타이핑</a:t>
            </a:r>
          </a:p>
        </p:txBody>
      </p:sp>
    </p:spTree>
    <p:extLst>
      <p:ext uri="{BB962C8B-B14F-4D97-AF65-F5344CB8AC3E}">
        <p14:creationId xmlns:p14="http://schemas.microsoft.com/office/powerpoint/2010/main" val="2449110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85B5B-3B20-7A68-E0F9-C62C5EDE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수집 방법 </a:t>
            </a:r>
            <a:r>
              <a:rPr lang="en-US" altLang="ko-KR" dirty="0"/>
              <a:t>#1 - </a:t>
            </a:r>
            <a:r>
              <a:rPr lang="ko-KR" altLang="en-US" dirty="0"/>
              <a:t>고객의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5893D-2452-25B6-E9DE-3C0A1B07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개발되어야 될 소프트웨어에 대한 개념을 명확히 할 수 있음</a:t>
            </a:r>
            <a:endParaRPr lang="en-US" altLang="ko-KR" dirty="0"/>
          </a:p>
          <a:p>
            <a:r>
              <a:rPr lang="ko-KR" altLang="en-US" dirty="0"/>
              <a:t>효과적인 가이드라인</a:t>
            </a:r>
            <a:endParaRPr lang="en-US" altLang="ko-KR" dirty="0"/>
          </a:p>
          <a:p>
            <a:pPr lvl="1"/>
            <a:r>
              <a:rPr lang="ko-KR" altLang="en-US" dirty="0"/>
              <a:t>해야 될 것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/</a:t>
            </a:r>
            <a:r>
              <a:rPr lang="ko-KR" altLang="en-US" dirty="0"/>
              <a:t>사용자에 대해 잘 알고 있는 운영 책임자나 관리자가 발표</a:t>
            </a:r>
            <a:endParaRPr lang="en-US" altLang="ko-KR" dirty="0"/>
          </a:p>
          <a:p>
            <a:pPr lvl="2"/>
            <a:r>
              <a:rPr lang="ko-KR" altLang="en-US" dirty="0"/>
              <a:t>발표 전 개발 팀에서 필요한 정보가 있는지 발표 자료 사전 검토</a:t>
            </a:r>
            <a:endParaRPr lang="en-US" altLang="ko-KR" dirty="0"/>
          </a:p>
          <a:p>
            <a:pPr lvl="2"/>
            <a:r>
              <a:rPr lang="ko-KR" altLang="en-US" dirty="0"/>
              <a:t>발표 내용에 대해서 질문을 통해 모호한 점을 명확히 할 것</a:t>
            </a:r>
            <a:endParaRPr lang="en-US" altLang="ko-KR" dirty="0"/>
          </a:p>
          <a:p>
            <a:pPr lvl="1"/>
            <a:r>
              <a:rPr lang="ko-KR" altLang="en-US" dirty="0"/>
              <a:t>하지 말아야 될 것</a:t>
            </a:r>
            <a:endParaRPr lang="en-US" altLang="ko-KR" dirty="0"/>
          </a:p>
          <a:p>
            <a:pPr lvl="2"/>
            <a:r>
              <a:rPr lang="ko-KR" altLang="en-US" dirty="0"/>
              <a:t>지나치게 긴 발표 </a:t>
            </a:r>
            <a:r>
              <a:rPr lang="en-US" altLang="ko-KR" dirty="0"/>
              <a:t>(2</a:t>
            </a:r>
            <a:r>
              <a:rPr lang="ko-KR" altLang="en-US" dirty="0"/>
              <a:t>시간 이상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구현과 관련된 토의 </a:t>
            </a:r>
          </a:p>
        </p:txBody>
      </p:sp>
    </p:spTree>
    <p:extLst>
      <p:ext uri="{BB962C8B-B14F-4D97-AF65-F5344CB8AC3E}">
        <p14:creationId xmlns:p14="http://schemas.microsoft.com/office/powerpoint/2010/main" val="274760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0F218-E1E8-ADA0-78E5-8F3958A9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수집 방법 </a:t>
            </a:r>
            <a:r>
              <a:rPr lang="en-US" altLang="ko-KR" dirty="0"/>
              <a:t>#2 - </a:t>
            </a:r>
            <a:r>
              <a:rPr lang="ko-KR" altLang="en-US" dirty="0"/>
              <a:t>문헌 양식 조사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53BC18-0F8D-7697-D788-41FF9C67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산업 내에 있는 유사한 프로젝트를 조사</a:t>
            </a:r>
            <a:endParaRPr lang="en-US" altLang="ko-KR" dirty="0"/>
          </a:p>
          <a:p>
            <a:pPr lvl="1"/>
            <a:r>
              <a:rPr lang="ko-KR" altLang="en-US" dirty="0"/>
              <a:t>개발할 소프트웨어에 대한 통찰 확보 가능</a:t>
            </a:r>
            <a:endParaRPr lang="en-US" altLang="ko-KR" dirty="0"/>
          </a:p>
          <a:p>
            <a:r>
              <a:rPr lang="ko-KR" altLang="en-US" dirty="0"/>
              <a:t>업무 관련 문서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양식</a:t>
            </a:r>
            <a:r>
              <a:rPr lang="en-US" altLang="ko-KR" dirty="0"/>
              <a:t>, </a:t>
            </a:r>
            <a:r>
              <a:rPr lang="ko-KR" altLang="en-US" dirty="0"/>
              <a:t>매뉴얼 등을 조사</a:t>
            </a:r>
            <a:endParaRPr lang="en-US" altLang="ko-KR" dirty="0"/>
          </a:p>
          <a:p>
            <a:pPr lvl="1"/>
            <a:r>
              <a:rPr lang="ko-KR" altLang="en-US" dirty="0"/>
              <a:t>현재 어떤 방식으로 문제를 해결하고 있었는지 이해하는데 도움이 됨</a:t>
            </a:r>
            <a:endParaRPr lang="en-US" altLang="ko-KR" dirty="0"/>
          </a:p>
          <a:p>
            <a:r>
              <a:rPr lang="ko-KR" altLang="en-US" dirty="0"/>
              <a:t>산업</a:t>
            </a:r>
            <a:r>
              <a:rPr lang="en-US" altLang="ko-KR" dirty="0"/>
              <a:t>/</a:t>
            </a:r>
            <a:r>
              <a:rPr lang="ko-KR" altLang="en-US" dirty="0"/>
              <a:t>기업 표준</a:t>
            </a:r>
            <a:r>
              <a:rPr lang="en-US" altLang="ko-KR" dirty="0"/>
              <a:t>, </a:t>
            </a:r>
            <a:r>
              <a:rPr lang="ko-KR" altLang="en-US" dirty="0"/>
              <a:t>정부 정책</a:t>
            </a:r>
            <a:r>
              <a:rPr lang="en-US" altLang="ko-KR" dirty="0"/>
              <a:t>/</a:t>
            </a:r>
            <a:r>
              <a:rPr lang="ko-KR" altLang="en-US" dirty="0"/>
              <a:t>규제 조사</a:t>
            </a:r>
            <a:endParaRPr lang="en-US" altLang="ko-KR" dirty="0"/>
          </a:p>
          <a:p>
            <a:pPr lvl="1"/>
            <a:r>
              <a:rPr lang="ko-KR" altLang="en-US" dirty="0"/>
              <a:t>제한 사항 파악에 도움이 됨</a:t>
            </a:r>
          </a:p>
        </p:txBody>
      </p:sp>
    </p:spTree>
    <p:extLst>
      <p:ext uri="{BB962C8B-B14F-4D97-AF65-F5344CB8AC3E}">
        <p14:creationId xmlns:p14="http://schemas.microsoft.com/office/powerpoint/2010/main" val="263181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9EFA9-F4CF-11B4-77A6-58B6335C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수집 방법 </a:t>
            </a:r>
            <a:r>
              <a:rPr lang="en-US" altLang="ko-KR" dirty="0"/>
              <a:t>#3 - </a:t>
            </a:r>
            <a:r>
              <a:rPr lang="ko-KR" altLang="en-US" dirty="0"/>
              <a:t>인터뷰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854C2-EC1A-E545-1AF5-A1B0B9BA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질문지를 만들어 직접 사용자나 고객의 요구 사항을 들어보는 것</a:t>
            </a:r>
            <a:endParaRPr lang="en-US" altLang="ko-KR" dirty="0"/>
          </a:p>
          <a:p>
            <a:pPr lvl="1"/>
            <a:r>
              <a:rPr lang="ko-KR" altLang="en-US" dirty="0"/>
              <a:t>대개 </a:t>
            </a:r>
            <a:r>
              <a:rPr lang="en-US" altLang="ko-KR" dirty="0"/>
              <a:t>1:1 </a:t>
            </a:r>
            <a:r>
              <a:rPr lang="ko-KR" altLang="en-US" dirty="0"/>
              <a:t>인터뷰를 하게 되므로 매우 비용이 큰 방식임</a:t>
            </a:r>
            <a:endParaRPr lang="en-US" altLang="ko-KR" dirty="0"/>
          </a:p>
          <a:p>
            <a:pPr lvl="1"/>
            <a:r>
              <a:rPr lang="ko-KR" altLang="en-US" dirty="0"/>
              <a:t>이해 관계자가 소프트웨어를 어떻게 사용할지에 대해 파악하는데 도움이 됨</a:t>
            </a:r>
            <a:endParaRPr lang="en-US" altLang="ko-KR" dirty="0"/>
          </a:p>
          <a:p>
            <a:r>
              <a:rPr lang="ko-KR" altLang="en-US" dirty="0"/>
              <a:t>절차</a:t>
            </a:r>
            <a:endParaRPr lang="en-US" altLang="ko-KR" dirty="0"/>
          </a:p>
          <a:p>
            <a:pPr lvl="1"/>
            <a:r>
              <a:rPr lang="ko-KR" altLang="en-US" dirty="0"/>
              <a:t>가능한 많은 대상과 인터뷰</a:t>
            </a:r>
            <a:endParaRPr lang="en-US" altLang="ko-KR" dirty="0"/>
          </a:p>
          <a:p>
            <a:pPr lvl="1"/>
            <a:r>
              <a:rPr lang="ko-KR" altLang="en-US" dirty="0"/>
              <a:t>여유로운 시간 할당</a:t>
            </a:r>
            <a:endParaRPr lang="en-US" altLang="ko-KR" dirty="0"/>
          </a:p>
          <a:p>
            <a:pPr lvl="1"/>
            <a:r>
              <a:rPr lang="ko-KR" altLang="en-US" dirty="0"/>
              <a:t>시간이 넘더라도 여유롭게 진행</a:t>
            </a:r>
            <a:endParaRPr lang="en-US" altLang="ko-KR" dirty="0"/>
          </a:p>
          <a:p>
            <a:pPr lvl="1"/>
            <a:r>
              <a:rPr lang="ko-KR" altLang="en-US" dirty="0"/>
              <a:t>중요한 관련자와는 여러 차례 인터뷰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4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9EFA9-F4CF-11B4-77A6-58B6335C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수집 방법 </a:t>
            </a:r>
            <a:r>
              <a:rPr lang="en-US" altLang="ko-KR" dirty="0"/>
              <a:t>#3 - </a:t>
            </a:r>
            <a:r>
              <a:rPr lang="ko-KR" altLang="en-US" dirty="0"/>
              <a:t>인터뷰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854C2-EC1A-E545-1AF5-A1B0B9BA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주의점</a:t>
            </a:r>
            <a:endParaRPr lang="en-US" altLang="ko-KR" dirty="0"/>
          </a:p>
          <a:p>
            <a:pPr lvl="1"/>
            <a:r>
              <a:rPr lang="ko-KR" altLang="en-US" dirty="0"/>
              <a:t>사전 준비를 잘 할 것</a:t>
            </a:r>
            <a:endParaRPr lang="en-US" altLang="ko-KR" dirty="0"/>
          </a:p>
          <a:p>
            <a:pPr lvl="1"/>
            <a:r>
              <a:rPr lang="ko-KR" altLang="en-US" dirty="0"/>
              <a:t>다수를 한 번에 인터뷰 하지 말 것</a:t>
            </a:r>
            <a:endParaRPr lang="en-US" altLang="ko-KR" dirty="0"/>
          </a:p>
          <a:p>
            <a:pPr lvl="1"/>
            <a:r>
              <a:rPr lang="ko-KR" altLang="en-US" dirty="0"/>
              <a:t>개방형 질문을 할 것</a:t>
            </a:r>
            <a:endParaRPr lang="en-US" altLang="ko-KR" dirty="0"/>
          </a:p>
          <a:p>
            <a:pPr lvl="1"/>
            <a:r>
              <a:rPr lang="ko-KR" altLang="en-US" dirty="0"/>
              <a:t>후속 질문을 할 것</a:t>
            </a:r>
            <a:endParaRPr lang="en-US" altLang="ko-KR" dirty="0"/>
          </a:p>
          <a:p>
            <a:pPr lvl="1"/>
            <a:r>
              <a:rPr lang="ko-KR" altLang="en-US" dirty="0"/>
              <a:t>대답에 대한 분석을 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420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0D809-7548-2F14-E96A-DF09FDFE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수집 방법 </a:t>
            </a:r>
            <a:r>
              <a:rPr lang="en-US" altLang="ko-KR" dirty="0"/>
              <a:t>#4 - </a:t>
            </a:r>
            <a:r>
              <a:rPr lang="ko-KR" altLang="en-US" dirty="0"/>
              <a:t>설문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B6197-3DDD-6F68-4457-BC7D6221C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관리자나 사용자와 같은 이해 당사자를 대상</a:t>
            </a:r>
            <a:endParaRPr lang="en-US" altLang="ko-KR" dirty="0"/>
          </a:p>
          <a:p>
            <a:pPr lvl="1"/>
            <a:r>
              <a:rPr lang="ko-KR" altLang="en-US" dirty="0"/>
              <a:t>인터뷰 보다 더 많은 수의 이해 당사자들이 의사 결정 과정에 포함될 수 있음</a:t>
            </a:r>
            <a:endParaRPr lang="en-US" altLang="ko-KR" dirty="0"/>
          </a:p>
          <a:p>
            <a:pPr lvl="1"/>
            <a:r>
              <a:rPr lang="ko-KR" altLang="en-US" dirty="0"/>
              <a:t>외부 고객을 대상으로 하는 경우 높은 비용이 요구됨</a:t>
            </a:r>
            <a:endParaRPr lang="en-US" altLang="ko-KR" dirty="0"/>
          </a:p>
          <a:p>
            <a:pPr lvl="1"/>
            <a:r>
              <a:rPr lang="ko-KR" altLang="en-US" dirty="0"/>
              <a:t>설문지가 적절하지 않을 경우 </a:t>
            </a:r>
            <a:r>
              <a:rPr lang="en-US" altLang="ko-KR" dirty="0"/>
              <a:t>“</a:t>
            </a:r>
            <a:r>
              <a:rPr lang="ko-KR" altLang="en-US" dirty="0"/>
              <a:t>응답 없음</a:t>
            </a:r>
            <a:r>
              <a:rPr lang="en-US" altLang="ko-KR" dirty="0"/>
              <a:t>” </a:t>
            </a:r>
            <a:r>
              <a:rPr lang="ko-KR" altLang="en-US" dirty="0"/>
              <a:t>이 남을 수 있음</a:t>
            </a:r>
            <a:endParaRPr lang="en-US" altLang="ko-KR" dirty="0"/>
          </a:p>
          <a:p>
            <a:r>
              <a:rPr lang="ko-KR" altLang="en-US" dirty="0"/>
              <a:t>무기명 설문</a:t>
            </a:r>
            <a:endParaRPr lang="en-US" altLang="ko-KR" dirty="0"/>
          </a:p>
          <a:p>
            <a:pPr lvl="1"/>
            <a:r>
              <a:rPr lang="ko-KR" altLang="en-US" dirty="0"/>
              <a:t>이해 당사자들의 관심과 내부 정보</a:t>
            </a:r>
            <a:r>
              <a:rPr lang="en-US" altLang="ko-KR" dirty="0"/>
              <a:t>, </a:t>
            </a:r>
            <a:r>
              <a:rPr lang="ko-KR" altLang="en-US" dirty="0"/>
              <a:t>개선 의견 도출에 도움이 됨</a:t>
            </a:r>
            <a:endParaRPr lang="en-US" altLang="ko-KR" dirty="0"/>
          </a:p>
          <a:p>
            <a:pPr lvl="1"/>
            <a:r>
              <a:rPr lang="ko-KR" altLang="en-US" dirty="0"/>
              <a:t>감추어진 정보를 끌어내기 쉬움</a:t>
            </a:r>
            <a:endParaRPr lang="en-US" altLang="ko-KR" dirty="0"/>
          </a:p>
          <a:p>
            <a:r>
              <a:rPr lang="ko-KR" altLang="en-US" dirty="0"/>
              <a:t>유의 사항</a:t>
            </a:r>
            <a:endParaRPr lang="en-US" altLang="ko-KR" dirty="0"/>
          </a:p>
          <a:p>
            <a:pPr lvl="1"/>
            <a:r>
              <a:rPr lang="ko-KR" altLang="en-US" dirty="0"/>
              <a:t>질문은 간단하고 중요한 이슈에 집중</a:t>
            </a:r>
            <a:endParaRPr lang="en-US" altLang="ko-KR" dirty="0"/>
          </a:p>
          <a:p>
            <a:pPr lvl="1"/>
            <a:r>
              <a:rPr lang="ko-KR" altLang="en-US" dirty="0"/>
              <a:t>필요시 이해 당사자 그룹에 따른 맞춤 설문 준비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883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CBAA1-16F4-6518-F2A8-4C4972F5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  <a:r>
              <a:rPr lang="en-US" altLang="ko-KR" dirty="0"/>
              <a:t>:</a:t>
            </a:r>
            <a:r>
              <a:rPr lang="ko-KR" altLang="en-US" dirty="0"/>
              <a:t> 소프트웨어 개발 사이클</a:t>
            </a:r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65F6B566-8F00-8A0E-0F8E-273C05767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8"/>
          <a:stretch/>
        </p:blipFill>
        <p:spPr bwMode="auto">
          <a:xfrm>
            <a:off x="838199" y="2350067"/>
            <a:ext cx="6561137" cy="3119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694A7E-C641-6515-FA90-DD878C394B1F}"/>
              </a:ext>
            </a:extLst>
          </p:cNvPr>
          <p:cNvSpPr txBox="1"/>
          <p:nvPr/>
        </p:nvSpPr>
        <p:spPr>
          <a:xfrm>
            <a:off x="3494867" y="3059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요구분석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37E15-3B6A-0071-3B32-D951AA9DA308}"/>
              </a:ext>
            </a:extLst>
          </p:cNvPr>
          <p:cNvSpPr txBox="1"/>
          <p:nvPr/>
        </p:nvSpPr>
        <p:spPr>
          <a:xfrm>
            <a:off x="6345765" y="4575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4AFEEF-9B1D-749A-3060-546688F1FADD}"/>
              </a:ext>
            </a:extLst>
          </p:cNvPr>
          <p:cNvSpPr/>
          <p:nvPr/>
        </p:nvSpPr>
        <p:spPr>
          <a:xfrm flipH="1" flipV="1">
            <a:off x="3127168" y="2313648"/>
            <a:ext cx="1769423" cy="110618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8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FC1D7-CED9-0D37-EAA9-D2D966CB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수집 방법 </a:t>
            </a:r>
            <a:r>
              <a:rPr lang="en-US" altLang="ko-KR" dirty="0"/>
              <a:t>#4 - </a:t>
            </a:r>
            <a:r>
              <a:rPr lang="ko-KR" altLang="en-US" dirty="0"/>
              <a:t>브레인스토밍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6D388-963D-F027-86DC-C88588FE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아이디어 회의</a:t>
            </a:r>
            <a:endParaRPr lang="en-US" altLang="ko-KR" dirty="0"/>
          </a:p>
          <a:p>
            <a:pPr lvl="1"/>
            <a:r>
              <a:rPr lang="ko-KR" altLang="en-US" dirty="0"/>
              <a:t>토론 보다는 아이디어를 쏟아내는 것이 바람직함</a:t>
            </a:r>
            <a:endParaRPr lang="en-US" altLang="ko-KR" dirty="0"/>
          </a:p>
          <a:p>
            <a:pPr lvl="1"/>
            <a:r>
              <a:rPr lang="ko-KR" altLang="en-US" dirty="0"/>
              <a:t>서로 자극이 되어 열정을 가지고 아이디어를 창안 할 수 있음</a:t>
            </a:r>
            <a:endParaRPr lang="en-US" altLang="ko-KR" dirty="0"/>
          </a:p>
          <a:p>
            <a:r>
              <a:rPr lang="ko-KR" altLang="en-US" dirty="0"/>
              <a:t>익명 방식도 가능</a:t>
            </a:r>
            <a:endParaRPr lang="en-US" altLang="ko-KR" dirty="0"/>
          </a:p>
          <a:p>
            <a:pPr lvl="1"/>
            <a:r>
              <a:rPr lang="ko-KR" altLang="en-US" dirty="0"/>
              <a:t>주제에 대해 응답한 종이를 서로 돌려 보는 방식으로 진행</a:t>
            </a:r>
            <a:endParaRPr lang="en-US" altLang="ko-KR" dirty="0"/>
          </a:p>
          <a:p>
            <a:pPr lvl="1"/>
            <a:r>
              <a:rPr lang="ko-KR" altLang="en-US" dirty="0"/>
              <a:t>익명성 때문에 좀 더 다양한 의견 개진 가능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558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1B75C-06B5-42EA-C07E-273F3EA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수집 방법 </a:t>
            </a:r>
            <a:r>
              <a:rPr lang="en-US" altLang="ko-KR" dirty="0"/>
              <a:t>#5 - </a:t>
            </a:r>
            <a:r>
              <a:rPr lang="ko-KR" altLang="en-US" dirty="0"/>
              <a:t>프로토타이핑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CDC0A0-E98E-F648-82D0-6F6FC97DB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프로토타입</a:t>
            </a:r>
            <a:r>
              <a:rPr lang="en-US" altLang="ko-KR" dirty="0"/>
              <a:t>(Prototype </a:t>
            </a:r>
            <a:r>
              <a:rPr lang="ko-KR" altLang="en-US" dirty="0"/>
              <a:t>또는 </a:t>
            </a:r>
            <a:r>
              <a:rPr lang="en-US" altLang="ko-KR" dirty="0"/>
              <a:t>mock-up)</a:t>
            </a:r>
          </a:p>
          <a:p>
            <a:pPr lvl="1"/>
            <a:r>
              <a:rPr lang="ko-KR" altLang="en-US" dirty="0"/>
              <a:t>최종 시스템의 예상 기능 중 일부를 빠르게 구현한 프로그램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Paper prototype</a:t>
            </a:r>
          </a:p>
          <a:p>
            <a:pPr lvl="2"/>
            <a:r>
              <a:rPr lang="ko-KR" altLang="en-US" dirty="0"/>
              <a:t>사용자 인터페이스를 종이에 그려 보는 것</a:t>
            </a:r>
            <a:endParaRPr lang="en-US" altLang="ko-KR" dirty="0"/>
          </a:p>
          <a:p>
            <a:pPr lvl="2"/>
            <a:r>
              <a:rPr lang="ko-KR" altLang="en-US" dirty="0"/>
              <a:t>기능에 대한 동작을 순서대로 그림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897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043E-72BE-6517-25FC-69B852FE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수집 방법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820FCC-4426-9B34-4A07-FEB23AABF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Q: </a:t>
            </a:r>
            <a:r>
              <a:rPr lang="ko-KR" altLang="en-US" dirty="0"/>
              <a:t>정보 수집 방법 중 가장 비용이 큰 두 가지는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A: </a:t>
            </a:r>
            <a:r>
              <a:rPr lang="ko-KR" altLang="en-US" dirty="0"/>
              <a:t>인터뷰</a:t>
            </a:r>
            <a:r>
              <a:rPr lang="en-US" altLang="ko-KR" dirty="0"/>
              <a:t>, </a:t>
            </a:r>
            <a:r>
              <a:rPr lang="ko-KR" altLang="en-US" dirty="0"/>
              <a:t>설문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Q: </a:t>
            </a:r>
            <a:r>
              <a:rPr lang="ko-KR" altLang="en-US" dirty="0"/>
              <a:t>회사에서 신규로 출시할 앱에 대한 요구 사항 분석을 하려고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어떤 방법을 통해 요구 사항에 대한 정보를 수집할 수 있을까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A: </a:t>
            </a:r>
            <a:r>
              <a:rPr lang="ko-KR" altLang="en-US" dirty="0"/>
              <a:t>문헌 조사를 통해 타겟 산업에 대한 시장 조사를 수행한다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사업팀</a:t>
            </a:r>
            <a:r>
              <a:rPr lang="en-US" altLang="ko-KR" dirty="0"/>
              <a:t>/</a:t>
            </a:r>
            <a:r>
              <a:rPr lang="ko-KR" altLang="en-US" dirty="0"/>
              <a:t>기획팀에서 앱의 기획 컨셉에 대한 발표를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 err="1"/>
              <a:t>타켓</a:t>
            </a:r>
            <a:r>
              <a:rPr lang="ko-KR" altLang="en-US" dirty="0"/>
              <a:t> 유저들이 많은 플랫폼에서 온라인 설문을 통해 해당 컨셉을 검증한다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세부 기획에 대해서 브레인스토밍을 통해 살을 붙인다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프로토타입 혹은 완료 직전 앱을 통해 일부 유저들의 반응을 듣는다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 err="1"/>
              <a:t>FGT</a:t>
            </a:r>
            <a:r>
              <a:rPr lang="en-US" altLang="ko-KR" dirty="0"/>
              <a:t> (Focus Group Test)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33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82147-BA7A-763B-8BE2-69513B5D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6F4EA3-9EDF-1F28-2B72-142DA1657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추출한 잠재적 요구 사항들을 분석하여 최종적으로 요구로 확정하는 것</a:t>
            </a:r>
            <a:endParaRPr lang="en-US" altLang="ko-KR" dirty="0"/>
          </a:p>
          <a:p>
            <a:r>
              <a:rPr lang="ko-KR" altLang="en-US" dirty="0"/>
              <a:t>확정되는 요구 사항들은 다음 속성을 가져야 함</a:t>
            </a:r>
            <a:endParaRPr lang="en-US" altLang="ko-KR" dirty="0"/>
          </a:p>
          <a:p>
            <a:pPr lvl="1"/>
            <a:r>
              <a:rPr lang="ko-KR" altLang="en-US" b="1" dirty="0"/>
              <a:t>원자적</a:t>
            </a:r>
            <a:r>
              <a:rPr lang="en-US" altLang="ko-KR" b="1" dirty="0"/>
              <a:t>(atomic)</a:t>
            </a:r>
            <a:r>
              <a:rPr lang="en-US" altLang="ko-KR" dirty="0"/>
              <a:t>: </a:t>
            </a:r>
            <a:r>
              <a:rPr lang="ko-KR" altLang="en-US" dirty="0"/>
              <a:t>요구 사항이 단일 목적을 갖는가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완전성</a:t>
            </a:r>
            <a:r>
              <a:rPr lang="en-US" altLang="ko-KR" b="1" dirty="0"/>
              <a:t>(complete)</a:t>
            </a:r>
            <a:r>
              <a:rPr lang="en-US" altLang="ko-KR" dirty="0"/>
              <a:t>: </a:t>
            </a:r>
            <a:r>
              <a:rPr lang="ko-KR" altLang="en-US" dirty="0"/>
              <a:t>요구 사항 안에 필요한 모든 정보가 포함되어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비모호성</a:t>
            </a:r>
            <a:r>
              <a:rPr lang="en-US" altLang="ko-KR" b="1" dirty="0"/>
              <a:t>(unambiguous)</a:t>
            </a:r>
            <a:r>
              <a:rPr lang="en-US" altLang="ko-KR" dirty="0"/>
              <a:t>: </a:t>
            </a:r>
            <a:r>
              <a:rPr lang="ko-KR" altLang="en-US" dirty="0"/>
              <a:t>모호하지 않은가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통일성</a:t>
            </a:r>
            <a:r>
              <a:rPr lang="en-US" altLang="ko-KR" b="1" dirty="0"/>
              <a:t>(consistent)</a:t>
            </a:r>
            <a:r>
              <a:rPr lang="en-US" altLang="ko-KR" dirty="0"/>
              <a:t>: </a:t>
            </a:r>
            <a:r>
              <a:rPr lang="ko-KR" altLang="en-US" dirty="0"/>
              <a:t>관련된 다른 내용과 상충되지 않는가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추적성</a:t>
            </a:r>
            <a:r>
              <a:rPr lang="en-US" altLang="ko-KR" b="1" dirty="0"/>
              <a:t>(traceable)</a:t>
            </a:r>
            <a:r>
              <a:rPr lang="en-US" altLang="ko-KR" dirty="0"/>
              <a:t>: </a:t>
            </a:r>
            <a:r>
              <a:rPr lang="ko-KR" altLang="en-US" dirty="0"/>
              <a:t>추후에 요구 사항을 쉽게 추적할 수 있도록 고유 번호가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우선순위화</a:t>
            </a:r>
            <a:r>
              <a:rPr lang="en-US" altLang="ko-KR" b="1" dirty="0"/>
              <a:t>(prioritize)</a:t>
            </a:r>
            <a:r>
              <a:rPr lang="en-US" altLang="ko-KR" dirty="0"/>
              <a:t>: </a:t>
            </a:r>
            <a:r>
              <a:rPr lang="ko-KR" altLang="en-US" dirty="0"/>
              <a:t>중요도가 기술 되어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b="1" dirty="0"/>
              <a:t>테스트 가능성</a:t>
            </a:r>
            <a:r>
              <a:rPr lang="en-US" altLang="ko-KR" b="1" dirty="0"/>
              <a:t>(testable)</a:t>
            </a:r>
            <a:r>
              <a:rPr lang="en-US" altLang="ko-KR" dirty="0"/>
              <a:t>: </a:t>
            </a:r>
            <a:r>
              <a:rPr lang="ko-KR" altLang="en-US" dirty="0"/>
              <a:t>요구 사항 만족에 대한 검증이 가능한가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75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235B6-5407-1A03-5ED6-D12A48AF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도메인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B652C-6EA2-E317-87F4-9A3767FE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도메인</a:t>
            </a:r>
            <a:endParaRPr lang="en-US" altLang="ko-KR" dirty="0"/>
          </a:p>
          <a:p>
            <a:pPr lvl="1"/>
            <a:r>
              <a:rPr lang="ko-KR" altLang="en-US" dirty="0"/>
              <a:t>개발할 소프트웨어가 사용될 산업</a:t>
            </a:r>
            <a:endParaRPr lang="en-US" altLang="ko-KR" dirty="0"/>
          </a:p>
          <a:p>
            <a:pPr lvl="1"/>
            <a:r>
              <a:rPr lang="ko-KR" altLang="en-US" dirty="0"/>
              <a:t>요구 사항의 배경</a:t>
            </a:r>
            <a:endParaRPr lang="en-US" altLang="ko-KR" dirty="0"/>
          </a:p>
          <a:p>
            <a:r>
              <a:rPr lang="ko-KR" altLang="en-US" dirty="0"/>
              <a:t>분석 이유</a:t>
            </a:r>
            <a:r>
              <a:rPr lang="en-US" altLang="ko-KR" dirty="0"/>
              <a:t>: </a:t>
            </a:r>
            <a:r>
              <a:rPr lang="ko-KR" altLang="en-US" dirty="0"/>
              <a:t>여러 개념과 비즈니스 규칙 파악 → 설계 모델링에 반영</a:t>
            </a:r>
            <a:endParaRPr lang="en-US" altLang="ko-KR" dirty="0"/>
          </a:p>
          <a:p>
            <a:r>
              <a:rPr lang="ko-KR" altLang="en-US" dirty="0"/>
              <a:t>도메인 분석을 위한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도메인 내의 개념 찾기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프로세스</a:t>
            </a:r>
            <a:r>
              <a:rPr lang="en-US" altLang="ko-KR" dirty="0"/>
              <a:t>, </a:t>
            </a:r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규칙 같은 것들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도메인 사전 작성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추후 의사 소통에 모호함이 없게끔 앞에서 찾은 개념들을 정리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비즈니스 규칙 작성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개발할 소프트웨어와 관련된 정책</a:t>
            </a:r>
            <a:r>
              <a:rPr lang="en-US" altLang="ko-KR" dirty="0"/>
              <a:t>, </a:t>
            </a:r>
            <a:r>
              <a:rPr lang="ko-KR" altLang="en-US" dirty="0"/>
              <a:t>규정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가이드라인</a:t>
            </a:r>
            <a:r>
              <a:rPr lang="en-US" altLang="ko-KR" dirty="0"/>
              <a:t>, </a:t>
            </a:r>
            <a:r>
              <a:rPr lang="ko-KR" altLang="en-US" dirty="0"/>
              <a:t>표준 등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767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24C4C-9998-CC7D-8AA4-407AF173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 기반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B4CBC-7CA1-9E75-E948-2564DB7B4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 시나리오를 상정하고 요구 사항이 어떻게 적용되는지 분석</a:t>
            </a:r>
            <a:endParaRPr lang="en-US" altLang="ko-KR" dirty="0"/>
          </a:p>
          <a:p>
            <a:r>
              <a:rPr lang="ko-KR" altLang="en-US" dirty="0" err="1"/>
              <a:t>육하</a:t>
            </a:r>
            <a:r>
              <a:rPr lang="ko-KR" altLang="en-US" dirty="0"/>
              <a:t> 원칙 </a:t>
            </a:r>
            <a:r>
              <a:rPr lang="en-US" altLang="ko-KR" dirty="0"/>
              <a:t>(when, where, who, what, why, how) </a:t>
            </a:r>
            <a:r>
              <a:rPr lang="ko-KR" altLang="en-US" dirty="0"/>
              <a:t>에 따라 기술</a:t>
            </a:r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애자일 프로세스에서의 </a:t>
            </a:r>
            <a:r>
              <a:rPr lang="en-US" altLang="ko-KR" dirty="0"/>
              <a:t>“</a:t>
            </a:r>
            <a:r>
              <a:rPr lang="ko-KR" altLang="en-US" dirty="0"/>
              <a:t>사용자 스토리</a:t>
            </a:r>
            <a:r>
              <a:rPr lang="en-US" altLang="ko-KR" dirty="0"/>
              <a:t>”</a:t>
            </a:r>
          </a:p>
          <a:p>
            <a:pPr lvl="1"/>
            <a:r>
              <a:rPr lang="ko-KR" altLang="en-US" dirty="0"/>
              <a:t>제공해야 될 기능 하나를 일정한 형식의 한 문장으로 정의하는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F0293-545C-AD0C-6343-C28DAC907D13}"/>
              </a:ext>
            </a:extLst>
          </p:cNvPr>
          <p:cNvSpPr/>
          <p:nvPr/>
        </p:nvSpPr>
        <p:spPr>
          <a:xfrm>
            <a:off x="1611087" y="3802965"/>
            <a:ext cx="2905495" cy="131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/>
              <a:t>&lt;who&gt; </a:t>
            </a:r>
            <a:r>
              <a:rPr lang="ko-KR" altLang="en-US" sz="2000" dirty="0"/>
              <a:t>는</a:t>
            </a:r>
            <a:br>
              <a:rPr lang="en-US" altLang="ko-KR" sz="2000" dirty="0"/>
            </a:br>
            <a:r>
              <a:rPr lang="en-US" altLang="ko-KR" sz="2000" dirty="0"/>
              <a:t>&lt;why&gt; </a:t>
            </a:r>
            <a:r>
              <a:rPr lang="ko-KR" altLang="en-US" sz="2000" dirty="0"/>
              <a:t>이유로</a:t>
            </a:r>
            <a:br>
              <a:rPr lang="en-US" altLang="ko-KR" sz="2000" dirty="0"/>
            </a:br>
            <a:r>
              <a:rPr lang="en-US" altLang="ko-KR" sz="2000" dirty="0"/>
              <a:t>&lt;what&gt; </a:t>
            </a:r>
            <a:r>
              <a:rPr lang="ko-KR" altLang="en-US" sz="2000" dirty="0"/>
              <a:t>을 원한다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12780CC-E8D8-0413-A2AF-EAFFAB1194D8}"/>
              </a:ext>
            </a:extLst>
          </p:cNvPr>
          <p:cNvSpPr/>
          <p:nvPr/>
        </p:nvSpPr>
        <p:spPr>
          <a:xfrm>
            <a:off x="6052458" y="3802965"/>
            <a:ext cx="3542804" cy="1319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고객</a:t>
            </a:r>
            <a:r>
              <a:rPr lang="en-US" altLang="ko-KR" sz="2000" dirty="0"/>
              <a:t>&gt;</a:t>
            </a:r>
            <a:r>
              <a:rPr lang="ko-KR" altLang="en-US" sz="2000" dirty="0"/>
              <a:t>은</a:t>
            </a:r>
            <a:br>
              <a:rPr lang="en-US" altLang="ko-KR" sz="2000" dirty="0"/>
            </a:br>
            <a:r>
              <a:rPr lang="en-US" altLang="ko-KR" sz="2000" dirty="0"/>
              <a:t>&lt;</a:t>
            </a:r>
            <a:r>
              <a:rPr lang="ko-KR" altLang="en-US" sz="2000" dirty="0"/>
              <a:t>현찰을 받기</a:t>
            </a:r>
            <a:r>
              <a:rPr lang="en-US" altLang="ko-KR" sz="2000" dirty="0"/>
              <a:t>&gt; </a:t>
            </a:r>
            <a:r>
              <a:rPr lang="ko-KR" altLang="en-US" sz="2000" dirty="0"/>
              <a:t>위하여</a:t>
            </a:r>
            <a:br>
              <a:rPr lang="en-US" altLang="ko-KR" sz="2000" dirty="0"/>
            </a:br>
            <a:r>
              <a:rPr lang="en-US" altLang="ko-KR" sz="2000" dirty="0"/>
              <a:t>&lt;</a:t>
            </a:r>
            <a:r>
              <a:rPr lang="ko-KR" altLang="en-US" sz="2000" dirty="0"/>
              <a:t>현금 인출 기능</a:t>
            </a:r>
            <a:r>
              <a:rPr lang="en-US" altLang="ko-KR" sz="2000" dirty="0"/>
              <a:t>&gt;</a:t>
            </a:r>
            <a:r>
              <a:rPr lang="ko-KR" altLang="en-US" sz="2000" dirty="0"/>
              <a:t>을 원한다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20D963-584B-E447-280C-2F1A33A6F4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16582" y="4462594"/>
            <a:ext cx="15358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86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656CA-44DD-3A59-AA37-52D5D852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</a:t>
            </a:r>
            <a:r>
              <a:rPr lang="en-US" altLang="ko-KR" dirty="0"/>
              <a:t>(Use Case)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454600-7EA0-4728-2B9C-689951AD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시스템의 동작을 모형화 하는 것</a:t>
            </a:r>
          </a:p>
          <a:p>
            <a:pPr lvl="1"/>
            <a:r>
              <a:rPr lang="ko-KR" altLang="en-US" dirty="0"/>
              <a:t>도메인 분석과 요구 모델링 사이의 중간 단계</a:t>
            </a:r>
            <a:endParaRPr lang="en-US" altLang="ko-KR" dirty="0"/>
          </a:p>
          <a:p>
            <a:r>
              <a:rPr lang="ko-KR" altLang="en-US" dirty="0" err="1"/>
              <a:t>유스</a:t>
            </a:r>
            <a:r>
              <a:rPr lang="ko-KR" altLang="en-US" dirty="0"/>
              <a:t> 케이스 작성하는 작업</a:t>
            </a:r>
            <a:endParaRPr lang="en-US" altLang="ko-KR" dirty="0"/>
          </a:p>
          <a:p>
            <a:pPr lvl="1"/>
            <a:r>
              <a:rPr lang="ko-KR" altLang="en-US" dirty="0"/>
              <a:t>도메인 분석의 결과를 </a:t>
            </a:r>
            <a:r>
              <a:rPr lang="ko-KR" altLang="en-US" dirty="0" err="1"/>
              <a:t>액터</a:t>
            </a:r>
            <a:r>
              <a:rPr lang="en-US" altLang="ko-KR" dirty="0"/>
              <a:t>, </a:t>
            </a:r>
            <a:r>
              <a:rPr lang="ko-KR" altLang="en-US" dirty="0"/>
              <a:t>사용사례</a:t>
            </a:r>
            <a:r>
              <a:rPr lang="en-US" altLang="ko-KR" dirty="0"/>
              <a:t>(use case), </a:t>
            </a:r>
            <a:r>
              <a:rPr lang="ko-KR" altLang="en-US" dirty="0"/>
              <a:t>관계들로 매핑하는 작업</a:t>
            </a: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9C912-81E5-BD57-E215-2C2290DA4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23"/>
          <a:stretch/>
        </p:blipFill>
        <p:spPr bwMode="auto">
          <a:xfrm>
            <a:off x="1579294" y="3932237"/>
            <a:ext cx="4900676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">
            <a:extLst>
              <a:ext uri="{FF2B5EF4-FFF2-40B4-BE49-F238E27FC236}">
                <a16:creationId xmlns:a16="http://schemas.microsoft.com/office/drawing/2014/main" id="{3F8FF481-4554-26DC-82C5-78BB4A75B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66" t="12219" r="21187" b="71751"/>
          <a:stretch/>
        </p:blipFill>
        <p:spPr bwMode="auto">
          <a:xfrm>
            <a:off x="5684322" y="5276602"/>
            <a:ext cx="253341" cy="49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862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99B2-F022-58FC-97BD-9704D45B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</a:t>
            </a:r>
            <a:r>
              <a:rPr lang="en-US" altLang="ko-KR" dirty="0"/>
              <a:t>(Use Case)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0A544-3AB8-4359-F55C-1DB8CCB5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</a:t>
            </a:r>
            <a:endParaRPr lang="en-US" altLang="ko-KR" dirty="0"/>
          </a:p>
          <a:p>
            <a:pPr lvl="1"/>
            <a:r>
              <a:rPr lang="ko-KR" altLang="en-US" dirty="0"/>
              <a:t>시스템의 기능을 명시한 것</a:t>
            </a:r>
            <a:endParaRPr lang="en-US" altLang="ko-KR" dirty="0"/>
          </a:p>
          <a:p>
            <a:pPr lvl="1"/>
            <a:r>
              <a:rPr lang="ko-KR" altLang="en-US" dirty="0"/>
              <a:t>사용자와 시스템 사이의 상호 작용 표시</a:t>
            </a:r>
            <a:endParaRPr lang="en-US" altLang="ko-KR" dirty="0"/>
          </a:p>
          <a:p>
            <a:r>
              <a:rPr lang="ko-KR" altLang="en-US" dirty="0" err="1"/>
              <a:t>유스</a:t>
            </a:r>
            <a:r>
              <a:rPr lang="ko-KR" altLang="en-US" dirty="0"/>
              <a:t> 케이스 요소</a:t>
            </a:r>
            <a:endParaRPr lang="en-US" altLang="ko-KR" dirty="0"/>
          </a:p>
          <a:p>
            <a:pPr lvl="1"/>
            <a:r>
              <a:rPr lang="ko-KR" altLang="en-US" dirty="0" err="1"/>
              <a:t>액터</a:t>
            </a:r>
            <a:r>
              <a:rPr lang="en-US" altLang="ko-KR" dirty="0"/>
              <a:t>, </a:t>
            </a:r>
            <a:r>
              <a:rPr lang="ko-KR" altLang="en-US" dirty="0"/>
              <a:t>시스템 범위</a:t>
            </a:r>
            <a:r>
              <a:rPr lang="en-US" altLang="ko-KR" dirty="0"/>
              <a:t>, </a:t>
            </a:r>
            <a:r>
              <a:rPr lang="ko-KR" altLang="en-US" dirty="0" err="1"/>
              <a:t>유스</a:t>
            </a:r>
            <a:r>
              <a:rPr lang="ko-KR" altLang="en-US" dirty="0"/>
              <a:t> 케이스</a:t>
            </a:r>
            <a:r>
              <a:rPr lang="en-US" altLang="ko-KR" dirty="0"/>
              <a:t>, </a:t>
            </a:r>
            <a:r>
              <a:rPr lang="ko-KR" altLang="en-US" dirty="0"/>
              <a:t>관계</a:t>
            </a:r>
            <a:endParaRPr lang="en-US" altLang="ko-KR" dirty="0"/>
          </a:p>
          <a:p>
            <a:r>
              <a:rPr lang="ko-KR" altLang="en-US" dirty="0"/>
              <a:t>분석 과정</a:t>
            </a:r>
            <a:endParaRPr lang="en-US" altLang="ko-KR" dirty="0"/>
          </a:p>
          <a:p>
            <a:pPr lvl="1"/>
            <a:r>
              <a:rPr lang="ko-KR" altLang="en-US" dirty="0" err="1"/>
              <a:t>액터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1"/>
            <a:r>
              <a:rPr lang="ko-KR" altLang="en-US" dirty="0" err="1"/>
              <a:t>유스</a:t>
            </a:r>
            <a:r>
              <a:rPr lang="ko-KR" altLang="en-US" dirty="0"/>
              <a:t> 케이스 찾기</a:t>
            </a:r>
            <a:endParaRPr lang="en-US" altLang="ko-KR" dirty="0"/>
          </a:p>
          <a:p>
            <a:pPr lvl="1"/>
            <a:r>
              <a:rPr lang="ko-KR" altLang="en-US" dirty="0" err="1"/>
              <a:t>유스</a:t>
            </a:r>
            <a:r>
              <a:rPr lang="ko-KR" altLang="en-US" dirty="0"/>
              <a:t> 케이스 사이의 관계 찾기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28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8BFF3-F87F-DB08-DEB6-B3B78651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5CB09-1903-C45F-1BF7-1637D8B4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시스템의 기능을 나타내는 그림</a:t>
            </a:r>
            <a:endParaRPr lang="en-US" altLang="ko-KR" dirty="0"/>
          </a:p>
          <a:p>
            <a:pPr lvl="1"/>
            <a:r>
              <a:rPr lang="ko-KR" altLang="en-US" dirty="0"/>
              <a:t>외부에서 보는 시스템의 동작에 초점을 둠</a:t>
            </a:r>
            <a:endParaRPr lang="en-US" altLang="ko-KR" dirty="0"/>
          </a:p>
          <a:p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ko-KR" altLang="en-US" dirty="0" err="1"/>
              <a:t>액터</a:t>
            </a:r>
            <a:r>
              <a:rPr lang="en-US" altLang="ko-KR" dirty="0"/>
              <a:t>(actor)</a:t>
            </a:r>
          </a:p>
          <a:p>
            <a:pPr lvl="2"/>
            <a:r>
              <a:rPr lang="ko-KR" altLang="en-US" dirty="0"/>
              <a:t>시스템과 상호 작용하는 외부 객체</a:t>
            </a:r>
            <a:endParaRPr lang="en-US" altLang="ko-KR" dirty="0"/>
          </a:p>
          <a:p>
            <a:pPr lvl="3"/>
            <a:r>
              <a:rPr lang="ko-KR" altLang="en-US" dirty="0"/>
              <a:t>사용자 뿐만 아니라 외부 시스템도 포함됨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RESTful API end-point)</a:t>
            </a:r>
          </a:p>
          <a:p>
            <a:pPr lvl="3"/>
            <a:r>
              <a:rPr lang="ko-KR" altLang="en-US" dirty="0"/>
              <a:t>개발되는 소프트웨어 시스템의 범위 밖의 존재임</a:t>
            </a:r>
            <a:endParaRPr lang="en-US" altLang="ko-KR" dirty="0"/>
          </a:p>
          <a:p>
            <a:pPr lvl="2"/>
            <a:r>
              <a:rPr lang="ko-KR" altLang="en-US" dirty="0"/>
              <a:t>대상 시스템에 서비스를 제공하거나 제공 받음</a:t>
            </a:r>
            <a:endParaRPr lang="en-US" altLang="ko-KR" dirty="0"/>
          </a:p>
          <a:p>
            <a:pPr lvl="1"/>
            <a:r>
              <a:rPr lang="ko-KR" altLang="en-US" dirty="0" err="1"/>
              <a:t>유스</a:t>
            </a:r>
            <a:r>
              <a:rPr lang="ko-KR" altLang="en-US" dirty="0"/>
              <a:t> 케이스</a:t>
            </a:r>
            <a:r>
              <a:rPr lang="en-US" altLang="ko-KR" dirty="0"/>
              <a:t>(use case)</a:t>
            </a:r>
          </a:p>
          <a:p>
            <a:pPr lvl="2"/>
            <a:r>
              <a:rPr lang="ko-KR" altLang="en-US" dirty="0"/>
              <a:t>시스템의 단위 기능</a:t>
            </a:r>
            <a:endParaRPr lang="en-US" altLang="ko-KR" dirty="0"/>
          </a:p>
          <a:p>
            <a:pPr lvl="2"/>
            <a:r>
              <a:rPr lang="ko-KR" altLang="en-US" dirty="0"/>
              <a:t>정상적인 시나리오</a:t>
            </a:r>
            <a:r>
              <a:rPr lang="en-US" altLang="ko-KR" dirty="0"/>
              <a:t>, </a:t>
            </a:r>
            <a:r>
              <a:rPr lang="ko-KR" altLang="en-US" dirty="0"/>
              <a:t>오류 시나리오 모두 포함</a:t>
            </a:r>
            <a:endParaRPr lang="en-US" altLang="ko-KR" dirty="0"/>
          </a:p>
          <a:p>
            <a:pPr lvl="2"/>
            <a:r>
              <a:rPr lang="ko-KR" altLang="en-US" dirty="0"/>
              <a:t>개발되는 소프트웨어 시스템의 범위 안 대상임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434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8BFF3-F87F-DB08-DEB6-B3B78651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다이어그램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AF283CB-0D7D-65A1-D5FD-F7041477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수강 신청 시스템</a:t>
            </a:r>
          </a:p>
        </p:txBody>
      </p:sp>
      <p:pic>
        <p:nvPicPr>
          <p:cNvPr id="6" name="그림 1">
            <a:extLst>
              <a:ext uri="{FF2B5EF4-FFF2-40B4-BE49-F238E27FC236}">
                <a16:creationId xmlns:a16="http://schemas.microsoft.com/office/drawing/2014/main" id="{F8F8EB7D-5D09-188E-505A-DAA4702E3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86"/>
          <a:stretch/>
        </p:blipFill>
        <p:spPr bwMode="auto">
          <a:xfrm>
            <a:off x="838199" y="2001100"/>
            <a:ext cx="6904513" cy="443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99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51F39-57E8-E2F2-30E2-44B934AB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D35CE-4643-4730-84CC-FA5B9BF2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개발의 실질적인 첫 단계</a:t>
            </a:r>
            <a:endParaRPr lang="en-US" altLang="ko-KR" dirty="0"/>
          </a:p>
          <a:p>
            <a:r>
              <a:rPr lang="ko-KR" altLang="en-US" dirty="0"/>
              <a:t>사용자의 요구에 대하여 이해하고 정리하는 작업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3551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59BAE-5020-C7C2-67C7-995A062F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05B8D-3BE3-5977-A303-1A659BFB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질문을 통해 </a:t>
            </a:r>
            <a:r>
              <a:rPr lang="ko-KR" altLang="en-US" dirty="0" err="1"/>
              <a:t>액터를</a:t>
            </a:r>
            <a:r>
              <a:rPr lang="ko-KR" altLang="en-US" dirty="0"/>
              <a:t> 찾음</a:t>
            </a:r>
            <a:endParaRPr lang="en-US" altLang="ko-KR" dirty="0"/>
          </a:p>
          <a:p>
            <a:pPr lvl="1"/>
            <a:r>
              <a:rPr lang="ko-KR" altLang="en-US" dirty="0"/>
              <a:t>어떤 사용자 그룹이 작업을 수행하기 위해 시스템의 자원을 받는가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어떤 사용자 그룹이 시스템의 주요 기능을 사용하는가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어떤 사용자 그룹이 유지 보수와 관리 등의 부수적 기능을 사용하는가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시스템이 어떤 외부 하드웨어나 소프트웨어 시스템과 상호 작용하는가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88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1A583-1A0D-0CDE-FC42-556FD5E8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C55B4-1F3B-DB75-B399-1E8801BE3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질문을 통해 </a:t>
            </a:r>
            <a:r>
              <a:rPr lang="ko-KR" altLang="en-US" dirty="0" err="1"/>
              <a:t>유스</a:t>
            </a:r>
            <a:r>
              <a:rPr lang="ko-KR" altLang="en-US" dirty="0"/>
              <a:t> 케이스를 찾음</a:t>
            </a:r>
            <a:endParaRPr lang="en-US" altLang="ko-KR" dirty="0"/>
          </a:p>
          <a:p>
            <a:pPr lvl="1"/>
            <a:r>
              <a:rPr lang="ko-KR" altLang="en-US" dirty="0" err="1"/>
              <a:t>액터는</a:t>
            </a:r>
            <a:r>
              <a:rPr lang="ko-KR" altLang="en-US" dirty="0"/>
              <a:t> 시스템이 어떤 작업을 수행하기를 원하는가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액터가</a:t>
            </a:r>
            <a:r>
              <a:rPr lang="ko-KR" altLang="en-US" dirty="0"/>
              <a:t> 원하는 정보는 무엇인가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누가 데이터를 생성하는가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데이터는 조작</a:t>
            </a:r>
            <a:r>
              <a:rPr lang="en-US" altLang="ko-KR" dirty="0"/>
              <a:t>/</a:t>
            </a:r>
            <a:r>
              <a:rPr lang="ko-KR" altLang="en-US" dirty="0"/>
              <a:t>삭제 될 수 있는가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액터가</a:t>
            </a:r>
            <a:r>
              <a:rPr lang="ko-KR" altLang="en-US" dirty="0"/>
              <a:t> 시스템에 정보를 알리는데 필요한 것은 무엇인가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액터가</a:t>
            </a:r>
            <a:r>
              <a:rPr lang="ko-KR" altLang="en-US" dirty="0"/>
              <a:t> 시스템으로부터 정보를 알아내는데 필요한 이벤트는</a:t>
            </a:r>
            <a:r>
              <a:rPr lang="en-US" altLang="ko-KR" dirty="0"/>
              <a:t> </a:t>
            </a:r>
            <a:r>
              <a:rPr lang="ko-KR" altLang="en-US" dirty="0"/>
              <a:t>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210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DE16D-C491-5A99-A2EC-B41FD255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64EAD-9D06-083A-6A24-11E4FB2B8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</a:t>
            </a:r>
            <a:r>
              <a:rPr lang="ko-KR" altLang="en-US" dirty="0" err="1"/>
              <a:t>유스</a:t>
            </a:r>
            <a:r>
              <a:rPr lang="ko-KR" altLang="en-US" dirty="0"/>
              <a:t> 케이스에서 일어나는 시나리오를 시간 순으로 정렬하여 기술 한 것</a:t>
            </a:r>
            <a:endParaRPr lang="en-US" altLang="ko-KR" dirty="0"/>
          </a:p>
          <a:p>
            <a:r>
              <a:rPr lang="ko-KR" altLang="en-US" dirty="0"/>
              <a:t>포함되는 것들</a:t>
            </a:r>
            <a:endParaRPr lang="en-US" altLang="ko-KR" dirty="0"/>
          </a:p>
          <a:p>
            <a:pPr lvl="1"/>
            <a:r>
              <a:rPr lang="ko-KR" altLang="en-US" dirty="0"/>
              <a:t>시작 조건</a:t>
            </a:r>
            <a:endParaRPr lang="en-US" altLang="ko-KR" dirty="0"/>
          </a:p>
          <a:p>
            <a:pPr lvl="1"/>
            <a:r>
              <a:rPr lang="ko-KR" altLang="en-US" dirty="0"/>
              <a:t>정상 케이스에서 기본 흐름</a:t>
            </a:r>
            <a:endParaRPr lang="en-US" altLang="ko-KR" dirty="0"/>
          </a:p>
          <a:p>
            <a:pPr lvl="1"/>
            <a:r>
              <a:rPr lang="ko-KR" altLang="en-US" dirty="0"/>
              <a:t>비정상 케이스 발생시 대안 흐름</a:t>
            </a:r>
            <a:endParaRPr lang="en-US" altLang="ko-KR" dirty="0"/>
          </a:p>
          <a:p>
            <a:pPr lvl="1"/>
            <a:r>
              <a:rPr lang="ko-KR" altLang="en-US" dirty="0"/>
              <a:t>병렬적으로 발생할 수 있는 다른 활동 정보</a:t>
            </a:r>
            <a:endParaRPr lang="en-US" altLang="ko-KR" dirty="0"/>
          </a:p>
          <a:p>
            <a:pPr lvl="1"/>
            <a:r>
              <a:rPr lang="ko-KR" altLang="en-US" dirty="0"/>
              <a:t>종료 조건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783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F452D-4DCD-FEBD-41CD-4558BD80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명세 예시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8E78A30-457F-7EF8-145D-7437BCBF5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24" y="1393397"/>
            <a:ext cx="7796230" cy="524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">
            <a:extLst>
              <a:ext uri="{FF2B5EF4-FFF2-40B4-BE49-F238E27FC236}">
                <a16:creationId xmlns:a16="http://schemas.microsoft.com/office/drawing/2014/main" id="{CA4D1BB9-FF84-9F6A-9CFC-7B614F90AA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23" b="9086"/>
          <a:stretch/>
        </p:blipFill>
        <p:spPr bwMode="auto">
          <a:xfrm>
            <a:off x="110146" y="1446393"/>
            <a:ext cx="3733801" cy="4430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502163E-F700-AD49-1419-9AD4A9ACBB84}"/>
              </a:ext>
            </a:extLst>
          </p:cNvPr>
          <p:cNvCxnSpPr>
            <a:cxnSpLocks/>
          </p:cNvCxnSpPr>
          <p:nvPr/>
        </p:nvCxnSpPr>
        <p:spPr>
          <a:xfrm>
            <a:off x="2394857" y="1856509"/>
            <a:ext cx="2081803" cy="1889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5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A1E1C-08E5-9802-A3AE-2D4A8E42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유스</a:t>
            </a:r>
            <a:r>
              <a:rPr lang="ko-KR" altLang="en-US" dirty="0"/>
              <a:t> 케이스 사이의 관계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FFD65-795C-92CD-84D4-EDBD724E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 흐름의 일부를 분리 추출할 수 있음</a:t>
            </a:r>
            <a:endParaRPr lang="en-US" altLang="ko-KR" dirty="0"/>
          </a:p>
          <a:p>
            <a:pPr lvl="1"/>
            <a:r>
              <a:rPr lang="ko-KR" altLang="en-US" dirty="0"/>
              <a:t>흐름이 너무 긴 경우</a:t>
            </a:r>
            <a:endParaRPr lang="en-US" altLang="ko-KR" dirty="0"/>
          </a:p>
          <a:p>
            <a:pPr lvl="1"/>
            <a:r>
              <a:rPr lang="ko-KR" altLang="en-US" dirty="0"/>
              <a:t>중복되는 흐름인 경우</a:t>
            </a:r>
            <a:endParaRPr lang="en-US" altLang="ko-KR" dirty="0"/>
          </a:p>
          <a:p>
            <a:r>
              <a:rPr lang="ko-KR" altLang="en-US" dirty="0"/>
              <a:t>분리하는 방법들</a:t>
            </a:r>
            <a:endParaRPr lang="en-US" altLang="ko-KR" dirty="0"/>
          </a:p>
          <a:p>
            <a:pPr lvl="1"/>
            <a:r>
              <a:rPr lang="ko-KR" altLang="en-US" dirty="0"/>
              <a:t>대안 흐름</a:t>
            </a:r>
            <a:r>
              <a:rPr lang="en-US" altLang="ko-KR" dirty="0"/>
              <a:t>: </a:t>
            </a:r>
            <a:r>
              <a:rPr lang="ko-KR" altLang="en-US" dirty="0"/>
              <a:t>기본 흐름이 약간 변형되거나 예외가 발행할 경우 사용</a:t>
            </a:r>
            <a:endParaRPr lang="en-US" altLang="ko-KR" dirty="0"/>
          </a:p>
          <a:p>
            <a:pPr lvl="1"/>
            <a:r>
              <a:rPr lang="ko-KR" altLang="en-US" dirty="0"/>
              <a:t>포함 관계</a:t>
            </a:r>
            <a:r>
              <a:rPr lang="en-US" altLang="ko-KR" dirty="0"/>
              <a:t>: </a:t>
            </a:r>
            <a:r>
              <a:rPr lang="ko-KR" altLang="en-US" dirty="0"/>
              <a:t>다른 </a:t>
            </a:r>
            <a:r>
              <a:rPr lang="ko-KR" altLang="en-US" dirty="0" err="1"/>
              <a:t>유스케이스에서</a:t>
            </a:r>
            <a:r>
              <a:rPr lang="ko-KR" altLang="en-US" dirty="0"/>
              <a:t> 흐름을 재사용할 수 있도록 하는 경우 사용</a:t>
            </a:r>
            <a:endParaRPr lang="en-US" altLang="ko-KR" dirty="0"/>
          </a:p>
          <a:p>
            <a:pPr lvl="1"/>
            <a:r>
              <a:rPr lang="ko-KR" altLang="en-US" dirty="0"/>
              <a:t>확장 관계</a:t>
            </a:r>
            <a:r>
              <a:rPr lang="en-US" altLang="ko-KR" dirty="0"/>
              <a:t>: </a:t>
            </a:r>
            <a:r>
              <a:rPr lang="ko-KR" altLang="en-US" dirty="0"/>
              <a:t>기본 흐름이 특정 조건에 만족될 때 분리 확장되는 경우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78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C79E3-0A46-C321-F64C-D0CCA2A8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#1 - </a:t>
            </a:r>
            <a:r>
              <a:rPr lang="ko-KR" altLang="en-US" dirty="0"/>
              <a:t>포함 관계 </a:t>
            </a:r>
            <a:r>
              <a:rPr lang="en-US" altLang="ko-KR" dirty="0"/>
              <a:t>(include)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5458A-DF08-8F2E-E87F-E84F57A5F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</a:t>
            </a:r>
            <a:r>
              <a:rPr lang="ko-KR" altLang="en-US" dirty="0" err="1"/>
              <a:t>유스케이스가</a:t>
            </a:r>
            <a:r>
              <a:rPr lang="ko-KR" altLang="en-US" dirty="0"/>
              <a:t> 다른 </a:t>
            </a:r>
            <a:r>
              <a:rPr lang="ko-KR" altLang="en-US" dirty="0" err="1"/>
              <a:t>유스케이스를</a:t>
            </a:r>
            <a:r>
              <a:rPr lang="ko-KR" altLang="en-US" dirty="0"/>
              <a:t> 포함하는 관계</a:t>
            </a:r>
            <a:endParaRPr lang="en-US" altLang="ko-KR" dirty="0"/>
          </a:p>
          <a:p>
            <a:r>
              <a:rPr lang="ko-KR" altLang="en-US" dirty="0"/>
              <a:t>공통된 동작을 떼어내 </a:t>
            </a:r>
            <a:r>
              <a:rPr lang="ko-KR" altLang="en-US" dirty="0" err="1"/>
              <a:t>유스케이스</a:t>
            </a:r>
            <a:r>
              <a:rPr lang="ko-KR" altLang="en-US" dirty="0"/>
              <a:t> 간 중복을 제거할 수 있음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8FBA2CC7-9BE0-D7F5-EF15-8F39FB940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34" y="2797608"/>
            <a:ext cx="40306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94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85937-2302-7341-91FA-E1F7EC98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#2 - </a:t>
            </a:r>
            <a:r>
              <a:rPr lang="ko-KR" altLang="en-US" dirty="0"/>
              <a:t>확장 관계 </a:t>
            </a:r>
            <a:r>
              <a:rPr lang="en-US" altLang="ko-KR" dirty="0"/>
              <a:t>(extend)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4ADA8A-D755-3F6A-71C8-9C6AA9C76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일정한 조건 아래 기본 </a:t>
            </a:r>
            <a:r>
              <a:rPr lang="ko-KR" altLang="en-US" dirty="0" err="1"/>
              <a:t>유스케이스에서</a:t>
            </a:r>
            <a:r>
              <a:rPr lang="ko-KR" altLang="en-US" dirty="0"/>
              <a:t> 확장된 동작을 할 때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보통 결제 </a:t>
            </a:r>
            <a:r>
              <a:rPr lang="ko-KR" altLang="en-US" dirty="0" err="1"/>
              <a:t>유스</a:t>
            </a:r>
            <a:r>
              <a:rPr lang="ko-KR" altLang="en-US" dirty="0"/>
              <a:t> 케이스를 따르나</a:t>
            </a:r>
            <a:r>
              <a:rPr lang="en-US" altLang="ko-KR" dirty="0"/>
              <a:t>, </a:t>
            </a:r>
            <a:r>
              <a:rPr lang="ko-KR" altLang="en-US" dirty="0" err="1"/>
              <a:t>멤버쉽이</a:t>
            </a:r>
            <a:r>
              <a:rPr lang="ko-KR" altLang="en-US" dirty="0"/>
              <a:t> 있을 경우 할인하는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결제</a:t>
            </a:r>
            <a:r>
              <a:rPr lang="en-US" altLang="ko-KR" dirty="0"/>
              <a:t>”</a:t>
            </a:r>
            <a:r>
              <a:rPr lang="ko-KR" altLang="en-US" dirty="0"/>
              <a:t>는 그 자체로 완전한 </a:t>
            </a:r>
            <a:r>
              <a:rPr lang="ko-KR" altLang="en-US" dirty="0" err="1"/>
              <a:t>유스</a:t>
            </a:r>
            <a:r>
              <a:rPr lang="ko-KR" altLang="en-US" dirty="0"/>
              <a:t> 케이스임</a:t>
            </a:r>
            <a:endParaRPr lang="en-US" altLang="ko-KR" dirty="0"/>
          </a:p>
          <a:p>
            <a:pPr lvl="1"/>
            <a:r>
              <a:rPr lang="ko-KR" altLang="en-US" dirty="0"/>
              <a:t>그런데 </a:t>
            </a:r>
            <a:r>
              <a:rPr lang="ko-KR" altLang="en-US" dirty="0" err="1"/>
              <a:t>멤버쉽이</a:t>
            </a:r>
            <a:r>
              <a:rPr lang="ko-KR" altLang="en-US" dirty="0"/>
              <a:t> 있는 경우 </a:t>
            </a:r>
            <a:r>
              <a:rPr lang="ko-KR" altLang="en-US" dirty="0" err="1"/>
              <a:t>멥버쉽</a:t>
            </a:r>
            <a:r>
              <a:rPr lang="ko-KR" altLang="en-US" dirty="0"/>
              <a:t> 할인 </a:t>
            </a:r>
            <a:r>
              <a:rPr lang="ko-KR" altLang="en-US" dirty="0" err="1"/>
              <a:t>유스케이스가</a:t>
            </a:r>
            <a:r>
              <a:rPr lang="ko-KR" altLang="en-US" dirty="0"/>
              <a:t> 결제 </a:t>
            </a:r>
            <a:r>
              <a:rPr lang="ko-KR" altLang="en-US" dirty="0" err="1"/>
              <a:t>유스케이스에</a:t>
            </a:r>
            <a:r>
              <a:rPr lang="ko-KR" altLang="en-US" dirty="0"/>
              <a:t> 삽입</a:t>
            </a:r>
            <a:endParaRPr lang="en-US" altLang="ko-KR" dirty="0"/>
          </a:p>
          <a:p>
            <a:r>
              <a:rPr lang="ko-KR" altLang="en-US" dirty="0"/>
              <a:t>특정 흐름이 어떤 조건이 만족될 때만 선택적으로 사용될 때 유용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ED68671-0BAF-FE05-5738-85E587A4A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864" y="2318678"/>
            <a:ext cx="46259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506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EE189-ACB1-1CCD-69F9-B33EF2623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IEEE</a:t>
            </a:r>
            <a:r>
              <a:rPr lang="ko-KR" altLang="en-US" dirty="0"/>
              <a:t> </a:t>
            </a:r>
            <a:r>
              <a:rPr lang="en-US" altLang="ko-KR" dirty="0"/>
              <a:t>830</a:t>
            </a:r>
            <a:r>
              <a:rPr lang="ko-KR" altLang="en-US" dirty="0"/>
              <a:t> 의 표준 </a:t>
            </a:r>
            <a:r>
              <a:rPr lang="en-US" altLang="ko-KR" dirty="0"/>
              <a:t>SRS</a:t>
            </a:r>
            <a:endParaRPr lang="ko-KR" altLang="en-US" dirty="0"/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37E13E35-459A-1556-212D-3AE5AEFF8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452669"/>
              </p:ext>
            </p:extLst>
          </p:nvPr>
        </p:nvGraphicFramePr>
        <p:xfrm>
          <a:off x="301625" y="1246188"/>
          <a:ext cx="11552238" cy="5199063"/>
        </p:xfrm>
        <a:graphic>
          <a:graphicData uri="http://schemas.openxmlformats.org/drawingml/2006/table">
            <a:tbl>
              <a:tblPr/>
              <a:tblGrid>
                <a:gridCol w="115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9063">
                <a:tc>
                  <a:txBody>
                    <a:bodyPr/>
                    <a:lstStyle>
                      <a:lvl1pPr marL="508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 요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1.1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시스템의 목적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1.2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범위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1.3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정의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약어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1.4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참조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2.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기능적 요구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2.1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외부 인터페이스 요구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2.1.1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인터페이스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2.1.2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하드웨어 인터페이스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2.1.3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소프트웨어 및 통신 인터페이스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2.2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요구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2.2.1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#1(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 사례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#1)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   2.2.2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#2(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 사례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#2)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7907" marR="17907" marT="18028" marB="18028" horzOverflow="overflow">
                    <a:lnL>
                      <a:noFill/>
                    </a:lnL>
                    <a:lnR>
                      <a:noFill/>
                    </a:lnR>
                    <a:lnT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내용 개체 틀 5">
            <a:extLst>
              <a:ext uri="{FF2B5EF4-FFF2-40B4-BE49-F238E27FC236}">
                <a16:creationId xmlns:a16="http://schemas.microsoft.com/office/drawing/2014/main" id="{6FC3C192-63B3-6ADE-63CE-DDFC5DDF6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1940214"/>
              </p:ext>
            </p:extLst>
          </p:nvPr>
        </p:nvGraphicFramePr>
        <p:xfrm>
          <a:off x="6126677" y="1195099"/>
          <a:ext cx="5905500" cy="5199063"/>
        </p:xfrm>
        <a:graphic>
          <a:graphicData uri="http://schemas.openxmlformats.org/drawingml/2006/table">
            <a:tbl>
              <a:tblPr/>
              <a:tblGrid>
                <a:gridCol w="59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9063">
                <a:tc>
                  <a:txBody>
                    <a:bodyPr/>
                    <a:lstStyle>
                      <a:lvl1pPr marL="508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3.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 요구 및 제약 사항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3.1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성능 요구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반응 시간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처리 소요 시간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처리율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3.2 H/W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요구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기억 장치 규모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통신수용도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3.3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예외 조건 및 이의 처리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3.4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자원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인력에 대한 제약 조건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4.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인수 조건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  4.1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 시험 및 성능 시험</a:t>
                      </a: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508000" marR="0" lvl="0" indent="0" algn="just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5.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참고 자료</a:t>
                      </a:r>
                    </a:p>
                  </a:txBody>
                  <a:tcPr marL="17907" marR="17907" marT="18028" marB="18028" horzOverflow="overflow">
                    <a:lnL>
                      <a:noFill/>
                    </a:lnL>
                    <a:lnR>
                      <a:noFill/>
                    </a:lnR>
                    <a:lnT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EC00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013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6C58-AAD3-4DFE-110F-127B3304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검증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188BF-82F6-D51F-1A51-81B7B0795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요구가 요구 분석 명세서에 올바르게 기술 되었는지 검토하는 활동</a:t>
            </a:r>
            <a:endParaRPr lang="en-US" altLang="ko-KR" dirty="0"/>
          </a:p>
          <a:p>
            <a:r>
              <a:rPr lang="ko-KR" altLang="en-US" dirty="0"/>
              <a:t>요구 단계에서의 오류는 이후 단계에서 </a:t>
            </a:r>
            <a:r>
              <a:rPr lang="ko-KR" altLang="en-US" dirty="0" err="1"/>
              <a:t>수정시</a:t>
            </a:r>
            <a:r>
              <a:rPr lang="ko-KR" altLang="en-US" dirty="0"/>
              <a:t> 비용이 매우 크므로 중요함</a:t>
            </a:r>
            <a:endParaRPr lang="en-US" altLang="ko-KR" dirty="0"/>
          </a:p>
          <a:p>
            <a:r>
              <a:rPr lang="ko-KR" altLang="en-US" dirty="0"/>
              <a:t>검증 사항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736A50-238C-408A-9B80-0FAC48530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71" y="3025095"/>
            <a:ext cx="8299450" cy="378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01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3CD76-477B-A7B7-0F57-8181D09E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882C66-D2A2-AEF1-4698-A54AF604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 분석은 프로젝트 범위를 결정하게 됨</a:t>
            </a:r>
            <a:endParaRPr lang="en-US" altLang="ko-KR" dirty="0"/>
          </a:p>
          <a:p>
            <a:r>
              <a:rPr lang="ko-KR" altLang="en-US" dirty="0"/>
              <a:t>사용자의 요구를 이해하지 못한 채 설계</a:t>
            </a:r>
            <a:r>
              <a:rPr lang="en-US" altLang="ko-KR" dirty="0"/>
              <a:t>/</a:t>
            </a:r>
            <a:r>
              <a:rPr lang="ko-KR" altLang="en-US" dirty="0"/>
              <a:t>구현을 할 경우 무의미한 개발이 됨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속도 </a:t>
            </a:r>
            <a:r>
              <a:rPr lang="en-US" altLang="ko-KR" dirty="0"/>
              <a:t>vs </a:t>
            </a:r>
            <a:r>
              <a:rPr lang="ko-KR" altLang="en-US" dirty="0"/>
              <a:t>방향</a:t>
            </a:r>
            <a:r>
              <a:rPr lang="en-US" altLang="ko-KR" dirty="0"/>
              <a:t>: </a:t>
            </a:r>
            <a:r>
              <a:rPr lang="ko-KR" altLang="en-US" dirty="0"/>
              <a:t>속도도 중요하지만 방향을 제대로 세우는 것이 먼저임</a:t>
            </a:r>
          </a:p>
        </p:txBody>
      </p:sp>
    </p:spTree>
    <p:extLst>
      <p:ext uri="{BB962C8B-B14F-4D97-AF65-F5344CB8AC3E}">
        <p14:creationId xmlns:p14="http://schemas.microsoft.com/office/powerpoint/2010/main" val="83707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0FC68-0697-9917-B4E0-13366FE7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 명세서 </a:t>
            </a:r>
            <a:r>
              <a:rPr lang="en-US" altLang="ko-KR" dirty="0"/>
              <a:t>(SRS)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24EB2-0CD1-718C-FECF-619A7F1D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42" y="1258783"/>
            <a:ext cx="11552490" cy="5382491"/>
          </a:xfrm>
        </p:spPr>
        <p:txBody>
          <a:bodyPr/>
          <a:lstStyle/>
          <a:p>
            <a:r>
              <a:rPr lang="en-US" altLang="ko-KR" b="1" dirty="0"/>
              <a:t>S</a:t>
            </a:r>
            <a:r>
              <a:rPr lang="en-US" altLang="ko-KR" dirty="0"/>
              <a:t>oftware </a:t>
            </a:r>
            <a:r>
              <a:rPr lang="en-US" altLang="ko-KR" b="1" dirty="0"/>
              <a:t>R</a:t>
            </a:r>
            <a:r>
              <a:rPr lang="en-US" altLang="ko-KR" dirty="0"/>
              <a:t>equirements </a:t>
            </a:r>
            <a:r>
              <a:rPr lang="en-US" altLang="ko-KR" b="1" dirty="0"/>
              <a:t>S</a:t>
            </a:r>
            <a:r>
              <a:rPr lang="en-US" altLang="ko-KR" dirty="0"/>
              <a:t>pecifications</a:t>
            </a:r>
          </a:p>
          <a:p>
            <a:r>
              <a:rPr lang="ko-KR" altLang="en-US" dirty="0"/>
              <a:t>자연 언어로 작성된 요구 사항을 시스템 분석가가 정리한 문서</a:t>
            </a:r>
            <a:endParaRPr lang="en-US" altLang="ko-KR" dirty="0"/>
          </a:p>
          <a:p>
            <a:r>
              <a:rPr lang="ko-KR" altLang="en-US" dirty="0"/>
              <a:t>개발 대상 소프트웨어의 모든 기능</a:t>
            </a:r>
            <a:r>
              <a:rPr lang="en-US" altLang="ko-KR" dirty="0"/>
              <a:t>/</a:t>
            </a:r>
            <a:r>
              <a:rPr lang="ko-KR" altLang="en-US" dirty="0"/>
              <a:t>비기능 요구</a:t>
            </a:r>
            <a:r>
              <a:rPr lang="en-US" altLang="ko-KR" dirty="0"/>
              <a:t> </a:t>
            </a:r>
            <a:r>
              <a:rPr lang="ko-KR" altLang="en-US" dirty="0"/>
              <a:t>및 제약 사항 명시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어떻게</a:t>
            </a:r>
            <a:r>
              <a:rPr lang="en-US" altLang="ko-KR" dirty="0"/>
              <a:t>(how)” </a:t>
            </a:r>
            <a:r>
              <a:rPr lang="ko-KR" altLang="en-US" dirty="0"/>
              <a:t>수행될 것인가가 아닌 </a:t>
            </a:r>
            <a:r>
              <a:rPr lang="en-US" altLang="ko-KR" dirty="0"/>
              <a:t>“</a:t>
            </a:r>
            <a:r>
              <a:rPr lang="ko-KR" altLang="en-US" dirty="0"/>
              <a:t>무엇</a:t>
            </a:r>
            <a:r>
              <a:rPr lang="en-US" altLang="ko-KR" dirty="0"/>
              <a:t>(what)” </a:t>
            </a:r>
            <a:r>
              <a:rPr lang="ko-KR" altLang="en-US" dirty="0"/>
              <a:t>이 되어야 하는지 명시</a:t>
            </a:r>
          </a:p>
          <a:p>
            <a:pPr lvl="1"/>
            <a:r>
              <a:rPr lang="ko-KR" altLang="en-US" dirty="0"/>
              <a:t>소프트웨어가 사용자</a:t>
            </a:r>
            <a:r>
              <a:rPr lang="en-US" altLang="ko-KR" dirty="0"/>
              <a:t>, </a:t>
            </a:r>
            <a:r>
              <a:rPr lang="ko-KR" altLang="en-US" dirty="0"/>
              <a:t>하드웨어</a:t>
            </a:r>
            <a:r>
              <a:rPr lang="en-US" altLang="ko-KR" dirty="0"/>
              <a:t>, </a:t>
            </a:r>
            <a:r>
              <a:rPr lang="ko-KR" altLang="en-US" dirty="0"/>
              <a:t>외부 시스템과 어떻게 상호 작용하는지 기술</a:t>
            </a:r>
            <a:endParaRPr lang="en-US" altLang="ko-KR" dirty="0"/>
          </a:p>
          <a:p>
            <a:pPr lvl="1"/>
            <a:r>
              <a:rPr lang="ko-KR" altLang="en-US" dirty="0"/>
              <a:t>품질과 제약 사항을 포함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작동 속도</a:t>
            </a:r>
            <a:r>
              <a:rPr lang="en-US" altLang="ko-KR" dirty="0"/>
              <a:t>, </a:t>
            </a:r>
            <a:r>
              <a:rPr lang="ko-KR" altLang="en-US" dirty="0"/>
              <a:t>응답 시간</a:t>
            </a:r>
            <a:r>
              <a:rPr lang="en-US" altLang="ko-KR" dirty="0"/>
              <a:t>, </a:t>
            </a:r>
            <a:r>
              <a:rPr lang="ko-KR" altLang="en-US" dirty="0"/>
              <a:t>플랫폼 </a:t>
            </a:r>
            <a:r>
              <a:rPr lang="ko-KR" altLang="en-US" dirty="0" err="1"/>
              <a:t>이식성</a:t>
            </a:r>
            <a:r>
              <a:rPr lang="en-US" altLang="ko-KR" dirty="0"/>
              <a:t>, </a:t>
            </a:r>
            <a:r>
              <a:rPr lang="ko-KR" altLang="en-US" dirty="0"/>
              <a:t>유지 보수 특성</a:t>
            </a:r>
            <a:r>
              <a:rPr lang="en-US" altLang="ko-KR" dirty="0"/>
              <a:t>, </a:t>
            </a:r>
            <a:r>
              <a:rPr lang="ko-KR" altLang="en-US" dirty="0"/>
              <a:t>복구 전략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…</a:t>
            </a:r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2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51F39-57E8-E2F2-30E2-44B934AB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 분석의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9D35CE-4643-4730-84CC-FA5B9BF2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요구 추출</a:t>
            </a:r>
            <a:r>
              <a:rPr lang="en-US" altLang="ko-KR" dirty="0"/>
              <a:t>: </a:t>
            </a:r>
            <a:r>
              <a:rPr lang="ko-KR" altLang="en-US" dirty="0"/>
              <a:t>개발할 시스템에 대한 기대와 요구를 고객이나 사용자로부터 알아냄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요구 분석 및 정의</a:t>
            </a:r>
            <a:r>
              <a:rPr lang="en-US" altLang="ko-KR" dirty="0"/>
              <a:t>: </a:t>
            </a:r>
            <a:r>
              <a:rPr lang="ko-KR" altLang="en-US" dirty="0"/>
              <a:t>알아낸 요구를 이해관계자와 합의할 수 있는 형태로 정의함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b="1" dirty="0"/>
              <a:t>요구 확인</a:t>
            </a:r>
            <a:r>
              <a:rPr lang="en-US" altLang="ko-KR" dirty="0"/>
              <a:t>: </a:t>
            </a:r>
            <a:r>
              <a:rPr lang="ko-KR" altLang="en-US" dirty="0"/>
              <a:t>정의된 요구가 고객과 사용자를 만족 시킬 수 있는지 확인 및 수정</a:t>
            </a:r>
            <a:endParaRPr lang="en-US" altLang="ko-KR" dirty="0"/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1289FA42-CBFC-C6F8-EFA2-0AF048441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27"/>
          <a:stretch/>
        </p:blipFill>
        <p:spPr bwMode="auto">
          <a:xfrm>
            <a:off x="764660" y="3263528"/>
            <a:ext cx="6271730" cy="277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10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CA32C-57A1-6D20-70FE-E0AE2653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</a:t>
            </a:r>
            <a:r>
              <a:rPr lang="en-US" altLang="ko-KR" dirty="0"/>
              <a:t>(Requirements)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817A0-58CB-E5D8-3931-ABC1971D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시스템에 대한 고객의 요청을 확정한 것</a:t>
            </a:r>
            <a:endParaRPr lang="en-US" altLang="ko-KR" dirty="0"/>
          </a:p>
          <a:p>
            <a:r>
              <a:rPr lang="ko-KR" altLang="en-US" dirty="0"/>
              <a:t>요구 추출이 어려운 이유</a:t>
            </a:r>
            <a:endParaRPr lang="en-US" altLang="ko-KR" dirty="0"/>
          </a:p>
          <a:p>
            <a:pPr lvl="1"/>
            <a:r>
              <a:rPr lang="ko-KR" altLang="en-US" dirty="0"/>
              <a:t>스스로도 뭘 원하는지 구체화하는 것이 어려울 수 있음</a:t>
            </a:r>
            <a:endParaRPr lang="en-US" altLang="ko-KR" dirty="0"/>
          </a:p>
          <a:p>
            <a:pPr lvl="1"/>
            <a:r>
              <a:rPr lang="ko-KR" altLang="en-US" dirty="0"/>
              <a:t>프로젝트의 이해 당사자들이 생각하는 시스템의 모습과 기능의 우선 순위가 다름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앱에서 </a:t>
            </a:r>
            <a:r>
              <a:rPr lang="en-US" altLang="ko-KR" dirty="0"/>
              <a:t>“</a:t>
            </a:r>
            <a:r>
              <a:rPr lang="ko-KR" altLang="en-US" dirty="0"/>
              <a:t>공유하기</a:t>
            </a:r>
            <a:r>
              <a:rPr lang="en-US" altLang="ko-KR" dirty="0"/>
              <a:t>” </a:t>
            </a:r>
            <a:r>
              <a:rPr lang="ko-KR" altLang="en-US" dirty="0"/>
              <a:t>로 카톡 메시지를 보낼 수 있는 기능은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개발자에게는 몇 줄 안되는 단순한 기능이지만</a:t>
            </a:r>
            <a:r>
              <a:rPr lang="en-US" altLang="ko-KR" dirty="0"/>
              <a:t>, </a:t>
            </a:r>
            <a:r>
              <a:rPr lang="ko-KR" altLang="en-US" dirty="0"/>
              <a:t>마케팅 팀에서는 가장 중요한 기능임</a:t>
            </a:r>
            <a:endParaRPr lang="en-US" altLang="ko-KR" dirty="0"/>
          </a:p>
          <a:p>
            <a:pPr lvl="1"/>
            <a:r>
              <a:rPr lang="ko-KR" altLang="en-US" dirty="0"/>
              <a:t>이해 당사자들은 각기 자기 도메인의 언어로 이야기 함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: “</a:t>
            </a:r>
            <a:r>
              <a:rPr lang="ko-KR" altLang="en-US" dirty="0"/>
              <a:t>플랫폼</a:t>
            </a:r>
            <a:r>
              <a:rPr lang="en-US" altLang="ko-KR" dirty="0"/>
              <a:t>” </a:t>
            </a:r>
            <a:r>
              <a:rPr lang="ko-KR" altLang="en-US" dirty="0"/>
              <a:t>이라는 단어의 의미는 개발자와 마케터가 다르게 인식함</a:t>
            </a:r>
          </a:p>
        </p:txBody>
      </p:sp>
    </p:spTree>
    <p:extLst>
      <p:ext uri="{BB962C8B-B14F-4D97-AF65-F5344CB8AC3E}">
        <p14:creationId xmlns:p14="http://schemas.microsoft.com/office/powerpoint/2010/main" val="151458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BB6C5-B4CD-4F9B-9F60-FD13AB25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제약사항</a:t>
            </a:r>
            <a:r>
              <a:rPr lang="en-US" altLang="ko-KR" dirty="0"/>
              <a:t>(Constraints)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2B2E7-2AA3-5724-6F1E-8BDA690D6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요구 사항을 실현하기 위한 </a:t>
            </a:r>
            <a:r>
              <a:rPr lang="ko-KR" altLang="en-US" u="sng" dirty="0"/>
              <a:t>솔루션</a:t>
            </a:r>
            <a:r>
              <a:rPr lang="en-US" altLang="ko-KR" u="sng" dirty="0"/>
              <a:t>(= </a:t>
            </a:r>
            <a:r>
              <a:rPr lang="ko-KR" altLang="en-US" u="sng" dirty="0"/>
              <a:t>해결안</a:t>
            </a:r>
            <a:r>
              <a:rPr lang="en-US" altLang="ko-KR" u="sng" dirty="0"/>
              <a:t>)</a:t>
            </a:r>
            <a:r>
              <a:rPr lang="ko-KR" altLang="en-US" u="sng" dirty="0"/>
              <a:t> 중 일부를 제한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특정 프로그래밍 언어</a:t>
            </a:r>
            <a:r>
              <a:rPr lang="en-US" altLang="ko-KR" dirty="0"/>
              <a:t>, </a:t>
            </a:r>
            <a:r>
              <a:rPr lang="ko-KR" altLang="en-US" dirty="0"/>
              <a:t>특정 </a:t>
            </a:r>
            <a:r>
              <a:rPr lang="en-US" altLang="ko-KR" dirty="0"/>
              <a:t>DB, </a:t>
            </a:r>
            <a:r>
              <a:rPr lang="ko-KR" altLang="en-US" dirty="0"/>
              <a:t>특정 플랫폼</a:t>
            </a:r>
            <a:r>
              <a:rPr lang="en-US" altLang="ko-KR" dirty="0"/>
              <a:t>, …</a:t>
            </a:r>
          </a:p>
          <a:p>
            <a:endParaRPr lang="en-US" altLang="ko-KR" dirty="0"/>
          </a:p>
          <a:p>
            <a:r>
              <a:rPr lang="ko-KR" altLang="en-US" dirty="0"/>
              <a:t>제약 사항은 요구 사항과 구분되어 정의되어야 함</a:t>
            </a:r>
            <a:endParaRPr lang="en-US" altLang="ko-KR" dirty="0"/>
          </a:p>
          <a:p>
            <a:pPr lvl="1"/>
            <a:r>
              <a:rPr lang="en-US" altLang="ko-KR" dirty="0"/>
              <a:t>Q: “</a:t>
            </a:r>
            <a:r>
              <a:rPr lang="ko-KR" altLang="en-US" dirty="0"/>
              <a:t>기존 시스템과의 호환성을 위해 </a:t>
            </a:r>
            <a:r>
              <a:rPr lang="en-US" altLang="ko-KR" dirty="0"/>
              <a:t>Java </a:t>
            </a:r>
            <a:r>
              <a:rPr lang="ko-KR" altLang="en-US" dirty="0"/>
              <a:t>로 개발되어야 한다</a:t>
            </a:r>
            <a:r>
              <a:rPr lang="en-US" altLang="ko-KR" dirty="0"/>
              <a:t>” → </a:t>
            </a:r>
            <a:r>
              <a:rPr lang="ko-KR" altLang="en-US" dirty="0"/>
              <a:t>요구</a:t>
            </a:r>
            <a:r>
              <a:rPr lang="en-US" altLang="ko-KR" dirty="0"/>
              <a:t> vs. </a:t>
            </a:r>
            <a:r>
              <a:rPr lang="ko-KR" altLang="en-US" dirty="0"/>
              <a:t>제약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Q:</a:t>
            </a:r>
            <a:r>
              <a:rPr lang="ko-KR" altLang="en-US" dirty="0"/>
              <a:t> </a:t>
            </a:r>
            <a:r>
              <a:rPr lang="en-US" altLang="ko-KR" dirty="0"/>
              <a:t>“Java class</a:t>
            </a:r>
            <a:r>
              <a:rPr lang="ko-KR" altLang="en-US" dirty="0"/>
              <a:t> 를 명시해 </a:t>
            </a:r>
            <a:r>
              <a:rPr lang="en-US" altLang="ko-KR" dirty="0"/>
              <a:t>command line </a:t>
            </a:r>
            <a:r>
              <a:rPr lang="ko-KR" altLang="en-US" dirty="0"/>
              <a:t>으로 실행해야 한다</a:t>
            </a:r>
            <a:r>
              <a:rPr lang="en-US" altLang="ko-KR" dirty="0"/>
              <a:t>” → </a:t>
            </a:r>
            <a:r>
              <a:rPr lang="ko-KR" altLang="en-US" dirty="0"/>
              <a:t>요구</a:t>
            </a:r>
            <a:r>
              <a:rPr lang="en-US" altLang="ko-KR" dirty="0"/>
              <a:t> vs. </a:t>
            </a:r>
            <a:r>
              <a:rPr lang="ko-KR" altLang="en-US" dirty="0"/>
              <a:t>제약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Q: “GPL </a:t>
            </a:r>
            <a:r>
              <a:rPr lang="ko-KR" altLang="en-US" dirty="0"/>
              <a:t>라이선스를 따르는 오픈소스 패키지는 로딩될 수 없다</a:t>
            </a:r>
            <a:r>
              <a:rPr lang="en-US" altLang="ko-KR" dirty="0"/>
              <a:t>” → </a:t>
            </a:r>
            <a:r>
              <a:rPr lang="ko-KR" altLang="en-US" dirty="0"/>
              <a:t>요구</a:t>
            </a:r>
            <a:r>
              <a:rPr lang="en-US" altLang="ko-KR" dirty="0"/>
              <a:t> vs. </a:t>
            </a:r>
            <a:r>
              <a:rPr lang="ko-KR" altLang="en-US" dirty="0"/>
              <a:t>제약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952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734FA-B60A-41A8-6832-83EA3196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요구의 분류</a:t>
            </a:r>
            <a:r>
              <a:rPr lang="en-US" altLang="ko-KR" dirty="0"/>
              <a:t>: </a:t>
            </a:r>
            <a:r>
              <a:rPr lang="ko-KR" altLang="en-US" dirty="0"/>
              <a:t>기능 요구 </a:t>
            </a:r>
            <a:r>
              <a:rPr lang="en-US" altLang="ko-KR" dirty="0"/>
              <a:t>vs. </a:t>
            </a:r>
            <a:r>
              <a:rPr lang="ko-KR" altLang="en-US" dirty="0" err="1"/>
              <a:t>비기능</a:t>
            </a:r>
            <a:r>
              <a:rPr lang="ko-KR" altLang="en-US" dirty="0"/>
              <a:t> 요구</a:t>
            </a:r>
          </a:p>
        </p:txBody>
      </p:sp>
      <p:pic>
        <p:nvPicPr>
          <p:cNvPr id="4" name="그림 2">
            <a:extLst>
              <a:ext uri="{FF2B5EF4-FFF2-40B4-BE49-F238E27FC236}">
                <a16:creationId xmlns:a16="http://schemas.microsoft.com/office/drawing/2014/main" id="{2E647C5B-CC41-967A-5C3A-376E54AD5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4" y="1328737"/>
            <a:ext cx="9473108" cy="480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714095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19947</TotalTime>
  <Words>1963</Words>
  <Application>Microsoft Office PowerPoint</Application>
  <PresentationFormat>와이드스크린</PresentationFormat>
  <Paragraphs>280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바탕</vt:lpstr>
      <vt:lpstr>Arial</vt:lpstr>
      <vt:lpstr>굴림</vt:lpstr>
      <vt:lpstr>나눔고딕</vt:lpstr>
      <vt:lpstr>나눔고딕 ExtraBold</vt:lpstr>
      <vt:lpstr>강의 template</vt:lpstr>
      <vt:lpstr>07 - 요구 분석</vt:lpstr>
      <vt:lpstr>복습: 소프트웨어 개발 사이클</vt:lpstr>
      <vt:lpstr>요구 분석</vt:lpstr>
      <vt:lpstr>요구 분석의 중요성</vt:lpstr>
      <vt:lpstr>요구 분석 명세서 (SRS)</vt:lpstr>
      <vt:lpstr>요구 분석의 단계</vt:lpstr>
      <vt:lpstr>요구(Requirements)</vt:lpstr>
      <vt:lpstr>제약사항(Constraints)</vt:lpstr>
      <vt:lpstr>요구의 분류: 기능 요구 vs. 비기능 요구</vt:lpstr>
      <vt:lpstr>기능 요구</vt:lpstr>
      <vt:lpstr>비기능 요구</vt:lpstr>
      <vt:lpstr>요구 추출의 단계</vt:lpstr>
      <vt:lpstr>정보 출처 유형</vt:lpstr>
      <vt:lpstr>요구 추출</vt:lpstr>
      <vt:lpstr>정보 수집 방법 #1 - 고객의 발표</vt:lpstr>
      <vt:lpstr>정보 수집 방법 #2 - 문헌 양식 조사</vt:lpstr>
      <vt:lpstr>정보 수집 방법 #3 - 인터뷰</vt:lpstr>
      <vt:lpstr>정보 수집 방법 #3 - 인터뷰</vt:lpstr>
      <vt:lpstr>정보 수집 방법 #4 - 설문</vt:lpstr>
      <vt:lpstr>정보 수집 방법 #4 - 브레인스토밍</vt:lpstr>
      <vt:lpstr>정보 수집 방법 #5 - 프로토타이핑</vt:lpstr>
      <vt:lpstr>정보 수집 방법 비교</vt:lpstr>
      <vt:lpstr>요구 분석</vt:lpstr>
      <vt:lpstr>도메인 분석</vt:lpstr>
      <vt:lpstr>시나리오 기반 분석</vt:lpstr>
      <vt:lpstr>유스 케이스 (Use Case) 분석</vt:lpstr>
      <vt:lpstr>유스 케이스 (Use Case)</vt:lpstr>
      <vt:lpstr>유스 케이스 다이어그램</vt:lpstr>
      <vt:lpstr>유스 케이스 다이어그램</vt:lpstr>
      <vt:lpstr>액터 찾기</vt:lpstr>
      <vt:lpstr>유스 케이스 찾기</vt:lpstr>
      <vt:lpstr>유스 케이스 명세</vt:lpstr>
      <vt:lpstr>유스 케이스 명세 예시</vt:lpstr>
      <vt:lpstr>유스 케이스 사이의 관계</vt:lpstr>
      <vt:lpstr>관계 #1 - 포함 관계 (include)</vt:lpstr>
      <vt:lpstr>관계 #2 - 확장 관계 (extend)</vt:lpstr>
      <vt:lpstr>IEEE 830 의 표준 SRS</vt:lpstr>
      <vt:lpstr>요구 검증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DK Moon</cp:lastModifiedBy>
  <cp:revision>656</cp:revision>
  <dcterms:created xsi:type="dcterms:W3CDTF">2022-08-31T05:47:44Z</dcterms:created>
  <dcterms:modified xsi:type="dcterms:W3CDTF">2025-03-19T06:00:28Z</dcterms:modified>
</cp:coreProperties>
</file>