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416" r:id="rId2"/>
    <p:sldId id="418" r:id="rId3"/>
    <p:sldId id="419" r:id="rId4"/>
    <p:sldId id="417" r:id="rId5"/>
    <p:sldId id="420" r:id="rId6"/>
    <p:sldId id="421" r:id="rId7"/>
    <p:sldId id="578" r:id="rId8"/>
    <p:sldId id="544" r:id="rId9"/>
    <p:sldId id="550" r:id="rId10"/>
    <p:sldId id="545" r:id="rId11"/>
    <p:sldId id="551" r:id="rId12"/>
    <p:sldId id="552" r:id="rId13"/>
    <p:sldId id="615" r:id="rId14"/>
    <p:sldId id="559" r:id="rId15"/>
    <p:sldId id="616" r:id="rId16"/>
    <p:sldId id="548" r:id="rId17"/>
    <p:sldId id="617" r:id="rId18"/>
    <p:sldId id="618" r:id="rId19"/>
  </p:sldIdLst>
  <p:sldSz cx="12192000" cy="6858000"/>
  <p:notesSz cx="6858000" cy="9144000"/>
  <p:embeddedFontLst>
    <p:embeddedFont>
      <p:font typeface="나눔고딕" panose="020D0604000000000000" pitchFamily="50" charset="-127"/>
      <p:regular r:id="rId20"/>
      <p:bold r:id="rId21"/>
    </p:embeddedFont>
    <p:embeddedFont>
      <p:font typeface="나눔고딕 ExtraBold" panose="020D0904000000000000" pitchFamily="50" charset="-127"/>
      <p:bold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72C4"/>
    <a:srgbClr val="00000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63790-98A8-8503-4BCF-E36764055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03B7ED-7171-5490-2F4D-C0BC15000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365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24583-F27E-1777-DEFB-5442299F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6DBA6-F75D-7613-955B-6EEE16B48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45E53-1790-F8B9-DE92-9102355049CF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CAEE6D-0DFD-85D1-3221-6D77CF590BD8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A2F1F8-4ABD-B4A5-3700-292DA2590A9F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94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FACC1A-4126-0DA3-C7D9-4651E9245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F1F5E-5EC5-1453-74EB-87960794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825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392AD-4E18-7F8F-E9B7-D01985EF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1B743-F7D0-B1E6-23AF-C26CDD55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 marL="685800" indent="-228600">
              <a:lnSpc>
                <a:spcPct val="130000"/>
              </a:lnSpc>
              <a:buFont typeface="바탕" panose="02030600000101010101" pitchFamily="18" charset="-127"/>
              <a:buChar char="-"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0C4F14-925D-DBD7-DE9E-17B2ED6D26BE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61E32F-BD6C-2119-D2F9-F8E1FED65387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67C8A2-AE42-A651-7D64-E6BC6093C3E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6789AC-AAD9-2692-4009-C0F6D88B2920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97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083F1-5799-9E25-86FE-B94A093E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2E7AA-1859-7471-4FCD-A4C78002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148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9C9F-4BEF-7569-FE74-86FCB56C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340CD-64B8-2CF5-2593-F888D7D27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9974"/>
            <a:ext cx="518160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2BF0C3-6581-1089-97A5-E59EFF84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9974"/>
            <a:ext cx="518160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378719-A0BE-97B4-2386-8B213AB72153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3F641E-0B1C-3FB1-B0AB-B65ADFD7EDAB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28D353-0357-D297-9FBE-AF6037932896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4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06DE3-1FE3-3E91-D555-F4670873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81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2A11E-C707-1955-6074-44DD23C9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3013"/>
            <a:ext cx="5157787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CCF99-24F8-B60F-2466-A3429F72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2212"/>
            <a:ext cx="5157787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380D0D-459B-CF2F-9662-205D9BBA3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3013"/>
            <a:ext cx="5183188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668B6-9E62-CC8C-0BF5-A78C3B2BF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2212"/>
            <a:ext cx="5183188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52686A-E904-15AC-B726-4E540C92FA10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567DA7-272B-3669-927A-F83B601E3D8D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E4BF55-99BF-2D3E-94F3-5F310A7BECA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354B32-491F-11DB-DAFB-B76F1563E06F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6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B9860-0E51-13A2-4900-8D2ACDE5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042FA9-C5B0-B7E1-FD4D-CF5948248068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5A0821-23A3-B1C9-4038-6F60BDE6B297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261B6E-5BDA-74FD-F2F4-978574F7262C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04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72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2CBAF-BE75-32B3-1122-F20030F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715B1-D155-9A4C-C4F2-A8FBBF23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4383C6-D05B-FCB1-204A-24B0BDF69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445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6B74E-C282-3570-413B-B4A7834A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6A9F8D-A8C1-9338-B875-12F671D5E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26C36-DDBD-3382-EB81-01645135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6958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EBBD64-66B6-A566-EEAC-C044042F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17" y="365126"/>
            <a:ext cx="11551115" cy="779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008D3-A133-D748-8D00-0EAEE9ED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217" y="1239864"/>
            <a:ext cx="11551115" cy="538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56908D5-6CBB-A58C-D01A-189E2BA205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2" b="8312"/>
          <a:stretch/>
        </p:blipFill>
        <p:spPr>
          <a:xfrm>
            <a:off x="10068560" y="4735831"/>
            <a:ext cx="2123440" cy="21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0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바탕" panose="02030600000101010101" pitchFamily="18" charset="-127"/>
        <a:buChar char="-"/>
        <a:defRPr sz="22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0F7E9CA-9F76-D195-D1ED-9F60560AF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617" y="1122363"/>
            <a:ext cx="9926663" cy="2387600"/>
          </a:xfrm>
        </p:spPr>
        <p:txBody>
          <a:bodyPr/>
          <a:lstStyle/>
          <a:p>
            <a:r>
              <a:rPr lang="en-US" altLang="ko-KR" dirty="0"/>
              <a:t>08 - </a:t>
            </a:r>
            <a:r>
              <a:rPr lang="ko-KR" altLang="en-US" dirty="0"/>
              <a:t>모델링 </a:t>
            </a:r>
            <a:r>
              <a:rPr lang="en-US" altLang="ko-KR" dirty="0"/>
              <a:t>&amp; </a:t>
            </a:r>
            <a:r>
              <a:rPr lang="ko-KR" altLang="en-US" dirty="0"/>
              <a:t>객체지향 복습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C28E6AE-10EF-73E7-610F-5D0CED35D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DB28C-F156-C0ED-83EA-FD8174C5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Encapsulation (</a:t>
            </a:r>
            <a:r>
              <a:rPr lang="ko-KR" altLang="en-US" dirty="0"/>
              <a:t>캡슐화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284F9-D6F3-9B62-F09A-29864F033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388532"/>
            <a:ext cx="11788183" cy="4967817"/>
          </a:xfrm>
        </p:spPr>
        <p:txBody>
          <a:bodyPr/>
          <a:lstStyle/>
          <a:p>
            <a:r>
              <a:rPr lang="ko-KR" altLang="en-US" dirty="0"/>
              <a:t>접근 제어를 통해 내부 상태 데이터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(=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멤버 변수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/>
              <a:t>를 외부로부터 보호한다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마치 캡슐에 넣은 것처럼</a:t>
            </a:r>
            <a:r>
              <a:rPr lang="en-US" altLang="ko-KR" dirty="0"/>
              <a:t>…</a:t>
            </a:r>
            <a:br>
              <a:rPr lang="en-US" altLang="ko-KR" dirty="0"/>
            </a:br>
            <a:r>
              <a:rPr lang="en-US" altLang="ko-KR" dirty="0"/>
              <a:t>(= information/data hiding)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Student</a:t>
            </a:r>
            <a:r>
              <a:rPr lang="ko-KR" altLang="en-US" dirty="0"/>
              <a:t> </a:t>
            </a:r>
            <a:r>
              <a:rPr lang="en-US" altLang="ko-KR" dirty="0"/>
              <a:t>class </a:t>
            </a:r>
            <a:r>
              <a:rPr lang="ko-KR" altLang="en-US" dirty="0"/>
              <a:t>의 정보를 출력하기 위해서</a:t>
            </a:r>
            <a:br>
              <a:rPr lang="en-US" altLang="ko-KR" dirty="0"/>
            </a:br>
            <a:r>
              <a:rPr lang="en-US" altLang="ko-KR" dirty="0"/>
              <a:t>        1) Student class </a:t>
            </a:r>
            <a:r>
              <a:rPr lang="ko-KR" altLang="en-US" dirty="0"/>
              <a:t>의 멤버 변수들을 </a:t>
            </a:r>
            <a:r>
              <a:rPr lang="en-US" altLang="ko-KR" dirty="0"/>
              <a:t>public </a:t>
            </a:r>
            <a:r>
              <a:rPr lang="ko-KR" altLang="en-US" dirty="0"/>
              <a:t>으로 열어 줄 것이냐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    2) Print() </a:t>
            </a:r>
            <a:r>
              <a:rPr lang="ko-KR" altLang="en-US" dirty="0"/>
              <a:t>라는 출력 함수만 주고 멤버 변수는 </a:t>
            </a:r>
            <a:r>
              <a:rPr lang="en-US" altLang="ko-KR" dirty="0"/>
              <a:t>private </a:t>
            </a:r>
            <a:r>
              <a:rPr lang="ko-KR" altLang="en-US" dirty="0"/>
              <a:t>으로 제한할 것이냐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39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AF1A6-BBAA-C913-70E6-DDC53C57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Abstraction </a:t>
            </a:r>
            <a:r>
              <a:rPr lang="ko-KR" altLang="en-US" dirty="0"/>
              <a:t>과 </a:t>
            </a:r>
            <a:r>
              <a:rPr lang="en-US" altLang="ko-KR" dirty="0"/>
              <a:t>Encapsulation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9EEF8-4599-58DD-DCC3-4E0C0C449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둘은 다른 개념이지만 상당히 연결되어 있음</a:t>
            </a:r>
            <a:endParaRPr lang="en-US" altLang="ko-KR" dirty="0"/>
          </a:p>
          <a:p>
            <a:r>
              <a:rPr lang="en-US" altLang="ko-KR" b="1" dirty="0"/>
              <a:t>Abstraction</a:t>
            </a:r>
            <a:r>
              <a:rPr lang="en-US" altLang="ko-KR" dirty="0"/>
              <a:t>: “</a:t>
            </a:r>
            <a:r>
              <a:rPr lang="ko-KR" altLang="en-US" dirty="0"/>
              <a:t>내가 그것까지 알아야 해</a:t>
            </a:r>
            <a:r>
              <a:rPr lang="en-US" altLang="ko-KR" dirty="0"/>
              <a:t>?”</a:t>
            </a:r>
          </a:p>
          <a:p>
            <a:pPr lvl="1"/>
            <a:r>
              <a:rPr lang="en-US" altLang="ko-KR" dirty="0"/>
              <a:t>“</a:t>
            </a:r>
            <a:r>
              <a:rPr lang="en-US" altLang="ko-KR" dirty="0">
                <a:latin typeface="Consolas" panose="020B0609020204030204" pitchFamily="49" charset="0"/>
              </a:rPr>
              <a:t>save()</a:t>
            </a:r>
            <a:r>
              <a:rPr lang="en-US" altLang="ko-KR" dirty="0"/>
              <a:t>” </a:t>
            </a:r>
            <a:r>
              <a:rPr lang="ko-KR" altLang="en-US" dirty="0"/>
              <a:t>라는 것이 있다는 것만 알면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그게 어떻게 구현되는지 몰라도</a:t>
            </a:r>
            <a:r>
              <a:rPr lang="en-US" altLang="ko-KR" dirty="0"/>
              <a:t>…</a:t>
            </a:r>
          </a:p>
          <a:p>
            <a:r>
              <a:rPr lang="en-US" altLang="ko-KR" b="1" dirty="0"/>
              <a:t>Encapsulation</a:t>
            </a:r>
            <a:r>
              <a:rPr lang="en-US" altLang="ko-KR" dirty="0"/>
              <a:t>: “</a:t>
            </a:r>
            <a:r>
              <a:rPr lang="ko-KR" altLang="en-US" dirty="0"/>
              <a:t>왜 안에 뭐가 있는지를 다 알려고 해</a:t>
            </a:r>
            <a:r>
              <a:rPr lang="en-US" altLang="ko-KR" dirty="0"/>
              <a:t>?”</a:t>
            </a:r>
          </a:p>
          <a:p>
            <a:pPr lvl="1"/>
            <a:r>
              <a:rPr lang="ko-KR" altLang="en-US" dirty="0"/>
              <a:t>내가 </a:t>
            </a:r>
            <a:r>
              <a:rPr lang="en-US" altLang="ko-KR" dirty="0"/>
              <a:t>“</a:t>
            </a:r>
            <a:r>
              <a:rPr lang="en-US" altLang="ko-KR" dirty="0">
                <a:latin typeface="Consolas" panose="020B0609020204030204" pitchFamily="49" charset="0"/>
              </a:rPr>
              <a:t>save()</a:t>
            </a:r>
            <a:r>
              <a:rPr lang="en-US" altLang="ko-KR" dirty="0"/>
              <a:t>” </a:t>
            </a:r>
            <a:r>
              <a:rPr lang="ko-KR" altLang="en-US" dirty="0"/>
              <a:t>가 있다고 했으면</a:t>
            </a:r>
            <a:br>
              <a:rPr lang="en-US" altLang="ko-KR" dirty="0"/>
            </a:br>
            <a:r>
              <a:rPr lang="ko-KR" altLang="en-US" dirty="0"/>
              <a:t>너는 이 </a:t>
            </a:r>
            <a:r>
              <a:rPr lang="en-US" altLang="ko-KR" dirty="0"/>
              <a:t>object </a:t>
            </a:r>
            <a:r>
              <a:rPr lang="ko-KR" altLang="en-US" dirty="0"/>
              <a:t>에 대해서 </a:t>
            </a:r>
            <a:r>
              <a:rPr lang="en-US" altLang="ko-KR" dirty="0">
                <a:latin typeface="Consolas" panose="020B0609020204030204" pitchFamily="49" charset="0"/>
              </a:rPr>
              <a:t>save()</a:t>
            </a:r>
            <a:r>
              <a:rPr lang="en-US" altLang="ko-KR" dirty="0"/>
              <a:t> </a:t>
            </a:r>
            <a:r>
              <a:rPr lang="ko-KR" altLang="en-US" dirty="0"/>
              <a:t>만 부르면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내부 </a:t>
            </a:r>
            <a:r>
              <a:rPr lang="en-US" altLang="ko-KR" dirty="0"/>
              <a:t>state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(=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멤버 변수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/>
              <a:t>에 대해서 더 알려고 하지 말고</a:t>
            </a:r>
            <a:r>
              <a:rPr lang="en-US" altLang="ko-KR" dirty="0"/>
              <a:t>…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020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BBD29-1CA7-54D1-E36C-F6492DB1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Inheritance (</a:t>
            </a:r>
            <a:r>
              <a:rPr lang="ko-KR" altLang="en-US" dirty="0"/>
              <a:t>상속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C6C26-BFCB-CFC3-AFC5-0459318D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 는 다른</a:t>
            </a:r>
            <a:r>
              <a:rPr lang="en-US" altLang="ko-KR" dirty="0"/>
              <a:t> Class </a:t>
            </a:r>
            <a:r>
              <a:rPr lang="ko-KR" altLang="en-US" dirty="0"/>
              <a:t>로부터 속성이나 동작을 계승할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공통의 속성이나 동작을 여러 클래스가 공유하면서도</a:t>
            </a:r>
            <a:br>
              <a:rPr lang="en-US" altLang="ko-KR" dirty="0"/>
            </a:br>
            <a:r>
              <a:rPr lang="ko-KR" altLang="en-US" dirty="0"/>
              <a:t>각각의 고유한 속성을 추가적으로 부여하는 것이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상속을 통해 </a:t>
            </a:r>
            <a:r>
              <a:rPr lang="en-US" altLang="ko-KR" dirty="0"/>
              <a:t>Class </a:t>
            </a:r>
            <a:r>
              <a:rPr lang="ko-KR" altLang="en-US" dirty="0"/>
              <a:t>들은 계층</a:t>
            </a:r>
            <a:r>
              <a:rPr lang="en-US" altLang="ko-KR" dirty="0"/>
              <a:t>(hierarchy) </a:t>
            </a:r>
            <a:r>
              <a:rPr lang="ko-KR" altLang="en-US" dirty="0"/>
              <a:t>를 갖게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Hierarchy </a:t>
            </a:r>
            <a:r>
              <a:rPr lang="ko-KR" altLang="en-US" dirty="0"/>
              <a:t>상의 위의 </a:t>
            </a:r>
            <a:r>
              <a:rPr lang="en-US" altLang="ko-KR" dirty="0"/>
              <a:t>class </a:t>
            </a:r>
            <a:r>
              <a:rPr lang="ko-KR" altLang="en-US" dirty="0"/>
              <a:t>를 </a:t>
            </a:r>
            <a:r>
              <a:rPr lang="en-US" altLang="ko-KR" dirty="0"/>
              <a:t>parent class, superclass, base</a:t>
            </a:r>
            <a:r>
              <a:rPr lang="ko-KR" altLang="en-US" dirty="0"/>
              <a:t> </a:t>
            </a:r>
            <a:r>
              <a:rPr lang="en-US" altLang="ko-KR" dirty="0"/>
              <a:t>class 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Hierarchy </a:t>
            </a:r>
            <a:r>
              <a:rPr lang="ko-KR" altLang="en-US" dirty="0"/>
              <a:t>상의 아래 </a:t>
            </a:r>
            <a:r>
              <a:rPr lang="en-US" altLang="ko-KR" dirty="0"/>
              <a:t>class </a:t>
            </a:r>
            <a:r>
              <a:rPr lang="ko-KR" altLang="en-US" dirty="0"/>
              <a:t>를 </a:t>
            </a:r>
            <a:r>
              <a:rPr lang="en-US" altLang="ko-KR" dirty="0"/>
              <a:t>child class, subclass, derived class 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161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래픽 18">
            <a:extLst>
              <a:ext uri="{FF2B5EF4-FFF2-40B4-BE49-F238E27FC236}">
                <a16:creationId xmlns:a16="http://schemas.microsoft.com/office/drawing/2014/main" id="{76ED76C7-B1D1-1586-6645-C4FE251CE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0062" y="1444833"/>
            <a:ext cx="5834397" cy="52053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C9E3BCC-BCD9-6DB0-9B6E-EB3153DC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상속을 이용한 </a:t>
            </a:r>
            <a:r>
              <a:rPr lang="en-US" altLang="ko-KR" dirty="0"/>
              <a:t>Student </a:t>
            </a:r>
            <a:r>
              <a:rPr lang="ko-KR" altLang="en-US" dirty="0"/>
              <a:t>와 </a:t>
            </a:r>
            <a:r>
              <a:rPr lang="en-US" altLang="ko-KR" dirty="0"/>
              <a:t>Employee (C++)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9DF3D-AA27-6061-0240-FAAC3B183CB8}"/>
              </a:ext>
            </a:extLst>
          </p:cNvPr>
          <p:cNvSpPr txBox="1"/>
          <p:nvPr/>
        </p:nvSpPr>
        <p:spPr>
          <a:xfrm>
            <a:off x="108254" y="1194911"/>
            <a:ext cx="4705211" cy="5663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totalCredits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enrollClass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classNumber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printPaycheckAccount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3FE7D-71FC-395D-EF12-A5A40E846481}"/>
              </a:ext>
            </a:extLst>
          </p:cNvPr>
          <p:cNvSpPr txBox="1"/>
          <p:nvPr/>
        </p:nvSpPr>
        <p:spPr>
          <a:xfrm>
            <a:off x="3018321" y="1908794"/>
            <a:ext cx="390453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공통 속성 </a:t>
            </a:r>
            <a:r>
              <a:rPr lang="en-US" altLang="ko-KR" dirty="0"/>
              <a:t>(field, property, attribute)</a:t>
            </a:r>
            <a:endParaRPr lang="ko-KR" altLang="en-US" dirty="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7CB409C5-B386-26C2-4684-DA8D2D03B2D9}"/>
              </a:ext>
            </a:extLst>
          </p:cNvPr>
          <p:cNvSpPr/>
          <p:nvPr/>
        </p:nvSpPr>
        <p:spPr>
          <a:xfrm>
            <a:off x="2683823" y="1729839"/>
            <a:ext cx="265216" cy="727242"/>
          </a:xfrm>
          <a:prstGeom prst="rightBrace">
            <a:avLst>
              <a:gd name="adj1" fmla="val 53109"/>
              <a:gd name="adj2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C37D394E-2A3F-25FE-6B37-F383AD213B32}"/>
              </a:ext>
            </a:extLst>
          </p:cNvPr>
          <p:cNvSpPr/>
          <p:nvPr/>
        </p:nvSpPr>
        <p:spPr>
          <a:xfrm>
            <a:off x="2683823" y="2679830"/>
            <a:ext cx="265216" cy="303689"/>
          </a:xfrm>
          <a:prstGeom prst="rightBrace">
            <a:avLst>
              <a:gd name="adj1" fmla="val 53109"/>
              <a:gd name="adj2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FBEDB-5365-848D-0749-F27502CA7F38}"/>
              </a:ext>
            </a:extLst>
          </p:cNvPr>
          <p:cNvSpPr txBox="1"/>
          <p:nvPr/>
        </p:nvSpPr>
        <p:spPr>
          <a:xfrm>
            <a:off x="3018321" y="2622677"/>
            <a:ext cx="422263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공통 동작 </a:t>
            </a:r>
            <a:r>
              <a:rPr lang="en-US" altLang="ko-KR" dirty="0"/>
              <a:t>(method, operation, action)</a:t>
            </a:r>
            <a:endParaRPr lang="ko-KR" altLang="en-US" dirty="0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D6FCFF51-8B99-F499-E094-260484387526}"/>
              </a:ext>
            </a:extLst>
          </p:cNvPr>
          <p:cNvSpPr/>
          <p:nvPr/>
        </p:nvSpPr>
        <p:spPr>
          <a:xfrm>
            <a:off x="2598716" y="3890948"/>
            <a:ext cx="265216" cy="303689"/>
          </a:xfrm>
          <a:prstGeom prst="rightBrace">
            <a:avLst>
              <a:gd name="adj1" fmla="val 53109"/>
              <a:gd name="adj2" fmla="val 50000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D745B-F82A-E6B0-C768-2A8DF676EC23}"/>
              </a:ext>
            </a:extLst>
          </p:cNvPr>
          <p:cNvSpPr txBox="1"/>
          <p:nvPr/>
        </p:nvSpPr>
        <p:spPr>
          <a:xfrm>
            <a:off x="2933214" y="3833795"/>
            <a:ext cx="118974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고유 속성</a:t>
            </a:r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FD7F1C11-8686-C743-E78F-9A2622EAC818}"/>
              </a:ext>
            </a:extLst>
          </p:cNvPr>
          <p:cNvSpPr/>
          <p:nvPr/>
        </p:nvSpPr>
        <p:spPr>
          <a:xfrm>
            <a:off x="2598716" y="5606951"/>
            <a:ext cx="265216" cy="303689"/>
          </a:xfrm>
          <a:prstGeom prst="rightBrace">
            <a:avLst>
              <a:gd name="adj1" fmla="val 53109"/>
              <a:gd name="adj2" fmla="val 50000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98D58-6677-C1B0-AF16-1127F01C75E3}"/>
              </a:ext>
            </a:extLst>
          </p:cNvPr>
          <p:cNvSpPr txBox="1"/>
          <p:nvPr/>
        </p:nvSpPr>
        <p:spPr>
          <a:xfrm>
            <a:off x="2933214" y="5549798"/>
            <a:ext cx="118974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고유 속성</a:t>
            </a:r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C514FF2D-11B6-C38C-A1DA-850367F175BA}"/>
              </a:ext>
            </a:extLst>
          </p:cNvPr>
          <p:cNvSpPr/>
          <p:nvPr/>
        </p:nvSpPr>
        <p:spPr>
          <a:xfrm>
            <a:off x="4431475" y="4395833"/>
            <a:ext cx="265216" cy="303689"/>
          </a:xfrm>
          <a:prstGeom prst="rightBrace">
            <a:avLst>
              <a:gd name="adj1" fmla="val 53109"/>
              <a:gd name="adj2" fmla="val 50000"/>
            </a:avLst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8F09E0-1DF3-1E27-9CD2-E1181FCF1930}"/>
              </a:ext>
            </a:extLst>
          </p:cNvPr>
          <p:cNvSpPr txBox="1"/>
          <p:nvPr/>
        </p:nvSpPr>
        <p:spPr>
          <a:xfrm>
            <a:off x="4765973" y="4338680"/>
            <a:ext cx="118974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고유 동작</a:t>
            </a:r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69E8FD73-A539-AC84-B6DD-C98131CD66AB}"/>
              </a:ext>
            </a:extLst>
          </p:cNvPr>
          <p:cNvSpPr/>
          <p:nvPr/>
        </p:nvSpPr>
        <p:spPr>
          <a:xfrm>
            <a:off x="4431475" y="6094858"/>
            <a:ext cx="265216" cy="303689"/>
          </a:xfrm>
          <a:prstGeom prst="rightBrace">
            <a:avLst>
              <a:gd name="adj1" fmla="val 53109"/>
              <a:gd name="adj2" fmla="val 50000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29049-A2B0-4DEB-7CA2-69B593F90A60}"/>
              </a:ext>
            </a:extLst>
          </p:cNvPr>
          <p:cNvSpPr txBox="1"/>
          <p:nvPr/>
        </p:nvSpPr>
        <p:spPr>
          <a:xfrm>
            <a:off x="4765973" y="6037705"/>
            <a:ext cx="118974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고유 동작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6C3F9C9-F90F-CF66-68BA-B9342E27D2FD}"/>
              </a:ext>
            </a:extLst>
          </p:cNvPr>
          <p:cNvSpPr/>
          <p:nvPr/>
        </p:nvSpPr>
        <p:spPr>
          <a:xfrm>
            <a:off x="5732937" y="3094939"/>
            <a:ext cx="1013083" cy="111496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4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43D34-7BBB-53C0-6A9E-6E8B997A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Polymorphism (</a:t>
            </a:r>
            <a:r>
              <a:rPr lang="ko-KR" altLang="en-US" dirty="0"/>
              <a:t>다형성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72FA6-4B0A-236A-83DA-D61408F23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Subclass</a:t>
            </a:r>
            <a:r>
              <a:rPr lang="ko-KR" altLang="en-US" dirty="0"/>
              <a:t> 는 </a:t>
            </a:r>
            <a:br>
              <a:rPr lang="en-US" altLang="ko-KR" dirty="0"/>
            </a:br>
            <a:r>
              <a:rPr lang="en-US" altLang="ko-KR" dirty="0"/>
              <a:t>Superclass </a:t>
            </a:r>
            <a:r>
              <a:rPr lang="ko-KR" altLang="en-US" dirty="0"/>
              <a:t>가 제공하는 </a:t>
            </a:r>
            <a:r>
              <a:rPr lang="en-US" altLang="ko-KR" dirty="0"/>
              <a:t>“</a:t>
            </a:r>
            <a:r>
              <a:rPr lang="ko-KR" altLang="en-US" dirty="0"/>
              <a:t>공통 인터페이스</a:t>
            </a:r>
            <a:r>
              <a:rPr lang="en-US" altLang="ko-KR" dirty="0"/>
              <a:t>”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(=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그냥 쉽게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method)</a:t>
            </a:r>
            <a:r>
              <a:rPr lang="ko-KR" altLang="en-US" dirty="0"/>
              <a:t>를</a:t>
            </a:r>
            <a:br>
              <a:rPr lang="en-US" altLang="ko-KR" dirty="0"/>
            </a:br>
            <a:r>
              <a:rPr lang="ko-KR" altLang="en-US" dirty="0"/>
              <a:t>원하는 형태로 구현할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되면 해당 </a:t>
            </a:r>
            <a:r>
              <a:rPr lang="en-US" altLang="ko-KR" dirty="0"/>
              <a:t>“</a:t>
            </a:r>
            <a:r>
              <a:rPr lang="ko-KR" altLang="en-US" dirty="0"/>
              <a:t>공통 인터페이스</a:t>
            </a:r>
            <a:r>
              <a:rPr lang="en-US" altLang="ko-KR" dirty="0"/>
              <a:t>” </a:t>
            </a:r>
            <a:r>
              <a:rPr lang="ko-KR" altLang="en-US" dirty="0"/>
              <a:t>는 실제 동작에 있어서</a:t>
            </a:r>
            <a:br>
              <a:rPr lang="en-US" altLang="ko-KR" dirty="0"/>
            </a:br>
            <a:r>
              <a:rPr lang="ko-KR" altLang="en-US" dirty="0">
                <a:solidFill>
                  <a:srgbClr val="FF0000"/>
                </a:solidFill>
              </a:rPr>
              <a:t>다</a:t>
            </a:r>
            <a:r>
              <a:rPr lang="ko-KR" altLang="en-US" dirty="0"/>
              <a:t>양한 </a:t>
            </a:r>
            <a:r>
              <a:rPr lang="ko-KR" altLang="en-US" dirty="0">
                <a:solidFill>
                  <a:srgbClr val="FF0000"/>
                </a:solidFill>
              </a:rPr>
              <a:t>형</a:t>
            </a:r>
            <a:r>
              <a:rPr lang="ko-KR" altLang="en-US" dirty="0"/>
              <a:t>태를 갖게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(Polymorphism </a:t>
            </a:r>
            <a:r>
              <a:rPr lang="ko-KR" altLang="en-US" dirty="0"/>
              <a:t>은 실제 그리스어 기원으로 </a:t>
            </a:r>
            <a:r>
              <a:rPr lang="en-US" altLang="ko-KR" dirty="0"/>
              <a:t>“</a:t>
            </a:r>
            <a:r>
              <a:rPr lang="ko-KR" altLang="en-US" dirty="0"/>
              <a:t>다양한 형태</a:t>
            </a:r>
            <a:r>
              <a:rPr lang="en-US" altLang="ko-KR" dirty="0"/>
              <a:t>” </a:t>
            </a:r>
            <a:r>
              <a:rPr lang="ko-KR" altLang="en-US" dirty="0"/>
              <a:t>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189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A2B6A-9F11-DECB-A47A-033313FE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다형성 예시 </a:t>
            </a:r>
            <a:r>
              <a:rPr lang="en-US" altLang="ko-KR" dirty="0"/>
              <a:t>(C++)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F0390-C2E3-4252-48BB-008323243982}"/>
              </a:ext>
            </a:extLst>
          </p:cNvPr>
          <p:cNvSpPr txBox="1"/>
          <p:nvPr/>
        </p:nvSpPr>
        <p:spPr>
          <a:xfrm>
            <a:off x="338668" y="1488372"/>
            <a:ext cx="547628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 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cout &lt;&lt;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왈왈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count &lt;&lt;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야옹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2D43F29E-AA45-750A-5AF3-1F11C418C700}"/>
              </a:ext>
            </a:extLst>
          </p:cNvPr>
          <p:cNvSpPr/>
          <p:nvPr/>
        </p:nvSpPr>
        <p:spPr>
          <a:xfrm>
            <a:off x="5632862" y="2070230"/>
            <a:ext cx="265216" cy="303689"/>
          </a:xfrm>
          <a:prstGeom prst="rightBrace">
            <a:avLst>
              <a:gd name="adj1" fmla="val 53109"/>
              <a:gd name="adj2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9F778-FFC6-614F-CDDD-1E2F8DCF0A0F}"/>
              </a:ext>
            </a:extLst>
          </p:cNvPr>
          <p:cNvSpPr txBox="1"/>
          <p:nvPr/>
        </p:nvSpPr>
        <p:spPr>
          <a:xfrm>
            <a:off x="5967360" y="2013077"/>
            <a:ext cx="188224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공통 인터페이스</a:t>
            </a:r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15E0874B-7BD7-0F13-288D-2E7807EB670C}"/>
              </a:ext>
            </a:extLst>
          </p:cNvPr>
          <p:cNvSpPr/>
          <p:nvPr/>
        </p:nvSpPr>
        <p:spPr>
          <a:xfrm>
            <a:off x="5632862" y="3486153"/>
            <a:ext cx="265216" cy="303689"/>
          </a:xfrm>
          <a:prstGeom prst="rightBrace">
            <a:avLst>
              <a:gd name="adj1" fmla="val 53109"/>
              <a:gd name="adj2" fmla="val 50000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0F7AC-72FE-5B41-026A-5E93B4D3C388}"/>
              </a:ext>
            </a:extLst>
          </p:cNvPr>
          <p:cNvSpPr txBox="1"/>
          <p:nvPr/>
        </p:nvSpPr>
        <p:spPr>
          <a:xfrm>
            <a:off x="5967360" y="3429000"/>
            <a:ext cx="35125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공통 인터페이스의 다양한 동작</a:t>
            </a:r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CE2AB88E-ADD4-53A3-5273-DE7F5442419E}"/>
              </a:ext>
            </a:extLst>
          </p:cNvPr>
          <p:cNvSpPr/>
          <p:nvPr/>
        </p:nvSpPr>
        <p:spPr>
          <a:xfrm>
            <a:off x="5632862" y="4844923"/>
            <a:ext cx="265216" cy="303689"/>
          </a:xfrm>
          <a:prstGeom prst="rightBrace">
            <a:avLst>
              <a:gd name="adj1" fmla="val 53109"/>
              <a:gd name="adj2" fmla="val 50000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EFB2AD-24EB-C0D9-5B6E-102D289F073D}"/>
              </a:ext>
            </a:extLst>
          </p:cNvPr>
          <p:cNvSpPr txBox="1"/>
          <p:nvPr/>
        </p:nvSpPr>
        <p:spPr>
          <a:xfrm>
            <a:off x="5967360" y="4787770"/>
            <a:ext cx="35125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공통 인터페이스의 다양한 동작</a:t>
            </a:r>
          </a:p>
        </p:txBody>
      </p:sp>
    </p:spTree>
    <p:extLst>
      <p:ext uri="{BB962C8B-B14F-4D97-AF65-F5344CB8AC3E}">
        <p14:creationId xmlns:p14="http://schemas.microsoft.com/office/powerpoint/2010/main" val="388506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ngerbread men background. Christmas baking texture with cutter">
            <a:extLst>
              <a:ext uri="{FF2B5EF4-FFF2-40B4-BE49-F238E27FC236}">
                <a16:creationId xmlns:a16="http://schemas.microsoft.com/office/drawing/2014/main" id="{247BB70F-267C-4F6B-8129-9FF9A22947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4"/>
          <a:stretch/>
        </p:blipFill>
        <p:spPr bwMode="auto">
          <a:xfrm>
            <a:off x="2722683" y="1686119"/>
            <a:ext cx="6866793" cy="456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F90F05-BD1C-4BF3-6C81-B6F5BF85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vs.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29B60E5-DC2A-5929-FFB4-5499C6E7368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479995" y="2890391"/>
            <a:ext cx="2732867" cy="7828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FB8B14-ED31-DA15-F7CF-AE66239AFC12}"/>
              </a:ext>
            </a:extLst>
          </p:cNvPr>
          <p:cNvSpPr txBox="1"/>
          <p:nvPr/>
        </p:nvSpPr>
        <p:spPr>
          <a:xfrm>
            <a:off x="838199" y="2351782"/>
            <a:ext cx="1641796" cy="10772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r>
              <a:rPr lang="en-US" altLang="ko-KR" sz="3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2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157DA-B3EA-5C74-E044-91C8A40E7D82}"/>
              </a:ext>
            </a:extLst>
          </p:cNvPr>
          <p:cNvSpPr txBox="1"/>
          <p:nvPr/>
        </p:nvSpPr>
        <p:spPr>
          <a:xfrm>
            <a:off x="10016585" y="1813173"/>
            <a:ext cx="1438214" cy="10772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Object</a:t>
            </a: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</a:t>
            </a:r>
            <a:r>
              <a:rPr lang="en-US" altLang="ko-KR" sz="3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32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2A628DC-87EE-EB39-00FA-4ED23CCB9DE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307754" y="2351782"/>
            <a:ext cx="170883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5239C64-6B33-2CA9-6E87-B85EB35F90A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307754" y="2351782"/>
            <a:ext cx="1708831" cy="174580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8758DD-19F2-70B0-DEF1-6E0A5EFC6FD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120185" y="2351782"/>
            <a:ext cx="1896400" cy="36973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63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A63F2-9A2D-587B-26CE-39F76FA5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vs.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5D2233-00D5-8E27-315E-DEFF60DB237A}"/>
              </a:ext>
            </a:extLst>
          </p:cNvPr>
          <p:cNvSpPr/>
          <p:nvPr/>
        </p:nvSpPr>
        <p:spPr>
          <a:xfrm>
            <a:off x="2172678" y="1938215"/>
            <a:ext cx="1609969" cy="914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Program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36F217-29F5-670E-95CB-8F1E73C7528A}"/>
              </a:ext>
            </a:extLst>
          </p:cNvPr>
          <p:cNvSpPr/>
          <p:nvPr/>
        </p:nvSpPr>
        <p:spPr>
          <a:xfrm>
            <a:off x="7190155" y="1938215"/>
            <a:ext cx="1609969" cy="914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Process</a:t>
            </a:r>
            <a:endParaRPr lang="ko-KR" altLang="en-US" sz="2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6CCCE6-8D40-2D51-10DE-6993A8AD319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782647" y="2395415"/>
            <a:ext cx="340750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B196F0-B704-2601-ACFE-853934C3705F}"/>
              </a:ext>
            </a:extLst>
          </p:cNvPr>
          <p:cNvSpPr txBox="1"/>
          <p:nvPr/>
        </p:nvSpPr>
        <p:spPr>
          <a:xfrm>
            <a:off x="5105527" y="1852245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33318A-F09B-7C86-F4CA-C2C9D3DC0617}"/>
              </a:ext>
            </a:extLst>
          </p:cNvPr>
          <p:cNvSpPr/>
          <p:nvPr/>
        </p:nvSpPr>
        <p:spPr>
          <a:xfrm>
            <a:off x="2172678" y="3899877"/>
            <a:ext cx="1609969" cy="914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Class</a:t>
            </a:r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A5C237-3BBB-C72E-8089-8C7EE000C99C}"/>
              </a:ext>
            </a:extLst>
          </p:cNvPr>
          <p:cNvSpPr/>
          <p:nvPr/>
        </p:nvSpPr>
        <p:spPr>
          <a:xfrm>
            <a:off x="7190155" y="3899877"/>
            <a:ext cx="1609969" cy="914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Object</a:t>
            </a:r>
            <a:endParaRPr lang="ko-KR" altLang="en-US" sz="2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81F211F-4281-CDB6-24A9-0EB914BC0E7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782647" y="4357077"/>
            <a:ext cx="340750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0BD66B-5AB4-1C2B-3C5B-F9AAD924C595}"/>
              </a:ext>
            </a:extLst>
          </p:cNvPr>
          <p:cNvSpPr txBox="1"/>
          <p:nvPr/>
        </p:nvSpPr>
        <p:spPr>
          <a:xfrm>
            <a:off x="4109263" y="3813907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r>
              <a:rPr lang="en-US" altLang="ko-KR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(Instantiation)</a:t>
            </a:r>
            <a:endParaRPr lang="ko-KR" altLang="en-US" sz="2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352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02E80-E98B-5AA8-83AA-03573C65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기능을 확장하는 </a:t>
            </a:r>
            <a:r>
              <a:rPr lang="en-US" altLang="ko-KR" dirty="0"/>
              <a:t>2</a:t>
            </a:r>
            <a:r>
              <a:rPr lang="ko-KR" altLang="en-US" dirty="0"/>
              <a:t>가지 방식</a:t>
            </a:r>
            <a:r>
              <a:rPr lang="en-US" altLang="ko-KR" dirty="0"/>
              <a:t>: </a:t>
            </a:r>
            <a:r>
              <a:rPr lang="ko-KR" altLang="en-US" dirty="0"/>
              <a:t>상속 </a:t>
            </a:r>
            <a:r>
              <a:rPr lang="en-US" altLang="ko-KR" dirty="0"/>
              <a:t>vs. </a:t>
            </a:r>
            <a:r>
              <a:rPr lang="ko-KR" altLang="en-US" dirty="0"/>
              <a:t>소유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905FD-E03F-7529-8F41-2A07BE4B5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지향 언어에서 기존에 구현된 기능을 확장하는 방법에는 크게 </a:t>
            </a:r>
            <a:r>
              <a:rPr lang="en-US" altLang="ko-KR" dirty="0"/>
              <a:t>2</a:t>
            </a:r>
            <a:r>
              <a:rPr lang="ko-KR" altLang="en-US" dirty="0"/>
              <a:t>가지가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상속을 이용하는 방법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(is-a relationship)</a:t>
            </a:r>
          </a:p>
          <a:p>
            <a:pPr lvl="1"/>
            <a:r>
              <a:rPr lang="ko-KR" altLang="en-US" dirty="0"/>
              <a:t>멤버 변수로 소유하게 하는 방법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(has-a relationship)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Animal</a:t>
            </a:r>
            <a:r>
              <a:rPr lang="ko-KR" altLang="en-US" dirty="0"/>
              <a:t> 의 속성을 갖는 </a:t>
            </a:r>
            <a:r>
              <a:rPr lang="en-US" altLang="ko-KR" dirty="0"/>
              <a:t>Dog </a:t>
            </a:r>
            <a:r>
              <a:rPr lang="ko-KR" altLang="en-US" dirty="0"/>
              <a:t>구현</a:t>
            </a:r>
            <a:r>
              <a:rPr lang="en-US" altLang="ko-KR" dirty="0"/>
              <a:t>. </a:t>
            </a:r>
            <a:r>
              <a:rPr lang="ko-KR" altLang="en-US" dirty="0"/>
              <a:t>어떤 것이 자연스러운가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F0515-EBC2-D28E-9F40-F68BA9DBC72C}"/>
              </a:ext>
            </a:extLst>
          </p:cNvPr>
          <p:cNvSpPr txBox="1"/>
          <p:nvPr/>
        </p:nvSpPr>
        <p:spPr>
          <a:xfrm>
            <a:off x="942329" y="3346268"/>
            <a:ext cx="547628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{…}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87B7C-28A1-36B9-6522-E0F97CDB5672}"/>
              </a:ext>
            </a:extLst>
          </p:cNvPr>
          <p:cNvSpPr txBox="1"/>
          <p:nvPr/>
        </p:nvSpPr>
        <p:spPr>
          <a:xfrm>
            <a:off x="6637943" y="3346268"/>
            <a:ext cx="5476283" cy="3426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{...}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934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79E3A-A451-DF87-5956-82A282A3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RECAP:</a:t>
            </a:r>
            <a:r>
              <a:rPr lang="ko-KR" altLang="en-US" dirty="0"/>
              <a:t> 요구 사항 분석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D597C-0444-06B4-2ABE-8617FF17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무엇이 해결되어야 될 문제인지 찾아내는 작업</a:t>
            </a:r>
            <a:endParaRPr lang="en-US" altLang="ko-KR" dirty="0"/>
          </a:p>
          <a:p>
            <a:r>
              <a:rPr lang="ko-KR" altLang="en-US" dirty="0"/>
              <a:t>요구 추출</a:t>
            </a:r>
            <a:r>
              <a:rPr lang="en-US" altLang="ko-KR" dirty="0"/>
              <a:t> → </a:t>
            </a:r>
            <a:r>
              <a:rPr lang="ko-KR" altLang="en-US" dirty="0"/>
              <a:t>분석 </a:t>
            </a:r>
            <a:r>
              <a:rPr lang="en-US" altLang="ko-KR" dirty="0"/>
              <a:t>→ </a:t>
            </a:r>
            <a:r>
              <a:rPr lang="ko-KR" altLang="en-US" dirty="0"/>
              <a:t>확인을 거쳐 최종적으로 요구사항 명세서</a:t>
            </a:r>
            <a:r>
              <a:rPr lang="en-US" altLang="ko-KR" dirty="0"/>
              <a:t>(SRS) 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/>
            <a:r>
              <a:rPr lang="ko-KR" altLang="en-US" dirty="0" err="1"/>
              <a:t>유스</a:t>
            </a:r>
            <a:r>
              <a:rPr lang="ko-KR" altLang="en-US" dirty="0"/>
              <a:t> 케이스를 찾음으로써 기능적 요구 사항을 식별</a:t>
            </a:r>
            <a:endParaRPr lang="en-US" altLang="ko-KR" dirty="0"/>
          </a:p>
          <a:p>
            <a:pPr lvl="2"/>
            <a:r>
              <a:rPr lang="ko-KR" altLang="en-US" dirty="0" err="1"/>
              <a:t>유스</a:t>
            </a:r>
            <a:r>
              <a:rPr lang="ko-KR" altLang="en-US" dirty="0"/>
              <a:t> 케이스 다이어그램</a:t>
            </a:r>
            <a:r>
              <a:rPr lang="en-US" altLang="ko-KR" dirty="0"/>
              <a:t>: </a:t>
            </a:r>
            <a:r>
              <a:rPr lang="ko-KR" altLang="en-US" dirty="0"/>
              <a:t>전체 기능 목록</a:t>
            </a:r>
            <a:endParaRPr lang="en-US" altLang="ko-KR" dirty="0"/>
          </a:p>
          <a:p>
            <a:pPr lvl="2"/>
            <a:r>
              <a:rPr lang="ko-KR" altLang="en-US" dirty="0" err="1"/>
              <a:t>유스</a:t>
            </a:r>
            <a:r>
              <a:rPr lang="ko-KR" altLang="en-US" dirty="0"/>
              <a:t> 케이스 명세</a:t>
            </a:r>
            <a:r>
              <a:rPr lang="en-US" altLang="ko-KR" dirty="0"/>
              <a:t>: </a:t>
            </a:r>
            <a:r>
              <a:rPr lang="ko-KR" altLang="en-US" dirty="0"/>
              <a:t>특정 </a:t>
            </a:r>
            <a:r>
              <a:rPr lang="ko-KR" altLang="en-US" dirty="0" err="1"/>
              <a:t>유스</a:t>
            </a:r>
            <a:r>
              <a:rPr lang="ko-KR" altLang="en-US" dirty="0"/>
              <a:t> 케이스 내에서의 동작</a:t>
            </a:r>
            <a:r>
              <a:rPr lang="en-US" altLang="ko-KR" dirty="0"/>
              <a:t>/</a:t>
            </a:r>
            <a:r>
              <a:rPr lang="ko-KR" altLang="en-US" dirty="0"/>
              <a:t>이벤트 흐름 설명</a:t>
            </a:r>
          </a:p>
          <a:p>
            <a:pPr lvl="1"/>
            <a:r>
              <a:rPr lang="en-US" altLang="ko-KR" dirty="0"/>
              <a:t>SRS </a:t>
            </a:r>
            <a:r>
              <a:rPr lang="ko-KR" altLang="en-US" dirty="0"/>
              <a:t>표준 </a:t>
            </a:r>
            <a:r>
              <a:rPr lang="en-US" altLang="ko-KR" dirty="0"/>
              <a:t>→ IEEE 830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297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4AC53-FCBA-64E1-16C9-8AB49C6B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지금까지의 산출물의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861EC-0266-D47A-09B3-1321BBB8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 사항 명세서</a:t>
            </a:r>
            <a:r>
              <a:rPr lang="en-US" altLang="ko-KR" dirty="0"/>
              <a:t>(SRS) </a:t>
            </a:r>
            <a:r>
              <a:rPr lang="ko-KR" altLang="en-US" dirty="0"/>
              <a:t>와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r>
              <a:rPr lang="en-US" altLang="ko-KR" dirty="0"/>
              <a:t>/</a:t>
            </a:r>
            <a:r>
              <a:rPr lang="ko-KR" altLang="en-US" dirty="0"/>
              <a:t>명세는</a:t>
            </a:r>
            <a:br>
              <a:rPr lang="en-US" altLang="ko-KR" dirty="0"/>
            </a:br>
            <a:r>
              <a:rPr lang="ko-KR" altLang="en-US" dirty="0"/>
              <a:t>해결할 문제를 확정했다는 점에서 중요한 산출물임</a:t>
            </a:r>
            <a:endParaRPr lang="en-US" altLang="ko-KR" dirty="0"/>
          </a:p>
          <a:p>
            <a:r>
              <a:rPr lang="ko-KR" altLang="en-US" dirty="0"/>
              <a:t>그러나 구현에 바로 대응하기에는 적합하지 않음</a:t>
            </a:r>
            <a:endParaRPr lang="en-US" altLang="ko-KR" dirty="0"/>
          </a:p>
          <a:p>
            <a:pPr lvl="1"/>
            <a:r>
              <a:rPr lang="ko-KR" altLang="en-US" dirty="0"/>
              <a:t>문장으로 표현되어 있어서 코드로 옮기기에 복잡함</a:t>
            </a:r>
            <a:endParaRPr lang="en-US" altLang="ko-KR" dirty="0"/>
          </a:p>
          <a:p>
            <a:r>
              <a:rPr lang="ko-KR" altLang="en-US" dirty="0"/>
              <a:t>따라서 이를 코드로 구현하기 위해서는</a:t>
            </a:r>
            <a:br>
              <a:rPr lang="en-US" altLang="ko-KR" dirty="0"/>
            </a:br>
            <a:r>
              <a:rPr lang="ko-KR" altLang="en-US" dirty="0"/>
              <a:t>중간 단계로서 추상화</a:t>
            </a:r>
            <a:r>
              <a:rPr lang="en-US" altLang="ko-KR" dirty="0"/>
              <a:t>/</a:t>
            </a:r>
            <a:r>
              <a:rPr lang="ko-KR" altLang="en-US" dirty="0"/>
              <a:t>단순화 한 무엇인가가 필요함</a:t>
            </a:r>
          </a:p>
        </p:txBody>
      </p:sp>
    </p:spTree>
    <p:extLst>
      <p:ext uri="{BB962C8B-B14F-4D97-AF65-F5344CB8AC3E}">
        <p14:creationId xmlns:p14="http://schemas.microsoft.com/office/powerpoint/2010/main" val="370502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8DAC-F54C-99C7-7D54-9493AA6D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1C6E4-3AF6-EAA3-E5D9-48A2FECC9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복잡한 대상을 추상화 또는 단순화 하는 것</a:t>
            </a:r>
            <a:endParaRPr lang="en-US" altLang="ko-KR" dirty="0"/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불필요한 복잡함을 단순화 시켜 이해하기 쉬움</a:t>
            </a:r>
            <a:endParaRPr lang="en-US" altLang="ko-KR" dirty="0"/>
          </a:p>
          <a:p>
            <a:pPr lvl="1"/>
            <a:r>
              <a:rPr lang="ko-KR" altLang="en-US" dirty="0"/>
              <a:t>눈에 보이지 않던 것을 시각화 시킬 수 있음</a:t>
            </a:r>
            <a:endParaRPr lang="en-US" altLang="ko-KR" dirty="0"/>
          </a:p>
          <a:p>
            <a:pPr lvl="1"/>
            <a:r>
              <a:rPr lang="ko-KR" altLang="en-US" dirty="0"/>
              <a:t>해석의 모호성을 제거해 협업자간 명확한 합의가 가능하게 함</a:t>
            </a:r>
            <a:endParaRPr lang="en-US" altLang="ko-KR" dirty="0"/>
          </a:p>
          <a:p>
            <a:pPr lvl="1"/>
            <a:r>
              <a:rPr lang="ko-KR" altLang="en-US" dirty="0"/>
              <a:t>시스템의 구조와 동작을 간결하게 명세화 할 수 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이후 작업에 대한 기준이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251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D11D2-0149-486B-FA41-8EF093CE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개발에서의 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64883-979B-1D45-1A1D-494581B3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대상 소프트웨어는 어떤 요소들로 구성되는가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소프트웨어의 정적인 부분을 모델링하는 것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구성 요소들은 어떻게 상호 작용 하는가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소프트웨어의 동적인 부분을 모델링 하는 것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A4A95-97A8-A024-5D1F-9C6A2EB6BF9B}"/>
              </a:ext>
            </a:extLst>
          </p:cNvPr>
          <p:cNvSpPr txBox="1"/>
          <p:nvPr/>
        </p:nvSpPr>
        <p:spPr>
          <a:xfrm>
            <a:off x="7754922" y="1321597"/>
            <a:ext cx="317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→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구조적 모델링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8836C-DAFB-03E7-3120-561C3F7F805A}"/>
              </a:ext>
            </a:extLst>
          </p:cNvPr>
          <p:cNvSpPr txBox="1"/>
          <p:nvPr/>
        </p:nvSpPr>
        <p:spPr>
          <a:xfrm>
            <a:off x="7754923" y="2791545"/>
            <a:ext cx="317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→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동작 모델링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82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F5840-0C84-1026-267A-C63FDC84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객체 지향 모델링 </a:t>
            </a:r>
            <a:r>
              <a:rPr lang="en-US" altLang="ko-KR" sz="4000" dirty="0"/>
              <a:t>(Object Oriented Modeling)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F6AA7-945D-D014-8C03-0E6CD9EF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객체 지향 원리에 따라 모델링을 하는 것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소프트웨어를 객체들이 상호 작용하는 것으로 이해하고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그에 따라 모델링하는 것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즉</a:t>
            </a:r>
            <a:r>
              <a:rPr lang="en-US" altLang="ko-KR" dirty="0"/>
              <a:t>, ①</a:t>
            </a:r>
            <a:r>
              <a:rPr lang="ko-KR" altLang="en-US" dirty="0"/>
              <a:t>객체를 모델링하고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②</a:t>
            </a:r>
            <a:r>
              <a:rPr lang="ko-KR" altLang="en-US" dirty="0" err="1"/>
              <a:t>객체간의</a:t>
            </a:r>
            <a:r>
              <a:rPr lang="ko-KR" altLang="en-US" dirty="0"/>
              <a:t> 상호 작용을 모델링하는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우리는 </a:t>
            </a:r>
            <a:r>
              <a:rPr lang="en-US" altLang="ko-KR" dirty="0"/>
              <a:t>UML </a:t>
            </a:r>
            <a:r>
              <a:rPr lang="ko-KR" altLang="en-US" dirty="0"/>
              <a:t>을 이용한 다이어그램으로 이 모델링을 할 예정</a:t>
            </a:r>
          </a:p>
        </p:txBody>
      </p:sp>
    </p:spTree>
    <p:extLst>
      <p:ext uri="{BB962C8B-B14F-4D97-AF65-F5344CB8AC3E}">
        <p14:creationId xmlns:p14="http://schemas.microsoft.com/office/powerpoint/2010/main" val="260369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E5BB48B-10F2-07D0-55A6-999746CE6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객체 지향 복습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40AC11B-EF2C-41C7-297B-7011795F1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4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559CF-7358-654A-9B05-FE921EBD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4000" dirty="0"/>
              <a:t>객체지향의 </a:t>
            </a:r>
            <a:r>
              <a:rPr lang="en-US" altLang="ko-KR" sz="4000" dirty="0"/>
              <a:t>4</a:t>
            </a:r>
            <a:r>
              <a:rPr lang="ko-KR" altLang="en-US" sz="4000" dirty="0"/>
              <a:t>대 개념 </a:t>
            </a:r>
            <a:r>
              <a:rPr lang="en-US" altLang="ko-KR" sz="4000" dirty="0"/>
              <a:t>(= </a:t>
            </a:r>
            <a:r>
              <a:rPr lang="ko-KR" altLang="en-US" sz="4000" dirty="0"/>
              <a:t>사물을 모델링하는 원칙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83733-136E-D95E-8EAA-760FDF612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Abstraction (</a:t>
            </a:r>
            <a:r>
              <a:rPr lang="ko-KR" altLang="en-US" dirty="0"/>
              <a:t>추상화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Encapsulation (</a:t>
            </a:r>
            <a:r>
              <a:rPr lang="ko-KR" altLang="en-US" dirty="0"/>
              <a:t>캡슐화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Inheritance (</a:t>
            </a:r>
            <a:r>
              <a:rPr lang="ko-KR" altLang="en-US" dirty="0"/>
              <a:t>상속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Polymorphism (</a:t>
            </a:r>
            <a:r>
              <a:rPr lang="ko-KR" altLang="en-US" dirty="0"/>
              <a:t>다형성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54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5B57E12-07E8-FCC7-4BE7-330176B92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79" b="7925"/>
          <a:stretch/>
        </p:blipFill>
        <p:spPr>
          <a:xfrm>
            <a:off x="7465646" y="3264634"/>
            <a:ext cx="4607169" cy="35933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7C63D4-1C78-703E-308D-5182A2BF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Abstraction (</a:t>
            </a:r>
            <a:r>
              <a:rPr lang="ko-KR" altLang="en-US" dirty="0"/>
              <a:t>추상화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B0BE0-7B3C-7400-12C8-F823ACA63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불필요한 내부</a:t>
            </a:r>
            <a:r>
              <a:rPr lang="en-US" altLang="ko-KR" dirty="0"/>
              <a:t> </a:t>
            </a:r>
            <a:r>
              <a:rPr lang="ko-KR" altLang="en-US" dirty="0"/>
              <a:t>구현 정보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(implementation details)</a:t>
            </a:r>
            <a:r>
              <a:rPr lang="en-US" altLang="ko-KR" dirty="0"/>
              <a:t> </a:t>
            </a:r>
            <a:r>
              <a:rPr lang="ko-KR" altLang="en-US" dirty="0"/>
              <a:t>을 감추고</a:t>
            </a:r>
            <a:br>
              <a:rPr lang="en-US" altLang="ko-KR" dirty="0"/>
            </a:br>
            <a:r>
              <a:rPr lang="ko-KR" altLang="en-US" dirty="0"/>
              <a:t>유저에게 필요한 정보만을 제공하는 것</a:t>
            </a:r>
            <a:r>
              <a:rPr lang="en-US" altLang="ko-KR" dirty="0"/>
              <a:t> (= implementation hiding)</a:t>
            </a:r>
          </a:p>
          <a:p>
            <a:r>
              <a:rPr lang="ko-KR" altLang="en-US" dirty="0"/>
              <a:t>다시 말해 구체적인 내부 구현을 몰라도 기능을 쓸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: TV </a:t>
            </a:r>
            <a:r>
              <a:rPr lang="ko-KR" altLang="en-US" dirty="0" err="1"/>
              <a:t>리모콘</a:t>
            </a:r>
            <a:endParaRPr lang="en-US" altLang="ko-KR" dirty="0"/>
          </a:p>
          <a:p>
            <a:pPr lvl="1"/>
            <a:r>
              <a:rPr lang="ko-KR" altLang="en-US" dirty="0"/>
              <a:t>필요한 기능만 버튼으로 제공된다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버튼은 제공되지만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각 버튼을 눌렀을 때 어떻게 회로가 동작하는지 모른다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그럼에도 버튼을 눌러 동작 시킬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클래스의 </a:t>
            </a:r>
            <a:r>
              <a:rPr lang="en-US" altLang="ko-KR" dirty="0"/>
              <a:t>public method</a:t>
            </a:r>
            <a:r>
              <a:rPr lang="ko-KR" altLang="en-US" dirty="0"/>
              <a:t> 이름만 알면 되지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그 </a:t>
            </a:r>
            <a:r>
              <a:rPr lang="en-US" altLang="ko-KR" dirty="0"/>
              <a:t>method </a:t>
            </a:r>
            <a:r>
              <a:rPr lang="ko-KR" altLang="en-US" dirty="0"/>
              <a:t>구현은 알 필요 없다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9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강의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강의 template" id="{BB395788-A58F-4FF7-AF85-A2E9AD47C29F}" vid="{D913A44C-1368-47D4-ADF7-8B8919509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20725</TotalTime>
  <Words>950</Words>
  <Application>Microsoft Office PowerPoint</Application>
  <PresentationFormat>와이드스크린</PresentationFormat>
  <Paragraphs>143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나눔고딕</vt:lpstr>
      <vt:lpstr>Arial</vt:lpstr>
      <vt:lpstr>Consolas</vt:lpstr>
      <vt:lpstr>나눔고딕 ExtraBold</vt:lpstr>
      <vt:lpstr>바탕</vt:lpstr>
      <vt:lpstr>강의 template</vt:lpstr>
      <vt:lpstr>08 - 모델링 &amp; 객체지향 복습</vt:lpstr>
      <vt:lpstr>RECAP: 요구 사항 분석 작업</vt:lpstr>
      <vt:lpstr>지금까지의 산출물의 한계</vt:lpstr>
      <vt:lpstr>모델링</vt:lpstr>
      <vt:lpstr>소프트웨어 개발에서의 모델링</vt:lpstr>
      <vt:lpstr>객체 지향 모델링 (Object Oriented Modeling)</vt:lpstr>
      <vt:lpstr>객체 지향 복습</vt:lpstr>
      <vt:lpstr>객체지향의 4대 개념 (= 사물을 모델링하는 원칙)</vt:lpstr>
      <vt:lpstr>Abstraction (추상화)</vt:lpstr>
      <vt:lpstr>Encapsulation (캡슐화)</vt:lpstr>
      <vt:lpstr>Abstraction 과 Encapsulation</vt:lpstr>
      <vt:lpstr>Inheritance (상속)</vt:lpstr>
      <vt:lpstr>상속을 이용한 Student 와 Employee (C++)</vt:lpstr>
      <vt:lpstr>Polymorphism (다형성)</vt:lpstr>
      <vt:lpstr>다형성 예시 (C++)</vt:lpstr>
      <vt:lpstr>Class vs. Object</vt:lpstr>
      <vt:lpstr>Class vs. Object</vt:lpstr>
      <vt:lpstr>기능을 확장하는 2가지 방식: 상속 vs. 소유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 Moon</dc:creator>
  <cp:lastModifiedBy>DK Moon</cp:lastModifiedBy>
  <cp:revision>680</cp:revision>
  <dcterms:created xsi:type="dcterms:W3CDTF">2022-08-31T05:47:44Z</dcterms:created>
  <dcterms:modified xsi:type="dcterms:W3CDTF">2025-03-24T06:01:59Z</dcterms:modified>
</cp:coreProperties>
</file>