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5" r:id="rId10"/>
    <p:sldId id="610" r:id="rId11"/>
    <p:sldId id="611" r:id="rId12"/>
    <p:sldId id="612" r:id="rId13"/>
    <p:sldId id="613" r:id="rId14"/>
    <p:sldId id="614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44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637" r:id="rId38"/>
    <p:sldId id="638" r:id="rId39"/>
    <p:sldId id="639" r:id="rId40"/>
    <p:sldId id="640" r:id="rId41"/>
    <p:sldId id="641" r:id="rId42"/>
    <p:sldId id="642" r:id="rId43"/>
    <p:sldId id="643" r:id="rId44"/>
    <p:sldId id="646" r:id="rId45"/>
    <p:sldId id="645" r:id="rId46"/>
  </p:sldIdLst>
  <p:sldSz cx="12192000" cy="6858000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나눔고딕" panose="020D0604000000000000" pitchFamily="50" charset="-127"/>
      <p:regular r:id="rId51"/>
      <p:bold r:id="rId52"/>
    </p:embeddedFont>
    <p:embeddedFont>
      <p:font typeface="나눔고딕 ExtraBold" panose="020D0904000000000000" pitchFamily="50" charset="-127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2F0D9"/>
    <a:srgbClr val="FFFFFF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재훈" userId="7aa27b22-69ed-4ca1-91ed-0ff9d5fed872" providerId="ADAL" clId="{88C28DB5-FFEF-4869-8BFE-EF5BB56F5301}"/>
    <pc:docChg chg="modSld">
      <pc:chgData name="신재훈" userId="7aa27b22-69ed-4ca1-91ed-0ff9d5fed872" providerId="ADAL" clId="{88C28DB5-FFEF-4869-8BFE-EF5BB56F5301}" dt="2025-03-25T04:18:15.993" v="4" actId="1076"/>
      <pc:docMkLst>
        <pc:docMk/>
      </pc:docMkLst>
      <pc:sldChg chg="modSp mod">
        <pc:chgData name="신재훈" userId="7aa27b22-69ed-4ca1-91ed-0ff9d5fed872" providerId="ADAL" clId="{88C28DB5-FFEF-4869-8BFE-EF5BB56F5301}" dt="2025-03-25T04:09:57.991" v="2" actId="1076"/>
        <pc:sldMkLst>
          <pc:docMk/>
          <pc:sldMk cId="3310582889" sldId="617"/>
        </pc:sldMkLst>
        <pc:spChg chg="mod">
          <ac:chgData name="신재훈" userId="7aa27b22-69ed-4ca1-91ed-0ff9d5fed872" providerId="ADAL" clId="{88C28DB5-FFEF-4869-8BFE-EF5BB56F5301}" dt="2025-03-25T04:09:57.991" v="2" actId="1076"/>
          <ac:spMkLst>
            <pc:docMk/>
            <pc:sldMk cId="3310582889" sldId="617"/>
            <ac:spMk id="2" creationId="{CE4AB241-80D5-0D08-2859-7314E7EE00EA}"/>
          </ac:spMkLst>
        </pc:spChg>
      </pc:sldChg>
      <pc:sldChg chg="modSp mod">
        <pc:chgData name="신재훈" userId="7aa27b22-69ed-4ca1-91ed-0ff9d5fed872" providerId="ADAL" clId="{88C28DB5-FFEF-4869-8BFE-EF5BB56F5301}" dt="2025-03-25T04:18:15.993" v="4" actId="1076"/>
        <pc:sldMkLst>
          <pc:docMk/>
          <pc:sldMk cId="615856940" sldId="623"/>
        </pc:sldMkLst>
        <pc:spChg chg="mod">
          <ac:chgData name="신재훈" userId="7aa27b22-69ed-4ca1-91ed-0ff9d5fed872" providerId="ADAL" clId="{88C28DB5-FFEF-4869-8BFE-EF5BB56F5301}" dt="2025-03-25T04:18:15.993" v="4" actId="1076"/>
          <ac:spMkLst>
            <pc:docMk/>
            <pc:sldMk cId="615856940" sldId="623"/>
            <ac:spMk id="44" creationId="{D6D8B696-7644-91E0-1CE9-F39265EEE427}"/>
          </ac:spMkLst>
        </pc:spChg>
        <pc:spChg chg="mod">
          <ac:chgData name="신재훈" userId="7aa27b22-69ed-4ca1-91ed-0ff9d5fed872" providerId="ADAL" clId="{88C28DB5-FFEF-4869-8BFE-EF5BB56F5301}" dt="2025-03-25T04:18:11.785" v="3" actId="1076"/>
          <ac:spMkLst>
            <pc:docMk/>
            <pc:sldMk cId="615856940" sldId="623"/>
            <ac:spMk id="45" creationId="{1E1FCAF0-36DA-A867-2078-7BF492C65999}"/>
          </ac:spMkLst>
        </pc:spChg>
      </pc:sldChg>
      <pc:sldChg chg="modSp mod">
        <pc:chgData name="신재훈" userId="7aa27b22-69ed-4ca1-91ed-0ff9d5fed872" providerId="ADAL" clId="{88C28DB5-FFEF-4869-8BFE-EF5BB56F5301}" dt="2025-03-25T03:47:30.825" v="1" actId="1037"/>
        <pc:sldMkLst>
          <pc:docMk/>
          <pc:sldMk cId="3969128098" sldId="624"/>
        </pc:sldMkLst>
        <pc:spChg chg="mod">
          <ac:chgData name="신재훈" userId="7aa27b22-69ed-4ca1-91ed-0ff9d5fed872" providerId="ADAL" clId="{88C28DB5-FFEF-4869-8BFE-EF5BB56F5301}" dt="2025-03-25T03:47:30.825" v="1" actId="1037"/>
          <ac:spMkLst>
            <pc:docMk/>
            <pc:sldMk cId="3969128098" sldId="624"/>
            <ac:spMk id="2" creationId="{5C90BD87-B318-BF4C-830C-E40C60D85D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5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17" y="1239864"/>
            <a:ext cx="11551115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08 - OOP </a:t>
            </a:r>
            <a:r>
              <a:rPr lang="ko-KR" altLang="en-US" dirty="0"/>
              <a:t>의 다형성 복습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18172-4C2F-12BD-1AEB-9D8E8771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갑자기 이런 이야기를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2C8C9-46F0-45EE-7C8A-C686FD60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다음의 질문에 답을 하기 위해서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Q) C++ </a:t>
            </a:r>
            <a:r>
              <a:rPr lang="ko-KR" altLang="en-US" dirty="0"/>
              <a:t>이나 </a:t>
            </a:r>
            <a:r>
              <a:rPr lang="en-US" altLang="ko-KR" dirty="0"/>
              <a:t>Java </a:t>
            </a:r>
            <a:r>
              <a:rPr lang="ko-KR" altLang="en-US" dirty="0"/>
              <a:t>에서 객체가 만들어지고 메서드가 호출될 때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실제 어떤 일이 일어나는지 알고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0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E7D9-7911-0C67-4749-3283FD31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사용시 메모리 할당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775B4-CFC3-3DE9-3A36-B782843A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다음 </a:t>
            </a:r>
            <a:r>
              <a:rPr lang="en-US" altLang="ko-KR" dirty="0"/>
              <a:t>C </a:t>
            </a:r>
            <a:r>
              <a:rPr lang="ko-KR" altLang="en-US" dirty="0"/>
              <a:t>코드를 작성했다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CPU </a:t>
            </a:r>
            <a:r>
              <a:rPr lang="ko-KR" altLang="en-US" dirty="0"/>
              <a:t>는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라는 이름에 대해서 알고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위의 명령은 다음과 같은 기계어 코드를 만들 것이다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저장할 수 있는 크기의 메모리 공간인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4</a:t>
            </a:r>
            <a:r>
              <a:rPr lang="ko-KR" altLang="en-US" dirty="0"/>
              <a:t>바이트를 할당해라</a:t>
            </a:r>
            <a:endParaRPr lang="en-US" altLang="ko-KR" dirty="0"/>
          </a:p>
          <a:p>
            <a:pPr lvl="1"/>
            <a:r>
              <a:rPr lang="ko-KR" altLang="en-US" dirty="0"/>
              <a:t>방금 할당한 </a:t>
            </a:r>
            <a:r>
              <a:rPr lang="en-US" altLang="ko-KR" dirty="0"/>
              <a:t>4</a:t>
            </a:r>
            <a:r>
              <a:rPr lang="ko-KR" altLang="en-US" dirty="0"/>
              <a:t>바이트의 시작 주소로부터 </a:t>
            </a:r>
            <a:r>
              <a:rPr lang="en-US" altLang="ko-KR" dirty="0"/>
              <a:t>4</a:t>
            </a:r>
            <a:r>
              <a:rPr lang="ko-KR" altLang="en-US" dirty="0"/>
              <a:t>바이트 크기로 쓰기 연산을 수행한다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쓸 값은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여기서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dirty="0"/>
              <a:t> </a:t>
            </a:r>
            <a:r>
              <a:rPr lang="ko-KR" altLang="en-US" dirty="0"/>
              <a:t>라는 이름은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 는 프로그래밍 언어를 직접 </a:t>
            </a:r>
            <a:r>
              <a:rPr lang="ko-KR" altLang="en-US" dirty="0" err="1"/>
              <a:t>지원하는게</a:t>
            </a:r>
            <a:r>
              <a:rPr lang="ko-KR" altLang="en-US" dirty="0"/>
              <a:t> 아니기 때문에</a:t>
            </a:r>
            <a:br>
              <a:rPr lang="en-US" altLang="ko-KR" dirty="0"/>
            </a:br>
            <a:r>
              <a:rPr lang="ko-KR" altLang="en-US" dirty="0"/>
              <a:t>어떤 언어로 작성하든 </a:t>
            </a:r>
            <a:r>
              <a:rPr lang="en-US" altLang="ko-KR" dirty="0"/>
              <a:t>“</a:t>
            </a:r>
            <a:r>
              <a:rPr lang="ko-KR" altLang="en-US" dirty="0"/>
              <a:t>이름</a:t>
            </a:r>
            <a:r>
              <a:rPr lang="en-US" altLang="ko-KR" dirty="0"/>
              <a:t>” </a:t>
            </a:r>
            <a:r>
              <a:rPr lang="ko-KR" altLang="en-US" dirty="0"/>
              <a:t>이라는 것은 사라진다</a:t>
            </a:r>
            <a:r>
              <a:rPr lang="en-US" altLang="ko-KR" dirty="0"/>
              <a:t>. </a:t>
            </a:r>
            <a:r>
              <a:rPr lang="ko-KR" altLang="en-US" dirty="0"/>
              <a:t>그냥 할당한 메모리 시작 주소만 있을 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B1DBF-3267-DC72-34D7-15EE2A7C0D95}"/>
              </a:ext>
            </a:extLst>
          </p:cNvPr>
          <p:cNvSpPr txBox="1"/>
          <p:nvPr/>
        </p:nvSpPr>
        <p:spPr>
          <a:xfrm>
            <a:off x="646546" y="2143051"/>
            <a:ext cx="1533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6A60CA-A2C9-B192-C2E7-EAE0CC90B7B8}"/>
              </a:ext>
            </a:extLst>
          </p:cNvPr>
          <p:cNvSpPr/>
          <p:nvPr/>
        </p:nvSpPr>
        <p:spPr>
          <a:xfrm>
            <a:off x="8289636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499172-1957-C4A7-E793-174517E33613}"/>
              </a:ext>
            </a:extLst>
          </p:cNvPr>
          <p:cNvSpPr/>
          <p:nvPr/>
        </p:nvSpPr>
        <p:spPr>
          <a:xfrm>
            <a:off x="8723745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55E176-F5BC-EA54-BF1E-CDEF7A9BF2F6}"/>
              </a:ext>
            </a:extLst>
          </p:cNvPr>
          <p:cNvSpPr/>
          <p:nvPr/>
        </p:nvSpPr>
        <p:spPr>
          <a:xfrm>
            <a:off x="9157854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25C058-9C26-1F1B-D42A-99AFA40B57E4}"/>
              </a:ext>
            </a:extLst>
          </p:cNvPr>
          <p:cNvSpPr/>
          <p:nvPr/>
        </p:nvSpPr>
        <p:spPr>
          <a:xfrm>
            <a:off x="9591963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DC75A-6FA1-2E61-4C57-FB4304844425}"/>
              </a:ext>
            </a:extLst>
          </p:cNvPr>
          <p:cNvSpPr/>
          <p:nvPr/>
        </p:nvSpPr>
        <p:spPr>
          <a:xfrm>
            <a:off x="10026072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BDFD56-023C-0610-1CD4-D64B5B171888}"/>
              </a:ext>
            </a:extLst>
          </p:cNvPr>
          <p:cNvSpPr/>
          <p:nvPr/>
        </p:nvSpPr>
        <p:spPr>
          <a:xfrm>
            <a:off x="10460181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857331-3FB6-D4E9-CFB5-5520F672627D}"/>
              </a:ext>
            </a:extLst>
          </p:cNvPr>
          <p:cNvSpPr/>
          <p:nvPr/>
        </p:nvSpPr>
        <p:spPr>
          <a:xfrm>
            <a:off x="10894290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E908A-1F6C-2862-B00F-42C3CA1609F3}"/>
              </a:ext>
            </a:extLst>
          </p:cNvPr>
          <p:cNvSpPr/>
          <p:nvPr/>
        </p:nvSpPr>
        <p:spPr>
          <a:xfrm>
            <a:off x="11328399" y="287702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F57DEE-61A6-C93E-7A55-1463ADEF9B62}"/>
              </a:ext>
            </a:extLst>
          </p:cNvPr>
          <p:cNvCxnSpPr/>
          <p:nvPr/>
        </p:nvCxnSpPr>
        <p:spPr>
          <a:xfrm>
            <a:off x="9157854" y="2401455"/>
            <a:ext cx="0" cy="3879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FCDC43-E467-C746-97F3-9D415CC9AA71}"/>
              </a:ext>
            </a:extLst>
          </p:cNvPr>
          <p:cNvSpPr txBox="1"/>
          <p:nvPr/>
        </p:nvSpPr>
        <p:spPr>
          <a:xfrm>
            <a:off x="8656137" y="204602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1234</a:t>
            </a:r>
            <a:r>
              <a:rPr lang="ko-KR" altLang="en-US" dirty="0"/>
              <a:t>번지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231382-76EF-059D-27B1-B46AB4564C12}"/>
              </a:ext>
            </a:extLst>
          </p:cNvPr>
          <p:cNvSpPr/>
          <p:nvPr/>
        </p:nvSpPr>
        <p:spPr>
          <a:xfrm>
            <a:off x="9157853" y="2877020"/>
            <a:ext cx="1736437" cy="434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0x00000001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0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B354A-C1AD-4C3C-3BC4-37B913E3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8F70-5A95-B765-9E3A-1B1FAE9D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코드는 어떤 방식으로 기계어 코드로 변환될까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앞서 여러 번 강조했듯 </a:t>
            </a:r>
            <a:r>
              <a:rPr lang="en-US" altLang="ko-KR" dirty="0"/>
              <a:t>CPU </a:t>
            </a:r>
            <a:r>
              <a:rPr lang="ko-KR" altLang="en-US" dirty="0"/>
              <a:t>는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plus_one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/>
              <a:t>이라는 함수 이름을 알지 못한다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는 오로지 기계어로만 이야기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특정 프로그래밍 언어의 이름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그게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변수든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함수든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CPU </a:t>
            </a:r>
            <a:r>
              <a:rPr lang="ko-KR" altLang="en-US" dirty="0"/>
              <a:t>가 알바 아니다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는 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r>
              <a:rPr lang="en-US" altLang="ko-KR" dirty="0"/>
              <a:t>, </a:t>
            </a:r>
            <a:r>
              <a:rPr lang="ko-KR" altLang="en-US" dirty="0"/>
              <a:t>메모리 접근 같은 기계어만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BD23A-B688-862F-FFA7-5E8001FF7B28}"/>
              </a:ext>
            </a:extLst>
          </p:cNvPr>
          <p:cNvSpPr txBox="1"/>
          <p:nvPr/>
        </p:nvSpPr>
        <p:spPr>
          <a:xfrm>
            <a:off x="655781" y="1885450"/>
            <a:ext cx="33805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plus_one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plus_one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4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444C-C21A-603A-6633-55870C24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28671-6E24-B147-5100-0023A3BC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는 다음에 실행할 기계어 코드를 어떻게 알까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내부에는 굉장히 제한적인 메모리 공간만이 존재한다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수 </a:t>
            </a:r>
            <a:r>
              <a:rPr lang="en-US" altLang="ko-KR" dirty="0"/>
              <a:t>MB ~</a:t>
            </a:r>
            <a:r>
              <a:rPr lang="ko-KR" altLang="en-US" dirty="0"/>
              <a:t> 수백 </a:t>
            </a:r>
            <a:r>
              <a:rPr lang="en-US" altLang="ko-KR" dirty="0"/>
              <a:t>MB </a:t>
            </a:r>
            <a:r>
              <a:rPr lang="ko-KR" altLang="en-US" dirty="0"/>
              <a:t>되는 프로그램을 </a:t>
            </a:r>
            <a:r>
              <a:rPr lang="en-US" altLang="ko-KR" dirty="0"/>
              <a:t>CPU </a:t>
            </a:r>
            <a:r>
              <a:rPr lang="ko-KR" altLang="en-US" dirty="0"/>
              <a:t>에 올려 놓고 수행하는 것이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그럼 어디에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우리가 가진 것은 </a:t>
            </a:r>
            <a:r>
              <a:rPr lang="en-US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디스크 밖에 없으므로</a:t>
            </a:r>
            <a:r>
              <a:rPr lang="en-US" altLang="ko-KR" dirty="0"/>
              <a:t> </a:t>
            </a:r>
            <a:r>
              <a:rPr lang="ko-KR" altLang="en-US" dirty="0"/>
              <a:t>당연히 메모리에 올린다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디스크 →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기계어 코드로 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프로그램 실행 파일 전체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ko-KR" altLang="en-US" dirty="0"/>
              <a:t>그리고 프로그램이 너무 많은 메모리를 쓰면 그 일부를 디스크에 잠깐 저장</a:t>
            </a:r>
            <a:endParaRPr lang="en-US" altLang="ko-KR" dirty="0"/>
          </a:p>
          <a:p>
            <a:pPr lvl="2"/>
            <a:r>
              <a:rPr lang="ko-KR" altLang="en-US" dirty="0"/>
              <a:t>메모리 → 프로그램 실행 파일 중 일부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ko-KR" altLang="en-US" dirty="0"/>
              <a:t>그리고 프로그램이 실행 중 사용하게 되는 전역</a:t>
            </a:r>
            <a:r>
              <a:rPr lang="en-US" altLang="ko-KR" dirty="0"/>
              <a:t>/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데이터들</a:t>
            </a:r>
            <a:endParaRPr lang="en-US" altLang="ko-KR" dirty="0"/>
          </a:p>
          <a:p>
            <a:pPr lvl="2"/>
            <a:r>
              <a:rPr lang="en-US" altLang="ko-KR" dirty="0"/>
              <a:t>CPU </a:t>
            </a:r>
            <a:r>
              <a:rPr lang="ko-KR" altLang="en-US" dirty="0"/>
              <a:t>→ 메모리에 저장된 기계어 코드 중 다음에 뭘 수행할지에 대한 포인터</a:t>
            </a:r>
            <a:endParaRPr lang="en-US" altLang="ko-KR" dirty="0"/>
          </a:p>
          <a:p>
            <a:pPr lvl="1"/>
            <a:r>
              <a:rPr lang="en-US" altLang="ko-KR" dirty="0"/>
              <a:t>CPU Program Counter (PC): </a:t>
            </a:r>
            <a:r>
              <a:rPr lang="ko-KR" altLang="en-US" dirty="0"/>
              <a:t>다음에 실행할 기계어 코드의 위치를 가리킴</a:t>
            </a:r>
          </a:p>
        </p:txBody>
      </p:sp>
    </p:spTree>
    <p:extLst>
      <p:ext uri="{BB962C8B-B14F-4D97-AF65-F5344CB8AC3E}">
        <p14:creationId xmlns:p14="http://schemas.microsoft.com/office/powerpoint/2010/main" val="42209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73FA3-3AA4-1DE4-D78A-DD6B4FD0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pic>
        <p:nvPicPr>
          <p:cNvPr id="5" name="내용 개체 틀 4" descr="스크린샷, 흑백, 블랙, 디자인이(가) 표시된 사진&#10;&#10;자동 생성된 설명">
            <a:extLst>
              <a:ext uri="{FF2B5EF4-FFF2-40B4-BE49-F238E27FC236}">
                <a16:creationId xmlns:a16="http://schemas.microsoft.com/office/drawing/2014/main" id="{B74DA8A1-24EB-DD18-1368-917DC8695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06" y="5577569"/>
            <a:ext cx="1219200" cy="12192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E6B8B7-CFE2-2582-222F-8240C932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06" y="2319627"/>
            <a:ext cx="12192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B9C61-B1E2-BF51-C7ED-F6A7A4831619}"/>
              </a:ext>
            </a:extLst>
          </p:cNvPr>
          <p:cNvSpPr txBox="1"/>
          <p:nvPr/>
        </p:nvSpPr>
        <p:spPr>
          <a:xfrm>
            <a:off x="8095883" y="6270480"/>
            <a:ext cx="245932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234MB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짜리 실행파일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5917C-8851-B1C0-3765-D959FA21E4FB}"/>
              </a:ext>
            </a:extLst>
          </p:cNvPr>
          <p:cNvSpPr txBox="1"/>
          <p:nvPr/>
        </p:nvSpPr>
        <p:spPr>
          <a:xfrm>
            <a:off x="8065906" y="2569068"/>
            <a:ext cx="286649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 파일 중 일부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동적 데이터 일부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456CF3B-B9A2-E723-0405-C89E96E83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7" y="1800540"/>
            <a:ext cx="1756452" cy="1756452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0326DA28-FD69-E45E-7AD9-193B584ABBEE}"/>
              </a:ext>
            </a:extLst>
          </p:cNvPr>
          <p:cNvGrpSpPr/>
          <p:nvPr/>
        </p:nvGrpSpPr>
        <p:grpSpPr>
          <a:xfrm>
            <a:off x="4610745" y="365126"/>
            <a:ext cx="1999281" cy="4778579"/>
            <a:chOff x="4610745" y="365126"/>
            <a:chExt cx="1999281" cy="47785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DB7CE1C-9A78-BAA0-9994-34126B129D83}"/>
                </a:ext>
              </a:extLst>
            </p:cNvPr>
            <p:cNvSpPr/>
            <p:nvPr/>
          </p:nvSpPr>
          <p:spPr>
            <a:xfrm>
              <a:off x="4610745" y="2981686"/>
              <a:ext cx="1999281" cy="2162019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기계어로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118B9AC-635C-44DA-A66C-FD1D32FE3477}"/>
                </a:ext>
              </a:extLst>
            </p:cNvPr>
            <p:cNvSpPr/>
            <p:nvPr/>
          </p:nvSpPr>
          <p:spPr>
            <a:xfrm>
              <a:off x="4610745" y="2408297"/>
              <a:ext cx="1999281" cy="5734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전역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/static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7CB426-228B-6D29-2160-C0ABA1189128}"/>
                </a:ext>
              </a:extLst>
            </p:cNvPr>
            <p:cNvSpPr/>
            <p:nvPr/>
          </p:nvSpPr>
          <p:spPr>
            <a:xfrm>
              <a:off x="4610745" y="1834907"/>
              <a:ext cx="1999281" cy="5734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동적 할당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(Heap)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AEEB88C-145F-BF0F-2D36-77F86E25596B}"/>
                </a:ext>
              </a:extLst>
            </p:cNvPr>
            <p:cNvSpPr/>
            <p:nvPr/>
          </p:nvSpPr>
          <p:spPr>
            <a:xfrm>
              <a:off x="4610745" y="365126"/>
              <a:ext cx="1999281" cy="5734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 변수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(Stack)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4D021A5-B41E-7992-AAC7-9A30750444AA}"/>
                </a:ext>
              </a:extLst>
            </p:cNvPr>
            <p:cNvSpPr/>
            <p:nvPr/>
          </p:nvSpPr>
          <p:spPr>
            <a:xfrm>
              <a:off x="4610745" y="938515"/>
              <a:ext cx="1999281" cy="896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1A6C7D56-15A4-EBB3-87B2-99ED05C4F4E6}"/>
                </a:ext>
              </a:extLst>
            </p:cNvPr>
            <p:cNvSpPr/>
            <p:nvPr/>
          </p:nvSpPr>
          <p:spPr>
            <a:xfrm>
              <a:off x="5467025" y="868773"/>
              <a:ext cx="286719" cy="42255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AC967DB2-F2FA-E1DB-D30B-A1ABE1AFDE28}"/>
                </a:ext>
              </a:extLst>
            </p:cNvPr>
            <p:cNvSpPr/>
            <p:nvPr/>
          </p:nvSpPr>
          <p:spPr>
            <a:xfrm flipV="1">
              <a:off x="5467025" y="1482094"/>
              <a:ext cx="286719" cy="422553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598D34-2C58-529B-E5C2-459502A168AE}"/>
                </a:ext>
              </a:extLst>
            </p:cNvPr>
            <p:cNvSpPr txBox="1"/>
            <p:nvPr/>
          </p:nvSpPr>
          <p:spPr>
            <a:xfrm>
              <a:off x="5642189" y="98985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879AB6-640F-13E5-B505-B95AD39D38A0}"/>
                </a:ext>
              </a:extLst>
            </p:cNvPr>
            <p:cNvSpPr txBox="1"/>
            <p:nvPr/>
          </p:nvSpPr>
          <p:spPr>
            <a:xfrm>
              <a:off x="5642189" y="1506596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AB8F5E-4C3B-B542-0085-D3D42E10D125}"/>
              </a:ext>
            </a:extLst>
          </p:cNvPr>
          <p:cNvSpPr txBox="1"/>
          <p:nvPr/>
        </p:nvSpPr>
        <p:spPr>
          <a:xfrm>
            <a:off x="8065906" y="5143705"/>
            <a:ext cx="94635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42703F-3244-C5DE-AA1E-C24C04A27735}"/>
              </a:ext>
            </a:extLst>
          </p:cNvPr>
          <p:cNvSpPr txBox="1"/>
          <p:nvPr/>
        </p:nvSpPr>
        <p:spPr>
          <a:xfrm>
            <a:off x="4610744" y="3462924"/>
            <a:ext cx="2039592" cy="17220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스택에서 </a:t>
            </a:r>
            <a:r>
              <a:rPr lang="en-US" altLang="ko-KR" sz="1200" b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1234 </a:t>
            </a:r>
            <a:r>
              <a:rPr lang="ko-KR" altLang="en-US" sz="1200" b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바이트 떨어진 곳에 </a:t>
            </a:r>
            <a:r>
              <a:rPr lang="en-US" altLang="ko-KR" sz="1200" b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1200" b="0" dirty="0"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바이트 할당</a:t>
            </a:r>
            <a:endParaRPr lang="en-US" altLang="ko-KR" sz="1200" b="0" dirty="0"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스택 시작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+1234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바이트 덮어 씀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덮어쓸 값은 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FE3C202-C966-7E3D-5378-E888C2A7F072}"/>
              </a:ext>
            </a:extLst>
          </p:cNvPr>
          <p:cNvSpPr/>
          <p:nvPr/>
        </p:nvSpPr>
        <p:spPr>
          <a:xfrm>
            <a:off x="9105254" y="5353787"/>
            <a:ext cx="1038000" cy="2261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B93265-175E-1C0F-3026-5B935B40B363}"/>
              </a:ext>
            </a:extLst>
          </p:cNvPr>
          <p:cNvSpPr txBox="1"/>
          <p:nvPr/>
        </p:nvSpPr>
        <p:spPr>
          <a:xfrm>
            <a:off x="10157791" y="4451902"/>
            <a:ext cx="1999281" cy="1722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스택에서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1234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 떨어진 곳에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 할당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스택 시작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+1234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주소 에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바이트 덮어 씀</a:t>
            </a:r>
            <a:b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덮어쓸 값은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2BC662-371A-6DDA-F778-7302B8D83C64}"/>
              </a:ext>
            </a:extLst>
          </p:cNvPr>
          <p:cNvSpPr txBox="1"/>
          <p:nvPr/>
        </p:nvSpPr>
        <p:spPr>
          <a:xfrm>
            <a:off x="9169146" y="514974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컴파일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2ECA9E-F4A5-D6E3-6136-D6282DD78CAC}"/>
              </a:ext>
            </a:extLst>
          </p:cNvPr>
          <p:cNvSpPr txBox="1"/>
          <p:nvPr/>
        </p:nvSpPr>
        <p:spPr>
          <a:xfrm>
            <a:off x="10143254" y="4161002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기계어로 된 실행파일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804920F-8EDF-F1CA-1AD9-536C0B4CFA54}"/>
              </a:ext>
            </a:extLst>
          </p:cNvPr>
          <p:cNvCxnSpPr/>
          <p:nvPr/>
        </p:nvCxnSpPr>
        <p:spPr>
          <a:xfrm flipH="1" flipV="1">
            <a:off x="6517372" y="3929851"/>
            <a:ext cx="3600109" cy="9326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366D88-64F7-BF31-F2B9-049AB06FD27E}"/>
              </a:ext>
            </a:extLst>
          </p:cNvPr>
          <p:cNvSpPr txBox="1"/>
          <p:nvPr/>
        </p:nvSpPr>
        <p:spPr>
          <a:xfrm>
            <a:off x="8388573" y="414412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1002E0-C27A-5BFD-CDD4-2C7E7814A0A7}"/>
              </a:ext>
            </a:extLst>
          </p:cNvPr>
          <p:cNvSpPr txBox="1"/>
          <p:nvPr/>
        </p:nvSpPr>
        <p:spPr>
          <a:xfrm>
            <a:off x="8015502" y="4839188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소스파일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DEDCB0-2DF0-DC35-530D-6C3795579CAA}"/>
              </a:ext>
            </a:extLst>
          </p:cNvPr>
          <p:cNvSpPr txBox="1"/>
          <p:nvPr/>
        </p:nvSpPr>
        <p:spPr>
          <a:xfrm>
            <a:off x="6625135" y="21838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주소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EC888-7C66-DB43-7982-8B804A9EF5F4}"/>
              </a:ext>
            </a:extLst>
          </p:cNvPr>
          <p:cNvSpPr txBox="1"/>
          <p:nvPr/>
        </p:nvSpPr>
        <p:spPr>
          <a:xfrm>
            <a:off x="6625135" y="490644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낮은 주소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BBE459-CC0E-9BA0-969F-55E274413F07}"/>
              </a:ext>
            </a:extLst>
          </p:cNvPr>
          <p:cNvSpPr txBox="1"/>
          <p:nvPr/>
        </p:nvSpPr>
        <p:spPr>
          <a:xfrm>
            <a:off x="3856330" y="3538827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BDEC38-9FF6-F27F-C512-90F71966726F}"/>
              </a:ext>
            </a:extLst>
          </p:cNvPr>
          <p:cNvSpPr txBox="1"/>
          <p:nvPr/>
        </p:nvSpPr>
        <p:spPr>
          <a:xfrm>
            <a:off x="3856330" y="4380565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2B33A2-644F-95F1-9060-A956707BABA9}"/>
              </a:ext>
            </a:extLst>
          </p:cNvPr>
          <p:cNvSpPr txBox="1"/>
          <p:nvPr/>
        </p:nvSpPr>
        <p:spPr>
          <a:xfrm>
            <a:off x="993569" y="2882746"/>
            <a:ext cx="48835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DC7542-2E44-5838-1784-D6FCD80A576C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1481920" y="3067412"/>
            <a:ext cx="2374410" cy="6253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B534CA-2F13-C8FA-4ECB-0C84240C7B37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1481920" y="3067412"/>
            <a:ext cx="2374410" cy="14670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0AEC85-D3AD-AF0A-0454-6E04DFD396C2}"/>
              </a:ext>
            </a:extLst>
          </p:cNvPr>
          <p:cNvSpPr/>
          <p:nvPr/>
        </p:nvSpPr>
        <p:spPr>
          <a:xfrm>
            <a:off x="7444720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9EBD8B-06FC-CDC8-9B82-ADF448A18DD0}"/>
              </a:ext>
            </a:extLst>
          </p:cNvPr>
          <p:cNvSpPr/>
          <p:nvPr/>
        </p:nvSpPr>
        <p:spPr>
          <a:xfrm>
            <a:off x="7878829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B8EB9DB-0221-1301-915F-700357CC1894}"/>
              </a:ext>
            </a:extLst>
          </p:cNvPr>
          <p:cNvSpPr/>
          <p:nvPr/>
        </p:nvSpPr>
        <p:spPr>
          <a:xfrm>
            <a:off x="8312938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EEF5DE-5F7B-2117-1C6F-E318F1432F5F}"/>
              </a:ext>
            </a:extLst>
          </p:cNvPr>
          <p:cNvSpPr/>
          <p:nvPr/>
        </p:nvSpPr>
        <p:spPr>
          <a:xfrm>
            <a:off x="8747047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62A1D7-B1AD-EF08-A1B5-F178ABF241DD}"/>
              </a:ext>
            </a:extLst>
          </p:cNvPr>
          <p:cNvSpPr/>
          <p:nvPr/>
        </p:nvSpPr>
        <p:spPr>
          <a:xfrm>
            <a:off x="9181156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8A292B-6EE1-2AE5-1FC9-13039055769E}"/>
              </a:ext>
            </a:extLst>
          </p:cNvPr>
          <p:cNvSpPr/>
          <p:nvPr/>
        </p:nvSpPr>
        <p:spPr>
          <a:xfrm>
            <a:off x="9615265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542C766-E8DE-B781-652A-59B6D75B9F39}"/>
              </a:ext>
            </a:extLst>
          </p:cNvPr>
          <p:cNvSpPr/>
          <p:nvPr/>
        </p:nvSpPr>
        <p:spPr>
          <a:xfrm>
            <a:off x="10049374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5790A4A-C8F2-6570-4EF7-4EC63750298B}"/>
              </a:ext>
            </a:extLst>
          </p:cNvPr>
          <p:cNvSpPr/>
          <p:nvPr/>
        </p:nvSpPr>
        <p:spPr>
          <a:xfrm>
            <a:off x="10483483" y="53679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117127A-4447-912F-4895-7D0E7CCD609D}"/>
              </a:ext>
            </a:extLst>
          </p:cNvPr>
          <p:cNvCxnSpPr>
            <a:cxnSpLocks/>
          </p:cNvCxnSpPr>
          <p:nvPr/>
        </p:nvCxnSpPr>
        <p:spPr>
          <a:xfrm flipV="1">
            <a:off x="8312938" y="989850"/>
            <a:ext cx="0" cy="3879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3288FED-BC28-DA39-443A-8D0A22E7E10B}"/>
              </a:ext>
            </a:extLst>
          </p:cNvPr>
          <p:cNvSpPr txBox="1"/>
          <p:nvPr/>
        </p:nvSpPr>
        <p:spPr>
          <a:xfrm>
            <a:off x="7661774" y="1368099"/>
            <a:ext cx="25651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Stack </a:t>
            </a:r>
            <a:r>
              <a:rPr lang="ko-KR" altLang="en-US" dirty="0"/>
              <a:t>시작 </a:t>
            </a:r>
            <a:r>
              <a:rPr lang="en-US" altLang="ko-KR" dirty="0"/>
              <a:t>+ 1234</a:t>
            </a:r>
            <a:r>
              <a:rPr lang="ko-KR" altLang="en-US" dirty="0"/>
              <a:t>번지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E413EC4-03F1-CB82-B588-B2C0FFE2F03C}"/>
              </a:ext>
            </a:extLst>
          </p:cNvPr>
          <p:cNvSpPr/>
          <p:nvPr/>
        </p:nvSpPr>
        <p:spPr>
          <a:xfrm>
            <a:off x="8312937" y="536462"/>
            <a:ext cx="1736437" cy="42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0x00000001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EE926-0C1A-5012-7988-216E93976300}"/>
              </a:ext>
            </a:extLst>
          </p:cNvPr>
          <p:cNvSpPr txBox="1"/>
          <p:nvPr/>
        </p:nvSpPr>
        <p:spPr>
          <a:xfrm>
            <a:off x="6547673" y="5457525"/>
            <a:ext cx="6896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디스크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3CCD11-503E-FB5C-A138-0A669F04B19B}"/>
              </a:ext>
            </a:extLst>
          </p:cNvPr>
          <p:cNvSpPr txBox="1"/>
          <p:nvPr/>
        </p:nvSpPr>
        <p:spPr>
          <a:xfrm>
            <a:off x="6969068" y="2165738"/>
            <a:ext cx="68961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C9972E-DD04-ECE9-8155-5B530B3B5038}"/>
              </a:ext>
            </a:extLst>
          </p:cNvPr>
          <p:cNvSpPr txBox="1"/>
          <p:nvPr/>
        </p:nvSpPr>
        <p:spPr>
          <a:xfrm>
            <a:off x="4637976" y="272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메모리 레이아웃</a:t>
            </a:r>
          </a:p>
        </p:txBody>
      </p:sp>
    </p:spTree>
    <p:extLst>
      <p:ext uri="{BB962C8B-B14F-4D97-AF65-F5344CB8AC3E}">
        <p14:creationId xmlns:p14="http://schemas.microsoft.com/office/powerpoint/2010/main" val="22678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/>
      <p:bldP spid="25" grpId="0" animBg="1"/>
      <p:bldP spid="27" grpId="0" animBg="1"/>
      <p:bldP spid="28" grpId="0"/>
      <p:bldP spid="29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61" grpId="0" animBg="1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098F9C-91F5-2199-9502-D11C1F49DC81}"/>
              </a:ext>
            </a:extLst>
          </p:cNvPr>
          <p:cNvSpPr/>
          <p:nvPr/>
        </p:nvSpPr>
        <p:spPr>
          <a:xfrm>
            <a:off x="5155645" y="4636566"/>
            <a:ext cx="6697684" cy="211352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3F8A0-1D51-5828-C4E9-2FB52D3B7C39}"/>
              </a:ext>
            </a:extLst>
          </p:cNvPr>
          <p:cNvSpPr txBox="1"/>
          <p:nvPr/>
        </p:nvSpPr>
        <p:spPr>
          <a:xfrm>
            <a:off x="5155648" y="4636567"/>
            <a:ext cx="6697683" cy="1389163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현재 스택 위치에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바이트 공간으로 </a:t>
            </a:r>
            <a:r>
              <a:rPr lang="en-US" altLang="ko-KR" dirty="0">
                <a:solidFill>
                  <a:schemeClr val="bg1"/>
                </a:solidFill>
              </a:rPr>
              <a:t>10 </a:t>
            </a:r>
            <a:r>
              <a:rPr lang="ko-KR" altLang="en-US" dirty="0">
                <a:solidFill>
                  <a:schemeClr val="bg1"/>
                </a:solidFill>
              </a:rPr>
              <a:t>값을 저장한다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현재 </a:t>
            </a:r>
            <a:r>
              <a:rPr lang="en-US" altLang="ko-KR" dirty="0">
                <a:solidFill>
                  <a:schemeClr val="bg1"/>
                </a:solidFill>
              </a:rPr>
              <a:t>CPU PC </a:t>
            </a:r>
            <a:r>
              <a:rPr lang="ko-KR" altLang="en-US" dirty="0">
                <a:solidFill>
                  <a:schemeClr val="bg1"/>
                </a:solidFill>
              </a:rPr>
              <a:t>값을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바이트 공간으로 스택에 저장한다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CPU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 에 </a:t>
            </a:r>
            <a:r>
              <a:rPr lang="en-US" altLang="ko-KR" dirty="0">
                <a:solidFill>
                  <a:schemeClr val="bg1"/>
                </a:solidFill>
              </a:rPr>
              <a:t>200 </a:t>
            </a:r>
            <a:r>
              <a:rPr lang="ko-KR" altLang="en-US" dirty="0">
                <a:solidFill>
                  <a:schemeClr val="bg1"/>
                </a:solidFill>
              </a:rPr>
              <a:t>을 저장한다</a:t>
            </a:r>
            <a:r>
              <a:rPr lang="en-US" altLang="ko-KR" dirty="0">
                <a:solidFill>
                  <a:schemeClr val="bg1"/>
                </a:solidFill>
              </a:rPr>
              <a:t>. (200 = </a:t>
            </a:r>
            <a:r>
              <a:rPr lang="en-US" altLang="ko-KR" dirty="0" err="1">
                <a:solidFill>
                  <a:schemeClr val="bg1"/>
                </a:solidFill>
              </a:rPr>
              <a:t>plus_one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의 주소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이제 다음부터 </a:t>
            </a:r>
            <a:r>
              <a:rPr lang="en-US" altLang="ko-KR" dirty="0">
                <a:solidFill>
                  <a:schemeClr val="bg1"/>
                </a:solidFill>
              </a:rPr>
              <a:t>200</a:t>
            </a:r>
            <a:r>
              <a:rPr lang="ko-KR" altLang="en-US" dirty="0">
                <a:solidFill>
                  <a:schemeClr val="bg1"/>
                </a:solidFill>
              </a:rPr>
              <a:t>번지에서부터 기계어 명령을 읽을 것이다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A3A2C0-719D-C922-06A6-A49D3E11604C}"/>
              </a:ext>
            </a:extLst>
          </p:cNvPr>
          <p:cNvSpPr/>
          <p:nvPr/>
        </p:nvSpPr>
        <p:spPr>
          <a:xfrm>
            <a:off x="5155647" y="2126915"/>
            <a:ext cx="6697684" cy="2053959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700DDA-3FBB-D5CE-BFA1-7385CDC6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11491-B9E5-DA92-FC5A-9282F341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코드는 대략적으로 다음과 같은 기계어를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68C7E-D981-FB47-A120-C2014A9692AE}"/>
              </a:ext>
            </a:extLst>
          </p:cNvPr>
          <p:cNvSpPr txBox="1"/>
          <p:nvPr/>
        </p:nvSpPr>
        <p:spPr>
          <a:xfrm>
            <a:off x="608280" y="2126915"/>
            <a:ext cx="338050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plus_one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plus_one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7198A-F203-47E4-05E0-9D7B52245BCC}"/>
              </a:ext>
            </a:extLst>
          </p:cNvPr>
          <p:cNvSpPr txBox="1"/>
          <p:nvPr/>
        </p:nvSpPr>
        <p:spPr>
          <a:xfrm>
            <a:off x="5155649" y="2126915"/>
            <a:ext cx="6697683" cy="2053960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현재 스택 위치 </a:t>
            </a:r>
            <a:r>
              <a:rPr lang="en-US" altLang="ko-KR" dirty="0">
                <a:solidFill>
                  <a:schemeClr val="bg1"/>
                </a:solidFill>
              </a:rPr>
              <a:t>- (8 + 4)” </a:t>
            </a:r>
            <a:r>
              <a:rPr lang="ko-KR" altLang="en-US" dirty="0">
                <a:solidFill>
                  <a:schemeClr val="bg1"/>
                </a:solidFill>
              </a:rPr>
              <a:t>한 주소에서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바이트를 읽는다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이로써 </a:t>
            </a:r>
            <a:r>
              <a:rPr lang="en-US" altLang="ko-KR" dirty="0" err="1">
                <a:solidFill>
                  <a:schemeClr val="bg1"/>
                </a:solidFill>
              </a:rPr>
              <a:t>plus_one</a:t>
            </a:r>
            <a:r>
              <a:rPr lang="en-US" altLang="ko-KR" dirty="0">
                <a:solidFill>
                  <a:schemeClr val="bg1"/>
                </a:solidFill>
              </a:rPr>
              <a:t>() </a:t>
            </a:r>
            <a:r>
              <a:rPr lang="ko-KR" altLang="en-US" dirty="0">
                <a:solidFill>
                  <a:schemeClr val="bg1"/>
                </a:solidFill>
              </a:rPr>
              <a:t>을 호출한 곳에서 넘긴 인자를 얻어냈다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을 더한다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현재 스택 위치에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바이트 공간으로 반환할 값을 저장한다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현재 스택 위치 </a:t>
            </a:r>
            <a:r>
              <a:rPr lang="en-US" altLang="ko-KR" dirty="0">
                <a:solidFill>
                  <a:schemeClr val="bg1"/>
                </a:solidFill>
              </a:rPr>
              <a:t>- (4 + 8)” </a:t>
            </a:r>
            <a:r>
              <a:rPr lang="ko-KR" altLang="en-US" dirty="0">
                <a:solidFill>
                  <a:schemeClr val="bg1"/>
                </a:solidFill>
              </a:rPr>
              <a:t>한 주소에서 </a:t>
            </a:r>
            <a:r>
              <a:rPr lang="en-US" altLang="ko-KR" dirty="0">
                <a:solidFill>
                  <a:schemeClr val="bg1"/>
                </a:solidFill>
              </a:rPr>
              <a:t>8</a:t>
            </a:r>
            <a:r>
              <a:rPr lang="ko-KR" altLang="en-US" dirty="0">
                <a:solidFill>
                  <a:schemeClr val="bg1"/>
                </a:solidFill>
              </a:rPr>
              <a:t>바이트를 읽어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CPU PC </a:t>
            </a:r>
            <a:r>
              <a:rPr lang="ko-KR" altLang="en-US" dirty="0">
                <a:solidFill>
                  <a:schemeClr val="bg1"/>
                </a:solidFill>
              </a:rPr>
              <a:t>에 저장한다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이제 호출한 시점으로 돌아갈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E6673-0522-1DA3-4699-CED049B91942}"/>
              </a:ext>
            </a:extLst>
          </p:cNvPr>
          <p:cNvSpPr txBox="1"/>
          <p:nvPr/>
        </p:nvSpPr>
        <p:spPr>
          <a:xfrm>
            <a:off x="5155647" y="6025730"/>
            <a:ext cx="6697683" cy="724365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ko-KR" altLang="en-US" dirty="0">
                <a:solidFill>
                  <a:schemeClr val="bg1"/>
                </a:solidFill>
              </a:rPr>
              <a:t>현재 스택 위치에서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바이트를 읽는다</a:t>
            </a:r>
            <a:r>
              <a:rPr lang="en-US" altLang="ko-KR" dirty="0">
                <a:solidFill>
                  <a:schemeClr val="bg1"/>
                </a:solidFill>
              </a:rPr>
              <a:t>. (= </a:t>
            </a:r>
            <a:r>
              <a:rPr lang="en-US" altLang="ko-KR" dirty="0" err="1">
                <a:solidFill>
                  <a:schemeClr val="bg1"/>
                </a:solidFill>
              </a:rPr>
              <a:t>plus_one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반환값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4"/>
            </a:pPr>
            <a:r>
              <a:rPr lang="ko-KR" altLang="en-US" dirty="0">
                <a:solidFill>
                  <a:schemeClr val="bg1"/>
                </a:solidFill>
              </a:rPr>
              <a:t>스택 위치를 적절히 수정해서 </a:t>
            </a:r>
            <a:r>
              <a:rPr lang="en-US" altLang="ko-KR" dirty="0" err="1">
                <a:solidFill>
                  <a:schemeClr val="bg1"/>
                </a:solidFill>
              </a:rPr>
              <a:t>plus_one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 쓴 부분을 날린다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E40C1-D3BF-0AF3-E139-9903F5C0B754}"/>
              </a:ext>
            </a:extLst>
          </p:cNvPr>
          <p:cNvSpPr txBox="1"/>
          <p:nvPr/>
        </p:nvSpPr>
        <p:spPr>
          <a:xfrm>
            <a:off x="5155648" y="4212737"/>
            <a:ext cx="6697683" cy="391967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A6E40-6825-5C1B-31B3-F225D7A9B61B}"/>
              </a:ext>
            </a:extLst>
          </p:cNvPr>
          <p:cNvSpPr txBox="1"/>
          <p:nvPr/>
        </p:nvSpPr>
        <p:spPr>
          <a:xfrm>
            <a:off x="4294852" y="2126915"/>
            <a:ext cx="8418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200</a:t>
            </a:r>
            <a:r>
              <a:rPr lang="ko-KR" altLang="en-US" sz="1400" dirty="0"/>
              <a:t>번지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27408-2F63-8522-2F29-4E2FF48F86A8}"/>
              </a:ext>
            </a:extLst>
          </p:cNvPr>
          <p:cNvSpPr txBox="1"/>
          <p:nvPr/>
        </p:nvSpPr>
        <p:spPr>
          <a:xfrm>
            <a:off x="4294852" y="4636567"/>
            <a:ext cx="8418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100</a:t>
            </a:r>
            <a:r>
              <a:rPr lang="ko-KR" altLang="en-US" sz="1400" dirty="0"/>
              <a:t>번지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D2854-17FF-6785-3406-9E369F52BA47}"/>
              </a:ext>
            </a:extLst>
          </p:cNvPr>
          <p:cNvSpPr txBox="1"/>
          <p:nvPr/>
        </p:nvSpPr>
        <p:spPr>
          <a:xfrm>
            <a:off x="5165098" y="178760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메모리 상 코드 영역</a:t>
            </a:r>
          </a:p>
        </p:txBody>
      </p:sp>
    </p:spTree>
    <p:extLst>
      <p:ext uri="{BB962C8B-B14F-4D97-AF65-F5344CB8AC3E}">
        <p14:creationId xmlns:p14="http://schemas.microsoft.com/office/powerpoint/2010/main" val="418594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1" grpId="0" animBg="1"/>
      <p:bldP spid="5" grpId="0" animBg="1"/>
      <p:bldP spid="7" grpId="0" animBg="1"/>
      <p:bldP spid="8" grpId="0" animBg="1"/>
      <p:bldP spid="9" grpId="0" animBg="1"/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AB241-80D5-0D08-2859-7314E7EE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0" y="228600"/>
            <a:ext cx="11551115" cy="779462"/>
          </a:xfrm>
        </p:spPr>
        <p:txBody>
          <a:bodyPr/>
          <a:lstStyle/>
          <a:p>
            <a:r>
              <a:rPr lang="ko-KR" altLang="en-US" dirty="0"/>
              <a:t>함수 호출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3537D-3DEB-6EAF-23A1-FCA26725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239864"/>
            <a:ext cx="11958452" cy="5389536"/>
          </a:xfrm>
        </p:spPr>
        <p:txBody>
          <a:bodyPr>
            <a:normAutofit/>
          </a:bodyPr>
          <a:lstStyle/>
          <a:p>
            <a:r>
              <a:rPr lang="ko-KR" altLang="en-US" dirty="0"/>
              <a:t>함수의 코드는 기계어 명령어들로 변환됨</a:t>
            </a:r>
            <a:endParaRPr lang="en-US" altLang="ko-KR" dirty="0"/>
          </a:p>
          <a:p>
            <a:r>
              <a:rPr lang="ko-KR" altLang="en-US" dirty="0"/>
              <a:t>변환된 기계어 명령어들은 프로그램이 실행될 때 메모리 상의 특정 영역에 로딩됨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(“code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또는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“text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이라고 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dirty="0"/>
              <a:t>함수가 아무리 여러 군데서 호출된다고 하더라도 오직 한 번만 로딩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복사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따라서 특정 함수의 시작 주소는 오직 한 개만 존재함</a:t>
            </a:r>
            <a:endParaRPr lang="en-US" altLang="ko-KR" dirty="0"/>
          </a:p>
          <a:p>
            <a:r>
              <a:rPr lang="ko-KR" altLang="en-US" dirty="0"/>
              <a:t>함수 호출은 </a:t>
            </a:r>
            <a:r>
              <a:rPr lang="en-US" altLang="ko-KR" dirty="0"/>
              <a:t>CPU </a:t>
            </a:r>
            <a:r>
              <a:rPr lang="ko-KR" altLang="en-US" dirty="0"/>
              <a:t>속 </a:t>
            </a:r>
            <a:r>
              <a:rPr lang="en-US" altLang="ko-KR" dirty="0"/>
              <a:t>“</a:t>
            </a:r>
            <a:r>
              <a:rPr lang="ko-KR" altLang="en-US" dirty="0"/>
              <a:t>다음 명령어 주소</a:t>
            </a:r>
            <a:r>
              <a:rPr lang="en-US" altLang="ko-KR" dirty="0"/>
              <a:t>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(=PC)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바꿔치기</a:t>
            </a:r>
            <a:r>
              <a:rPr lang="ko-KR" altLang="en-US" dirty="0"/>
              <a:t> 하는 것으로</a:t>
            </a:r>
            <a:r>
              <a:rPr lang="en-US" altLang="ko-KR" dirty="0"/>
              <a:t> </a:t>
            </a:r>
            <a:r>
              <a:rPr lang="ko-KR" altLang="en-US" dirty="0"/>
              <a:t>구현됨</a:t>
            </a:r>
            <a:endParaRPr lang="en-US" altLang="ko-KR" dirty="0"/>
          </a:p>
          <a:p>
            <a:pPr lvl="1"/>
            <a:r>
              <a:rPr lang="ko-KR" altLang="en-US" dirty="0"/>
              <a:t>함수에서 반환될 때 역시 같은 방식으로 </a:t>
            </a:r>
            <a:r>
              <a:rPr lang="en-US" altLang="ko-KR" dirty="0"/>
              <a:t>PC </a:t>
            </a:r>
            <a:r>
              <a:rPr lang="ko-KR" altLang="en-US" dirty="0"/>
              <a:t>를 </a:t>
            </a:r>
            <a:r>
              <a:rPr lang="ko-KR" altLang="en-US" dirty="0" err="1"/>
              <a:t>바꿔치기해서</a:t>
            </a:r>
            <a:r>
              <a:rPr lang="ko-KR" altLang="en-US" dirty="0"/>
              <a:t>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1"/>
            <a:r>
              <a:rPr lang="ko-KR" altLang="en-US" dirty="0"/>
              <a:t>이로써 어디서 함수가 호출되더라도</a:t>
            </a:r>
            <a:br>
              <a:rPr lang="en-US" altLang="ko-KR" dirty="0"/>
            </a:br>
            <a:r>
              <a:rPr lang="ko-KR" altLang="en-US" dirty="0"/>
              <a:t>정확히 동일한 기계어 명령어 시작점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불리는 함수 시작 주소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으로 갔다가</a:t>
            </a:r>
            <a:br>
              <a:rPr lang="en-US" altLang="ko-KR" dirty="0"/>
            </a:br>
            <a:r>
              <a:rPr lang="ko-KR" altLang="en-US" dirty="0"/>
              <a:t>다시 자기가 실행을 하고 있던 지점으로 돌아올 수 있음  </a:t>
            </a:r>
          </a:p>
        </p:txBody>
      </p:sp>
    </p:spTree>
    <p:extLst>
      <p:ext uri="{BB962C8B-B14F-4D97-AF65-F5344CB8AC3E}">
        <p14:creationId xmlns:p14="http://schemas.microsoft.com/office/powerpoint/2010/main" val="331058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C2465-AC6B-54E1-CE30-34C98FBB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이야기</a:t>
            </a:r>
            <a:r>
              <a:rPr lang="en-US" altLang="ko-KR" dirty="0"/>
              <a:t> </a:t>
            </a:r>
            <a:r>
              <a:rPr lang="ko-KR" altLang="en-US" dirty="0"/>
              <a:t>싫은데 왜 이런 이야기를 하세요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E56FA-DF22-C61E-4B1C-C2155FFD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이제부터 </a:t>
            </a:r>
            <a:r>
              <a:rPr lang="en-US" altLang="ko-KR" dirty="0"/>
              <a:t>OOP </a:t>
            </a:r>
            <a:r>
              <a:rPr lang="ko-KR" altLang="en-US" dirty="0"/>
              <a:t>이야기 할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①기본 타입의 변수 할당</a:t>
            </a:r>
            <a:r>
              <a:rPr lang="en-US" altLang="ko-KR" dirty="0"/>
              <a:t>, </a:t>
            </a:r>
            <a:r>
              <a:rPr lang="ko-KR" altLang="en-US" dirty="0"/>
              <a:t>②자유 함수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free function;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클래스 메서드가 아닌 함수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호출에 대해서 알아봤습니다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</a:t>
            </a:r>
            <a:r>
              <a:rPr lang="en-US" altLang="ko-KR" dirty="0"/>
              <a:t>OOP </a:t>
            </a:r>
            <a:r>
              <a:rPr lang="ko-KR" altLang="en-US" dirty="0"/>
              <a:t>의 ①클래스 객체 생성</a:t>
            </a:r>
            <a:r>
              <a:rPr lang="en-US" altLang="ko-KR" dirty="0"/>
              <a:t>, </a:t>
            </a:r>
            <a:r>
              <a:rPr lang="ko-KR" altLang="en-US" dirty="0"/>
              <a:t>②메서드 호출</a:t>
            </a:r>
            <a:r>
              <a:rPr lang="en-US" altLang="ko-KR" dirty="0"/>
              <a:t> </a:t>
            </a:r>
            <a:r>
              <a:rPr lang="ko-KR" altLang="en-US" dirty="0"/>
              <a:t>할 때 어떤 일이 일어날까요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2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0A618-0E7F-4CD7-E5CE-1EEBD34E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CE4BD-8C7B-1180-3223-2CC67B1C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Q) </a:t>
            </a:r>
            <a:r>
              <a:rPr lang="ko-KR" altLang="en-US" dirty="0"/>
              <a:t>다음 코드의 결과 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4EDE1-29E1-CA30-BC02-EC22599CBF06}"/>
              </a:ext>
            </a:extLst>
          </p:cNvPr>
          <p:cNvSpPr txBox="1"/>
          <p:nvPr/>
        </p:nvSpPr>
        <p:spPr>
          <a:xfrm>
            <a:off x="431470" y="2038458"/>
            <a:ext cx="6096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90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95957-BEC3-E85F-8FC6-04FCE47B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객체의 크기 → 객체 선언 시 할당되는 메모리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00DB2-E958-6DCE-4EF0-3FE9D3B8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/>
              <a:t> </a:t>
            </a:r>
            <a:r>
              <a:rPr lang="ko-KR" altLang="en-US" dirty="0"/>
              <a:t>같은 기본 타입 변수를 선언하는 것과 마찬가지로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객체를 선언하면 해당 클래스의 크기만큼 메모리를 할당한다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때 클래스의 크기는 </a:t>
            </a:r>
            <a:r>
              <a:rPr lang="en-US" altLang="ko-KR" dirty="0"/>
              <a:t>“</a:t>
            </a:r>
            <a:r>
              <a:rPr lang="ko-KR" altLang="en-US" dirty="0"/>
              <a:t>대략</a:t>
            </a:r>
            <a:r>
              <a:rPr lang="en-US" altLang="ko-KR" dirty="0"/>
              <a:t>”</a:t>
            </a:r>
            <a:r>
              <a:rPr lang="ko-KR" altLang="en-US" dirty="0"/>
              <a:t> 멤버 변수 크기의 합으로 결정됨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83904-11AB-35F6-35EC-189F09D08D0C}"/>
              </a:ext>
            </a:extLst>
          </p:cNvPr>
          <p:cNvSpPr txBox="1"/>
          <p:nvPr/>
        </p:nvSpPr>
        <p:spPr>
          <a:xfrm>
            <a:off x="704602" y="3009444"/>
            <a:ext cx="60960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5EA425B0-21B7-80B8-42F5-6D6DC14DC7EE}"/>
              </a:ext>
            </a:extLst>
          </p:cNvPr>
          <p:cNvSpPr/>
          <p:nvPr/>
        </p:nvSpPr>
        <p:spPr>
          <a:xfrm>
            <a:off x="2814452" y="3586610"/>
            <a:ext cx="352301" cy="1270398"/>
          </a:xfrm>
          <a:prstGeom prst="rightBrace">
            <a:avLst>
              <a:gd name="adj1" fmla="val 3979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1CA0-31E3-55C3-FFEF-6F8CCFF5AFDB}"/>
              </a:ext>
            </a:extLst>
          </p:cNvPr>
          <p:cNvSpPr txBox="1"/>
          <p:nvPr/>
        </p:nvSpPr>
        <p:spPr>
          <a:xfrm>
            <a:off x="3206338" y="4037143"/>
            <a:ext cx="436369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를 위한 </a:t>
            </a:r>
            <a:r>
              <a:rPr lang="en-US" altLang="ko-KR" dirty="0"/>
              <a:t>4</a:t>
            </a:r>
            <a:r>
              <a:rPr lang="ko-KR" altLang="en-US" dirty="0"/>
              <a:t>바이트 </a:t>
            </a:r>
            <a:r>
              <a:rPr lang="en-US" altLang="ko-KR" dirty="0"/>
              <a:t>+ b </a:t>
            </a:r>
            <a:r>
              <a:rPr lang="ko-KR" altLang="en-US" dirty="0"/>
              <a:t>를 위한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D75A29-EAA4-19D3-EBD5-5150C16442AE}"/>
              </a:ext>
            </a:extLst>
          </p:cNvPr>
          <p:cNvSpPr/>
          <p:nvPr/>
        </p:nvSpPr>
        <p:spPr>
          <a:xfrm>
            <a:off x="2814452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DC0910-3240-5F63-4FB2-7E365E4F480A}"/>
              </a:ext>
            </a:extLst>
          </p:cNvPr>
          <p:cNvSpPr/>
          <p:nvPr/>
        </p:nvSpPr>
        <p:spPr>
          <a:xfrm>
            <a:off x="3248561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F43186-65B8-930F-43DC-6B911969626D}"/>
              </a:ext>
            </a:extLst>
          </p:cNvPr>
          <p:cNvSpPr/>
          <p:nvPr/>
        </p:nvSpPr>
        <p:spPr>
          <a:xfrm>
            <a:off x="3682670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708-9AFF-3629-0523-20A10F7D663B}"/>
              </a:ext>
            </a:extLst>
          </p:cNvPr>
          <p:cNvSpPr/>
          <p:nvPr/>
        </p:nvSpPr>
        <p:spPr>
          <a:xfrm>
            <a:off x="4116779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100FC-6D0B-1A2E-3E72-B6EFFD366BF6}"/>
              </a:ext>
            </a:extLst>
          </p:cNvPr>
          <p:cNvSpPr/>
          <p:nvPr/>
        </p:nvSpPr>
        <p:spPr>
          <a:xfrm>
            <a:off x="4550888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E1A168-255E-FC4B-0E5E-E7C68E07DE51}"/>
              </a:ext>
            </a:extLst>
          </p:cNvPr>
          <p:cNvSpPr/>
          <p:nvPr/>
        </p:nvSpPr>
        <p:spPr>
          <a:xfrm>
            <a:off x="4984997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BB626B-23A0-07F8-4BD6-FC9F70CE8C6D}"/>
              </a:ext>
            </a:extLst>
          </p:cNvPr>
          <p:cNvSpPr/>
          <p:nvPr/>
        </p:nvSpPr>
        <p:spPr>
          <a:xfrm>
            <a:off x="5419106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A47437-5139-F92F-0504-F1CC8B9B6E9C}"/>
              </a:ext>
            </a:extLst>
          </p:cNvPr>
          <p:cNvSpPr/>
          <p:nvPr/>
        </p:nvSpPr>
        <p:spPr>
          <a:xfrm>
            <a:off x="5853215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4D5013-0A0D-CE97-A717-7EAFD86F0200}"/>
              </a:ext>
            </a:extLst>
          </p:cNvPr>
          <p:cNvSpPr/>
          <p:nvPr/>
        </p:nvSpPr>
        <p:spPr>
          <a:xfrm>
            <a:off x="6287324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73BABA-89F8-0E8E-5033-090C91A0BC5A}"/>
              </a:ext>
            </a:extLst>
          </p:cNvPr>
          <p:cNvSpPr/>
          <p:nvPr/>
        </p:nvSpPr>
        <p:spPr>
          <a:xfrm>
            <a:off x="6721433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B3A7A9-4625-5792-855B-8028CD5E538C}"/>
              </a:ext>
            </a:extLst>
          </p:cNvPr>
          <p:cNvSpPr/>
          <p:nvPr/>
        </p:nvSpPr>
        <p:spPr>
          <a:xfrm>
            <a:off x="7155542" y="55144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9BCA5F-19BA-9C47-817C-ED009E6B8F07}"/>
              </a:ext>
            </a:extLst>
          </p:cNvPr>
          <p:cNvCxnSpPr>
            <a:cxnSpLocks/>
          </p:cNvCxnSpPr>
          <p:nvPr/>
        </p:nvCxnSpPr>
        <p:spPr>
          <a:xfrm flipV="1">
            <a:off x="3682670" y="59485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0653BA-70FB-3199-5E0E-ED8106860C0B}"/>
              </a:ext>
            </a:extLst>
          </p:cNvPr>
          <p:cNvSpPr txBox="1"/>
          <p:nvPr/>
        </p:nvSpPr>
        <p:spPr>
          <a:xfrm>
            <a:off x="3621474" y="6277779"/>
            <a:ext cx="11464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ED2A2-59C3-E286-FD7E-418909FAD59F}"/>
              </a:ext>
            </a:extLst>
          </p:cNvPr>
          <p:cNvSpPr txBox="1"/>
          <p:nvPr/>
        </p:nvSpPr>
        <p:spPr>
          <a:xfrm>
            <a:off x="3621474" y="4923195"/>
            <a:ext cx="94128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의 주소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05D81F-B7B2-8565-E9CA-3BBD90924475}"/>
              </a:ext>
            </a:extLst>
          </p:cNvPr>
          <p:cNvCxnSpPr>
            <a:cxnSpLocks/>
          </p:cNvCxnSpPr>
          <p:nvPr/>
        </p:nvCxnSpPr>
        <p:spPr>
          <a:xfrm>
            <a:off x="3682670" y="5224441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661933-78A4-D4AF-71DA-5F57A62DCB7B}"/>
              </a:ext>
            </a:extLst>
          </p:cNvPr>
          <p:cNvSpPr txBox="1"/>
          <p:nvPr/>
        </p:nvSpPr>
        <p:spPr>
          <a:xfrm>
            <a:off x="5357910" y="4923195"/>
            <a:ext cx="9557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 </a:t>
            </a:r>
            <a:r>
              <a:rPr lang="ko-KR" altLang="en-US" sz="1400" dirty="0"/>
              <a:t>의 주소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92DAEBC-6DC8-05EB-A8BD-8F20F5F54200}"/>
              </a:ext>
            </a:extLst>
          </p:cNvPr>
          <p:cNvCxnSpPr>
            <a:cxnSpLocks/>
          </p:cNvCxnSpPr>
          <p:nvPr/>
        </p:nvCxnSpPr>
        <p:spPr>
          <a:xfrm>
            <a:off x="5419106" y="5224441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B7A887-A878-DEA5-F06C-6BBA6F4E2D47}"/>
              </a:ext>
            </a:extLst>
          </p:cNvPr>
          <p:cNvSpPr txBox="1"/>
          <p:nvPr/>
        </p:nvSpPr>
        <p:spPr>
          <a:xfrm>
            <a:off x="2812230" y="5185166"/>
            <a:ext cx="60805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024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5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39E8-F689-FFF0-B633-21A68624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어느 나라 말을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88B7F-D85B-DDB6-BAFC-AC5B4F105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1239864"/>
            <a:ext cx="11809709" cy="538953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Q) </a:t>
            </a:r>
            <a:r>
              <a:rPr lang="ko-KR" altLang="en-US" dirty="0"/>
              <a:t>오늘 </a:t>
            </a:r>
            <a:r>
              <a:rPr lang="en-US" altLang="ko-KR" dirty="0"/>
              <a:t>Pear </a:t>
            </a:r>
            <a:r>
              <a:rPr lang="ko-KR" altLang="en-US" dirty="0"/>
              <a:t>사의 </a:t>
            </a:r>
            <a:r>
              <a:rPr lang="en-US" altLang="ko-KR" dirty="0"/>
              <a:t>CEO Steve Tasks </a:t>
            </a:r>
            <a:r>
              <a:rPr lang="ko-KR" altLang="en-US" dirty="0"/>
              <a:t>가 새로운 프로그래밍 언어 </a:t>
            </a:r>
            <a:r>
              <a:rPr lang="en-US" altLang="ko-KR" dirty="0"/>
              <a:t>M# </a:t>
            </a:r>
            <a:r>
              <a:rPr lang="ko-KR" altLang="en-US" dirty="0"/>
              <a:t>을 발표했다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내 컴퓨터는 </a:t>
            </a:r>
            <a:r>
              <a:rPr lang="en-US" altLang="ko-KR" dirty="0"/>
              <a:t>Pear </a:t>
            </a:r>
            <a:r>
              <a:rPr lang="ko-KR" altLang="en-US" dirty="0"/>
              <a:t>사의 </a:t>
            </a:r>
            <a:r>
              <a:rPr lang="en-US" altLang="ko-KR" dirty="0"/>
              <a:t>5</a:t>
            </a:r>
            <a:r>
              <a:rPr lang="ko-KR" altLang="en-US" dirty="0"/>
              <a:t>년 전 </a:t>
            </a:r>
            <a:r>
              <a:rPr lang="en-US" altLang="ko-KR" dirty="0"/>
              <a:t>CPU </a:t>
            </a:r>
            <a:r>
              <a:rPr lang="ko-KR" altLang="en-US" dirty="0"/>
              <a:t>를 탑재하고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M# </a:t>
            </a:r>
            <a:r>
              <a:rPr lang="ko-KR" altLang="en-US" dirty="0"/>
              <a:t>로 작성된 프로그램을 실행하기 위해 최신 </a:t>
            </a:r>
            <a:r>
              <a:rPr lang="en-US" altLang="ko-KR" dirty="0"/>
              <a:t>CPU </a:t>
            </a:r>
            <a:r>
              <a:rPr lang="ko-KR" altLang="en-US" dirty="0"/>
              <a:t>가 장착된 </a:t>
            </a:r>
            <a:r>
              <a:rPr lang="ko-KR" altLang="en-US" dirty="0" err="1"/>
              <a:t>컴을</a:t>
            </a:r>
            <a:r>
              <a:rPr lang="ko-KR" altLang="en-US" dirty="0"/>
              <a:t> 다시 </a:t>
            </a:r>
            <a:r>
              <a:rPr lang="ko-KR" altLang="en-US" dirty="0" err="1"/>
              <a:t>사야할까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468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18CA3-A89E-95E8-E94B-D4F2A8EB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메서드는 객체의 크기에 영향을 미치는가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90863-9EEA-5E76-9616-35538F58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결과는</a:t>
            </a:r>
            <a:r>
              <a:rPr lang="en-US" altLang="ko-KR" dirty="0"/>
              <a:t>? </a:t>
            </a:r>
            <a:r>
              <a:rPr lang="ko-KR" altLang="en-US" dirty="0"/>
              <a:t>그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F62DB-48F3-1E06-486A-BD430F515F9C}"/>
              </a:ext>
            </a:extLst>
          </p:cNvPr>
          <p:cNvSpPr txBox="1"/>
          <p:nvPr/>
        </p:nvSpPr>
        <p:spPr>
          <a:xfrm>
            <a:off x="601684" y="1876485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98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211D-F040-0126-1F4B-5325F089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메서드는 객체의 크기에 영향을 미치는가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B0065-FB28-3F57-3FF7-77A1D889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719570" cy="5389536"/>
          </a:xfrm>
        </p:spPr>
        <p:txBody>
          <a:bodyPr>
            <a:normAutofit/>
          </a:bodyPr>
          <a:lstStyle/>
          <a:p>
            <a:r>
              <a:rPr lang="ko-KR" altLang="en-US" dirty="0"/>
              <a:t>앞의 자유 함수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free function)</a:t>
            </a:r>
            <a:r>
              <a:rPr lang="en-US" altLang="ko-KR" dirty="0"/>
              <a:t> </a:t>
            </a:r>
            <a:r>
              <a:rPr lang="ko-KR" altLang="en-US" dirty="0"/>
              <a:t>호출 케이스에서 볼 때</a:t>
            </a:r>
            <a:endParaRPr lang="en-US" altLang="ko-KR" dirty="0"/>
          </a:p>
          <a:p>
            <a:pPr lvl="1"/>
            <a:r>
              <a:rPr lang="ko-KR" altLang="en-US" dirty="0"/>
              <a:t>코드 부분은 기계어 명령어로 변경되어 </a:t>
            </a:r>
            <a:r>
              <a:rPr lang="en-US" altLang="ko-KR" dirty="0"/>
              <a:t>text </a:t>
            </a:r>
            <a:r>
              <a:rPr lang="ko-KR" altLang="en-US" dirty="0"/>
              <a:t>영역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혹은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code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에 로딩</a:t>
            </a:r>
            <a:r>
              <a:rPr lang="en-US" altLang="ko-KR" dirty="0"/>
              <a:t>(= </a:t>
            </a:r>
            <a:r>
              <a:rPr lang="ko-KR" altLang="en-US" dirty="0"/>
              <a:t>복사</a:t>
            </a:r>
            <a:r>
              <a:rPr lang="en-US" altLang="ko-KR" dirty="0"/>
              <a:t>) 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/>
            <a:r>
              <a:rPr lang="ko-KR" altLang="en-US" dirty="0"/>
              <a:t>이 때</a:t>
            </a:r>
            <a:r>
              <a:rPr lang="en-US" altLang="ko-KR" dirty="0"/>
              <a:t> </a:t>
            </a:r>
            <a:r>
              <a:rPr lang="ko-KR" altLang="en-US" dirty="0"/>
              <a:t>하나의 함수는 오직 한 번만 복사됨</a:t>
            </a:r>
            <a:endParaRPr lang="en-US" altLang="ko-KR" dirty="0"/>
          </a:p>
          <a:p>
            <a:r>
              <a:rPr lang="ko-KR" altLang="en-US" dirty="0"/>
              <a:t>따라서 앞의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endParaRPr lang="en-US" altLang="ko-KR" dirty="0"/>
          </a:p>
          <a:p>
            <a:pPr lvl="1"/>
            <a:r>
              <a:rPr lang="ko-KR" altLang="en-US" dirty="0"/>
              <a:t>각각 코드 영역에 오직 한 번씩만 복사될 것임</a:t>
            </a:r>
            <a:endParaRPr lang="en-US" altLang="ko-KR" dirty="0"/>
          </a:p>
          <a:p>
            <a:pPr lvl="1"/>
            <a:r>
              <a:rPr lang="ko-KR" altLang="en-US" dirty="0"/>
              <a:t>같은 클래스의 객체들은 이 오직 하나만 존재하는 함수들을 공유함</a:t>
            </a:r>
            <a:endParaRPr lang="en-US" altLang="ko-KR" dirty="0"/>
          </a:p>
          <a:p>
            <a:pPr lvl="2"/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obj2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dirty="0"/>
              <a:t> </a:t>
            </a:r>
            <a:r>
              <a:rPr lang="ko-KR" altLang="en-US" dirty="0"/>
              <a:t>를 했을 때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에 대응하는 같은 기계어 명령 시작 주소로 이동함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이 때 인자를 넘기는 것처럼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en-US" altLang="ko-KR" b="0" dirty="0">
                <a:solidFill>
                  <a:srgbClr val="001080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US" altLang="ko-KR" dirty="0"/>
              <a:t> </a:t>
            </a:r>
            <a:r>
              <a:rPr lang="ko-KR" altLang="en-US" dirty="0"/>
              <a:t>의 시작 주소를 같이 넘겨줌으로써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호출 대상이 되는 객체를 구분함</a:t>
            </a:r>
          </a:p>
        </p:txBody>
      </p:sp>
    </p:spTree>
    <p:extLst>
      <p:ext uri="{BB962C8B-B14F-4D97-AF65-F5344CB8AC3E}">
        <p14:creationId xmlns:p14="http://schemas.microsoft.com/office/powerpoint/2010/main" val="236719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41970-005B-1EF3-5798-670494F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메서드는 객체의 크기에 영향을 미치는가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126680-5D5A-366E-767A-401834741928}"/>
              </a:ext>
            </a:extLst>
          </p:cNvPr>
          <p:cNvGrpSpPr/>
          <p:nvPr/>
        </p:nvGrpSpPr>
        <p:grpSpPr>
          <a:xfrm>
            <a:off x="1093083" y="1316956"/>
            <a:ext cx="1999281" cy="5503212"/>
            <a:chOff x="4610745" y="365126"/>
            <a:chExt cx="1999281" cy="55032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FF28B0-1066-13F2-B952-A589D4D16AD4}"/>
                </a:ext>
              </a:extLst>
            </p:cNvPr>
            <p:cNvSpPr/>
            <p:nvPr/>
          </p:nvSpPr>
          <p:spPr>
            <a:xfrm>
              <a:off x="4610745" y="2981686"/>
              <a:ext cx="1999281" cy="28866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기계어로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0D31FC-E853-08C1-2F80-026C274917EC}"/>
                </a:ext>
              </a:extLst>
            </p:cNvPr>
            <p:cNvSpPr/>
            <p:nvPr/>
          </p:nvSpPr>
          <p:spPr>
            <a:xfrm>
              <a:off x="4610745" y="2408297"/>
              <a:ext cx="1999281" cy="5734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전역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/static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17B017-683E-BC14-2B04-EAB3977E74B0}"/>
                </a:ext>
              </a:extLst>
            </p:cNvPr>
            <p:cNvSpPr/>
            <p:nvPr/>
          </p:nvSpPr>
          <p:spPr>
            <a:xfrm>
              <a:off x="4610745" y="1834907"/>
              <a:ext cx="1999281" cy="5734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동적 할당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(Heap)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902BBF-49BF-E2D1-5A12-03D5C34649FA}"/>
                </a:ext>
              </a:extLst>
            </p:cNvPr>
            <p:cNvSpPr/>
            <p:nvPr/>
          </p:nvSpPr>
          <p:spPr>
            <a:xfrm>
              <a:off x="4610745" y="365126"/>
              <a:ext cx="1999281" cy="5734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 변수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(Stack)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EEAFCF-FC4E-58BD-C3C5-96394D7CA9DF}"/>
                </a:ext>
              </a:extLst>
            </p:cNvPr>
            <p:cNvSpPr/>
            <p:nvPr/>
          </p:nvSpPr>
          <p:spPr>
            <a:xfrm>
              <a:off x="4610745" y="938515"/>
              <a:ext cx="1999281" cy="896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8580FD74-28A8-C9EF-A00A-B4CCD2BC36A0}"/>
                </a:ext>
              </a:extLst>
            </p:cNvPr>
            <p:cNvSpPr/>
            <p:nvPr/>
          </p:nvSpPr>
          <p:spPr>
            <a:xfrm>
              <a:off x="5467025" y="868773"/>
              <a:ext cx="286719" cy="42255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9EFFB245-B506-6692-BCAC-744365894210}"/>
                </a:ext>
              </a:extLst>
            </p:cNvPr>
            <p:cNvSpPr/>
            <p:nvPr/>
          </p:nvSpPr>
          <p:spPr>
            <a:xfrm flipV="1">
              <a:off x="5467025" y="1482094"/>
              <a:ext cx="286719" cy="422553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BB5365-F2CF-49BF-E89D-7E9A16498C85}"/>
                </a:ext>
              </a:extLst>
            </p:cNvPr>
            <p:cNvSpPr txBox="1"/>
            <p:nvPr/>
          </p:nvSpPr>
          <p:spPr>
            <a:xfrm>
              <a:off x="5642189" y="98985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C92781-CB01-E0EB-8FDF-7094A7BD1B44}"/>
                </a:ext>
              </a:extLst>
            </p:cNvPr>
            <p:cNvSpPr txBox="1"/>
            <p:nvPr/>
          </p:nvSpPr>
          <p:spPr>
            <a:xfrm>
              <a:off x="5642189" y="1506596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CEF895-835A-D514-5064-A47D95C12375}"/>
              </a:ext>
            </a:extLst>
          </p:cNvPr>
          <p:cNvSpPr txBox="1"/>
          <p:nvPr/>
        </p:nvSpPr>
        <p:spPr>
          <a:xfrm>
            <a:off x="1093082" y="4246060"/>
            <a:ext cx="2039592" cy="25530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MyClass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::f()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기계어 명령어들</a:t>
            </a:r>
            <a:endParaRPr lang="en-US" altLang="ko-KR" sz="1200" b="0" dirty="0"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MyClass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::g()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기계어 명령어들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Myclass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 obj1, obj2;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 기계어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obj1.f()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 기계어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6D0A1-A5D6-379D-B4E3-05FDF3FBDA7E}"/>
              </a:ext>
            </a:extLst>
          </p:cNvPr>
          <p:cNvSpPr txBox="1"/>
          <p:nvPr/>
        </p:nvSpPr>
        <p:spPr>
          <a:xfrm>
            <a:off x="338668" y="430628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7BD6F-307E-A1F4-8370-46EEFEA4ED08}"/>
              </a:ext>
            </a:extLst>
          </p:cNvPr>
          <p:cNvSpPr txBox="1"/>
          <p:nvPr/>
        </p:nvSpPr>
        <p:spPr>
          <a:xfrm>
            <a:off x="338668" y="5142402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698864-C337-890F-784C-B2B852E7862B}"/>
              </a:ext>
            </a:extLst>
          </p:cNvPr>
          <p:cNvSpPr/>
          <p:nvPr/>
        </p:nvSpPr>
        <p:spPr>
          <a:xfrm>
            <a:off x="322012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A0596D-4A5F-7535-EC41-F288E7F2F690}"/>
              </a:ext>
            </a:extLst>
          </p:cNvPr>
          <p:cNvSpPr/>
          <p:nvPr/>
        </p:nvSpPr>
        <p:spPr>
          <a:xfrm>
            <a:off x="3654237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87A189-AA22-65FB-ABB1-47C0FF0459E5}"/>
              </a:ext>
            </a:extLst>
          </p:cNvPr>
          <p:cNvSpPr/>
          <p:nvPr/>
        </p:nvSpPr>
        <p:spPr>
          <a:xfrm>
            <a:off x="4088346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8BA548-AB4D-1EA8-0690-29E895BF55C8}"/>
              </a:ext>
            </a:extLst>
          </p:cNvPr>
          <p:cNvSpPr/>
          <p:nvPr/>
        </p:nvSpPr>
        <p:spPr>
          <a:xfrm>
            <a:off x="4522455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EE57DB-3931-3693-B56E-8A5038FFE58D}"/>
              </a:ext>
            </a:extLst>
          </p:cNvPr>
          <p:cNvSpPr/>
          <p:nvPr/>
        </p:nvSpPr>
        <p:spPr>
          <a:xfrm>
            <a:off x="4956564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54BD7B-894F-1A2E-C028-E02A540E855A}"/>
              </a:ext>
            </a:extLst>
          </p:cNvPr>
          <p:cNvSpPr/>
          <p:nvPr/>
        </p:nvSpPr>
        <p:spPr>
          <a:xfrm>
            <a:off x="5390673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2D696A-280F-D218-7D6F-03AA691C329C}"/>
              </a:ext>
            </a:extLst>
          </p:cNvPr>
          <p:cNvSpPr/>
          <p:nvPr/>
        </p:nvSpPr>
        <p:spPr>
          <a:xfrm>
            <a:off x="5824782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8D2B5B-560E-F940-1867-C65A4F3CE3E5}"/>
              </a:ext>
            </a:extLst>
          </p:cNvPr>
          <p:cNvSpPr/>
          <p:nvPr/>
        </p:nvSpPr>
        <p:spPr>
          <a:xfrm>
            <a:off x="6258891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DECB33-BA43-3F62-C445-C243E0C88232}"/>
              </a:ext>
            </a:extLst>
          </p:cNvPr>
          <p:cNvSpPr/>
          <p:nvPr/>
        </p:nvSpPr>
        <p:spPr>
          <a:xfrm>
            <a:off x="6693000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46BC6F-2420-E0E2-D291-1F1D00733DBE}"/>
              </a:ext>
            </a:extLst>
          </p:cNvPr>
          <p:cNvSpPr/>
          <p:nvPr/>
        </p:nvSpPr>
        <p:spPr>
          <a:xfrm>
            <a:off x="7127109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1B331-1467-16CB-EFEA-347FB946DA17}"/>
              </a:ext>
            </a:extLst>
          </p:cNvPr>
          <p:cNvSpPr/>
          <p:nvPr/>
        </p:nvSpPr>
        <p:spPr>
          <a:xfrm>
            <a:off x="756121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D368C54-F01F-3452-33A3-828A8B98D00C}"/>
              </a:ext>
            </a:extLst>
          </p:cNvPr>
          <p:cNvCxnSpPr>
            <a:cxnSpLocks/>
          </p:cNvCxnSpPr>
          <p:nvPr/>
        </p:nvCxnSpPr>
        <p:spPr>
          <a:xfrm flipV="1">
            <a:off x="4088346" y="1993765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887ED1-EB5B-A0EF-00EF-1EC4636DBB39}"/>
              </a:ext>
            </a:extLst>
          </p:cNvPr>
          <p:cNvSpPr txBox="1"/>
          <p:nvPr/>
        </p:nvSpPr>
        <p:spPr>
          <a:xfrm>
            <a:off x="4027150" y="2323017"/>
            <a:ext cx="12458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obj1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2AFF22-1A71-851F-228F-F25F4D5E9D2C}"/>
              </a:ext>
            </a:extLst>
          </p:cNvPr>
          <p:cNvSpPr/>
          <p:nvPr/>
        </p:nvSpPr>
        <p:spPr>
          <a:xfrm>
            <a:off x="7995327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00BDE1-37DF-E50B-04BF-1D54B3AB75B2}"/>
              </a:ext>
            </a:extLst>
          </p:cNvPr>
          <p:cNvSpPr/>
          <p:nvPr/>
        </p:nvSpPr>
        <p:spPr>
          <a:xfrm>
            <a:off x="8429436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AB984D9-2B2D-5BB1-6625-BE5E4BE1F173}"/>
              </a:ext>
            </a:extLst>
          </p:cNvPr>
          <p:cNvSpPr/>
          <p:nvPr/>
        </p:nvSpPr>
        <p:spPr>
          <a:xfrm>
            <a:off x="8863545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6FBF2C-6DBE-7721-C517-507DB47A849F}"/>
              </a:ext>
            </a:extLst>
          </p:cNvPr>
          <p:cNvSpPr/>
          <p:nvPr/>
        </p:nvSpPr>
        <p:spPr>
          <a:xfrm>
            <a:off x="9297654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D8460B-07D9-A00E-559F-D25BFCD5FC77}"/>
              </a:ext>
            </a:extLst>
          </p:cNvPr>
          <p:cNvSpPr/>
          <p:nvPr/>
        </p:nvSpPr>
        <p:spPr>
          <a:xfrm>
            <a:off x="9731763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D472451-090E-1EAE-A5AB-40DDD41E3827}"/>
              </a:ext>
            </a:extLst>
          </p:cNvPr>
          <p:cNvCxnSpPr>
            <a:cxnSpLocks/>
          </p:cNvCxnSpPr>
          <p:nvPr/>
        </p:nvCxnSpPr>
        <p:spPr>
          <a:xfrm flipV="1">
            <a:off x="7561218" y="1993765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307E4C-74B0-7824-0895-4736E4DCD846}"/>
              </a:ext>
            </a:extLst>
          </p:cNvPr>
          <p:cNvSpPr txBox="1"/>
          <p:nvPr/>
        </p:nvSpPr>
        <p:spPr>
          <a:xfrm>
            <a:off x="7500022" y="2323017"/>
            <a:ext cx="12458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obj2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28A8DF-C3B1-0CF9-AD6E-5B0AF9E44B57}"/>
              </a:ext>
            </a:extLst>
          </p:cNvPr>
          <p:cNvSpPr/>
          <p:nvPr/>
        </p:nvSpPr>
        <p:spPr>
          <a:xfrm>
            <a:off x="10165871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842B933-40C2-C96A-6A07-5AEA06B4BE66}"/>
              </a:ext>
            </a:extLst>
          </p:cNvPr>
          <p:cNvSpPr/>
          <p:nvPr/>
        </p:nvSpPr>
        <p:spPr>
          <a:xfrm>
            <a:off x="10599980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254E62-19FB-72F8-0835-B804908451EA}"/>
              </a:ext>
            </a:extLst>
          </p:cNvPr>
          <p:cNvSpPr/>
          <p:nvPr/>
        </p:nvSpPr>
        <p:spPr>
          <a:xfrm>
            <a:off x="1103408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FCB05D-51A3-FDEE-E324-D7D3AF4C7DF1}"/>
              </a:ext>
            </a:extLst>
          </p:cNvPr>
          <p:cNvSpPr txBox="1"/>
          <p:nvPr/>
        </p:nvSpPr>
        <p:spPr>
          <a:xfrm>
            <a:off x="338668" y="597851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8F8D8B4-386A-7163-5F5A-3A664E49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12" y="3227658"/>
            <a:ext cx="1756452" cy="17564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8B71BD0-2DC5-218E-74CB-C04F728168E7}"/>
              </a:ext>
            </a:extLst>
          </p:cNvPr>
          <p:cNvSpPr txBox="1"/>
          <p:nvPr/>
        </p:nvSpPr>
        <p:spPr>
          <a:xfrm>
            <a:off x="5607727" y="4306287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100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D8B696-7644-91E0-1CE9-F39265EEE427}"/>
              </a:ext>
            </a:extLst>
          </p:cNvPr>
          <p:cNvSpPr txBox="1"/>
          <p:nvPr/>
        </p:nvSpPr>
        <p:spPr>
          <a:xfrm>
            <a:off x="6693000" y="4645199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104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1FCAF0-36DA-A867-2078-7BF492C65999}"/>
              </a:ext>
            </a:extLst>
          </p:cNvPr>
          <p:cNvSpPr txBox="1"/>
          <p:nvPr/>
        </p:nvSpPr>
        <p:spPr>
          <a:xfrm>
            <a:off x="7561218" y="5080847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8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0BD87-B318-BF4C-830C-E40C60D8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5" cy="779462"/>
          </a:xfrm>
        </p:spPr>
        <p:txBody>
          <a:bodyPr/>
          <a:lstStyle/>
          <a:p>
            <a:r>
              <a:rPr lang="ko-KR" altLang="en-US" dirty="0"/>
              <a:t>상속 시 객체의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05CCC-DEEB-5298-9E4C-37ED0854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Q)</a:t>
            </a:r>
            <a:r>
              <a:rPr lang="ko-KR" altLang="en-US" dirty="0"/>
              <a:t> 우측 코드의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36F87-A28F-DAB1-D7DF-8A0E02A1BE59}"/>
              </a:ext>
            </a:extLst>
          </p:cNvPr>
          <p:cNvSpPr txBox="1"/>
          <p:nvPr/>
        </p:nvSpPr>
        <p:spPr>
          <a:xfrm>
            <a:off x="4283034" y="1225689"/>
            <a:ext cx="609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912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15A8F-75A9-AA96-A50E-19D9E7FC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객체의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EAA7C-C2DB-0393-80DC-B010CC55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관계에서는 부모의 모든 정보와 자식의 모든 정보를 저장할 수 있도록 메모리가 할당되어야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부모 클래스 크기 </a:t>
            </a:r>
            <a:r>
              <a:rPr lang="en-US" altLang="ko-KR" dirty="0"/>
              <a:t>+ </a:t>
            </a:r>
            <a:r>
              <a:rPr lang="ko-KR" altLang="en-US" dirty="0"/>
              <a:t>자식 클래스 크기로 메모리가 할당된다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할당된 메모리에는 각각 부모의 멤버들</a:t>
            </a:r>
            <a:r>
              <a:rPr lang="en-US" altLang="ko-KR" dirty="0"/>
              <a:t>, </a:t>
            </a:r>
            <a:r>
              <a:rPr lang="ko-KR" altLang="en-US" dirty="0"/>
              <a:t>자식의 멤버들이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FE5B70-6934-C5F0-3B1E-76E1CA24644E}"/>
              </a:ext>
            </a:extLst>
          </p:cNvPr>
          <p:cNvSpPr/>
          <p:nvPr/>
        </p:nvSpPr>
        <p:spPr>
          <a:xfrm>
            <a:off x="825270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5AA77D-1BA4-E04F-59E2-848633DB5F13}"/>
              </a:ext>
            </a:extLst>
          </p:cNvPr>
          <p:cNvSpPr/>
          <p:nvPr/>
        </p:nvSpPr>
        <p:spPr>
          <a:xfrm>
            <a:off x="1259379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8F8F5A-713F-D73A-241D-38C00BAFEA3B}"/>
              </a:ext>
            </a:extLst>
          </p:cNvPr>
          <p:cNvSpPr/>
          <p:nvPr/>
        </p:nvSpPr>
        <p:spPr>
          <a:xfrm>
            <a:off x="1693488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EC5F6-F897-CBDB-9E5F-E52B0CBF4A92}"/>
              </a:ext>
            </a:extLst>
          </p:cNvPr>
          <p:cNvSpPr/>
          <p:nvPr/>
        </p:nvSpPr>
        <p:spPr>
          <a:xfrm>
            <a:off x="2127597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E00A18-BF8E-2C55-2F1B-460A63FD00F2}"/>
              </a:ext>
            </a:extLst>
          </p:cNvPr>
          <p:cNvSpPr/>
          <p:nvPr/>
        </p:nvSpPr>
        <p:spPr>
          <a:xfrm>
            <a:off x="2561706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7BFFD-AEB5-1266-D938-CD8C7DFE3C46}"/>
              </a:ext>
            </a:extLst>
          </p:cNvPr>
          <p:cNvSpPr/>
          <p:nvPr/>
        </p:nvSpPr>
        <p:spPr>
          <a:xfrm>
            <a:off x="2995815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63BA56-1922-3B9D-64C1-71E15DB03E11}"/>
              </a:ext>
            </a:extLst>
          </p:cNvPr>
          <p:cNvSpPr/>
          <p:nvPr/>
        </p:nvSpPr>
        <p:spPr>
          <a:xfrm>
            <a:off x="3429924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EA67B8-60C5-74BB-EE74-85F6882F4464}"/>
              </a:ext>
            </a:extLst>
          </p:cNvPr>
          <p:cNvSpPr/>
          <p:nvPr/>
        </p:nvSpPr>
        <p:spPr>
          <a:xfrm>
            <a:off x="3864033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096AD7-8DBB-3BE2-D5A7-8DC1E2DC0169}"/>
              </a:ext>
            </a:extLst>
          </p:cNvPr>
          <p:cNvSpPr/>
          <p:nvPr/>
        </p:nvSpPr>
        <p:spPr>
          <a:xfrm>
            <a:off x="4298142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1F021B-D5AB-AB38-785B-4DBB86295F22}"/>
              </a:ext>
            </a:extLst>
          </p:cNvPr>
          <p:cNvSpPr/>
          <p:nvPr/>
        </p:nvSpPr>
        <p:spPr>
          <a:xfrm>
            <a:off x="4732251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A5844E-61DB-31E8-16BA-32ABD13D086C}"/>
              </a:ext>
            </a:extLst>
          </p:cNvPr>
          <p:cNvSpPr/>
          <p:nvPr/>
        </p:nvSpPr>
        <p:spPr>
          <a:xfrm>
            <a:off x="5166360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97C8DA7-DCC1-D2A1-5423-EB92BED2B44B}"/>
              </a:ext>
            </a:extLst>
          </p:cNvPr>
          <p:cNvCxnSpPr>
            <a:cxnSpLocks/>
          </p:cNvCxnSpPr>
          <p:nvPr/>
        </p:nvCxnSpPr>
        <p:spPr>
          <a:xfrm flipV="1">
            <a:off x="1693488" y="540990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0222E2-880C-539E-3C2D-2EB4983DB85E}"/>
              </a:ext>
            </a:extLst>
          </p:cNvPr>
          <p:cNvSpPr txBox="1"/>
          <p:nvPr/>
        </p:nvSpPr>
        <p:spPr>
          <a:xfrm>
            <a:off x="1632292" y="5690120"/>
            <a:ext cx="12458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obj1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D02DFC-9CC0-D531-A6A5-12EBDC1B4426}"/>
              </a:ext>
            </a:extLst>
          </p:cNvPr>
          <p:cNvSpPr/>
          <p:nvPr/>
        </p:nvSpPr>
        <p:spPr>
          <a:xfrm>
            <a:off x="5600469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5E6D7C-E3A5-EB21-8BEF-5939B67C3F8A}"/>
              </a:ext>
            </a:extLst>
          </p:cNvPr>
          <p:cNvSpPr/>
          <p:nvPr/>
        </p:nvSpPr>
        <p:spPr>
          <a:xfrm>
            <a:off x="6034578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77A619-A67D-4534-7A2A-1B8DEB504239}"/>
              </a:ext>
            </a:extLst>
          </p:cNvPr>
          <p:cNvSpPr/>
          <p:nvPr/>
        </p:nvSpPr>
        <p:spPr>
          <a:xfrm>
            <a:off x="6468687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B515A3-B6A4-9EC5-4F3C-1F0E45991FF8}"/>
              </a:ext>
            </a:extLst>
          </p:cNvPr>
          <p:cNvSpPr/>
          <p:nvPr/>
        </p:nvSpPr>
        <p:spPr>
          <a:xfrm>
            <a:off x="6902796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72FC42-A628-8A97-015D-CE8789C86C6A}"/>
              </a:ext>
            </a:extLst>
          </p:cNvPr>
          <p:cNvSpPr/>
          <p:nvPr/>
        </p:nvSpPr>
        <p:spPr>
          <a:xfrm>
            <a:off x="7336905" y="497579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42B520A-9870-2CFE-12A1-EB30A048C449}"/>
              </a:ext>
            </a:extLst>
          </p:cNvPr>
          <p:cNvCxnSpPr>
            <a:cxnSpLocks/>
          </p:cNvCxnSpPr>
          <p:nvPr/>
        </p:nvCxnSpPr>
        <p:spPr>
          <a:xfrm>
            <a:off x="1693488" y="465727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04C6FE-6FA3-B58B-14A7-1AFC4876C0E3}"/>
              </a:ext>
            </a:extLst>
          </p:cNvPr>
          <p:cNvSpPr txBox="1"/>
          <p:nvPr/>
        </p:nvSpPr>
        <p:spPr>
          <a:xfrm>
            <a:off x="1632292" y="4349500"/>
            <a:ext cx="151996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Parent::a</a:t>
            </a:r>
            <a:r>
              <a:rPr lang="en-US" altLang="ko-KR" sz="1200" dirty="0"/>
              <a:t> </a:t>
            </a:r>
            <a:r>
              <a:rPr lang="ko-KR" altLang="en-US" sz="1200" dirty="0"/>
              <a:t>의 주소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D649E2-3B0A-0AF1-F9F5-EEBA26AB8BD0}"/>
              </a:ext>
            </a:extLst>
          </p:cNvPr>
          <p:cNvCxnSpPr>
            <a:cxnSpLocks/>
          </p:cNvCxnSpPr>
          <p:nvPr/>
        </p:nvCxnSpPr>
        <p:spPr>
          <a:xfrm>
            <a:off x="3443465" y="465727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3D65C-223E-40FD-4251-6D8B0AA4000B}"/>
              </a:ext>
            </a:extLst>
          </p:cNvPr>
          <p:cNvSpPr txBox="1"/>
          <p:nvPr/>
        </p:nvSpPr>
        <p:spPr>
          <a:xfrm>
            <a:off x="3382269" y="4349500"/>
            <a:ext cx="151996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Parent::b</a:t>
            </a:r>
            <a:r>
              <a:rPr lang="en-US" altLang="ko-KR" sz="1200" dirty="0"/>
              <a:t> </a:t>
            </a:r>
            <a:r>
              <a:rPr lang="ko-KR" altLang="en-US" sz="1200" dirty="0"/>
              <a:t>의 주소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D3EEDE4-847F-D8D0-6A4F-76CBF3AF002E}"/>
              </a:ext>
            </a:extLst>
          </p:cNvPr>
          <p:cNvCxnSpPr>
            <a:cxnSpLocks/>
          </p:cNvCxnSpPr>
          <p:nvPr/>
        </p:nvCxnSpPr>
        <p:spPr>
          <a:xfrm>
            <a:off x="5186249" y="465727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EAC8B9-BA9A-EAE7-F3A8-FC7D7D745723}"/>
              </a:ext>
            </a:extLst>
          </p:cNvPr>
          <p:cNvSpPr txBox="1"/>
          <p:nvPr/>
        </p:nvSpPr>
        <p:spPr>
          <a:xfrm>
            <a:off x="5125053" y="4349500"/>
            <a:ext cx="143500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Child::c</a:t>
            </a:r>
            <a:r>
              <a:rPr lang="en-US" altLang="ko-KR" sz="1200" dirty="0"/>
              <a:t> </a:t>
            </a:r>
            <a:r>
              <a:rPr lang="ko-KR" altLang="en-US" sz="1200" dirty="0"/>
              <a:t>의 주소</a:t>
            </a:r>
          </a:p>
        </p:txBody>
      </p:sp>
    </p:spTree>
    <p:extLst>
      <p:ext uri="{BB962C8B-B14F-4D97-AF65-F5344CB8AC3E}">
        <p14:creationId xmlns:p14="http://schemas.microsoft.com/office/powerpoint/2010/main" val="228488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1E6BE-373D-824B-8E95-37FF026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코드 영역 내의 메서드들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B1C176-D50E-94CF-FA40-21020279D30A}"/>
              </a:ext>
            </a:extLst>
          </p:cNvPr>
          <p:cNvGrpSpPr/>
          <p:nvPr/>
        </p:nvGrpSpPr>
        <p:grpSpPr>
          <a:xfrm>
            <a:off x="1093083" y="1316956"/>
            <a:ext cx="1999281" cy="5503212"/>
            <a:chOff x="4610745" y="365126"/>
            <a:chExt cx="1999281" cy="55032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94FA25C-1AF6-ABB5-0B6A-DB929A6EE563}"/>
                </a:ext>
              </a:extLst>
            </p:cNvPr>
            <p:cNvSpPr/>
            <p:nvPr/>
          </p:nvSpPr>
          <p:spPr>
            <a:xfrm>
              <a:off x="4610745" y="2981686"/>
              <a:ext cx="1999281" cy="28866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기계어로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E02E5-7908-F141-EDE6-5BF237ED33EE}"/>
                </a:ext>
              </a:extLst>
            </p:cNvPr>
            <p:cNvSpPr/>
            <p:nvPr/>
          </p:nvSpPr>
          <p:spPr>
            <a:xfrm>
              <a:off x="4610745" y="2408297"/>
              <a:ext cx="1999281" cy="5734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전역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/static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B3AB1D-7B85-D2FD-A553-E460C02B06E3}"/>
                </a:ext>
              </a:extLst>
            </p:cNvPr>
            <p:cNvSpPr/>
            <p:nvPr/>
          </p:nvSpPr>
          <p:spPr>
            <a:xfrm>
              <a:off x="4610745" y="1834907"/>
              <a:ext cx="1999281" cy="5734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동적 할당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(Heap)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1F7C86-B257-865D-BE3F-DBD03651C306}"/>
                </a:ext>
              </a:extLst>
            </p:cNvPr>
            <p:cNvSpPr/>
            <p:nvPr/>
          </p:nvSpPr>
          <p:spPr>
            <a:xfrm>
              <a:off x="4610745" y="365126"/>
              <a:ext cx="1999281" cy="5734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 변수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(Stack)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E1F30C-43E1-FF02-A39E-B77CF637C6BF}"/>
                </a:ext>
              </a:extLst>
            </p:cNvPr>
            <p:cNvSpPr/>
            <p:nvPr/>
          </p:nvSpPr>
          <p:spPr>
            <a:xfrm>
              <a:off x="4610745" y="938515"/>
              <a:ext cx="1999281" cy="896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671A383D-1807-3557-9AFB-A526936C0865}"/>
                </a:ext>
              </a:extLst>
            </p:cNvPr>
            <p:cNvSpPr/>
            <p:nvPr/>
          </p:nvSpPr>
          <p:spPr>
            <a:xfrm>
              <a:off x="5467025" y="868773"/>
              <a:ext cx="286719" cy="42255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E859684D-8F41-0A69-2D13-41EAD22CE18D}"/>
                </a:ext>
              </a:extLst>
            </p:cNvPr>
            <p:cNvSpPr/>
            <p:nvPr/>
          </p:nvSpPr>
          <p:spPr>
            <a:xfrm flipV="1">
              <a:off x="5467025" y="1482094"/>
              <a:ext cx="286719" cy="422553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474F82-083D-02D0-6FD5-0F73C4CF5189}"/>
                </a:ext>
              </a:extLst>
            </p:cNvPr>
            <p:cNvSpPr txBox="1"/>
            <p:nvPr/>
          </p:nvSpPr>
          <p:spPr>
            <a:xfrm>
              <a:off x="5642189" y="98985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C6A223-A6D4-0F5A-C7FF-2238FA92E8BD}"/>
                </a:ext>
              </a:extLst>
            </p:cNvPr>
            <p:cNvSpPr txBox="1"/>
            <p:nvPr/>
          </p:nvSpPr>
          <p:spPr>
            <a:xfrm>
              <a:off x="5642189" y="1506596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5BC48F-2606-5044-698F-53901F4DF051}"/>
              </a:ext>
            </a:extLst>
          </p:cNvPr>
          <p:cNvSpPr txBox="1"/>
          <p:nvPr/>
        </p:nvSpPr>
        <p:spPr>
          <a:xfrm>
            <a:off x="1093082" y="4246060"/>
            <a:ext cx="2039592" cy="25530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Parent::f()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기계어 명령어들</a:t>
            </a:r>
            <a:endParaRPr lang="en-US" altLang="ko-KR" sz="1200" b="0" dirty="0"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Child::g()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기계어 명령어들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Child obj;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 기계어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obj.f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 기계어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75D07-7F7C-D1D6-BEBB-208711849513}"/>
              </a:ext>
            </a:extLst>
          </p:cNvPr>
          <p:cNvSpPr txBox="1"/>
          <p:nvPr/>
        </p:nvSpPr>
        <p:spPr>
          <a:xfrm>
            <a:off x="338668" y="430628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2D232-E0DA-DDCE-5E6D-AD7BCD4C551D}"/>
              </a:ext>
            </a:extLst>
          </p:cNvPr>
          <p:cNvSpPr txBox="1"/>
          <p:nvPr/>
        </p:nvSpPr>
        <p:spPr>
          <a:xfrm>
            <a:off x="338668" y="5142402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FF711-D00E-C17C-04C4-0EB2249C2718}"/>
              </a:ext>
            </a:extLst>
          </p:cNvPr>
          <p:cNvSpPr/>
          <p:nvPr/>
        </p:nvSpPr>
        <p:spPr>
          <a:xfrm>
            <a:off x="322012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2576C5-AC31-EA5B-6730-5C8EB2E09584}"/>
              </a:ext>
            </a:extLst>
          </p:cNvPr>
          <p:cNvSpPr/>
          <p:nvPr/>
        </p:nvSpPr>
        <p:spPr>
          <a:xfrm>
            <a:off x="3654237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584B8F-73E5-3CB4-70FC-B72F74B2E467}"/>
              </a:ext>
            </a:extLst>
          </p:cNvPr>
          <p:cNvSpPr/>
          <p:nvPr/>
        </p:nvSpPr>
        <p:spPr>
          <a:xfrm>
            <a:off x="4088346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C0DB27-1411-8A18-132D-FF256FCE67BE}"/>
              </a:ext>
            </a:extLst>
          </p:cNvPr>
          <p:cNvSpPr/>
          <p:nvPr/>
        </p:nvSpPr>
        <p:spPr>
          <a:xfrm>
            <a:off x="4522455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BC0E93-9690-C791-7AB2-1890910B728F}"/>
              </a:ext>
            </a:extLst>
          </p:cNvPr>
          <p:cNvSpPr/>
          <p:nvPr/>
        </p:nvSpPr>
        <p:spPr>
          <a:xfrm>
            <a:off x="4956564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CD49E9-54F6-F28A-D8CE-5148BC50D85A}"/>
              </a:ext>
            </a:extLst>
          </p:cNvPr>
          <p:cNvSpPr/>
          <p:nvPr/>
        </p:nvSpPr>
        <p:spPr>
          <a:xfrm>
            <a:off x="5390673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F57095-C5EF-220D-0FB7-957072248A81}"/>
              </a:ext>
            </a:extLst>
          </p:cNvPr>
          <p:cNvSpPr/>
          <p:nvPr/>
        </p:nvSpPr>
        <p:spPr>
          <a:xfrm>
            <a:off x="5824782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0CEC0-0D0D-AB56-7802-2074E2F6829B}"/>
              </a:ext>
            </a:extLst>
          </p:cNvPr>
          <p:cNvSpPr/>
          <p:nvPr/>
        </p:nvSpPr>
        <p:spPr>
          <a:xfrm>
            <a:off x="6258891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90F84B-9CDB-DE56-B9A1-33B1C774C457}"/>
              </a:ext>
            </a:extLst>
          </p:cNvPr>
          <p:cNvSpPr/>
          <p:nvPr/>
        </p:nvSpPr>
        <p:spPr>
          <a:xfrm>
            <a:off x="6693000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41EC86-7080-A4F3-BA4B-12CCA76FB437}"/>
              </a:ext>
            </a:extLst>
          </p:cNvPr>
          <p:cNvSpPr/>
          <p:nvPr/>
        </p:nvSpPr>
        <p:spPr>
          <a:xfrm>
            <a:off x="7127109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9D0A91-A2EF-D4BF-139C-7AD3626F3BFC}"/>
              </a:ext>
            </a:extLst>
          </p:cNvPr>
          <p:cNvSpPr/>
          <p:nvPr/>
        </p:nvSpPr>
        <p:spPr>
          <a:xfrm>
            <a:off x="756121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E82003-FCA4-9CA3-4660-26BAD20F1C48}"/>
              </a:ext>
            </a:extLst>
          </p:cNvPr>
          <p:cNvCxnSpPr>
            <a:cxnSpLocks/>
          </p:cNvCxnSpPr>
          <p:nvPr/>
        </p:nvCxnSpPr>
        <p:spPr>
          <a:xfrm flipV="1">
            <a:off x="4088346" y="1993765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037EEA-6DBE-6080-211F-25DE656F62A8}"/>
              </a:ext>
            </a:extLst>
          </p:cNvPr>
          <p:cNvSpPr txBox="1"/>
          <p:nvPr/>
        </p:nvSpPr>
        <p:spPr>
          <a:xfrm>
            <a:off x="4027150" y="2323017"/>
            <a:ext cx="11464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01A036-750A-2ADD-8567-7EBFF88F0BE6}"/>
              </a:ext>
            </a:extLst>
          </p:cNvPr>
          <p:cNvSpPr/>
          <p:nvPr/>
        </p:nvSpPr>
        <p:spPr>
          <a:xfrm>
            <a:off x="7995327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2A2212-E2BF-AC25-A039-63EADC1CDC8B}"/>
              </a:ext>
            </a:extLst>
          </p:cNvPr>
          <p:cNvSpPr/>
          <p:nvPr/>
        </p:nvSpPr>
        <p:spPr>
          <a:xfrm>
            <a:off x="8429436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1F4CE4-6AAF-76A6-0BD1-FA5BE5C14A15}"/>
              </a:ext>
            </a:extLst>
          </p:cNvPr>
          <p:cNvSpPr/>
          <p:nvPr/>
        </p:nvSpPr>
        <p:spPr>
          <a:xfrm>
            <a:off x="8863545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A6C9F-F41D-D293-4B0B-5BB6069610A6}"/>
              </a:ext>
            </a:extLst>
          </p:cNvPr>
          <p:cNvSpPr/>
          <p:nvPr/>
        </p:nvSpPr>
        <p:spPr>
          <a:xfrm>
            <a:off x="9297654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9B3E70-D1C5-043D-4048-525321EBD7B7}"/>
              </a:ext>
            </a:extLst>
          </p:cNvPr>
          <p:cNvSpPr/>
          <p:nvPr/>
        </p:nvSpPr>
        <p:spPr>
          <a:xfrm>
            <a:off x="9731763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402EC-EA1E-6AA6-C800-F7C37AC4A557}"/>
              </a:ext>
            </a:extLst>
          </p:cNvPr>
          <p:cNvSpPr txBox="1"/>
          <p:nvPr/>
        </p:nvSpPr>
        <p:spPr>
          <a:xfrm>
            <a:off x="338668" y="597851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68B61C1-A5C3-C559-4E34-D9BA9AC4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12" y="3227658"/>
            <a:ext cx="1756452" cy="17564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4C7B966-3051-FFA3-72D4-F77DE6AFB569}"/>
              </a:ext>
            </a:extLst>
          </p:cNvPr>
          <p:cNvSpPr txBox="1"/>
          <p:nvPr/>
        </p:nvSpPr>
        <p:spPr>
          <a:xfrm>
            <a:off x="5607727" y="4306287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100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27C1F4-E053-2BB5-D306-CD8E792212CE}"/>
              </a:ext>
            </a:extLst>
          </p:cNvPr>
          <p:cNvSpPr txBox="1"/>
          <p:nvPr/>
        </p:nvSpPr>
        <p:spPr>
          <a:xfrm>
            <a:off x="5721328" y="4401563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104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98F1CB-DA4C-0021-917A-51BAC9DA5D95}"/>
              </a:ext>
            </a:extLst>
          </p:cNvPr>
          <p:cNvSpPr txBox="1"/>
          <p:nvPr/>
        </p:nvSpPr>
        <p:spPr>
          <a:xfrm>
            <a:off x="5834929" y="4496839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800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097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3" grpId="0" animBg="1"/>
      <p:bldP spid="54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1E6BE-373D-824B-8E95-37FF026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코드 영역 내의 메서드들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B1C176-D50E-94CF-FA40-21020279D30A}"/>
              </a:ext>
            </a:extLst>
          </p:cNvPr>
          <p:cNvGrpSpPr/>
          <p:nvPr/>
        </p:nvGrpSpPr>
        <p:grpSpPr>
          <a:xfrm>
            <a:off x="1093083" y="1316956"/>
            <a:ext cx="1999281" cy="5503212"/>
            <a:chOff x="4610745" y="365126"/>
            <a:chExt cx="1999281" cy="55032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94FA25C-1AF6-ABB5-0B6A-DB929A6EE563}"/>
                </a:ext>
              </a:extLst>
            </p:cNvPr>
            <p:cNvSpPr/>
            <p:nvPr/>
          </p:nvSpPr>
          <p:spPr>
            <a:xfrm>
              <a:off x="4610745" y="2981686"/>
              <a:ext cx="1999281" cy="28866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코드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기계어로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DE02E5-7908-F141-EDE6-5BF237ED33EE}"/>
                </a:ext>
              </a:extLst>
            </p:cNvPr>
            <p:cNvSpPr/>
            <p:nvPr/>
          </p:nvSpPr>
          <p:spPr>
            <a:xfrm>
              <a:off x="4610745" y="2408297"/>
              <a:ext cx="1999281" cy="57343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전역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/static </a:t>
              </a: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변수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B3AB1D-7B85-D2FD-A553-E460C02B06E3}"/>
                </a:ext>
              </a:extLst>
            </p:cNvPr>
            <p:cNvSpPr/>
            <p:nvPr/>
          </p:nvSpPr>
          <p:spPr>
            <a:xfrm>
              <a:off x="4610745" y="1834907"/>
              <a:ext cx="1999281" cy="5734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동적 할당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(Heap)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51F7C86-B257-865D-BE3F-DBD03651C306}"/>
                </a:ext>
              </a:extLst>
            </p:cNvPr>
            <p:cNvSpPr/>
            <p:nvPr/>
          </p:nvSpPr>
          <p:spPr>
            <a:xfrm>
              <a:off x="4610745" y="365126"/>
              <a:ext cx="1999281" cy="5734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지역 변수 </a:t>
              </a:r>
              <a: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(Stack)</a:t>
              </a:r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0E1F30C-43E1-FF02-A39E-B77CF637C6BF}"/>
                </a:ext>
              </a:extLst>
            </p:cNvPr>
            <p:cNvSpPr/>
            <p:nvPr/>
          </p:nvSpPr>
          <p:spPr>
            <a:xfrm>
              <a:off x="4610745" y="938515"/>
              <a:ext cx="1999281" cy="8963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671A383D-1807-3557-9AFB-A526936C0865}"/>
                </a:ext>
              </a:extLst>
            </p:cNvPr>
            <p:cNvSpPr/>
            <p:nvPr/>
          </p:nvSpPr>
          <p:spPr>
            <a:xfrm>
              <a:off x="5467025" y="868773"/>
              <a:ext cx="286719" cy="422553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E859684D-8F41-0A69-2D13-41EAD22CE18D}"/>
                </a:ext>
              </a:extLst>
            </p:cNvPr>
            <p:cNvSpPr/>
            <p:nvPr/>
          </p:nvSpPr>
          <p:spPr>
            <a:xfrm flipV="1">
              <a:off x="5467025" y="1482094"/>
              <a:ext cx="286719" cy="422553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474F82-083D-02D0-6FD5-0F73C4CF5189}"/>
                </a:ext>
              </a:extLst>
            </p:cNvPr>
            <p:cNvSpPr txBox="1"/>
            <p:nvPr/>
          </p:nvSpPr>
          <p:spPr>
            <a:xfrm>
              <a:off x="5642189" y="989850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C6A223-A6D4-0F5A-C7FF-2238FA92E8BD}"/>
                </a:ext>
              </a:extLst>
            </p:cNvPr>
            <p:cNvSpPr txBox="1"/>
            <p:nvPr/>
          </p:nvSpPr>
          <p:spPr>
            <a:xfrm>
              <a:off x="5642189" y="1506596"/>
              <a:ext cx="80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증가 방향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45BC48F-2606-5044-698F-53901F4DF051}"/>
              </a:ext>
            </a:extLst>
          </p:cNvPr>
          <p:cNvSpPr txBox="1"/>
          <p:nvPr/>
        </p:nvSpPr>
        <p:spPr>
          <a:xfrm>
            <a:off x="1093082" y="4246060"/>
            <a:ext cx="2039592" cy="25530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Parent::f()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기계어 명령어들</a:t>
            </a:r>
            <a:endParaRPr lang="en-US" altLang="ko-KR" sz="1200" b="0" dirty="0"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Child::g()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</a:t>
            </a:r>
            <a:b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기계어 명령어들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  <a:ea typeface="나눔고딕" panose="020D0604000000000000" pitchFamily="50" charset="-127"/>
              </a:rPr>
              <a:t>Child obj;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 기계어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obj.f</a:t>
            </a:r>
            <a:r>
              <a:rPr lang="en-US" altLang="ko-KR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2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대응되는 기계어</a:t>
            </a:r>
            <a:endParaRPr lang="en-US" altLang="ko-KR" sz="12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75D07-7F7C-D1D6-BEBB-208711849513}"/>
              </a:ext>
            </a:extLst>
          </p:cNvPr>
          <p:cNvSpPr txBox="1"/>
          <p:nvPr/>
        </p:nvSpPr>
        <p:spPr>
          <a:xfrm>
            <a:off x="338668" y="430628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42D232-E0DA-DDCE-5E6D-AD7BCD4C551D}"/>
              </a:ext>
            </a:extLst>
          </p:cNvPr>
          <p:cNvSpPr txBox="1"/>
          <p:nvPr/>
        </p:nvSpPr>
        <p:spPr>
          <a:xfrm>
            <a:off x="338668" y="5142402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8CFF711-D00E-C17C-04C4-0EB2249C2718}"/>
              </a:ext>
            </a:extLst>
          </p:cNvPr>
          <p:cNvSpPr/>
          <p:nvPr/>
        </p:nvSpPr>
        <p:spPr>
          <a:xfrm>
            <a:off x="322012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2576C5-AC31-EA5B-6730-5C8EB2E09584}"/>
              </a:ext>
            </a:extLst>
          </p:cNvPr>
          <p:cNvSpPr/>
          <p:nvPr/>
        </p:nvSpPr>
        <p:spPr>
          <a:xfrm>
            <a:off x="3654237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584B8F-73E5-3CB4-70FC-B72F74B2E467}"/>
              </a:ext>
            </a:extLst>
          </p:cNvPr>
          <p:cNvSpPr/>
          <p:nvPr/>
        </p:nvSpPr>
        <p:spPr>
          <a:xfrm>
            <a:off x="4088346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C0DB27-1411-8A18-132D-FF256FCE67BE}"/>
              </a:ext>
            </a:extLst>
          </p:cNvPr>
          <p:cNvSpPr/>
          <p:nvPr/>
        </p:nvSpPr>
        <p:spPr>
          <a:xfrm>
            <a:off x="4522455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BC0E93-9690-C791-7AB2-1890910B728F}"/>
              </a:ext>
            </a:extLst>
          </p:cNvPr>
          <p:cNvSpPr/>
          <p:nvPr/>
        </p:nvSpPr>
        <p:spPr>
          <a:xfrm>
            <a:off x="4956564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CD49E9-54F6-F28A-D8CE-5148BC50D85A}"/>
              </a:ext>
            </a:extLst>
          </p:cNvPr>
          <p:cNvSpPr/>
          <p:nvPr/>
        </p:nvSpPr>
        <p:spPr>
          <a:xfrm>
            <a:off x="5390673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F57095-C5EF-220D-0FB7-957072248A81}"/>
              </a:ext>
            </a:extLst>
          </p:cNvPr>
          <p:cNvSpPr/>
          <p:nvPr/>
        </p:nvSpPr>
        <p:spPr>
          <a:xfrm>
            <a:off x="5824782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7E0CEC0-0D0D-AB56-7802-2074E2F6829B}"/>
              </a:ext>
            </a:extLst>
          </p:cNvPr>
          <p:cNvSpPr/>
          <p:nvPr/>
        </p:nvSpPr>
        <p:spPr>
          <a:xfrm>
            <a:off x="6258891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90F84B-9CDB-DE56-B9A1-33B1C774C457}"/>
              </a:ext>
            </a:extLst>
          </p:cNvPr>
          <p:cNvSpPr/>
          <p:nvPr/>
        </p:nvSpPr>
        <p:spPr>
          <a:xfrm>
            <a:off x="6693000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41EC86-7080-A4F3-BA4B-12CCA76FB437}"/>
              </a:ext>
            </a:extLst>
          </p:cNvPr>
          <p:cNvSpPr/>
          <p:nvPr/>
        </p:nvSpPr>
        <p:spPr>
          <a:xfrm>
            <a:off x="7127109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9D0A91-A2EF-D4BF-139C-7AD3626F3BFC}"/>
              </a:ext>
            </a:extLst>
          </p:cNvPr>
          <p:cNvSpPr/>
          <p:nvPr/>
        </p:nvSpPr>
        <p:spPr>
          <a:xfrm>
            <a:off x="7561218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FE82003-FCA4-9CA3-4660-26BAD20F1C48}"/>
              </a:ext>
            </a:extLst>
          </p:cNvPr>
          <p:cNvCxnSpPr>
            <a:cxnSpLocks/>
          </p:cNvCxnSpPr>
          <p:nvPr/>
        </p:nvCxnSpPr>
        <p:spPr>
          <a:xfrm flipV="1">
            <a:off x="4088346" y="1993765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037EEA-6DBE-6080-211F-25DE656F62A8}"/>
              </a:ext>
            </a:extLst>
          </p:cNvPr>
          <p:cNvSpPr txBox="1"/>
          <p:nvPr/>
        </p:nvSpPr>
        <p:spPr>
          <a:xfrm>
            <a:off x="4027150" y="2323017"/>
            <a:ext cx="11464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01A036-750A-2ADD-8567-7EBFF88F0BE6}"/>
              </a:ext>
            </a:extLst>
          </p:cNvPr>
          <p:cNvSpPr/>
          <p:nvPr/>
        </p:nvSpPr>
        <p:spPr>
          <a:xfrm>
            <a:off x="7995327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2A2212-E2BF-AC25-A039-63EADC1CDC8B}"/>
              </a:ext>
            </a:extLst>
          </p:cNvPr>
          <p:cNvSpPr/>
          <p:nvPr/>
        </p:nvSpPr>
        <p:spPr>
          <a:xfrm>
            <a:off x="8429436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01F4CE4-6AAF-76A6-0BD1-FA5BE5C14A15}"/>
              </a:ext>
            </a:extLst>
          </p:cNvPr>
          <p:cNvSpPr/>
          <p:nvPr/>
        </p:nvSpPr>
        <p:spPr>
          <a:xfrm>
            <a:off x="8863545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A6C9F-F41D-D293-4B0B-5BB6069610A6}"/>
              </a:ext>
            </a:extLst>
          </p:cNvPr>
          <p:cNvSpPr/>
          <p:nvPr/>
        </p:nvSpPr>
        <p:spPr>
          <a:xfrm>
            <a:off x="9297654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9B3E70-D1C5-043D-4048-525321EBD7B7}"/>
              </a:ext>
            </a:extLst>
          </p:cNvPr>
          <p:cNvSpPr/>
          <p:nvPr/>
        </p:nvSpPr>
        <p:spPr>
          <a:xfrm>
            <a:off x="9731763" y="155965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402EC-EA1E-6AA6-C800-F7C37AC4A557}"/>
              </a:ext>
            </a:extLst>
          </p:cNvPr>
          <p:cNvSpPr txBox="1"/>
          <p:nvPr/>
        </p:nvSpPr>
        <p:spPr>
          <a:xfrm>
            <a:off x="338668" y="597851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번지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68B61C1-A5C3-C559-4E34-D9BA9AC4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12" y="3227658"/>
            <a:ext cx="1756452" cy="17564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4C7B966-3051-FFA3-72D4-F77DE6AFB569}"/>
              </a:ext>
            </a:extLst>
          </p:cNvPr>
          <p:cNvSpPr txBox="1"/>
          <p:nvPr/>
        </p:nvSpPr>
        <p:spPr>
          <a:xfrm>
            <a:off x="5607727" y="4306287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100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27C1F4-E053-2BB5-D306-CD8E792212CE}"/>
              </a:ext>
            </a:extLst>
          </p:cNvPr>
          <p:cNvSpPr txBox="1"/>
          <p:nvPr/>
        </p:nvSpPr>
        <p:spPr>
          <a:xfrm>
            <a:off x="5721328" y="4401563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104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98F1CB-DA4C-0021-917A-51BAC9DA5D95}"/>
              </a:ext>
            </a:extLst>
          </p:cNvPr>
          <p:cNvSpPr txBox="1"/>
          <p:nvPr/>
        </p:nvSpPr>
        <p:spPr>
          <a:xfrm>
            <a:off x="5834929" y="4496839"/>
            <a:ext cx="12413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PC = 800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B888E6-A251-7963-BCAE-75B778E700A0}"/>
              </a:ext>
            </a:extLst>
          </p:cNvPr>
          <p:cNvSpPr txBox="1"/>
          <p:nvPr/>
        </p:nvSpPr>
        <p:spPr>
          <a:xfrm>
            <a:off x="7189865" y="3000499"/>
            <a:ext cx="4926925" cy="32111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sz="16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잠깐</a:t>
            </a:r>
            <a:r>
              <a:rPr lang="en-US" altLang="ko-KR" sz="16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!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지금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CPU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는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가 가리키는 기계어를 순서대로 그대로 수행하고 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어떤 판단도 없이 기계적으로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이 때 생성된 기계어들은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컴파일러에 의해 </a:t>
            </a:r>
            <a:r>
              <a:rPr lang="ko-KR" altLang="en-US" sz="16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정적으로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한 번 </a:t>
            </a:r>
            <a:r>
              <a:rPr lang="ko-KR" altLang="en-US" sz="16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생성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되어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프로그램이 실행될 때 메모리로 올라온 것이다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따라서 지금까지의 모든 판단은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6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컴파일러가 사전에 정적으로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한 것이다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 err="1">
                <a:latin typeface="Consolas" panose="020B0609020204030204" pitchFamily="49" charset="0"/>
                <a:ea typeface="바탕" panose="02030600000101010101" pitchFamily="18" charset="-127"/>
              </a:rPr>
              <a:t>obj.f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호출 시 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Parent::f()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로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바꿔야 한다는 사실까지도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1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A5423-B4D0-58F1-807A-CED1339B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메서드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8CAC7-869C-A86E-3156-70AF49AD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코드의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2414-3C57-8EC0-2296-D99F5B9223F1}"/>
              </a:ext>
            </a:extLst>
          </p:cNvPr>
          <p:cNvSpPr txBox="1"/>
          <p:nvPr/>
        </p:nvSpPr>
        <p:spPr>
          <a:xfrm>
            <a:off x="653144" y="1831029"/>
            <a:ext cx="5387438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"Parent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B34CE-9226-20F7-1272-4F0393C5B1B0}"/>
              </a:ext>
            </a:extLst>
          </p:cNvPr>
          <p:cNvSpPr txBox="1"/>
          <p:nvPr/>
        </p:nvSpPr>
        <p:spPr>
          <a:xfrm>
            <a:off x="6840187" y="3000499"/>
            <a:ext cx="5276603" cy="3457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앞에서 메서드 호출은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CPU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내부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갱신하는 것이라고 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갱신하는 것은 현재 실행하고 있는 기계어 명령어가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갱신하라고 시키기 때문이다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그런 명령어는 컴파일러가 정적으로 그렇게 생성했기 때문이다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컴파일러는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에 대해서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시작 주소로 바꾸는 기계어 코드를 생성했다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컴파일러는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에 대해서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시작 주소로 바꾸는 기계어 코드를 생성했다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CEC7CC-04D6-0764-6A0B-ACC85820CE25}"/>
              </a:ext>
            </a:extLst>
          </p:cNvPr>
          <p:cNvCxnSpPr>
            <a:cxnSpLocks/>
          </p:cNvCxnSpPr>
          <p:nvPr/>
        </p:nvCxnSpPr>
        <p:spPr>
          <a:xfrm flipH="1">
            <a:off x="2002971" y="4948052"/>
            <a:ext cx="4900551" cy="490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3AA7CA-A6A7-6BAE-C537-EEA81CEE0C65}"/>
              </a:ext>
            </a:extLst>
          </p:cNvPr>
          <p:cNvCxnSpPr>
            <a:cxnSpLocks/>
          </p:cNvCxnSpPr>
          <p:nvPr/>
        </p:nvCxnSpPr>
        <p:spPr>
          <a:xfrm flipH="1" flipV="1">
            <a:off x="2731325" y="5672447"/>
            <a:ext cx="4172197" cy="11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A5423-B4D0-58F1-807A-CED1339B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메서드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8CAC7-869C-A86E-3156-70AF49AD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몇 줄 바꿔서 아래 코드의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2414-3C57-8EC0-2296-D99F5B9223F1}"/>
              </a:ext>
            </a:extLst>
          </p:cNvPr>
          <p:cNvSpPr txBox="1"/>
          <p:nvPr/>
        </p:nvSpPr>
        <p:spPr>
          <a:xfrm>
            <a:off x="653144" y="1831029"/>
            <a:ext cx="5387438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"Parent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B34CE-9226-20F7-1272-4F0393C5B1B0}"/>
              </a:ext>
            </a:extLst>
          </p:cNvPr>
          <p:cNvSpPr txBox="1"/>
          <p:nvPr/>
        </p:nvSpPr>
        <p:spPr>
          <a:xfrm>
            <a:off x="6840187" y="3000499"/>
            <a:ext cx="5276603" cy="2513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컴파일러는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에 대해서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가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객체임을 파악하고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시작 주소로 바꾸는 기계어 코드를 생성했다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컴파일러는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에 대해서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메서드를 호출하는 것으로 판단하고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의 시작 주소로 바꾸는 기계어 코드를 생성했다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그런데 이건 우리가 원한 것이 아닐 것이다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4CEC7CC-04D6-0764-6A0B-ACC85820CE25}"/>
              </a:ext>
            </a:extLst>
          </p:cNvPr>
          <p:cNvCxnSpPr>
            <a:cxnSpLocks/>
          </p:cNvCxnSpPr>
          <p:nvPr/>
        </p:nvCxnSpPr>
        <p:spPr>
          <a:xfrm flipH="1">
            <a:off x="2002971" y="3222171"/>
            <a:ext cx="4872842" cy="2216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83AA7CA-A6A7-6BAE-C537-EEA81CEE0C65}"/>
              </a:ext>
            </a:extLst>
          </p:cNvPr>
          <p:cNvCxnSpPr>
            <a:cxnSpLocks/>
          </p:cNvCxnSpPr>
          <p:nvPr/>
        </p:nvCxnSpPr>
        <p:spPr>
          <a:xfrm flipH="1">
            <a:off x="2002971" y="4290951"/>
            <a:ext cx="4948052" cy="1864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46325-A48C-1CD3-C9C3-3DF0F0EE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</a:t>
            </a:r>
            <a:r>
              <a:rPr lang="en-US" altLang="ko-KR" dirty="0"/>
              <a:t>“</a:t>
            </a:r>
            <a:r>
              <a:rPr lang="ko-KR" altLang="en-US" dirty="0"/>
              <a:t>다형성을 지원하게</a:t>
            </a:r>
            <a:r>
              <a:rPr lang="en-US" altLang="ko-KR" dirty="0"/>
              <a:t>”</a:t>
            </a:r>
            <a:r>
              <a:rPr lang="ko-KR" altLang="en-US" dirty="0"/>
              <a:t> 메서드 호출하려면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393AB-E6F5-ED00-26FD-2F030E993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679986" cy="53895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보통 자식 클래스가 메서드를 </a:t>
            </a:r>
            <a:r>
              <a:rPr lang="en-US" altLang="ko-KR" dirty="0"/>
              <a:t>override </a:t>
            </a:r>
            <a:r>
              <a:rPr lang="ko-KR" altLang="en-US" dirty="0"/>
              <a:t>하면</a:t>
            </a:r>
            <a:br>
              <a:rPr lang="en-US" altLang="ko-KR" dirty="0"/>
            </a:br>
            <a:r>
              <a:rPr lang="ko-KR" altLang="en-US" dirty="0"/>
              <a:t>자식 객체에 대해서 그 메서드 구현이 호출되기를 기대할 것이므로</a:t>
            </a:r>
            <a:br>
              <a:rPr lang="en-US" altLang="ko-KR" dirty="0"/>
            </a:br>
            <a:r>
              <a:rPr lang="ko-KR" altLang="en-US" dirty="0"/>
              <a:t>아마 앞의 결과는 우리가 원한 바가 아닐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간혹 앞의 동작을 의도하는 경우도 있을 수는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앞의 문제가 발생한 이유는</a:t>
            </a:r>
            <a:br>
              <a:rPr lang="en-US" altLang="ko-KR" dirty="0"/>
            </a:br>
            <a:r>
              <a:rPr lang="ko-KR" altLang="en-US" dirty="0"/>
              <a:t>컴파일러가 </a:t>
            </a:r>
            <a:r>
              <a:rPr lang="en-US" altLang="ko-KR" dirty="0"/>
              <a:t>PC </a:t>
            </a:r>
            <a:r>
              <a:rPr lang="ko-KR" altLang="en-US" dirty="0"/>
              <a:t>를 업데이트 하는 기계어 코드를 정적으로 미리 생성했기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우리가 원하는 것은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/>
              <a:t> </a:t>
            </a:r>
            <a:r>
              <a:rPr lang="ko-KR" altLang="en-US" dirty="0"/>
              <a:t>가 가리키는 것이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dirty="0"/>
              <a:t> </a:t>
            </a:r>
            <a:r>
              <a:rPr lang="ko-KR" altLang="en-US" dirty="0"/>
              <a:t>의 객체이면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가 호출되고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(Parent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의 또다른 자식 클래스인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AnotherChild</a:t>
            </a:r>
            <a:r>
              <a:rPr lang="en-US" altLang="ko-KR" dirty="0"/>
              <a:t> </a:t>
            </a:r>
            <a:r>
              <a:rPr lang="ko-KR" altLang="en-US" dirty="0"/>
              <a:t>의 객체이면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AnotherChild</a:t>
            </a:r>
            <a:r>
              <a:rPr lang="en-US" altLang="ko-KR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가 호출되게끔 하고 싶다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다시 말해 다형성을 지원하게 메서드를 호출하게 하고 싶다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14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DF2C2-BE44-0D3B-4FEF-6F7C6BB2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어느 나라 말을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5E847-FB96-22AD-1CC5-BB7B5ED99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Instruction Set Architecture (ISA)</a:t>
            </a:r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가 인식하는 기계어 코드</a:t>
            </a:r>
            <a:r>
              <a:rPr lang="en-US" altLang="ko-KR" dirty="0"/>
              <a:t>(=</a:t>
            </a:r>
            <a:r>
              <a:rPr lang="ko-KR" altLang="en-US" dirty="0"/>
              <a:t>명령어</a:t>
            </a:r>
            <a:r>
              <a:rPr lang="en-US" altLang="ko-KR" dirty="0"/>
              <a:t>)</a:t>
            </a:r>
            <a:r>
              <a:rPr lang="ko-KR" altLang="en-US" dirty="0"/>
              <a:t> 집합</a:t>
            </a:r>
            <a:endParaRPr lang="en-US" altLang="ko-KR" dirty="0"/>
          </a:p>
          <a:p>
            <a:pPr lvl="2"/>
            <a:r>
              <a:rPr lang="ko-KR" altLang="en-US" dirty="0"/>
              <a:t>더하기 용 기계어</a:t>
            </a:r>
            <a:r>
              <a:rPr lang="en-US" altLang="ko-KR" dirty="0"/>
              <a:t>, </a:t>
            </a:r>
            <a:r>
              <a:rPr lang="ko-KR" altLang="en-US" dirty="0"/>
              <a:t>빼기 용 기계어</a:t>
            </a:r>
            <a:r>
              <a:rPr lang="en-US" altLang="ko-KR" dirty="0"/>
              <a:t>, </a:t>
            </a:r>
            <a:r>
              <a:rPr lang="ko-KR" altLang="en-US" dirty="0"/>
              <a:t>나머지 계산 기계어</a:t>
            </a:r>
            <a:r>
              <a:rPr lang="en-US" altLang="ko-KR" dirty="0"/>
              <a:t>, …</a:t>
            </a:r>
          </a:p>
          <a:p>
            <a:pPr lvl="1"/>
            <a:r>
              <a:rPr lang="ko-KR" altLang="en-US" dirty="0"/>
              <a:t>서로 다른 </a:t>
            </a:r>
            <a:r>
              <a:rPr lang="en-US" altLang="ko-KR" dirty="0"/>
              <a:t>CPU </a:t>
            </a:r>
            <a:r>
              <a:rPr lang="ko-KR" altLang="en-US" dirty="0"/>
              <a:t>라면 </a:t>
            </a:r>
            <a:r>
              <a:rPr lang="en-US" altLang="ko-KR" dirty="0"/>
              <a:t>ISA </a:t>
            </a:r>
            <a:r>
              <a:rPr lang="ko-KR" altLang="en-US" dirty="0"/>
              <a:t>가 다를 수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CPU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는 메모리로부터 한 번에 </a:t>
            </a:r>
            <a:r>
              <a:rPr lang="en-US" altLang="ko-KR" dirty="0"/>
              <a:t>128</a:t>
            </a:r>
            <a:r>
              <a:rPr lang="ko-KR" altLang="en-US" dirty="0"/>
              <a:t>바이트를 읽어오는 기계어 코드가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CPU B </a:t>
            </a:r>
            <a:r>
              <a:rPr lang="ko-KR" altLang="en-US" dirty="0"/>
              <a:t>는 이런 명령어는 없고 </a:t>
            </a:r>
            <a:r>
              <a:rPr lang="en-US" altLang="ko-KR" dirty="0"/>
              <a:t>64</a:t>
            </a:r>
            <a:r>
              <a:rPr lang="ko-KR" altLang="en-US" dirty="0"/>
              <a:t>바이트를 읽어오는 기계어 코드가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CPU A </a:t>
            </a:r>
            <a:r>
              <a:rPr lang="ko-KR" altLang="en-US" dirty="0"/>
              <a:t>는 나머지 계산 기계어가 있으나 </a:t>
            </a:r>
            <a:r>
              <a:rPr lang="en-US" altLang="ko-KR" dirty="0"/>
              <a:t>CPU B </a:t>
            </a:r>
            <a:r>
              <a:rPr lang="ko-KR" altLang="en-US" dirty="0"/>
              <a:t>는 이런 기계어가 없다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이는 </a:t>
            </a:r>
            <a:r>
              <a:rPr lang="en-US" altLang="ko-KR" dirty="0"/>
              <a:t>CPU </a:t>
            </a:r>
            <a:r>
              <a:rPr lang="ko-KR" altLang="en-US" dirty="0"/>
              <a:t>내부 구조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CPU </a:t>
            </a:r>
            <a:r>
              <a:rPr lang="ko-KR" altLang="en-US" dirty="0"/>
              <a:t>마다 효율적으로 처리할 수 있는 작업들이 다르기 때문이다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위의 예시에서 </a:t>
            </a:r>
            <a:r>
              <a:rPr lang="en-US" altLang="ko-KR" dirty="0"/>
              <a:t>CPU A </a:t>
            </a:r>
            <a:r>
              <a:rPr lang="ko-KR" altLang="en-US" dirty="0"/>
              <a:t>는 메모리와의 </a:t>
            </a:r>
            <a:r>
              <a:rPr lang="en-US" altLang="ko-KR" dirty="0"/>
              <a:t>BUS </a:t>
            </a:r>
            <a:r>
              <a:rPr lang="ko-KR" altLang="en-US" dirty="0"/>
              <a:t>대역폭이 </a:t>
            </a:r>
            <a:r>
              <a:rPr lang="en-US" altLang="ko-KR" dirty="0"/>
              <a:t>CPU B </a:t>
            </a:r>
            <a:r>
              <a:rPr lang="ko-KR" altLang="en-US" dirty="0"/>
              <a:t>보다 더 </a:t>
            </a:r>
            <a:r>
              <a:rPr lang="ko-KR" altLang="en-US" dirty="0" err="1"/>
              <a:t>크다거나</a:t>
            </a:r>
            <a:r>
              <a:rPr lang="en-US" altLang="ko-KR" dirty="0"/>
              <a:t>..</a:t>
            </a:r>
          </a:p>
          <a:p>
            <a:pPr lvl="1"/>
            <a:r>
              <a:rPr lang="en-US" altLang="ko-KR" dirty="0"/>
              <a:t>ISA</a:t>
            </a:r>
            <a:r>
              <a:rPr lang="ko-KR" altLang="en-US" dirty="0"/>
              <a:t> 가 다른 </a:t>
            </a:r>
            <a:r>
              <a:rPr lang="en-US" altLang="ko-KR" dirty="0"/>
              <a:t>CPU → </a:t>
            </a:r>
            <a:r>
              <a:rPr lang="ko-KR" altLang="en-US" dirty="0"/>
              <a:t>호환 안되는 </a:t>
            </a:r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(Intel vs. ARM)</a:t>
            </a:r>
          </a:p>
          <a:p>
            <a:pPr lvl="1"/>
            <a:r>
              <a:rPr lang="en-US" altLang="ko-KR" dirty="0"/>
              <a:t>ISA</a:t>
            </a:r>
            <a:r>
              <a:rPr lang="ko-KR" altLang="en-US" dirty="0"/>
              <a:t> 가 같은 </a:t>
            </a:r>
            <a:r>
              <a:rPr lang="en-US" altLang="ko-KR" dirty="0"/>
              <a:t>CPU → </a:t>
            </a:r>
            <a:r>
              <a:rPr lang="ko-KR" altLang="en-US" dirty="0"/>
              <a:t>호환 가능한 </a:t>
            </a:r>
            <a:r>
              <a:rPr lang="en-US" altLang="ko-KR" dirty="0"/>
              <a:t>CPU (Intel &amp; AMD; OS </a:t>
            </a:r>
            <a:r>
              <a:rPr lang="ko-KR" altLang="en-US" dirty="0"/>
              <a:t>및 응용프로그램 모두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7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5D-D73D-FEF0-5FC8-9D90EF99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시 </a:t>
            </a:r>
            <a:r>
              <a:rPr lang="en-US" altLang="ko-KR" dirty="0"/>
              <a:t>“</a:t>
            </a:r>
            <a:r>
              <a:rPr lang="ko-KR" altLang="en-US" dirty="0"/>
              <a:t>다형성을 지원하게</a:t>
            </a:r>
            <a:r>
              <a:rPr lang="en-US" altLang="ko-KR" dirty="0"/>
              <a:t>”</a:t>
            </a:r>
            <a:r>
              <a:rPr lang="ko-KR" altLang="en-US" dirty="0"/>
              <a:t> 메서드 호출하려면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A5CF8-D5C8-418F-5B71-4AA02840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코드를 다음처럼 한 단어만 추가해서 실행해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5CA5A-5A60-0C3E-179E-84DDD2D11B35}"/>
              </a:ext>
            </a:extLst>
          </p:cNvPr>
          <p:cNvSpPr txBox="1"/>
          <p:nvPr/>
        </p:nvSpPr>
        <p:spPr>
          <a:xfrm>
            <a:off x="610591" y="1843934"/>
            <a:ext cx="5817918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"Parent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31D0-04BB-1834-4825-DFDAAC620E02}"/>
              </a:ext>
            </a:extLst>
          </p:cNvPr>
          <p:cNvSpPr txBox="1"/>
          <p:nvPr/>
        </p:nvSpPr>
        <p:spPr>
          <a:xfrm>
            <a:off x="6578931" y="3636503"/>
            <a:ext cx="5537860" cy="304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키워드는 컴파일러에게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“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이 함수가 호출되는 코드는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네가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PC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를 바로 업데이트 하게끔 기계어 생성을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하지 말아라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대신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실행 시간에 동적으로 객체의 클래스를 파악해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만일 자식 클래스라면 자식의 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override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된 메서드를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호출하게끔 기계어를 생성해라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”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라고 지시하는 것이다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b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이를 </a:t>
            </a:r>
            <a:r>
              <a:rPr lang="en-US" altLang="ko-KR" sz="1600" b="1" dirty="0">
                <a:latin typeface="바탕" panose="02030600000101010101" pitchFamily="18" charset="-127"/>
                <a:ea typeface="바탕" panose="02030600000101010101" pitchFamily="18" charset="-127"/>
              </a:rPr>
              <a:t>“virtual function”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이라고 한다</a:t>
            </a:r>
            <a:r>
              <a:rPr lang="en-US" altLang="ko-KR" sz="1600" dirty="0">
                <a:latin typeface="바탕" panose="02030600000101010101" pitchFamily="18" charset="-127"/>
                <a:ea typeface="바탕" panose="02030600000101010101" pitchFamily="18" charset="-127"/>
              </a:rPr>
              <a:t>.   </a:t>
            </a:r>
            <a:r>
              <a:rPr lang="ko-KR" altLang="en-US" sz="1600" dirty="0"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endParaRPr lang="en-US" altLang="ko-KR" sz="16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3B41C3-54EB-6F98-5323-A12BB90D5698}"/>
              </a:ext>
            </a:extLst>
          </p:cNvPr>
          <p:cNvCxnSpPr>
            <a:cxnSpLocks/>
          </p:cNvCxnSpPr>
          <p:nvPr/>
        </p:nvCxnSpPr>
        <p:spPr>
          <a:xfrm flipH="1" flipV="1">
            <a:off x="2054431" y="3099460"/>
            <a:ext cx="4556166" cy="692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D6D005-02A0-F642-0741-1EBE8DF0013D}"/>
              </a:ext>
            </a:extLst>
          </p:cNvPr>
          <p:cNvCxnSpPr>
            <a:cxnSpLocks/>
          </p:cNvCxnSpPr>
          <p:nvPr/>
        </p:nvCxnSpPr>
        <p:spPr>
          <a:xfrm flipH="1">
            <a:off x="1714005" y="3887463"/>
            <a:ext cx="4896592" cy="23013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1AE47-A7EE-ED9D-E87D-21A6567A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Java </a:t>
            </a:r>
            <a:r>
              <a:rPr lang="ko-KR" altLang="en-US" dirty="0"/>
              <a:t>와의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12498-388F-AE11-8AA5-AAE10AAB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i="1" dirty="0"/>
              <a:t>아</a:t>
            </a:r>
            <a:r>
              <a:rPr lang="en-US" altLang="ko-KR" i="1" dirty="0"/>
              <a:t>, </a:t>
            </a:r>
            <a:r>
              <a:rPr lang="ko-KR" altLang="en-US" i="1" dirty="0"/>
              <a:t>골치아파</a:t>
            </a:r>
            <a:r>
              <a:rPr lang="en-US" altLang="ko-KR" i="1" dirty="0"/>
              <a:t>. </a:t>
            </a:r>
            <a:r>
              <a:rPr lang="ko-KR" altLang="en-US" i="1" dirty="0"/>
              <a:t>이래서 내가 </a:t>
            </a:r>
            <a:r>
              <a:rPr lang="en-US" altLang="ko-KR" i="1" dirty="0"/>
              <a:t>C++ </a:t>
            </a:r>
            <a:r>
              <a:rPr lang="ko-KR" altLang="en-US" i="1" dirty="0"/>
              <a:t>을 </a:t>
            </a:r>
            <a:r>
              <a:rPr lang="ko-KR" altLang="en-US" i="1" dirty="0" err="1"/>
              <a:t>싫어한다니까</a:t>
            </a:r>
            <a:r>
              <a:rPr lang="en-US" altLang="ko-KR" i="1" dirty="0"/>
              <a:t>.</a:t>
            </a:r>
            <a:br>
              <a:rPr lang="en-US" altLang="ko-KR" i="1" dirty="0"/>
            </a:br>
            <a:r>
              <a:rPr lang="en-US" altLang="ko-KR" i="1" dirty="0"/>
              <a:t>Java </a:t>
            </a:r>
            <a:r>
              <a:rPr lang="ko-KR" altLang="en-US" i="1" dirty="0"/>
              <a:t>는 </a:t>
            </a:r>
            <a:r>
              <a:rPr lang="en-US" altLang="ko-KR" i="1" dirty="0"/>
              <a:t>virtual function </a:t>
            </a:r>
            <a:r>
              <a:rPr lang="ko-KR" altLang="en-US" i="1" dirty="0"/>
              <a:t>같은 것 없이 다 알아서 </a:t>
            </a:r>
            <a:r>
              <a:rPr lang="ko-KR" altLang="en-US" i="1" dirty="0" err="1"/>
              <a:t>해주잖아</a:t>
            </a:r>
            <a:r>
              <a:rPr lang="en-US" altLang="ko-KR" i="1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아쉽지만</a:t>
            </a:r>
            <a:r>
              <a:rPr lang="en-US" altLang="ko-KR" dirty="0"/>
              <a:t> </a:t>
            </a:r>
            <a:r>
              <a:rPr lang="ko-KR" altLang="en-US" dirty="0"/>
              <a:t>틀렸습니다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Java </a:t>
            </a:r>
            <a:r>
              <a:rPr lang="ko-KR" altLang="en-US" dirty="0"/>
              <a:t>역시 </a:t>
            </a:r>
            <a:r>
              <a:rPr lang="en-US" altLang="ko-KR" dirty="0"/>
              <a:t>OOP </a:t>
            </a:r>
            <a:r>
              <a:rPr lang="ko-KR" altLang="en-US" dirty="0"/>
              <a:t>언어이므로 다형성을 지원해야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Java </a:t>
            </a:r>
            <a:r>
              <a:rPr lang="ko-KR" altLang="en-US" dirty="0"/>
              <a:t>는 모든 메서드를 </a:t>
            </a:r>
            <a:r>
              <a:rPr lang="en-US" altLang="ko-KR" dirty="0"/>
              <a:t>virtual function </a:t>
            </a:r>
            <a:r>
              <a:rPr lang="ko-KR" altLang="en-US" dirty="0"/>
              <a:t>취급합니다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메서드에 </a:t>
            </a:r>
            <a:r>
              <a:rPr lang="en-US" altLang="ko-KR" dirty="0"/>
              <a:t>C++ </a:t>
            </a:r>
            <a:r>
              <a:rPr lang="ko-KR" altLang="en-US" dirty="0"/>
              <a:t>의 </a:t>
            </a:r>
            <a:r>
              <a:rPr lang="en-US" altLang="ko-KR" dirty="0"/>
              <a:t>virtual </a:t>
            </a:r>
            <a:r>
              <a:rPr lang="ko-KR" altLang="en-US" dirty="0"/>
              <a:t>을 붙인 것과 같습니다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예외</a:t>
            </a:r>
            <a:r>
              <a:rPr lang="en-US" altLang="ko-KR" dirty="0"/>
              <a:t>: final, static, private </a:t>
            </a:r>
            <a:r>
              <a:rPr lang="ko-KR" altLang="en-US" dirty="0"/>
              <a:t>메서드들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드믈지만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앞에서 </a:t>
            </a:r>
            <a:r>
              <a:rPr lang="en-US" altLang="ko-KR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dirty="0"/>
              <a:t>가 </a:t>
            </a:r>
            <a:r>
              <a:rPr lang="en-US" altLang="ko-KR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26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6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ko-KR" altLang="en-US" dirty="0"/>
              <a:t>를 호출하는 것이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의도한</a:t>
            </a:r>
            <a:r>
              <a:rPr lang="en-US" altLang="ko-KR" dirty="0"/>
              <a:t>”</a:t>
            </a:r>
            <a:r>
              <a:rPr lang="ko-KR" altLang="en-US" dirty="0"/>
              <a:t> 코드일 수도 있다고 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때문에 </a:t>
            </a:r>
            <a:r>
              <a:rPr lang="en-US" altLang="ko-KR" dirty="0"/>
              <a:t>C++</a:t>
            </a:r>
            <a:r>
              <a:rPr lang="ko-KR" altLang="en-US" dirty="0"/>
              <a:t>은 </a:t>
            </a:r>
            <a:r>
              <a:rPr lang="en-US" altLang="ko-KR" dirty="0"/>
              <a:t>Java </a:t>
            </a:r>
            <a:r>
              <a:rPr lang="ko-KR" altLang="en-US" dirty="0"/>
              <a:t>처럼 모두 </a:t>
            </a:r>
            <a:r>
              <a:rPr lang="en-US" altLang="ko-KR" dirty="0"/>
              <a:t>virtual function</a:t>
            </a:r>
            <a:r>
              <a:rPr lang="ko-KR" altLang="en-US" dirty="0"/>
              <a:t> 취급하지 않고 선택지를 준 것입니다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단지 너무 많은 선택지가 </a:t>
            </a:r>
            <a:r>
              <a:rPr lang="ko-KR" altLang="en-US" dirty="0" err="1"/>
              <a:t>주어지다보니</a:t>
            </a:r>
            <a:r>
              <a:rPr lang="ko-KR" altLang="en-US" dirty="0"/>
              <a:t> 헷갈리는 것일 뿐</a:t>
            </a:r>
            <a:r>
              <a:rPr lang="en-US" altLang="ko-KR" dirty="0"/>
              <a:t>… </a:t>
            </a:r>
            <a:r>
              <a:rPr lang="en-US" altLang="ko-KR" strike="sngStrike" dirty="0">
                <a:solidFill>
                  <a:schemeClr val="bg1">
                    <a:lumMod val="50000"/>
                  </a:schemeClr>
                </a:solidFill>
              </a:rPr>
              <a:t>(C++ </a:t>
            </a:r>
            <a:r>
              <a:rPr lang="ko-KR" altLang="en-US" strike="sngStrike" dirty="0">
                <a:solidFill>
                  <a:schemeClr val="bg1">
                    <a:lumMod val="50000"/>
                  </a:schemeClr>
                </a:solidFill>
              </a:rPr>
              <a:t>만세</a:t>
            </a:r>
            <a:r>
              <a:rPr lang="en-US" altLang="ko-KR" strike="sngStrike" dirty="0">
                <a:solidFill>
                  <a:schemeClr val="bg1">
                    <a:lumMod val="50000"/>
                  </a:schemeClr>
                </a:solidFill>
              </a:rPr>
              <a:t>!)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86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84412-704D-AEF3-29A5-5861C302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Parent *p = &amp;</a:t>
            </a:r>
            <a:r>
              <a:rPr lang="en-US" altLang="ko-KR" dirty="0" err="1"/>
              <a:t>child_obj</a:t>
            </a:r>
            <a:r>
              <a:rPr lang="en-US" altLang="ko-KR" dirty="0"/>
              <a:t> </a:t>
            </a:r>
            <a:r>
              <a:rPr lang="ko-KR" altLang="en-US" dirty="0"/>
              <a:t>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D9FAB-ED34-2C73-A5DC-BC4C6CA9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앞에서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Parent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ko-KR" altLang="en-US" dirty="0"/>
              <a:t>라는 코드가 있었는데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때 메모리 구조는 어떻게 될까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이걸 알아보기 전에 포인터를 다시 복습해보자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305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C725C-7EC4-5FA9-0C15-AAE988AA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C6941-A5B1-8461-0237-1D3955E5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Pointer </a:t>
            </a:r>
            <a:r>
              <a:rPr lang="ko-KR" altLang="en-US" dirty="0"/>
              <a:t>는 영어 단어로 가리키는 것을 의미함</a:t>
            </a:r>
            <a:endParaRPr lang="en-US" altLang="ko-KR" dirty="0"/>
          </a:p>
          <a:p>
            <a:r>
              <a:rPr lang="ko-KR" altLang="en-US" dirty="0"/>
              <a:t>뭘 가리키나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메모리의 특정 위치를 가리킴</a:t>
            </a:r>
            <a:endParaRPr lang="en-US" altLang="ko-KR" dirty="0"/>
          </a:p>
          <a:p>
            <a:r>
              <a:rPr lang="ko-KR" altLang="en-US" dirty="0"/>
              <a:t>따라서 포인터 변수 는 메모리의 특정 위치를 가리키게끔 주소를 저장하는 변수임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0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989B-0CAB-5F4D-0467-A8CDB4C9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C29AD-FB08-E20E-DF98-67246863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코드의 결과값은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3C51-2DD4-B0B8-4139-AE8596C38A5A}"/>
              </a:ext>
            </a:extLst>
          </p:cNvPr>
          <p:cNvSpPr txBox="1"/>
          <p:nvPr/>
        </p:nvSpPr>
        <p:spPr>
          <a:xfrm>
            <a:off x="597725" y="1955424"/>
            <a:ext cx="609600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94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4B462-8DF8-0250-A065-BCF8DA53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변수의 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AE76D-9A92-5E2C-7ECC-D4ED9D3F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변수는 </a:t>
            </a:r>
            <a:r>
              <a:rPr lang="en-US" altLang="ko-KR" dirty="0"/>
              <a:t>“</a:t>
            </a:r>
            <a:r>
              <a:rPr lang="ko-KR" altLang="en-US" dirty="0"/>
              <a:t>주소</a:t>
            </a:r>
            <a:r>
              <a:rPr lang="en-US" altLang="ko-KR" dirty="0"/>
              <a:t>” </a:t>
            </a:r>
            <a:r>
              <a:rPr lang="ko-KR" altLang="en-US" dirty="0"/>
              <a:t>를 저장한다고 했음</a:t>
            </a:r>
            <a:endParaRPr lang="en-US" altLang="ko-KR" dirty="0"/>
          </a:p>
          <a:p>
            <a:r>
              <a:rPr lang="ko-KR" altLang="en-US" dirty="0"/>
              <a:t>따라서 변수의 크기는 주소를 저장할 수 있는 크기여야 함</a:t>
            </a:r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64bit CPU </a:t>
            </a:r>
            <a:r>
              <a:rPr lang="ko-KR" altLang="en-US" dirty="0"/>
              <a:t>에서는 모두 동일하게 </a:t>
            </a:r>
            <a:r>
              <a:rPr lang="en-US" altLang="ko-KR" dirty="0"/>
              <a:t>64bits, </a:t>
            </a:r>
            <a:r>
              <a:rPr lang="ko-KR" altLang="en-US" dirty="0"/>
              <a:t>즉 </a:t>
            </a:r>
            <a:r>
              <a:rPr lang="en-US" altLang="ko-KR" dirty="0"/>
              <a:t>8bytes </a:t>
            </a:r>
            <a:r>
              <a:rPr lang="ko-KR" altLang="en-US" dirty="0"/>
              <a:t>임</a:t>
            </a:r>
            <a:endParaRPr lang="en-US" altLang="ko-KR" dirty="0"/>
          </a:p>
          <a:p>
            <a:r>
              <a:rPr lang="ko-KR" altLang="en-US" dirty="0"/>
              <a:t>따라서 포인터 변수는 앞에 무슨 타입이 오든 변수의 크기는 </a:t>
            </a:r>
            <a:r>
              <a:rPr lang="en-US" altLang="ko-KR" dirty="0"/>
              <a:t>8bytes</a:t>
            </a:r>
            <a:r>
              <a:rPr lang="ko-KR" altLang="en-US" dirty="0"/>
              <a:t> 임</a:t>
            </a:r>
            <a:endParaRPr lang="en-US" altLang="ko-KR" dirty="0"/>
          </a:p>
          <a:p>
            <a:pPr lvl="1"/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(int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*)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==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(long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int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*)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==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(double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*) == </a:t>
            </a:r>
            <a:r>
              <a:rPr lang="en-US" altLang="ko-KR" sz="2000" dirty="0" err="1">
                <a:latin typeface="Consolas" panose="020B0609020204030204" pitchFamily="49" charset="0"/>
              </a:rPr>
              <a:t>sizeof</a:t>
            </a:r>
            <a:r>
              <a:rPr lang="en-US" altLang="ko-KR" sz="2000" dirty="0">
                <a:latin typeface="Consolas" panose="020B0609020204030204" pitchFamily="49" charset="0"/>
              </a:rPr>
              <a:t>(int **)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 dirty="0"/>
              <a:t>따라서 이 변수는 메모리 공간 </a:t>
            </a:r>
            <a:r>
              <a:rPr lang="en-US" altLang="ko-KR" dirty="0"/>
              <a:t>8 </a:t>
            </a:r>
            <a:r>
              <a:rPr lang="ko-KR" altLang="en-US" dirty="0"/>
              <a:t>바이트를 차지함</a:t>
            </a:r>
            <a:endParaRPr lang="en-US" altLang="ko-KR" dirty="0"/>
          </a:p>
          <a:p>
            <a:pPr lvl="1"/>
            <a:r>
              <a:rPr lang="ko-KR" altLang="en-US" dirty="0"/>
              <a:t>다른 변수와 마찬가지로 정적으로 할당되었다면 스택에</a:t>
            </a:r>
            <a:r>
              <a:rPr lang="en-US" altLang="ko-KR" dirty="0"/>
              <a:t>, </a:t>
            </a:r>
            <a:r>
              <a:rPr lang="ko-KR" altLang="en-US" dirty="0"/>
              <a:t>동적으로 할당되었다면 </a:t>
            </a:r>
            <a:r>
              <a:rPr lang="ko-KR" altLang="en-US" dirty="0" err="1"/>
              <a:t>힙에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68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31626-3CC5-0145-3013-B5FD1B29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 변수의 크기와 저장되는 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F780-6A58-4790-ACB2-F98EAA676255}"/>
              </a:ext>
            </a:extLst>
          </p:cNvPr>
          <p:cNvSpPr txBox="1"/>
          <p:nvPr/>
        </p:nvSpPr>
        <p:spPr>
          <a:xfrm>
            <a:off x="403760" y="2010336"/>
            <a:ext cx="25402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0x4321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86F88-0E27-3C03-D139-6FDC7F1EA8A5}"/>
              </a:ext>
            </a:extLst>
          </p:cNvPr>
          <p:cNvSpPr/>
          <p:nvPr/>
        </p:nvSpPr>
        <p:spPr>
          <a:xfrm>
            <a:off x="3382424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DBE589-2F9F-61C0-A030-DE346753D221}"/>
              </a:ext>
            </a:extLst>
          </p:cNvPr>
          <p:cNvSpPr/>
          <p:nvPr/>
        </p:nvSpPr>
        <p:spPr>
          <a:xfrm>
            <a:off x="3816533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380EB8-99D3-3215-8A46-0953EB8333B1}"/>
              </a:ext>
            </a:extLst>
          </p:cNvPr>
          <p:cNvSpPr/>
          <p:nvPr/>
        </p:nvSpPr>
        <p:spPr>
          <a:xfrm>
            <a:off x="4250642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DAF1DC-E407-BEEF-074E-9E4DE71ACAD6}"/>
              </a:ext>
            </a:extLst>
          </p:cNvPr>
          <p:cNvSpPr/>
          <p:nvPr/>
        </p:nvSpPr>
        <p:spPr>
          <a:xfrm>
            <a:off x="4684751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E1CF18-096E-F873-2192-7F8A6C377BED}"/>
              </a:ext>
            </a:extLst>
          </p:cNvPr>
          <p:cNvSpPr/>
          <p:nvPr/>
        </p:nvSpPr>
        <p:spPr>
          <a:xfrm>
            <a:off x="5118860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808F4C-B84E-2F80-26DA-5F7188EFCA04}"/>
              </a:ext>
            </a:extLst>
          </p:cNvPr>
          <p:cNvSpPr/>
          <p:nvPr/>
        </p:nvSpPr>
        <p:spPr>
          <a:xfrm>
            <a:off x="5552969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2F0F02-198A-347A-A8B5-65118EBA9F9F}"/>
              </a:ext>
            </a:extLst>
          </p:cNvPr>
          <p:cNvSpPr/>
          <p:nvPr/>
        </p:nvSpPr>
        <p:spPr>
          <a:xfrm>
            <a:off x="5987078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89844-AC42-6109-DF07-427D30D99589}"/>
              </a:ext>
            </a:extLst>
          </p:cNvPr>
          <p:cNvSpPr/>
          <p:nvPr/>
        </p:nvSpPr>
        <p:spPr>
          <a:xfrm>
            <a:off x="6421187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5E551-F4D9-B14A-A180-556538311FB6}"/>
              </a:ext>
            </a:extLst>
          </p:cNvPr>
          <p:cNvSpPr/>
          <p:nvPr/>
        </p:nvSpPr>
        <p:spPr>
          <a:xfrm>
            <a:off x="6855296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AA766E-82A1-D1FF-78C8-9FDAEDA7387B}"/>
              </a:ext>
            </a:extLst>
          </p:cNvPr>
          <p:cNvSpPr/>
          <p:nvPr/>
        </p:nvSpPr>
        <p:spPr>
          <a:xfrm>
            <a:off x="7289405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7407B6-8CAF-6A91-A375-7F20AE589608}"/>
              </a:ext>
            </a:extLst>
          </p:cNvPr>
          <p:cNvSpPr/>
          <p:nvPr/>
        </p:nvSpPr>
        <p:spPr>
          <a:xfrm>
            <a:off x="7723514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1522BF-7B55-45B3-5613-1ABB8A82FAB1}"/>
              </a:ext>
            </a:extLst>
          </p:cNvPr>
          <p:cNvCxnSpPr>
            <a:cxnSpLocks/>
          </p:cNvCxnSpPr>
          <p:nvPr/>
        </p:nvCxnSpPr>
        <p:spPr>
          <a:xfrm flipV="1">
            <a:off x="4250642" y="265666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644A80-6D23-6FFE-2A6C-12E20A2869AD}"/>
              </a:ext>
            </a:extLst>
          </p:cNvPr>
          <p:cNvSpPr txBox="1"/>
          <p:nvPr/>
        </p:nvSpPr>
        <p:spPr>
          <a:xfrm>
            <a:off x="4189446" y="2985919"/>
            <a:ext cx="947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AE090A-5348-C4EC-D9F7-DC3EF40B0AFE}"/>
              </a:ext>
            </a:extLst>
          </p:cNvPr>
          <p:cNvSpPr/>
          <p:nvPr/>
        </p:nvSpPr>
        <p:spPr>
          <a:xfrm>
            <a:off x="8157623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5E5759-6322-3262-D612-4CDCC7AECC54}"/>
              </a:ext>
            </a:extLst>
          </p:cNvPr>
          <p:cNvSpPr/>
          <p:nvPr/>
        </p:nvSpPr>
        <p:spPr>
          <a:xfrm>
            <a:off x="8591732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2B50D-E4CE-EC11-744D-7BD524A21162}"/>
              </a:ext>
            </a:extLst>
          </p:cNvPr>
          <p:cNvSpPr/>
          <p:nvPr/>
        </p:nvSpPr>
        <p:spPr>
          <a:xfrm>
            <a:off x="9025841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F5A5CD-90AC-2AE1-324E-C6D0AE24CE9F}"/>
              </a:ext>
            </a:extLst>
          </p:cNvPr>
          <p:cNvSpPr/>
          <p:nvPr/>
        </p:nvSpPr>
        <p:spPr>
          <a:xfrm>
            <a:off x="9459950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1C1E0A-FB92-6A1E-399B-37DFADC12B8E}"/>
              </a:ext>
            </a:extLst>
          </p:cNvPr>
          <p:cNvSpPr/>
          <p:nvPr/>
        </p:nvSpPr>
        <p:spPr>
          <a:xfrm>
            <a:off x="9894059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581D9C-2A3B-103F-6216-4458264CD1DD}"/>
              </a:ext>
            </a:extLst>
          </p:cNvPr>
          <p:cNvCxnSpPr>
            <a:cxnSpLocks/>
          </p:cNvCxnSpPr>
          <p:nvPr/>
        </p:nvCxnSpPr>
        <p:spPr>
          <a:xfrm flipV="1">
            <a:off x="5987078" y="265666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9764AC-D690-D28C-5A93-DAF661CD6290}"/>
              </a:ext>
            </a:extLst>
          </p:cNvPr>
          <p:cNvSpPr txBox="1"/>
          <p:nvPr/>
        </p:nvSpPr>
        <p:spPr>
          <a:xfrm>
            <a:off x="5925882" y="2985919"/>
            <a:ext cx="9557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904AA5-7753-7E9A-4C09-00E9AE00A154}"/>
              </a:ext>
            </a:extLst>
          </p:cNvPr>
          <p:cNvSpPr txBox="1"/>
          <p:nvPr/>
        </p:nvSpPr>
        <p:spPr>
          <a:xfrm>
            <a:off x="4250642" y="1819505"/>
            <a:ext cx="1537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0x12345678</a:t>
            </a:r>
            <a:r>
              <a:rPr lang="ko-KR" altLang="en-US" sz="1400" dirty="0">
                <a:latin typeface="Consolas" panose="020B0609020204030204" pitchFamily="49" charset="0"/>
              </a:rPr>
              <a:t>번지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D9E7A-5B2F-1370-5A29-B02E05BD2352}"/>
              </a:ext>
            </a:extLst>
          </p:cNvPr>
          <p:cNvSpPr txBox="1"/>
          <p:nvPr/>
        </p:nvSpPr>
        <p:spPr>
          <a:xfrm>
            <a:off x="5982788" y="1819505"/>
            <a:ext cx="1537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0x1234567c</a:t>
            </a:r>
            <a:r>
              <a:rPr lang="ko-KR" altLang="en-US" sz="1400" dirty="0">
                <a:latin typeface="Consolas" panose="020B0609020204030204" pitchFamily="49" charset="0"/>
              </a:rPr>
              <a:t>번지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236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0B9F8-824A-8224-815E-7E8B09DD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변수의 타입의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7E9B6-1E83-90A6-352F-184CBD32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포인터 변수의 크기가 </a:t>
            </a:r>
            <a:r>
              <a:rPr lang="en-US" altLang="ko-KR" dirty="0"/>
              <a:t>8</a:t>
            </a:r>
            <a:r>
              <a:rPr lang="ko-KR" altLang="en-US" dirty="0"/>
              <a:t>바이트로 동일하다면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 </a:t>
            </a:r>
            <a:r>
              <a:rPr lang="ko-KR" altLang="en-US" dirty="0"/>
              <a:t>에서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ko-KR" altLang="en-US" dirty="0"/>
              <a:t>같은 타입은 대체 왜 붙이는 건가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포인터 변수에서 타입은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이 변수는 메모리 주소를 저장하고 있어요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그런데 그 변수를 따라가면 왼쪽에 있는 타입이 나옵니다</a:t>
            </a:r>
            <a:r>
              <a:rPr lang="en-US" altLang="ko-KR" dirty="0"/>
              <a:t>.”</a:t>
            </a:r>
            <a:br>
              <a:rPr lang="en-US" altLang="ko-KR" dirty="0"/>
            </a:br>
            <a:r>
              <a:rPr lang="ko-KR" altLang="en-US" dirty="0"/>
              <a:t>라는 의미임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 </a:t>
            </a:r>
            <a:r>
              <a:rPr lang="ko-KR" altLang="en-US" dirty="0"/>
              <a:t>는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ko-KR" altLang="en-US" dirty="0"/>
              <a:t>에는 메모리 주소가 담겨 있는데</a:t>
            </a:r>
            <a:r>
              <a:rPr lang="en-US" altLang="ko-KR" dirty="0"/>
              <a:t>, </a:t>
            </a:r>
            <a:r>
              <a:rPr lang="ko-KR" altLang="en-US" dirty="0"/>
              <a:t>그걸 따라가면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dirty="0"/>
              <a:t> </a:t>
            </a:r>
            <a:r>
              <a:rPr lang="ko-KR" altLang="en-US" dirty="0"/>
              <a:t>가 나옴</a:t>
            </a:r>
            <a:r>
              <a:rPr lang="en-US" altLang="ko-KR" dirty="0"/>
              <a:t>”</a:t>
            </a:r>
            <a:r>
              <a:rPr lang="ko-KR" altLang="en-US" dirty="0"/>
              <a:t>을 의미함</a:t>
            </a:r>
            <a:endParaRPr lang="en-US" altLang="ko-KR" dirty="0"/>
          </a:p>
          <a:p>
            <a:r>
              <a:rPr lang="ko-KR" altLang="en-US" dirty="0"/>
              <a:t>이는 포인터를 따라간 후 몇 바이트를 읽는 기계어가 생성되어야 하는지 결정함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ko-KR" altLang="en-US" dirty="0"/>
              <a:t>에서는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ko-KR" altLang="en-US" dirty="0"/>
              <a:t>를 따라가면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dirty="0"/>
              <a:t>가 나오므로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ko-KR" altLang="en-US" dirty="0"/>
              <a:t>를 따라가는 코드는 </a:t>
            </a:r>
            <a:r>
              <a:rPr lang="en-US" altLang="ko-KR" dirty="0"/>
              <a:t>4</a:t>
            </a:r>
            <a:r>
              <a:rPr lang="ko-KR" altLang="en-US" dirty="0"/>
              <a:t>바이트를 읽게끔 기계어 코드를 생성함</a:t>
            </a:r>
          </a:p>
        </p:txBody>
      </p:sp>
    </p:spTree>
    <p:extLst>
      <p:ext uri="{BB962C8B-B14F-4D97-AF65-F5344CB8AC3E}">
        <p14:creationId xmlns:p14="http://schemas.microsoft.com/office/powerpoint/2010/main" val="10347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DB484-B341-8346-C848-A14A8D47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 변수의 타입의 의미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620CE-8D4D-FB09-243A-2B8433D07C9F}"/>
              </a:ext>
            </a:extLst>
          </p:cNvPr>
          <p:cNvSpPr txBox="1"/>
          <p:nvPr/>
        </p:nvSpPr>
        <p:spPr>
          <a:xfrm>
            <a:off x="403760" y="2222558"/>
            <a:ext cx="254026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1B7FC6-F86D-B0EC-DF1A-272A00554916}"/>
              </a:ext>
            </a:extLst>
          </p:cNvPr>
          <p:cNvSpPr/>
          <p:nvPr/>
        </p:nvSpPr>
        <p:spPr>
          <a:xfrm>
            <a:off x="3382424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936270-8335-E3CF-4C33-CF9FE8BB8B6E}"/>
              </a:ext>
            </a:extLst>
          </p:cNvPr>
          <p:cNvSpPr/>
          <p:nvPr/>
        </p:nvSpPr>
        <p:spPr>
          <a:xfrm>
            <a:off x="3816533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817AFD-C41A-7AF6-D938-D45033F280C3}"/>
              </a:ext>
            </a:extLst>
          </p:cNvPr>
          <p:cNvSpPr/>
          <p:nvPr/>
        </p:nvSpPr>
        <p:spPr>
          <a:xfrm>
            <a:off x="4250642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3F55E3-A10F-03F5-7C28-6C218DEABF69}"/>
              </a:ext>
            </a:extLst>
          </p:cNvPr>
          <p:cNvSpPr/>
          <p:nvPr/>
        </p:nvSpPr>
        <p:spPr>
          <a:xfrm>
            <a:off x="4684751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3DE567-6313-F81F-0F4B-3D4AAF68F1CD}"/>
              </a:ext>
            </a:extLst>
          </p:cNvPr>
          <p:cNvSpPr/>
          <p:nvPr/>
        </p:nvSpPr>
        <p:spPr>
          <a:xfrm>
            <a:off x="5118860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B328AF-F27A-8A2D-BB1C-387EA6B7A9CE}"/>
              </a:ext>
            </a:extLst>
          </p:cNvPr>
          <p:cNvSpPr/>
          <p:nvPr/>
        </p:nvSpPr>
        <p:spPr>
          <a:xfrm>
            <a:off x="5552969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14C21-8047-CCE3-FE88-30B4E692D3CD}"/>
              </a:ext>
            </a:extLst>
          </p:cNvPr>
          <p:cNvSpPr/>
          <p:nvPr/>
        </p:nvSpPr>
        <p:spPr>
          <a:xfrm>
            <a:off x="5987078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EE0BEA-FF13-5634-1AD1-EA8D6509D57C}"/>
              </a:ext>
            </a:extLst>
          </p:cNvPr>
          <p:cNvSpPr/>
          <p:nvPr/>
        </p:nvSpPr>
        <p:spPr>
          <a:xfrm>
            <a:off x="6421187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AB15CA-9D2C-7882-6E5D-FDF83C94F6F1}"/>
              </a:ext>
            </a:extLst>
          </p:cNvPr>
          <p:cNvSpPr/>
          <p:nvPr/>
        </p:nvSpPr>
        <p:spPr>
          <a:xfrm>
            <a:off x="6855296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2AD1E1-C122-0C2A-F8C6-C7A93F72BFDF}"/>
              </a:ext>
            </a:extLst>
          </p:cNvPr>
          <p:cNvSpPr/>
          <p:nvPr/>
        </p:nvSpPr>
        <p:spPr>
          <a:xfrm>
            <a:off x="7289405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96BC53-5854-A602-9EFF-E379212DEBFB}"/>
              </a:ext>
            </a:extLst>
          </p:cNvPr>
          <p:cNvSpPr/>
          <p:nvPr/>
        </p:nvSpPr>
        <p:spPr>
          <a:xfrm>
            <a:off x="7723514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FAF8C7-26C9-A334-F22C-66FF03F91D6E}"/>
              </a:ext>
            </a:extLst>
          </p:cNvPr>
          <p:cNvCxnSpPr>
            <a:cxnSpLocks/>
          </p:cNvCxnSpPr>
          <p:nvPr/>
        </p:nvCxnSpPr>
        <p:spPr>
          <a:xfrm flipV="1">
            <a:off x="4250642" y="265666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623238-CB6B-B478-1FE7-99075206AB56}"/>
              </a:ext>
            </a:extLst>
          </p:cNvPr>
          <p:cNvSpPr txBox="1"/>
          <p:nvPr/>
        </p:nvSpPr>
        <p:spPr>
          <a:xfrm>
            <a:off x="4189446" y="2985919"/>
            <a:ext cx="94769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a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0A1C16-C400-6481-B8C8-CECAB7FEA477}"/>
              </a:ext>
            </a:extLst>
          </p:cNvPr>
          <p:cNvSpPr/>
          <p:nvPr/>
        </p:nvSpPr>
        <p:spPr>
          <a:xfrm>
            <a:off x="8157623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0F18C2-78E2-92B3-2EEA-58213A9A2B1C}"/>
              </a:ext>
            </a:extLst>
          </p:cNvPr>
          <p:cNvSpPr/>
          <p:nvPr/>
        </p:nvSpPr>
        <p:spPr>
          <a:xfrm>
            <a:off x="8591732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E9C93A-9CC2-8B74-257F-B955D49CBECF}"/>
              </a:ext>
            </a:extLst>
          </p:cNvPr>
          <p:cNvSpPr/>
          <p:nvPr/>
        </p:nvSpPr>
        <p:spPr>
          <a:xfrm>
            <a:off x="9025841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A94410-2840-7623-CABD-A5C9E20A6318}"/>
              </a:ext>
            </a:extLst>
          </p:cNvPr>
          <p:cNvSpPr/>
          <p:nvPr/>
        </p:nvSpPr>
        <p:spPr>
          <a:xfrm>
            <a:off x="9459950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E2F634-371A-5FCA-D1BD-969FE581FCFF}"/>
              </a:ext>
            </a:extLst>
          </p:cNvPr>
          <p:cNvSpPr/>
          <p:nvPr/>
        </p:nvSpPr>
        <p:spPr>
          <a:xfrm>
            <a:off x="9894059" y="222255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0BDDBE-2A9E-1FDF-DAD2-466616A54414}"/>
              </a:ext>
            </a:extLst>
          </p:cNvPr>
          <p:cNvCxnSpPr>
            <a:cxnSpLocks/>
          </p:cNvCxnSpPr>
          <p:nvPr/>
        </p:nvCxnSpPr>
        <p:spPr>
          <a:xfrm flipV="1">
            <a:off x="5987078" y="265666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74F27D-7FFE-AAE2-F1B4-B15EBABC97A9}"/>
              </a:ext>
            </a:extLst>
          </p:cNvPr>
          <p:cNvSpPr txBox="1"/>
          <p:nvPr/>
        </p:nvSpPr>
        <p:spPr>
          <a:xfrm>
            <a:off x="5925882" y="2985919"/>
            <a:ext cx="9557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8A19F-E76C-690E-6900-A5DE4758D5FD}"/>
              </a:ext>
            </a:extLst>
          </p:cNvPr>
          <p:cNvSpPr txBox="1"/>
          <p:nvPr/>
        </p:nvSpPr>
        <p:spPr>
          <a:xfrm>
            <a:off x="4250642" y="1819505"/>
            <a:ext cx="1537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0x12345678</a:t>
            </a:r>
            <a:r>
              <a:rPr lang="ko-KR" altLang="en-US" sz="1400" dirty="0">
                <a:latin typeface="Consolas" panose="020B0609020204030204" pitchFamily="49" charset="0"/>
              </a:rPr>
              <a:t>번지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14818-1BDF-ED41-F1BF-5814C310B9A1}"/>
              </a:ext>
            </a:extLst>
          </p:cNvPr>
          <p:cNvSpPr txBox="1"/>
          <p:nvPr/>
        </p:nvSpPr>
        <p:spPr>
          <a:xfrm>
            <a:off x="5982788" y="1819505"/>
            <a:ext cx="1537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0x1234567c</a:t>
            </a:r>
            <a:r>
              <a:rPr lang="ko-KR" altLang="en-US" sz="1400" dirty="0">
                <a:latin typeface="Consolas" panose="020B0609020204030204" pitchFamily="49" charset="0"/>
              </a:rPr>
              <a:t>번지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AB26FB-B25F-E701-2135-252536944A8A}"/>
              </a:ext>
            </a:extLst>
          </p:cNvPr>
          <p:cNvSpPr txBox="1"/>
          <p:nvPr/>
        </p:nvSpPr>
        <p:spPr>
          <a:xfrm>
            <a:off x="3596574" y="3949739"/>
            <a:ext cx="781976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생성되는 기계어 코드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0x1234567c </a:t>
            </a:r>
            <a:r>
              <a:rPr lang="ko-KR" altLang="en-US" dirty="0"/>
              <a:t>에서 </a:t>
            </a:r>
            <a:r>
              <a:rPr lang="en-US" altLang="ko-KR" dirty="0"/>
              <a:t>8</a:t>
            </a:r>
            <a:r>
              <a:rPr lang="ko-KR" altLang="en-US" dirty="0"/>
              <a:t>바이트를 </a:t>
            </a:r>
            <a:r>
              <a:rPr lang="ko-KR" altLang="en-US" dirty="0" err="1"/>
              <a:t>읽어들여라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0x12345678)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읽어들인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바이트 값을 주소로 생각해서 거기서 </a:t>
            </a:r>
            <a:r>
              <a:rPr lang="en-US" altLang="ko-KR" dirty="0"/>
              <a:t>4</a:t>
            </a:r>
            <a:r>
              <a:rPr lang="ko-KR" altLang="en-US" dirty="0"/>
              <a:t>바이트를 </a:t>
            </a:r>
            <a:r>
              <a:rPr lang="ko-KR" altLang="en-US" dirty="0" err="1"/>
              <a:t>읽어들여라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sizeof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(int) == 4)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그 값을 스택에 넣어라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PC </a:t>
            </a:r>
            <a:r>
              <a:rPr lang="ko-KR" altLang="en-US" dirty="0"/>
              <a:t>를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cout </a:t>
            </a:r>
            <a:r>
              <a:rPr lang="ko-KR" altLang="en-US" dirty="0"/>
              <a:t>의 시작 주소로 변경해라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C6B615-D77F-BFE9-FC6C-124DC09FEA0D}"/>
              </a:ext>
            </a:extLst>
          </p:cNvPr>
          <p:cNvCxnSpPr/>
          <p:nvPr/>
        </p:nvCxnSpPr>
        <p:spPr>
          <a:xfrm>
            <a:off x="2810494" y="4053444"/>
            <a:ext cx="7889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CC1EF-05C6-DD82-33AF-4AA6FDE5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: </a:t>
            </a:r>
            <a:r>
              <a:rPr lang="ko-KR" altLang="en-US" dirty="0"/>
              <a:t>포인터 변수의 타입의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A48D7-5096-0CC6-5247-0FF890A2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다음처럼 해석한다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변수는 </a:t>
            </a:r>
            <a:r>
              <a:rPr lang="en-US" altLang="ko-KR" dirty="0"/>
              <a:t>8</a:t>
            </a:r>
            <a:r>
              <a:rPr lang="ko-KR" altLang="en-US" dirty="0"/>
              <a:t>바이트 주소를 저장하고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변수를 따라가면</a:t>
            </a:r>
            <a:r>
              <a:rPr lang="en-US" altLang="ko-KR" dirty="0"/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dirty="0"/>
              <a:t> </a:t>
            </a:r>
            <a:r>
              <a:rPr lang="ko-KR" altLang="en-US" dirty="0"/>
              <a:t>왼쪽에 명시했던 타입이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만일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/>
              <a:t> </a:t>
            </a:r>
            <a:r>
              <a:rPr lang="ko-KR" altLang="en-US" dirty="0"/>
              <a:t>처럼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dirty="0"/>
              <a:t> </a:t>
            </a:r>
            <a:r>
              <a:rPr lang="ko-KR" altLang="en-US" dirty="0"/>
              <a:t>이 여럿이면 맨 오른쪽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dirty="0"/>
              <a:t> </a:t>
            </a:r>
            <a:r>
              <a:rPr lang="ko-KR" altLang="en-US" dirty="0"/>
              <a:t>을 기준으로 함</a:t>
            </a:r>
            <a:endParaRPr lang="en-US" altLang="ko-KR" dirty="0"/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“</a:t>
            </a:r>
            <a:r>
              <a:rPr lang="ko-KR" altLang="en-US" dirty="0"/>
              <a:t>따라가면</a:t>
            </a:r>
            <a:r>
              <a:rPr lang="en-US" altLang="ko-KR" dirty="0"/>
              <a:t>” </a:t>
            </a:r>
            <a:r>
              <a:rPr lang="ko-KR" altLang="en-US" dirty="0"/>
              <a:t>은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/>
              <a:t> </a:t>
            </a:r>
            <a:r>
              <a:rPr lang="ko-KR" altLang="en-US" dirty="0"/>
              <a:t>에서처럼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/>
              <a:t> </a:t>
            </a:r>
            <a:r>
              <a:rPr lang="ko-KR" altLang="en-US" dirty="0"/>
              <a:t>연산자 이용하거나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dirty="0"/>
              <a:t>처럼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ko-KR" altLang="en-US" dirty="0"/>
              <a:t>연산자 이용</a:t>
            </a:r>
            <a:endParaRPr lang="en-US" altLang="ko-KR" dirty="0"/>
          </a:p>
          <a:p>
            <a:pPr lvl="1"/>
            <a:r>
              <a:rPr lang="ko-KR" altLang="en-US" dirty="0"/>
              <a:t>그 타입 크기만큼 메모리를 읽어라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dirty="0"/>
              <a:t>→ p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주소값</a:t>
            </a:r>
            <a:r>
              <a:rPr lang="ko-KR" altLang="en-US" dirty="0"/>
              <a:t> 저장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바이트를 읽어서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dirty="0"/>
              <a:t> </a:t>
            </a:r>
            <a:r>
              <a:rPr lang="ko-KR" altLang="en-US" dirty="0"/>
              <a:t>로 취급함을 의미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 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/>
              <a:t>  → p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주소값</a:t>
            </a:r>
            <a:r>
              <a:rPr lang="ko-KR" altLang="en-US" dirty="0"/>
              <a:t> 저장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바이트를 읽어서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 int</a:t>
            </a:r>
            <a:r>
              <a:rPr lang="en-US" altLang="ko-KR" dirty="0"/>
              <a:t> </a:t>
            </a:r>
            <a:r>
              <a:rPr lang="ko-KR" altLang="en-US" dirty="0"/>
              <a:t>로 취급함을 의미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/>
              <a:t>         → p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주소값</a:t>
            </a:r>
            <a:r>
              <a:rPr lang="ko-KR" altLang="en-US" dirty="0"/>
              <a:t> 저장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         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바이트를 읽어서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ko-KR" altLang="en-US" dirty="0"/>
              <a:t>로 취급함을 의미</a:t>
            </a:r>
          </a:p>
        </p:txBody>
      </p:sp>
    </p:spTree>
    <p:extLst>
      <p:ext uri="{BB962C8B-B14F-4D97-AF65-F5344CB8AC3E}">
        <p14:creationId xmlns:p14="http://schemas.microsoft.com/office/powerpoint/2010/main" val="26718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0B3B-24D7-280D-ABE5-DA814744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어느 나라 말을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F6470-F349-93EC-4535-5F6963D9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앞의 내용은 </a:t>
            </a:r>
            <a:r>
              <a:rPr lang="en-US" altLang="ko-KR" dirty="0"/>
              <a:t>ISA </a:t>
            </a:r>
            <a:r>
              <a:rPr lang="ko-KR" altLang="en-US" dirty="0"/>
              <a:t>가 다른 </a:t>
            </a:r>
            <a:r>
              <a:rPr lang="en-US" altLang="ko-KR" dirty="0"/>
              <a:t>CPU </a:t>
            </a:r>
            <a:r>
              <a:rPr lang="ko-KR" altLang="en-US" dirty="0"/>
              <a:t>들은 인식하는 기계어 코드가 다름을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이진수로 표기된 기계어 코드 </a:t>
            </a:r>
            <a:r>
              <a:rPr lang="en-US" altLang="ko-KR" dirty="0"/>
              <a:t>“0101” </a:t>
            </a:r>
            <a:r>
              <a:rPr lang="ko-KR" altLang="en-US" dirty="0"/>
              <a:t>이 </a:t>
            </a:r>
            <a:r>
              <a:rPr lang="en-US" altLang="ko-KR" dirty="0"/>
              <a:t>CPU A </a:t>
            </a:r>
            <a:r>
              <a:rPr lang="ko-KR" altLang="en-US" dirty="0"/>
              <a:t>에게는 메모리 접근이지만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CPU B </a:t>
            </a:r>
            <a:r>
              <a:rPr lang="ko-KR" altLang="en-US" dirty="0"/>
              <a:t>에게는 더하기 연산일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Q) ARM CPU</a:t>
            </a:r>
            <a:r>
              <a:rPr lang="ko-KR" altLang="en-US" dirty="0"/>
              <a:t> 는 제조사가 여럿이다</a:t>
            </a:r>
            <a:r>
              <a:rPr lang="en-US" altLang="ko-KR" dirty="0"/>
              <a:t>. (Apple, Broadcom,</a:t>
            </a:r>
            <a:r>
              <a:rPr lang="ko-KR" altLang="en-US" dirty="0"/>
              <a:t> </a:t>
            </a:r>
            <a:r>
              <a:rPr lang="en-US" altLang="ko-KR" dirty="0"/>
              <a:t>Nvidia, Samsung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그럼 그들의 </a:t>
            </a:r>
            <a:r>
              <a:rPr lang="en-US" altLang="ko-KR" dirty="0"/>
              <a:t>CPU </a:t>
            </a:r>
            <a:r>
              <a:rPr lang="ko-KR" altLang="en-US" dirty="0"/>
              <a:t>는 호환이 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A) ISA </a:t>
            </a:r>
            <a:r>
              <a:rPr lang="ko-KR" altLang="en-US" dirty="0"/>
              <a:t>를 유지하는 한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ARM </a:t>
            </a:r>
            <a:r>
              <a:rPr lang="ko-KR" altLang="en-US" dirty="0"/>
              <a:t>으로부터 </a:t>
            </a:r>
            <a:r>
              <a:rPr lang="ko-KR" altLang="en-US" dirty="0" err="1"/>
              <a:t>라이센싱을</a:t>
            </a:r>
            <a:r>
              <a:rPr lang="ko-KR" altLang="en-US" dirty="0"/>
              <a:t> 통해 제조하는데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일부 설계를 수정하더라도 </a:t>
            </a:r>
            <a:r>
              <a:rPr lang="en-US" altLang="ko-KR" dirty="0"/>
              <a:t>ARM ISA </a:t>
            </a:r>
            <a:r>
              <a:rPr lang="ko-KR" altLang="en-US" dirty="0"/>
              <a:t>를 크게 바꾸지 않는다면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만일 </a:t>
            </a:r>
            <a:r>
              <a:rPr lang="en-US" altLang="ko-KR" dirty="0"/>
              <a:t>ISA </a:t>
            </a:r>
            <a:r>
              <a:rPr lang="ko-KR" altLang="en-US" dirty="0"/>
              <a:t>를 많이 변경한다면 안된다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4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C27D2-6581-5A93-6C7A-49CFB653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포인터 변수의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51E48-B86C-DB96-26E5-D4BD1751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/>
              <a:t>는 어떤 의미인가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p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저장하고 있음</a:t>
            </a:r>
            <a:endParaRPr lang="en-US" altLang="ko-KR" dirty="0"/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dirty="0"/>
              <a:t>는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ko-KR" altLang="en-US" dirty="0"/>
              <a:t>의 크기만큼 메모리에서 </a:t>
            </a:r>
            <a:r>
              <a:rPr lang="ko-KR" altLang="en-US" dirty="0" err="1"/>
              <a:t>읽어들여서</a:t>
            </a:r>
            <a:r>
              <a:rPr lang="ko-KR" altLang="en-US" dirty="0"/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ko-KR" altLang="en-US" dirty="0"/>
              <a:t>로 취급함을 의미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733D0-19BD-534B-C57D-33BF775A1A0A}"/>
              </a:ext>
            </a:extLst>
          </p:cNvPr>
          <p:cNvSpPr txBox="1"/>
          <p:nvPr/>
        </p:nvSpPr>
        <p:spPr>
          <a:xfrm>
            <a:off x="680852" y="3611466"/>
            <a:ext cx="29332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68D185-7B3E-E701-4D15-AF138EB1D8A9}"/>
              </a:ext>
            </a:extLst>
          </p:cNvPr>
          <p:cNvSpPr/>
          <p:nvPr/>
        </p:nvSpPr>
        <p:spPr>
          <a:xfrm>
            <a:off x="4260822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E88634-F0EE-E319-BDA0-2D32F923E1E3}"/>
              </a:ext>
            </a:extLst>
          </p:cNvPr>
          <p:cNvSpPr/>
          <p:nvPr/>
        </p:nvSpPr>
        <p:spPr>
          <a:xfrm>
            <a:off x="4694931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E098D8-CF8E-FFA7-2E77-B07008024568}"/>
              </a:ext>
            </a:extLst>
          </p:cNvPr>
          <p:cNvSpPr/>
          <p:nvPr/>
        </p:nvSpPr>
        <p:spPr>
          <a:xfrm>
            <a:off x="5129040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C164CC-801A-65E9-3DE0-3DC45A3F4104}"/>
              </a:ext>
            </a:extLst>
          </p:cNvPr>
          <p:cNvSpPr/>
          <p:nvPr/>
        </p:nvSpPr>
        <p:spPr>
          <a:xfrm>
            <a:off x="5563149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3F1AFE-E52E-9224-C584-B65A03004997}"/>
              </a:ext>
            </a:extLst>
          </p:cNvPr>
          <p:cNvSpPr/>
          <p:nvPr/>
        </p:nvSpPr>
        <p:spPr>
          <a:xfrm>
            <a:off x="5997258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97AE3-12E7-F8B4-17C1-D1603833FE37}"/>
              </a:ext>
            </a:extLst>
          </p:cNvPr>
          <p:cNvSpPr/>
          <p:nvPr/>
        </p:nvSpPr>
        <p:spPr>
          <a:xfrm>
            <a:off x="6431367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355DD9-DD7A-907D-C72A-97C30675708F}"/>
              </a:ext>
            </a:extLst>
          </p:cNvPr>
          <p:cNvSpPr/>
          <p:nvPr/>
        </p:nvSpPr>
        <p:spPr>
          <a:xfrm>
            <a:off x="6865476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D86C29-CC94-61CE-CE2D-728EA0CB9465}"/>
              </a:ext>
            </a:extLst>
          </p:cNvPr>
          <p:cNvSpPr/>
          <p:nvPr/>
        </p:nvSpPr>
        <p:spPr>
          <a:xfrm>
            <a:off x="7299585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34AC4F-E19A-C1B4-DEA3-BC365CEACA9D}"/>
              </a:ext>
            </a:extLst>
          </p:cNvPr>
          <p:cNvSpPr/>
          <p:nvPr/>
        </p:nvSpPr>
        <p:spPr>
          <a:xfrm>
            <a:off x="7733694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F8BB9A-774A-EEDE-FA56-0C9A22647FAF}"/>
              </a:ext>
            </a:extLst>
          </p:cNvPr>
          <p:cNvSpPr/>
          <p:nvPr/>
        </p:nvSpPr>
        <p:spPr>
          <a:xfrm>
            <a:off x="8167803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3CD66F8-5DA7-7DEA-BEE9-C5AA22B3C9D1}"/>
              </a:ext>
            </a:extLst>
          </p:cNvPr>
          <p:cNvSpPr/>
          <p:nvPr/>
        </p:nvSpPr>
        <p:spPr>
          <a:xfrm>
            <a:off x="8601912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73FE53-360B-2871-64FF-8D29644B8ACD}"/>
              </a:ext>
            </a:extLst>
          </p:cNvPr>
          <p:cNvCxnSpPr>
            <a:cxnSpLocks/>
          </p:cNvCxnSpPr>
          <p:nvPr/>
        </p:nvCxnSpPr>
        <p:spPr>
          <a:xfrm flipV="1">
            <a:off x="5129040" y="4196501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C2C553E-313D-63C2-6831-E45E92020F05}"/>
              </a:ext>
            </a:extLst>
          </p:cNvPr>
          <p:cNvSpPr txBox="1"/>
          <p:nvPr/>
        </p:nvSpPr>
        <p:spPr>
          <a:xfrm>
            <a:off x="5067844" y="4525753"/>
            <a:ext cx="11464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obj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F10F51-9C0A-3F46-B29B-B26E8A45CE96}"/>
              </a:ext>
            </a:extLst>
          </p:cNvPr>
          <p:cNvSpPr/>
          <p:nvPr/>
        </p:nvSpPr>
        <p:spPr>
          <a:xfrm>
            <a:off x="9036021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131249-FBA0-C04C-538E-A14A3ACC9046}"/>
              </a:ext>
            </a:extLst>
          </p:cNvPr>
          <p:cNvSpPr/>
          <p:nvPr/>
        </p:nvSpPr>
        <p:spPr>
          <a:xfrm>
            <a:off x="9470130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91FB32-607B-B123-794D-2AEC770169DD}"/>
              </a:ext>
            </a:extLst>
          </p:cNvPr>
          <p:cNvSpPr/>
          <p:nvPr/>
        </p:nvSpPr>
        <p:spPr>
          <a:xfrm>
            <a:off x="9904239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E74597-46C0-07CF-5C88-4A3D7A326A91}"/>
              </a:ext>
            </a:extLst>
          </p:cNvPr>
          <p:cNvSpPr/>
          <p:nvPr/>
        </p:nvSpPr>
        <p:spPr>
          <a:xfrm>
            <a:off x="10338348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9C4A4-E3A3-3BCF-F9C2-20F024C083D6}"/>
              </a:ext>
            </a:extLst>
          </p:cNvPr>
          <p:cNvSpPr/>
          <p:nvPr/>
        </p:nvSpPr>
        <p:spPr>
          <a:xfrm>
            <a:off x="10772457" y="3762392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7825A25-5E1C-AD64-D3C2-7F24F192C355}"/>
              </a:ext>
            </a:extLst>
          </p:cNvPr>
          <p:cNvCxnSpPr>
            <a:cxnSpLocks/>
          </p:cNvCxnSpPr>
          <p:nvPr/>
        </p:nvCxnSpPr>
        <p:spPr>
          <a:xfrm flipV="1">
            <a:off x="6865476" y="4196501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1456AB-2BDA-1020-DFF9-8DBD255A72E5}"/>
              </a:ext>
            </a:extLst>
          </p:cNvPr>
          <p:cNvSpPr txBox="1"/>
          <p:nvPr/>
        </p:nvSpPr>
        <p:spPr>
          <a:xfrm>
            <a:off x="6804280" y="4525753"/>
            <a:ext cx="95571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581461-D28B-DC1E-4E54-ADDBA4D5B0CE}"/>
              </a:ext>
            </a:extLst>
          </p:cNvPr>
          <p:cNvSpPr txBox="1"/>
          <p:nvPr/>
        </p:nvSpPr>
        <p:spPr>
          <a:xfrm>
            <a:off x="5129040" y="3359339"/>
            <a:ext cx="1537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0x12345678</a:t>
            </a:r>
            <a:r>
              <a:rPr lang="ko-KR" altLang="en-US" sz="1400" dirty="0">
                <a:latin typeface="Consolas" panose="020B0609020204030204" pitchFamily="49" charset="0"/>
              </a:rPr>
              <a:t>번지</a:t>
            </a:r>
            <a:endParaRPr lang="en-US" altLang="ko-KR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2EE93C-F085-7B91-062A-23270AB5E561}"/>
              </a:ext>
            </a:extLst>
          </p:cNvPr>
          <p:cNvSpPr txBox="1"/>
          <p:nvPr/>
        </p:nvSpPr>
        <p:spPr>
          <a:xfrm>
            <a:off x="6861186" y="3359339"/>
            <a:ext cx="153760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0x1234567c</a:t>
            </a:r>
            <a:r>
              <a:rPr lang="ko-KR" altLang="en-US" sz="1400" dirty="0">
                <a:latin typeface="Consolas" panose="020B0609020204030204" pitchFamily="49" charset="0"/>
              </a:rPr>
              <a:t>번지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56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957F-2A4A-A5F1-C682-BAE6A1D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다시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</a:t>
            </a:r>
            <a:r>
              <a:rPr lang="en-US" altLang="ko-KR" dirty="0"/>
              <a:t>virtual function </a:t>
            </a:r>
            <a:r>
              <a:rPr lang="ko-KR" altLang="en-US" dirty="0"/>
              <a:t>이 아닌 경우 코드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7BE3F-0FF6-0AF7-4CC0-D183FDDB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앞서 다룬 아래 코드에서</a:t>
            </a:r>
            <a:br>
              <a:rPr lang="en-US" altLang="ko-KR" sz="2000" dirty="0"/>
            </a:br>
            <a:r>
              <a:rPr lang="ko-KR" altLang="en-US" sz="2000" dirty="0"/>
              <a:t>왜 컴파일러는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2000" dirty="0"/>
              <a:t>에 대해 </a:t>
            </a:r>
            <a:r>
              <a:rPr lang="en-US" altLang="ko-KR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2000" dirty="0">
                <a:latin typeface="Consolas" panose="020B0609020204030204" pitchFamily="49" charset="0"/>
                <a:ea typeface="바탕" panose="02030600000101010101" pitchFamily="18" charset="-127"/>
              </a:rPr>
              <a:t>::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dirty="0">
                <a:latin typeface="Consolas" panose="020B0609020204030204" pitchFamily="49" charset="0"/>
                <a:ea typeface="바탕" panose="02030600000101010101" pitchFamily="18" charset="-127"/>
              </a:rPr>
              <a:t>()</a:t>
            </a:r>
            <a:r>
              <a:rPr lang="ko-KR" altLang="en-US" sz="2000" dirty="0"/>
              <a:t>가 호출되게 기계어를 생성했나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840F4-BDF3-A400-68FE-CAD594483A83}"/>
              </a:ext>
            </a:extLst>
          </p:cNvPr>
          <p:cNvSpPr txBox="1"/>
          <p:nvPr/>
        </p:nvSpPr>
        <p:spPr>
          <a:xfrm>
            <a:off x="661062" y="2214780"/>
            <a:ext cx="5387438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“Parent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“Child</a:t>
            </a:r>
            <a:r>
              <a:rPr lang="en-US" altLang="ko-KR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4277-B249-ADA8-68ED-BD39FD4B3406}"/>
              </a:ext>
            </a:extLst>
          </p:cNvPr>
          <p:cNvSpPr txBox="1"/>
          <p:nvPr/>
        </p:nvSpPr>
        <p:spPr>
          <a:xfrm>
            <a:off x="4257634" y="5774333"/>
            <a:ext cx="632737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 주소를 담고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주소를 따라가는 동작을 만나면 </a:t>
            </a:r>
            <a:r>
              <a:rPr lang="en-US" altLang="ko-KR" dirty="0"/>
              <a:t>(= </a:t>
            </a:r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dirty="0"/>
              <a:t>(</a:t>
            </a:r>
            <a:r>
              <a:rPr lang="en-US" altLang="ko-K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dirty="0"/>
              <a:t>) </a:t>
            </a:r>
            <a:r>
              <a:rPr lang="ko-KR" altLang="en-US" dirty="0"/>
              <a:t>만큼 메모리로 읽어서 </a:t>
            </a:r>
            <a:r>
              <a:rPr lang="en-US" altLang="ko-K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ko-KR" altLang="en-US" dirty="0"/>
              <a:t>로 취급해라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E4E4017-702C-4032-F548-2EE119B59949}"/>
              </a:ext>
            </a:extLst>
          </p:cNvPr>
          <p:cNvCxnSpPr>
            <a:cxnSpLocks/>
          </p:cNvCxnSpPr>
          <p:nvPr/>
        </p:nvCxnSpPr>
        <p:spPr>
          <a:xfrm>
            <a:off x="2881745" y="5822868"/>
            <a:ext cx="13402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13DDC0-6AAF-56B6-54D8-2A48C4FFF9FB}"/>
              </a:ext>
            </a:extLst>
          </p:cNvPr>
          <p:cNvSpPr txBox="1"/>
          <p:nvPr/>
        </p:nvSpPr>
        <p:spPr>
          <a:xfrm>
            <a:off x="8140456" y="4180613"/>
            <a:ext cx="371287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dirty="0"/>
              <a:t> </a:t>
            </a:r>
            <a:r>
              <a:rPr lang="ko-KR" altLang="en-US" dirty="0"/>
              <a:t>키워드는</a:t>
            </a:r>
            <a:br>
              <a:rPr lang="en-US" altLang="ko-KR" dirty="0"/>
            </a:br>
            <a:r>
              <a:rPr lang="ko-KR" altLang="en-US" dirty="0"/>
              <a:t>컴파일러가 이렇게 예단해서</a:t>
            </a:r>
            <a:br>
              <a:rPr lang="en-US" altLang="ko-KR" dirty="0"/>
            </a:br>
            <a:r>
              <a:rPr lang="ko-KR" altLang="en-US" dirty="0"/>
              <a:t>기계어를</a:t>
            </a:r>
            <a:r>
              <a:rPr lang="en-US" altLang="ko-KR" dirty="0"/>
              <a:t> </a:t>
            </a:r>
            <a:r>
              <a:rPr lang="ko-KR" altLang="en-US" dirty="0"/>
              <a:t>생성하는 것을 방지한다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FDA338-EF22-7BC2-0815-CF09EF33B111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7421321" y="4642278"/>
            <a:ext cx="719135" cy="1132055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4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25124-5268-C7EA-9A41-8552B676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 클래스 포인터 변수로 자식의 주소를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A2595-691B-2B8F-1E56-9DFB8EB3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예에서 다음과 같은 부분이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 클래스 크기만큼만 읽어도 괜찮은가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당연히 괜찮고</a:t>
            </a:r>
            <a:r>
              <a:rPr lang="en-US" altLang="ko-KR" dirty="0"/>
              <a:t>, </a:t>
            </a:r>
            <a:r>
              <a:rPr lang="ko-KR" altLang="en-US" dirty="0"/>
              <a:t>그게 맞는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상속을 하면 다음의 합만큼 메모리가 할당된다고 했다</a:t>
            </a:r>
            <a:endParaRPr lang="en-US" altLang="ko-KR" dirty="0"/>
          </a:p>
          <a:p>
            <a:pPr lvl="1"/>
            <a:r>
              <a:rPr lang="ko-KR" altLang="en-US" dirty="0"/>
              <a:t>부모 클래스의 멤버 변수들을 저장하기 위한 공간</a:t>
            </a:r>
            <a:endParaRPr lang="en-US" altLang="ko-KR" dirty="0"/>
          </a:p>
          <a:p>
            <a:pPr lvl="1"/>
            <a:r>
              <a:rPr lang="ko-KR" altLang="en-US" dirty="0"/>
              <a:t>자식 클래스의 멤버 변수들을 저장하기 위한 공간</a:t>
            </a:r>
            <a:endParaRPr lang="en-US" altLang="ko-KR" dirty="0"/>
          </a:p>
          <a:p>
            <a:r>
              <a:rPr lang="ko-KR" altLang="en-US" dirty="0"/>
              <a:t>그리고 객체를 생성하면 다음 페이지처럼 메모리가 잡힌다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69359-98D1-5C8B-39E6-AA98895B61C8}"/>
              </a:ext>
            </a:extLst>
          </p:cNvPr>
          <p:cNvSpPr txBox="1"/>
          <p:nvPr/>
        </p:nvSpPr>
        <p:spPr>
          <a:xfrm>
            <a:off x="647535" y="1902977"/>
            <a:ext cx="632737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바이트 주소를 담고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주소를 따라가는 동작을 만나면 </a:t>
            </a:r>
            <a:r>
              <a:rPr lang="en-US" altLang="ko-KR" dirty="0"/>
              <a:t>(= </a:t>
            </a:r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dirty="0"/>
              <a:t> )</a:t>
            </a:r>
            <a:br>
              <a:rPr lang="en-US" altLang="ko-KR" dirty="0"/>
            </a:b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dirty="0"/>
              <a:t>(</a:t>
            </a:r>
            <a:r>
              <a:rPr lang="en-US" altLang="ko-K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dirty="0"/>
              <a:t>) </a:t>
            </a:r>
            <a:r>
              <a:rPr lang="ko-KR" altLang="en-US" dirty="0"/>
              <a:t>만큼 메모리로 읽어서 </a:t>
            </a:r>
            <a:r>
              <a:rPr lang="en-US" altLang="ko-K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ko-KR" altLang="en-US" dirty="0"/>
              <a:t>로 취급해라</a:t>
            </a:r>
          </a:p>
        </p:txBody>
      </p:sp>
    </p:spTree>
    <p:extLst>
      <p:ext uri="{BB962C8B-B14F-4D97-AF65-F5344CB8AC3E}">
        <p14:creationId xmlns:p14="http://schemas.microsoft.com/office/powerpoint/2010/main" val="4430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3C23-0E01-4AB1-E4E2-70375BE6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부모 클래스 포인터 변수로 자식의 주소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53A6-B1B7-5DF7-CD7F-4B039BCEA4A1}"/>
              </a:ext>
            </a:extLst>
          </p:cNvPr>
          <p:cNvSpPr txBox="1"/>
          <p:nvPr/>
        </p:nvSpPr>
        <p:spPr>
          <a:xfrm>
            <a:off x="302217" y="1194911"/>
            <a:ext cx="3854147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341A8C-F5E3-1013-076C-7FA0669BB250}"/>
              </a:ext>
            </a:extLst>
          </p:cNvPr>
          <p:cNvSpPr/>
          <p:nvPr/>
        </p:nvSpPr>
        <p:spPr>
          <a:xfrm>
            <a:off x="4664583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5AB0D-3EC8-BBAA-0525-46F925BCBA1C}"/>
              </a:ext>
            </a:extLst>
          </p:cNvPr>
          <p:cNvSpPr/>
          <p:nvPr/>
        </p:nvSpPr>
        <p:spPr>
          <a:xfrm>
            <a:off x="5098692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3B369-9A45-C891-4DE8-442EAA430D8F}"/>
              </a:ext>
            </a:extLst>
          </p:cNvPr>
          <p:cNvSpPr/>
          <p:nvPr/>
        </p:nvSpPr>
        <p:spPr>
          <a:xfrm>
            <a:off x="5532801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2B99A-224D-AD6D-53A1-2AE1C4747FB1}"/>
              </a:ext>
            </a:extLst>
          </p:cNvPr>
          <p:cNvSpPr/>
          <p:nvPr/>
        </p:nvSpPr>
        <p:spPr>
          <a:xfrm>
            <a:off x="5966910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7FBAA9-9686-C7F3-8CBB-FC620198C481}"/>
              </a:ext>
            </a:extLst>
          </p:cNvPr>
          <p:cNvSpPr/>
          <p:nvPr/>
        </p:nvSpPr>
        <p:spPr>
          <a:xfrm>
            <a:off x="6401019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740BA4-1FAD-8CF9-D5A0-134BB2F79B8C}"/>
              </a:ext>
            </a:extLst>
          </p:cNvPr>
          <p:cNvSpPr/>
          <p:nvPr/>
        </p:nvSpPr>
        <p:spPr>
          <a:xfrm>
            <a:off x="6835128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EA5D5-9A8A-3FFD-B927-E3A4E29FA71D}"/>
              </a:ext>
            </a:extLst>
          </p:cNvPr>
          <p:cNvSpPr/>
          <p:nvPr/>
        </p:nvSpPr>
        <p:spPr>
          <a:xfrm>
            <a:off x="7269237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9942DF-7491-D1EF-0AC3-8374E12D2C1B}"/>
              </a:ext>
            </a:extLst>
          </p:cNvPr>
          <p:cNvSpPr/>
          <p:nvPr/>
        </p:nvSpPr>
        <p:spPr>
          <a:xfrm>
            <a:off x="7703346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3BEC5-C6C2-885F-887B-C1C866A1013C}"/>
              </a:ext>
            </a:extLst>
          </p:cNvPr>
          <p:cNvSpPr/>
          <p:nvPr/>
        </p:nvSpPr>
        <p:spPr>
          <a:xfrm>
            <a:off x="8137455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845C5A-F9C1-B38E-B2CE-1E757F124B64}"/>
              </a:ext>
            </a:extLst>
          </p:cNvPr>
          <p:cNvSpPr/>
          <p:nvPr/>
        </p:nvSpPr>
        <p:spPr>
          <a:xfrm>
            <a:off x="8571564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503708-0253-B2B6-6F09-743289EAD184}"/>
              </a:ext>
            </a:extLst>
          </p:cNvPr>
          <p:cNvSpPr/>
          <p:nvPr/>
        </p:nvSpPr>
        <p:spPr>
          <a:xfrm>
            <a:off x="9005673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7A2687-1C52-8C4B-D4FD-C64FB090DD19}"/>
              </a:ext>
            </a:extLst>
          </p:cNvPr>
          <p:cNvCxnSpPr>
            <a:cxnSpLocks/>
          </p:cNvCxnSpPr>
          <p:nvPr/>
        </p:nvCxnSpPr>
        <p:spPr>
          <a:xfrm flipV="1">
            <a:off x="5532801" y="2490413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26066C-AC0E-7347-6757-226BA3757247}"/>
              </a:ext>
            </a:extLst>
          </p:cNvPr>
          <p:cNvSpPr txBox="1"/>
          <p:nvPr/>
        </p:nvSpPr>
        <p:spPr>
          <a:xfrm>
            <a:off x="5471605" y="2819665"/>
            <a:ext cx="104708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c1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4C1069-A7D7-B69B-2BFF-8E1B79372693}"/>
              </a:ext>
            </a:extLst>
          </p:cNvPr>
          <p:cNvSpPr/>
          <p:nvPr/>
        </p:nvSpPr>
        <p:spPr>
          <a:xfrm>
            <a:off x="9439782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9D410-747F-2295-B03A-F9AED26438FB}"/>
              </a:ext>
            </a:extLst>
          </p:cNvPr>
          <p:cNvSpPr/>
          <p:nvPr/>
        </p:nvSpPr>
        <p:spPr>
          <a:xfrm>
            <a:off x="9873891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5F6D5-6F9D-D8BE-7AB9-DFD11B7FEFAE}"/>
              </a:ext>
            </a:extLst>
          </p:cNvPr>
          <p:cNvSpPr/>
          <p:nvPr/>
        </p:nvSpPr>
        <p:spPr>
          <a:xfrm>
            <a:off x="10308000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B5D0F3-318E-50C7-4025-930F1C7E09FC}"/>
              </a:ext>
            </a:extLst>
          </p:cNvPr>
          <p:cNvSpPr/>
          <p:nvPr/>
        </p:nvSpPr>
        <p:spPr>
          <a:xfrm>
            <a:off x="10742109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C88824-7973-7857-E580-CE821584D4FC}"/>
              </a:ext>
            </a:extLst>
          </p:cNvPr>
          <p:cNvSpPr/>
          <p:nvPr/>
        </p:nvSpPr>
        <p:spPr>
          <a:xfrm>
            <a:off x="11176218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18CE9C-0EA4-EA72-31D9-847696D0D3BF}"/>
              </a:ext>
            </a:extLst>
          </p:cNvPr>
          <p:cNvCxnSpPr>
            <a:cxnSpLocks/>
          </p:cNvCxnSpPr>
          <p:nvPr/>
        </p:nvCxnSpPr>
        <p:spPr>
          <a:xfrm>
            <a:off x="5532801" y="17663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7991F8-CB03-8E90-87DE-1BC6B13F5D1C}"/>
              </a:ext>
            </a:extLst>
          </p:cNvPr>
          <p:cNvSpPr txBox="1"/>
          <p:nvPr/>
        </p:nvSpPr>
        <p:spPr>
          <a:xfrm>
            <a:off x="5471605" y="1430013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15E70C-588B-24CC-F251-539B3C6501D2}"/>
              </a:ext>
            </a:extLst>
          </p:cNvPr>
          <p:cNvCxnSpPr>
            <a:cxnSpLocks/>
          </p:cNvCxnSpPr>
          <p:nvPr/>
        </p:nvCxnSpPr>
        <p:spPr>
          <a:xfrm>
            <a:off x="7269237" y="17663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2B671C-011E-14BE-BC69-75C59AC6DD7F}"/>
              </a:ext>
            </a:extLst>
          </p:cNvPr>
          <p:cNvSpPr txBox="1"/>
          <p:nvPr/>
        </p:nvSpPr>
        <p:spPr>
          <a:xfrm>
            <a:off x="7208041" y="1430013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1A5F0D-1E83-C8C8-95DC-A80A467D9A8D}"/>
              </a:ext>
            </a:extLst>
          </p:cNvPr>
          <p:cNvCxnSpPr>
            <a:cxnSpLocks/>
          </p:cNvCxnSpPr>
          <p:nvPr/>
        </p:nvCxnSpPr>
        <p:spPr>
          <a:xfrm>
            <a:off x="9005673" y="17663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685A56-A976-AF2B-6A76-1078D3B52F4C}"/>
              </a:ext>
            </a:extLst>
          </p:cNvPr>
          <p:cNvSpPr txBox="1"/>
          <p:nvPr/>
        </p:nvSpPr>
        <p:spPr>
          <a:xfrm>
            <a:off x="8944477" y="1430013"/>
            <a:ext cx="15504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Child1::c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65C441-8868-B771-183D-E56906C9E011}"/>
              </a:ext>
            </a:extLst>
          </p:cNvPr>
          <p:cNvSpPr/>
          <p:nvPr/>
        </p:nvSpPr>
        <p:spPr>
          <a:xfrm>
            <a:off x="4664583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51C73C-3FE2-A055-645F-A09CCA32864F}"/>
              </a:ext>
            </a:extLst>
          </p:cNvPr>
          <p:cNvSpPr/>
          <p:nvPr/>
        </p:nvSpPr>
        <p:spPr>
          <a:xfrm>
            <a:off x="5098692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48745F-A294-F04C-F2BB-84FE0628E2F3}"/>
              </a:ext>
            </a:extLst>
          </p:cNvPr>
          <p:cNvSpPr/>
          <p:nvPr/>
        </p:nvSpPr>
        <p:spPr>
          <a:xfrm>
            <a:off x="5532801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BB3F15-BB22-65DC-04CB-12A45E144370}"/>
              </a:ext>
            </a:extLst>
          </p:cNvPr>
          <p:cNvSpPr/>
          <p:nvPr/>
        </p:nvSpPr>
        <p:spPr>
          <a:xfrm>
            <a:off x="5966910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E40E61-76BE-8584-A87B-6F166A2D5BF3}"/>
              </a:ext>
            </a:extLst>
          </p:cNvPr>
          <p:cNvSpPr/>
          <p:nvPr/>
        </p:nvSpPr>
        <p:spPr>
          <a:xfrm>
            <a:off x="6401019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97E30-0A09-5941-0641-EFE297A90C3D}"/>
              </a:ext>
            </a:extLst>
          </p:cNvPr>
          <p:cNvSpPr/>
          <p:nvPr/>
        </p:nvSpPr>
        <p:spPr>
          <a:xfrm>
            <a:off x="6835128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D815C1-87A3-D0EA-8E89-B89048AA505E}"/>
              </a:ext>
            </a:extLst>
          </p:cNvPr>
          <p:cNvSpPr/>
          <p:nvPr/>
        </p:nvSpPr>
        <p:spPr>
          <a:xfrm>
            <a:off x="7269237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0A8BB7-64CE-CDED-6302-3D170DC7B566}"/>
              </a:ext>
            </a:extLst>
          </p:cNvPr>
          <p:cNvSpPr/>
          <p:nvPr/>
        </p:nvSpPr>
        <p:spPr>
          <a:xfrm>
            <a:off x="7703346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11DED2-A5BC-0EF8-9BF9-6411C82F1071}"/>
              </a:ext>
            </a:extLst>
          </p:cNvPr>
          <p:cNvSpPr/>
          <p:nvPr/>
        </p:nvSpPr>
        <p:spPr>
          <a:xfrm>
            <a:off x="8137455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B8D11D-6456-7CAB-5045-A79EFD1CBADE}"/>
              </a:ext>
            </a:extLst>
          </p:cNvPr>
          <p:cNvSpPr/>
          <p:nvPr/>
        </p:nvSpPr>
        <p:spPr>
          <a:xfrm>
            <a:off x="8571564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276856-502E-587D-61BC-DD9402E903D6}"/>
              </a:ext>
            </a:extLst>
          </p:cNvPr>
          <p:cNvSpPr/>
          <p:nvPr/>
        </p:nvSpPr>
        <p:spPr>
          <a:xfrm>
            <a:off x="9005673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FBB17-596E-DCFC-8988-BE9553E7412F}"/>
              </a:ext>
            </a:extLst>
          </p:cNvPr>
          <p:cNvCxnSpPr>
            <a:cxnSpLocks/>
          </p:cNvCxnSpPr>
          <p:nvPr/>
        </p:nvCxnSpPr>
        <p:spPr>
          <a:xfrm flipV="1">
            <a:off x="5532801" y="443796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F83669-EF74-20B8-0439-18915B31AC5B}"/>
              </a:ext>
            </a:extLst>
          </p:cNvPr>
          <p:cNvSpPr txBox="1"/>
          <p:nvPr/>
        </p:nvSpPr>
        <p:spPr>
          <a:xfrm>
            <a:off x="5471605" y="4767218"/>
            <a:ext cx="10470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c2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14AB18-6ADB-A758-E1DC-DFD96241F451}"/>
              </a:ext>
            </a:extLst>
          </p:cNvPr>
          <p:cNvSpPr/>
          <p:nvPr/>
        </p:nvSpPr>
        <p:spPr>
          <a:xfrm>
            <a:off x="9439782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A2B892-7825-827D-67D6-863A8257D59F}"/>
              </a:ext>
            </a:extLst>
          </p:cNvPr>
          <p:cNvSpPr/>
          <p:nvPr/>
        </p:nvSpPr>
        <p:spPr>
          <a:xfrm>
            <a:off x="9873891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3FB283-0BD6-E623-1283-60D6C2E06BDA}"/>
              </a:ext>
            </a:extLst>
          </p:cNvPr>
          <p:cNvSpPr/>
          <p:nvPr/>
        </p:nvSpPr>
        <p:spPr>
          <a:xfrm>
            <a:off x="10308000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B51939-0EB2-C42C-FA5D-4558A762AA67}"/>
              </a:ext>
            </a:extLst>
          </p:cNvPr>
          <p:cNvSpPr/>
          <p:nvPr/>
        </p:nvSpPr>
        <p:spPr>
          <a:xfrm>
            <a:off x="10742109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3CBC5C-A334-72C9-E228-EA141953A54B}"/>
              </a:ext>
            </a:extLst>
          </p:cNvPr>
          <p:cNvSpPr/>
          <p:nvPr/>
        </p:nvSpPr>
        <p:spPr>
          <a:xfrm>
            <a:off x="11176218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BFB0BF-DDD0-97D8-4421-E4A25AAE286E}"/>
              </a:ext>
            </a:extLst>
          </p:cNvPr>
          <p:cNvCxnSpPr>
            <a:cxnSpLocks/>
          </p:cNvCxnSpPr>
          <p:nvPr/>
        </p:nvCxnSpPr>
        <p:spPr>
          <a:xfrm>
            <a:off x="5532801" y="37138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A8DE42-005A-DA57-218F-724205FCAA0A}"/>
              </a:ext>
            </a:extLst>
          </p:cNvPr>
          <p:cNvSpPr txBox="1"/>
          <p:nvPr/>
        </p:nvSpPr>
        <p:spPr>
          <a:xfrm>
            <a:off x="5471605" y="3377566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644BE00-3AD9-91B9-A463-7BE86BF6E62B}"/>
              </a:ext>
            </a:extLst>
          </p:cNvPr>
          <p:cNvCxnSpPr>
            <a:cxnSpLocks/>
          </p:cNvCxnSpPr>
          <p:nvPr/>
        </p:nvCxnSpPr>
        <p:spPr>
          <a:xfrm>
            <a:off x="7269237" y="37138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2B1700-87CF-324F-AB66-ECA0C2CBD3E6}"/>
              </a:ext>
            </a:extLst>
          </p:cNvPr>
          <p:cNvSpPr txBox="1"/>
          <p:nvPr/>
        </p:nvSpPr>
        <p:spPr>
          <a:xfrm>
            <a:off x="7208041" y="3377566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8E3BFA-2F50-95D1-210F-634394CE6EF7}"/>
              </a:ext>
            </a:extLst>
          </p:cNvPr>
          <p:cNvCxnSpPr>
            <a:cxnSpLocks/>
          </p:cNvCxnSpPr>
          <p:nvPr/>
        </p:nvCxnSpPr>
        <p:spPr>
          <a:xfrm>
            <a:off x="9005673" y="37138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C53051-0DC7-EDA7-90D5-6E203B82F580}"/>
              </a:ext>
            </a:extLst>
          </p:cNvPr>
          <p:cNvSpPr txBox="1"/>
          <p:nvPr/>
        </p:nvSpPr>
        <p:spPr>
          <a:xfrm>
            <a:off x="8944477" y="3377566"/>
            <a:ext cx="15504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Child2::d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4D5370-2973-916C-8647-01F1BAA37102}"/>
              </a:ext>
            </a:extLst>
          </p:cNvPr>
          <p:cNvSpPr/>
          <p:nvPr/>
        </p:nvSpPr>
        <p:spPr>
          <a:xfrm>
            <a:off x="4664583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F38194D-D8B9-D4F6-0CFD-B7D27AD2073B}"/>
              </a:ext>
            </a:extLst>
          </p:cNvPr>
          <p:cNvSpPr/>
          <p:nvPr/>
        </p:nvSpPr>
        <p:spPr>
          <a:xfrm>
            <a:off x="5098692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5119A99-465D-287B-ECBA-2A458A3E6919}"/>
              </a:ext>
            </a:extLst>
          </p:cNvPr>
          <p:cNvSpPr/>
          <p:nvPr/>
        </p:nvSpPr>
        <p:spPr>
          <a:xfrm>
            <a:off x="5532801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449190-C03F-22FD-D7B6-76F281274EC3}"/>
              </a:ext>
            </a:extLst>
          </p:cNvPr>
          <p:cNvSpPr/>
          <p:nvPr/>
        </p:nvSpPr>
        <p:spPr>
          <a:xfrm>
            <a:off x="5966910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4C4603-4233-941A-7A8E-2CF48380B6D5}"/>
              </a:ext>
            </a:extLst>
          </p:cNvPr>
          <p:cNvSpPr/>
          <p:nvPr/>
        </p:nvSpPr>
        <p:spPr>
          <a:xfrm>
            <a:off x="6401019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1E3E4A-FD67-7A94-60E2-FFB3BC708718}"/>
              </a:ext>
            </a:extLst>
          </p:cNvPr>
          <p:cNvSpPr/>
          <p:nvPr/>
        </p:nvSpPr>
        <p:spPr>
          <a:xfrm>
            <a:off x="6835128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BBD375-10BB-7FC7-7045-5FEE6E1B48B7}"/>
              </a:ext>
            </a:extLst>
          </p:cNvPr>
          <p:cNvSpPr/>
          <p:nvPr/>
        </p:nvSpPr>
        <p:spPr>
          <a:xfrm>
            <a:off x="7269237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56A9E3-40F3-4137-B042-CBD09C543A2A}"/>
              </a:ext>
            </a:extLst>
          </p:cNvPr>
          <p:cNvSpPr/>
          <p:nvPr/>
        </p:nvSpPr>
        <p:spPr>
          <a:xfrm>
            <a:off x="7703346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66F6A4-70A4-663B-401E-279F007FCE50}"/>
              </a:ext>
            </a:extLst>
          </p:cNvPr>
          <p:cNvSpPr/>
          <p:nvPr/>
        </p:nvSpPr>
        <p:spPr>
          <a:xfrm>
            <a:off x="8137455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6C51B1-1B1F-F1FB-B8D9-6FBEABE2075B}"/>
              </a:ext>
            </a:extLst>
          </p:cNvPr>
          <p:cNvSpPr/>
          <p:nvPr/>
        </p:nvSpPr>
        <p:spPr>
          <a:xfrm>
            <a:off x="8571564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131FCF-0B7E-E583-F168-F322FDF5C26F}"/>
              </a:ext>
            </a:extLst>
          </p:cNvPr>
          <p:cNvSpPr/>
          <p:nvPr/>
        </p:nvSpPr>
        <p:spPr>
          <a:xfrm>
            <a:off x="9005673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B57B37-3215-FF27-5324-3682701E08B1}"/>
              </a:ext>
            </a:extLst>
          </p:cNvPr>
          <p:cNvCxnSpPr>
            <a:cxnSpLocks/>
          </p:cNvCxnSpPr>
          <p:nvPr/>
        </p:nvCxnSpPr>
        <p:spPr>
          <a:xfrm flipV="1">
            <a:off x="5532801" y="60609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64F898A-5F8D-3CE6-64D1-DE61BE1BA6FE}"/>
              </a:ext>
            </a:extLst>
          </p:cNvPr>
          <p:cNvSpPr/>
          <p:nvPr/>
        </p:nvSpPr>
        <p:spPr>
          <a:xfrm>
            <a:off x="9439782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EF8A3E-CCA1-2D48-EA7F-7225C2E67082}"/>
              </a:ext>
            </a:extLst>
          </p:cNvPr>
          <p:cNvSpPr txBox="1"/>
          <p:nvPr/>
        </p:nvSpPr>
        <p:spPr>
          <a:xfrm>
            <a:off x="5471605" y="6353169"/>
            <a:ext cx="94769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5779EC48-04A4-46B8-C599-3D34835B3F0F}"/>
              </a:ext>
            </a:extLst>
          </p:cNvPr>
          <p:cNvSpPr/>
          <p:nvPr/>
        </p:nvSpPr>
        <p:spPr>
          <a:xfrm rot="16200000">
            <a:off x="7122747" y="920093"/>
            <a:ext cx="289978" cy="3475878"/>
          </a:xfrm>
          <a:prstGeom prst="leftBrace">
            <a:avLst>
              <a:gd name="adj1" fmla="val 53381"/>
              <a:gd name="adj2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CA9410-74F0-70CB-7AC2-D8612F43A77B}"/>
              </a:ext>
            </a:extLst>
          </p:cNvPr>
          <p:cNvSpPr txBox="1"/>
          <p:nvPr/>
        </p:nvSpPr>
        <p:spPr>
          <a:xfrm>
            <a:off x="7041845" y="2805448"/>
            <a:ext cx="33296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이만큼만 읽고 </a:t>
            </a:r>
            <a:r>
              <a:rPr lang="en-US" altLang="ko-KR" dirty="0"/>
              <a:t>Parent </a:t>
            </a:r>
            <a:r>
              <a:rPr lang="ko-KR" altLang="en-US" dirty="0"/>
              <a:t>로 취급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339F40D-5EE8-4F00-F586-5C5C3A66545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761506" y="2273359"/>
            <a:ext cx="2903077" cy="3244709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1F4AF1F-A0D2-55F6-D223-9EB06E7D24F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761505" y="4220912"/>
            <a:ext cx="2903078" cy="155841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607D577-BAEE-D4E6-EDB4-AFEC20F88B73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2406400" y="5843873"/>
            <a:ext cx="2258183" cy="44248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24F2AB2-1099-708B-22DB-686F8547C806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2623454" y="2990114"/>
            <a:ext cx="4418391" cy="352940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AEBCA-A51D-5134-8D3A-30CF5030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Java </a:t>
            </a:r>
            <a:r>
              <a:rPr lang="ko-KR" altLang="en-US" dirty="0"/>
              <a:t>와의 비교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5B49C-F10E-1618-3E8C-26F5241B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i="1" dirty="0"/>
              <a:t>내가 이래서 </a:t>
            </a:r>
            <a:r>
              <a:rPr lang="en-US" altLang="ko-KR" i="1" dirty="0"/>
              <a:t>C++ </a:t>
            </a:r>
            <a:r>
              <a:rPr lang="ko-KR" altLang="en-US" i="1" dirty="0"/>
              <a:t>이 싫다니까</a:t>
            </a:r>
            <a:r>
              <a:rPr lang="en-US" altLang="ko-KR" i="1" dirty="0"/>
              <a:t>.</a:t>
            </a:r>
            <a:br>
              <a:rPr lang="en-US" altLang="ko-KR" i="1" dirty="0"/>
            </a:br>
            <a:r>
              <a:rPr lang="ko-KR" altLang="en-US" i="1" dirty="0"/>
              <a:t>나는 포인터가 정말 싫어</a:t>
            </a:r>
            <a:r>
              <a:rPr lang="en-US" altLang="ko-KR" i="1" dirty="0"/>
              <a:t>.</a:t>
            </a:r>
            <a:br>
              <a:rPr lang="en-US" altLang="ko-KR" i="1" dirty="0"/>
            </a:br>
            <a:r>
              <a:rPr lang="en-US" altLang="ko-KR" i="1" dirty="0"/>
              <a:t>Java </a:t>
            </a:r>
            <a:r>
              <a:rPr lang="ko-KR" altLang="en-US" i="1" dirty="0"/>
              <a:t>는 포인터 없이도 메모리 다루는 것도 알아서 </a:t>
            </a:r>
            <a:r>
              <a:rPr lang="ko-KR" altLang="en-US" i="1" dirty="0" err="1"/>
              <a:t>해주잖아</a:t>
            </a:r>
            <a:r>
              <a:rPr lang="en-US" altLang="ko-KR" i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틀렸습니다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Java </a:t>
            </a:r>
            <a:r>
              <a:rPr lang="ko-KR" altLang="en-US" dirty="0"/>
              <a:t>역시 결국 메모리에 객체를 생성할 수 밖에 없습니다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Java </a:t>
            </a:r>
            <a:r>
              <a:rPr lang="ko-KR" altLang="en-US" dirty="0"/>
              <a:t>는 객체를 모두 동적할당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Java </a:t>
            </a:r>
            <a:r>
              <a:rPr lang="ko-KR" altLang="en-US" dirty="0"/>
              <a:t>는 프로그래머가 명시적으로 </a:t>
            </a:r>
            <a:r>
              <a:rPr lang="en-US" altLang="ko-KR" dirty="0"/>
              <a:t>C++ </a:t>
            </a:r>
            <a:r>
              <a:rPr lang="ko-KR" altLang="en-US" dirty="0"/>
              <a:t>같은 포인터를 </a:t>
            </a:r>
            <a:r>
              <a:rPr lang="ko-KR" altLang="en-US" dirty="0" err="1"/>
              <a:t>쓰게하지는</a:t>
            </a:r>
            <a:r>
              <a:rPr lang="ko-KR" altLang="en-US" dirty="0"/>
              <a:t> 않지만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Java </a:t>
            </a:r>
            <a:r>
              <a:rPr lang="ko-KR" altLang="en-US" dirty="0"/>
              <a:t>의 </a:t>
            </a:r>
            <a:r>
              <a:rPr lang="en-US" altLang="ko-KR" dirty="0"/>
              <a:t>Reference </a:t>
            </a:r>
            <a:r>
              <a:rPr lang="ko-KR" altLang="en-US" dirty="0"/>
              <a:t>는 결국 내부적으로 </a:t>
            </a:r>
            <a:r>
              <a:rPr lang="en-US" altLang="ko-KR" dirty="0"/>
              <a:t>C++ </a:t>
            </a:r>
            <a:r>
              <a:rPr lang="ko-KR" altLang="en-US" dirty="0"/>
              <a:t>의 포인터와 비슷한 방식으로 구현됩니다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C++ </a:t>
            </a:r>
            <a:r>
              <a:rPr lang="ko-KR" altLang="en-US" dirty="0"/>
              <a:t>은 동적할당</a:t>
            </a:r>
            <a:r>
              <a:rPr lang="en-US" altLang="ko-KR" dirty="0"/>
              <a:t> </a:t>
            </a:r>
            <a:r>
              <a:rPr lang="ko-KR" altLang="en-US" dirty="0"/>
              <a:t>뿐만 아니라 지역 변수로도 객체를 생성할 수 있다 보니</a:t>
            </a:r>
            <a:br>
              <a:rPr lang="en-US" altLang="ko-KR" dirty="0"/>
            </a:br>
            <a:r>
              <a:rPr lang="ko-KR" altLang="en-US" dirty="0"/>
              <a:t>프로그래머에게 </a:t>
            </a:r>
            <a:r>
              <a:rPr lang="en-US" altLang="ko-KR" dirty="0"/>
              <a:t>“</a:t>
            </a:r>
            <a:r>
              <a:rPr lang="ko-KR" altLang="en-US" dirty="0"/>
              <a:t>주소</a:t>
            </a:r>
            <a:r>
              <a:rPr lang="en-US" altLang="ko-KR" dirty="0"/>
              <a:t>” </a:t>
            </a:r>
            <a:r>
              <a:rPr lang="ko-KR" altLang="en-US" dirty="0"/>
              <a:t>를 명시적으로 노출하고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* </a:t>
            </a:r>
            <a:r>
              <a:rPr lang="ko-KR" altLang="en-US" dirty="0"/>
              <a:t>을 사용할지 </a:t>
            </a:r>
            <a:r>
              <a:rPr lang="en-US" altLang="ko-KR" dirty="0"/>
              <a:t>(= </a:t>
            </a:r>
            <a:r>
              <a:rPr lang="ko-KR" altLang="en-US" dirty="0"/>
              <a:t>동적할당</a:t>
            </a:r>
            <a:r>
              <a:rPr lang="en-US" altLang="ko-KR" dirty="0"/>
              <a:t>), </a:t>
            </a:r>
            <a:r>
              <a:rPr lang="ko-KR" altLang="en-US" dirty="0"/>
              <a:t>사용하지 않을지 </a:t>
            </a:r>
            <a:r>
              <a:rPr lang="en-US" altLang="ko-KR" dirty="0"/>
              <a:t>(= </a:t>
            </a:r>
            <a:r>
              <a:rPr lang="ko-KR" altLang="en-US" dirty="0"/>
              <a:t>지역 변수로 할당</a:t>
            </a:r>
            <a:r>
              <a:rPr lang="en-US" altLang="ko-KR" dirty="0"/>
              <a:t>) </a:t>
            </a:r>
            <a:r>
              <a:rPr lang="ko-KR" altLang="en-US" dirty="0"/>
              <a:t>선택권을 준 것 뿐입니다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헷갈리는 것이고</a:t>
            </a:r>
            <a:r>
              <a:rPr lang="en-US" altLang="ko-KR" dirty="0"/>
              <a:t>..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C++ </a:t>
            </a:r>
            <a:r>
              <a:rPr lang="ko-KR" altLang="en-US" dirty="0"/>
              <a:t>도 객체를 모조리 동적할당을 하면</a:t>
            </a:r>
            <a:br>
              <a:rPr lang="en-US" altLang="ko-KR" dirty="0"/>
            </a:br>
            <a:r>
              <a:rPr lang="ko-KR" altLang="en-US" dirty="0"/>
              <a:t>혼돈의 여지 없이 언제나 </a:t>
            </a:r>
            <a:r>
              <a:rPr lang="en-US" altLang="ko-KR" dirty="0"/>
              <a:t>* </a:t>
            </a:r>
            <a:r>
              <a:rPr lang="ko-KR" altLang="en-US" dirty="0"/>
              <a:t>을 붙여서 </a:t>
            </a:r>
            <a:r>
              <a:rPr lang="en-US" altLang="ko-KR" dirty="0" err="1"/>
              <a:t>MyClass</a:t>
            </a:r>
            <a:r>
              <a:rPr lang="en-US" altLang="ko-KR" dirty="0"/>
              <a:t> *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처럼 쓰게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언제나 </a:t>
            </a:r>
            <a:r>
              <a:rPr lang="en-US" altLang="ko-KR" dirty="0"/>
              <a:t>* </a:t>
            </a:r>
            <a:r>
              <a:rPr lang="ko-KR" altLang="en-US" dirty="0"/>
              <a:t>을 쓰게 </a:t>
            </a:r>
            <a:r>
              <a:rPr lang="ko-KR" altLang="en-US" dirty="0" err="1"/>
              <a:t>되서</a:t>
            </a:r>
            <a:r>
              <a:rPr lang="ko-KR" altLang="en-US" dirty="0"/>
              <a:t> 그게 없는 것과 마찬가지라고 생각하면 그게 </a:t>
            </a:r>
            <a:r>
              <a:rPr lang="en-US" altLang="ko-KR" dirty="0"/>
              <a:t>Java </a:t>
            </a:r>
            <a:r>
              <a:rPr lang="ko-KR" altLang="en-US" dirty="0"/>
              <a:t>처럼 </a:t>
            </a:r>
            <a:r>
              <a:rPr lang="en-US" altLang="ko-KR" dirty="0" err="1"/>
              <a:t>MyClass</a:t>
            </a:r>
            <a:r>
              <a:rPr lang="en-US" altLang="ko-KR" dirty="0"/>
              <a:t> </a:t>
            </a:r>
            <a:r>
              <a:rPr lang="en-US" altLang="ko-KR" dirty="0" err="1"/>
              <a:t>ptr</a:t>
            </a:r>
            <a:r>
              <a:rPr lang="en-US" altLang="ko-KR" dirty="0"/>
              <a:t> </a:t>
            </a:r>
            <a:r>
              <a:rPr lang="ko-KR" altLang="en-US" dirty="0"/>
              <a:t>이 되는 겁니다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863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5DC3-36B0-B343-1215-051B7405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이런 걸 배우고 있나요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D9CA5-F77F-02DB-E4E0-BBD12C96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OOP </a:t>
            </a:r>
            <a:r>
              <a:rPr lang="ko-KR" altLang="en-US" dirty="0"/>
              <a:t>프로그래밍에서 다형성의 활용은 좋은 설계를 위해 필수적임</a:t>
            </a:r>
            <a:endParaRPr lang="en-US" altLang="ko-KR" dirty="0"/>
          </a:p>
          <a:p>
            <a:r>
              <a:rPr lang="ko-KR" altLang="en-US" dirty="0"/>
              <a:t>다형성이 실제 프로그래밍 언어에서 어떻게 지원되는지 이해하려면</a:t>
            </a:r>
            <a:br>
              <a:rPr lang="en-US" altLang="ko-KR" dirty="0"/>
            </a:br>
            <a:r>
              <a:rPr lang="ko-KR" altLang="en-US" dirty="0"/>
              <a:t>어렵지만 어떻게 코드가 생성되는지를 알아야 함</a:t>
            </a:r>
            <a:endParaRPr lang="en-US" altLang="ko-KR" dirty="0"/>
          </a:p>
          <a:p>
            <a:r>
              <a:rPr lang="ko-KR" altLang="en-US" dirty="0"/>
              <a:t>이걸 이해 하지 못하면 </a:t>
            </a:r>
            <a:r>
              <a:rPr lang="en-US" altLang="ko-KR" dirty="0"/>
              <a:t>UML </a:t>
            </a:r>
            <a:r>
              <a:rPr lang="ko-KR" altLang="en-US" dirty="0"/>
              <a:t>의 표기법을 이해하거나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좋은 설계를 만들어내기 힘듦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다음 시간에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3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D4690-5701-4BF2-0221-D07EE752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어느 나라 말을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AA16B-859F-0942-449E-DC322B58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pPr lvl="1"/>
            <a:r>
              <a:rPr lang="en-US" altLang="ko-KR" dirty="0"/>
              <a:t>CPU </a:t>
            </a:r>
            <a:r>
              <a:rPr lang="ko-KR" altLang="en-US" dirty="0"/>
              <a:t>는 </a:t>
            </a:r>
            <a:r>
              <a:rPr lang="en-US" altLang="ko-KR" dirty="0"/>
              <a:t>ISA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기계어 집합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로 이야기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가 특정 프로그래밍 언어를 </a:t>
            </a:r>
            <a:r>
              <a:rPr lang="ko-KR" altLang="en-US" u="sng" dirty="0"/>
              <a:t>직접</a:t>
            </a:r>
            <a:r>
              <a:rPr lang="ko-KR" altLang="en-US" dirty="0"/>
              <a:t> 지원하는 것이 아니다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프로그래밍 언어 별로 최종적으로 기계어로 변경되어 실행되는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이렇게 기계어로 변경하는 것은 컴파일러나 인터프리터의 역할이다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앞의 </a:t>
            </a:r>
            <a:r>
              <a:rPr lang="en-US" altLang="ko-KR" dirty="0"/>
              <a:t>M# </a:t>
            </a:r>
            <a:r>
              <a:rPr lang="ko-KR" altLang="en-US" dirty="0"/>
              <a:t>언어의 경우에는 </a:t>
            </a:r>
            <a:r>
              <a:rPr lang="en-US" altLang="ko-KR" dirty="0"/>
              <a:t>M# </a:t>
            </a:r>
            <a:r>
              <a:rPr lang="ko-KR" altLang="en-US" dirty="0"/>
              <a:t>언어로 된 코드를 내 </a:t>
            </a:r>
            <a:r>
              <a:rPr lang="en-US" altLang="ko-KR" dirty="0"/>
              <a:t>CPU </a:t>
            </a:r>
            <a:r>
              <a:rPr lang="ko-KR" altLang="en-US" dirty="0"/>
              <a:t>의 기계어로 바꿔주는</a:t>
            </a:r>
            <a:br>
              <a:rPr lang="en-US" altLang="ko-KR" dirty="0"/>
            </a:br>
            <a:r>
              <a:rPr lang="ko-KR" altLang="en-US" dirty="0"/>
              <a:t>컴파일러 혹은 인터프리터가 있다면 내 </a:t>
            </a:r>
            <a:r>
              <a:rPr lang="en-US" altLang="ko-KR" dirty="0"/>
              <a:t>5</a:t>
            </a:r>
            <a:r>
              <a:rPr lang="ko-KR" altLang="en-US" dirty="0" err="1"/>
              <a:t>년된</a:t>
            </a:r>
            <a:r>
              <a:rPr lang="ko-KR" altLang="en-US" dirty="0"/>
              <a:t> 오랜 친구도 </a:t>
            </a:r>
            <a:r>
              <a:rPr lang="en-US" altLang="ko-KR" dirty="0"/>
              <a:t>M# </a:t>
            </a:r>
            <a:r>
              <a:rPr lang="ko-KR" altLang="en-US" dirty="0"/>
              <a:t>으로 대화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85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B6564-D7B1-7875-0FF6-1542D089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컴파일되는</a:t>
            </a:r>
            <a:r>
              <a:rPr lang="ko-KR" altLang="en-US" dirty="0"/>
              <a:t> 언어와 </a:t>
            </a:r>
            <a:r>
              <a:rPr lang="ko-KR" altLang="en-US" dirty="0" err="1"/>
              <a:t>인터프리팅</a:t>
            </a:r>
            <a:r>
              <a:rPr lang="ko-KR" altLang="en-US" dirty="0"/>
              <a:t> 되는 언어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79A85-6D13-A5BC-2AA6-3E3B4A22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739966" cy="53895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앞에서 프로그래밍 언어는 최종적으로 기계어로 변경되어야 한다고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방식에는 ①컴파일</a:t>
            </a:r>
            <a:r>
              <a:rPr lang="en-US" altLang="ko-KR" dirty="0"/>
              <a:t>, </a:t>
            </a:r>
            <a:r>
              <a:rPr lang="ko-KR" altLang="en-US" dirty="0"/>
              <a:t>②</a:t>
            </a:r>
            <a:r>
              <a:rPr lang="ko-KR" altLang="en-US" dirty="0" err="1"/>
              <a:t>인터프리트</a:t>
            </a:r>
            <a:r>
              <a:rPr lang="ko-KR" altLang="en-US" dirty="0"/>
              <a:t> 두 방식이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컴파일 되는 언어</a:t>
            </a:r>
            <a:r>
              <a:rPr lang="en-US" altLang="ko-KR" dirty="0"/>
              <a:t>: </a:t>
            </a:r>
            <a:r>
              <a:rPr lang="ko-KR" altLang="en-US" dirty="0"/>
              <a:t>미리 한 번에 기계어로 다 바꿔둔 뒤에 실행하는 방식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C, C++, Java, C#</a:t>
            </a:r>
          </a:p>
          <a:p>
            <a:pPr lvl="1"/>
            <a:r>
              <a:rPr lang="ko-KR" altLang="en-US" dirty="0" err="1"/>
              <a:t>인터프리팅</a:t>
            </a:r>
            <a:r>
              <a:rPr lang="ko-KR" altLang="en-US" dirty="0"/>
              <a:t> 되는 언어</a:t>
            </a:r>
            <a:r>
              <a:rPr lang="en-US" altLang="ko-KR" dirty="0"/>
              <a:t>: </a:t>
            </a:r>
            <a:r>
              <a:rPr lang="ko-KR" altLang="en-US" dirty="0"/>
              <a:t>실행될 때마다 그때그때 기계어로 바꾸는 방식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영어 단어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“interpret”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통역하다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라는 뜻이다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프로그래밍 언어를 기계어로 통역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Python,</a:t>
            </a:r>
            <a:r>
              <a:rPr lang="ko-KR" altLang="en-US" dirty="0"/>
              <a:t> </a:t>
            </a:r>
            <a:r>
              <a:rPr lang="en-US" altLang="ko-KR" dirty="0"/>
              <a:t>PHP, Ruby</a:t>
            </a:r>
          </a:p>
          <a:p>
            <a:pPr marL="0" indent="0">
              <a:buNone/>
            </a:pPr>
            <a:r>
              <a:rPr lang="en-US" altLang="ko-KR" dirty="0"/>
              <a:t>Q)</a:t>
            </a:r>
            <a:r>
              <a:rPr lang="ko-KR" altLang="en-US" dirty="0"/>
              <a:t> 어떤 것이 좋을까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A) </a:t>
            </a:r>
            <a:r>
              <a:rPr lang="ko-KR" altLang="en-US" dirty="0"/>
              <a:t>어떤 기준에 따라 </a:t>
            </a:r>
            <a:r>
              <a:rPr lang="ko-KR" altLang="en-US" dirty="0" err="1"/>
              <a:t>판단하느냐에</a:t>
            </a:r>
            <a:r>
              <a:rPr lang="ko-KR" altLang="en-US" dirty="0"/>
              <a:t> 따라 다를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사전에 들여야 되는 시간과 노력</a:t>
            </a:r>
            <a:endParaRPr lang="en-US" altLang="ko-KR" dirty="0"/>
          </a:p>
          <a:p>
            <a:pPr lvl="1"/>
            <a:r>
              <a:rPr lang="ko-KR" altLang="en-US" dirty="0"/>
              <a:t>실행할 때 성능 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253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5927-07C9-D516-EA68-B4243282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en-US" altLang="ko-KR" dirty="0"/>
              <a:t>/</a:t>
            </a:r>
            <a:r>
              <a:rPr lang="ko-KR" altLang="en-US" dirty="0"/>
              <a:t>고수준 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F276A5-B2BF-48D8-E79E-9C139662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685722" cy="53895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프로그래밍 언어는 결국 기계어로 변환되어야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Q)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프로그래밍 언어로 표현된 문장 하나가 몇 개의 기계어 명령어로 변환될까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  C,</a:t>
            </a:r>
            <a:r>
              <a:rPr lang="ko-KR" altLang="en-US" dirty="0"/>
              <a:t> </a:t>
            </a:r>
            <a:r>
              <a:rPr lang="en-US" altLang="ko-KR" dirty="0"/>
              <a:t>C++,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에서의 한 줄은 모두 동일한 수의 기계어 코드로 변환될까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A) </a:t>
            </a:r>
            <a:r>
              <a:rPr lang="ko-KR" altLang="en-US" dirty="0"/>
              <a:t>더하기 같이 이미 기계어 명령이 존재하는 아주 단순한 것은 동일하겠지만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복잡한 코드는 서로 다른 개수의 기계어 명령어로 생성될 것이다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24A94B5C-6960-BB84-D30C-CE98F6986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1" y="2613890"/>
            <a:ext cx="974436" cy="9744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B67FFA-8D2A-4D89-1B3C-EFA927DE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977" y="1776412"/>
            <a:ext cx="866843" cy="97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01DCF9-9E22-EC59-B4F1-32EE131E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365" y="2454563"/>
            <a:ext cx="1191634" cy="1191634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DD8C07-FA8E-89EB-3543-E68B54F881D0}"/>
              </a:ext>
            </a:extLst>
          </p:cNvPr>
          <p:cNvCxnSpPr>
            <a:stCxn id="6" idx="3"/>
          </p:cNvCxnSpPr>
          <p:nvPr/>
        </p:nvCxnSpPr>
        <p:spPr>
          <a:xfrm flipV="1">
            <a:off x="1757217" y="2263630"/>
            <a:ext cx="1771073" cy="8374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87156D3-9DF9-F6FB-7D61-CBE5B50ED52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02726" y="2263631"/>
            <a:ext cx="2639639" cy="786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6D134D-79BB-591B-0603-60C3F6AB8387}"/>
              </a:ext>
            </a:extLst>
          </p:cNvPr>
          <p:cNvCxnSpPr>
            <a:cxnSpLocks/>
          </p:cNvCxnSpPr>
          <p:nvPr/>
        </p:nvCxnSpPr>
        <p:spPr>
          <a:xfrm>
            <a:off x="1757217" y="3101108"/>
            <a:ext cx="1712386" cy="7502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671F5D6-78C1-ADCC-D17E-12E896CF5273}"/>
              </a:ext>
            </a:extLst>
          </p:cNvPr>
          <p:cNvCxnSpPr>
            <a:cxnSpLocks/>
          </p:cNvCxnSpPr>
          <p:nvPr/>
        </p:nvCxnSpPr>
        <p:spPr>
          <a:xfrm flipV="1">
            <a:off x="4778611" y="3145656"/>
            <a:ext cx="2363754" cy="6914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598925-D3F7-CD13-7C22-326743C25517}"/>
              </a:ext>
            </a:extLst>
          </p:cNvPr>
          <p:cNvSpPr txBox="1"/>
          <p:nvPr/>
        </p:nvSpPr>
        <p:spPr>
          <a:xfrm rot="20090400">
            <a:off x="2032739" y="2269898"/>
            <a:ext cx="94448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AE77E-54F4-BA0F-FCE4-CC4A28F5726D}"/>
              </a:ext>
            </a:extLst>
          </p:cNvPr>
          <p:cNvSpPr txBox="1"/>
          <p:nvPr/>
        </p:nvSpPr>
        <p:spPr>
          <a:xfrm rot="965726">
            <a:off x="4861735" y="2147187"/>
            <a:ext cx="15776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0011001010…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8C785C-C018-844D-404B-65908AE49837}"/>
              </a:ext>
            </a:extLst>
          </p:cNvPr>
          <p:cNvSpPr txBox="1"/>
          <p:nvPr/>
        </p:nvSpPr>
        <p:spPr>
          <a:xfrm rot="1464111">
            <a:off x="1936341" y="3500431"/>
            <a:ext cx="94448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a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+=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B42A96-2169-427D-A659-F8F61BC59AFE}"/>
              </a:ext>
            </a:extLst>
          </p:cNvPr>
          <p:cNvSpPr txBox="1"/>
          <p:nvPr/>
        </p:nvSpPr>
        <p:spPr>
          <a:xfrm rot="20608109">
            <a:off x="5203411" y="3567077"/>
            <a:ext cx="15776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0011001010…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29" name="그림 28" descr="클립아트, 상징, 그래픽, 만화 영화이(가) 표시된 사진&#10;&#10;자동 생성된 설명">
            <a:extLst>
              <a:ext uri="{FF2B5EF4-FFF2-40B4-BE49-F238E27FC236}">
                <a16:creationId xmlns:a16="http://schemas.microsoft.com/office/drawing/2014/main" id="{8EE584D9-688D-FD3C-4D45-59E482C50B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8" t="13854" r="10210" b="14496"/>
          <a:stretch/>
        </p:blipFill>
        <p:spPr>
          <a:xfrm>
            <a:off x="3488425" y="3350252"/>
            <a:ext cx="1113595" cy="10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1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65265D-69B9-842D-1068-5BFE95BAEC84}"/>
              </a:ext>
            </a:extLst>
          </p:cNvPr>
          <p:cNvCxnSpPr>
            <a:cxnSpLocks/>
          </p:cNvCxnSpPr>
          <p:nvPr/>
        </p:nvCxnSpPr>
        <p:spPr>
          <a:xfrm>
            <a:off x="8432799" y="1480731"/>
            <a:ext cx="0" cy="5243945"/>
          </a:xfrm>
          <a:prstGeom prst="straightConnector1">
            <a:avLst/>
          </a:prstGeom>
          <a:ln w="762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607580D-A8A3-CBF2-011E-1D9B10CF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저수준</a:t>
            </a:r>
            <a:r>
              <a:rPr lang="en-US" altLang="ko-KR" dirty="0"/>
              <a:t>/</a:t>
            </a:r>
            <a:r>
              <a:rPr lang="ko-KR" altLang="en-US" dirty="0"/>
              <a:t>고수준 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B8389-F0DB-A4DB-9D98-624281A7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9" y="1239864"/>
            <a:ext cx="8701771" cy="5389536"/>
          </a:xfrm>
        </p:spPr>
        <p:txBody>
          <a:bodyPr/>
          <a:lstStyle/>
          <a:p>
            <a:r>
              <a:rPr lang="ko-KR" altLang="en-US" dirty="0"/>
              <a:t>프로그래밍 언어 상의 하나의 문장이</a:t>
            </a:r>
            <a:br>
              <a:rPr lang="en-US" altLang="ko-KR" dirty="0"/>
            </a:br>
            <a:r>
              <a:rPr lang="ko-KR" altLang="en-US" dirty="0"/>
              <a:t>적은 수의 기계어 코드로 변환된다면</a:t>
            </a:r>
            <a:br>
              <a:rPr lang="en-US" altLang="ko-KR" dirty="0"/>
            </a:br>
            <a:r>
              <a:rPr lang="en-US" altLang="ko-KR" dirty="0"/>
              <a:t>CPU </a:t>
            </a:r>
            <a:r>
              <a:rPr lang="ko-KR" altLang="en-US" dirty="0"/>
              <a:t>관점에서 아주 효율적일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풍부한 표현력을 지원하는 프로그래밍 언어는</a:t>
            </a:r>
            <a:br>
              <a:rPr lang="en-US" altLang="ko-KR" dirty="0"/>
            </a:br>
            <a:r>
              <a:rPr lang="ko-KR" altLang="en-US" dirty="0"/>
              <a:t>어쩔 수 없이 많은 수의 기계어 코드로 변환될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얼마나 적은 수의 기계어 코드로 </a:t>
            </a:r>
            <a:r>
              <a:rPr lang="ko-KR" altLang="en-US" dirty="0" err="1"/>
              <a:t>변환되느냐에</a:t>
            </a:r>
            <a:r>
              <a:rPr lang="ko-KR" altLang="en-US" dirty="0"/>
              <a:t> 따라</a:t>
            </a:r>
            <a:br>
              <a:rPr lang="en-US" altLang="ko-KR" dirty="0"/>
            </a:br>
            <a:r>
              <a:rPr lang="ko-KR" altLang="en-US" dirty="0" err="1"/>
              <a:t>저수준</a:t>
            </a:r>
            <a:r>
              <a:rPr lang="ko-KR" altLang="en-US" dirty="0"/>
              <a:t> 언어</a:t>
            </a:r>
            <a:r>
              <a:rPr lang="en-US" altLang="ko-KR" dirty="0"/>
              <a:t>, </a:t>
            </a:r>
            <a:r>
              <a:rPr lang="ko-KR" altLang="en-US" dirty="0"/>
              <a:t>고수준 언어로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D0571A-E6B1-B438-7CDD-5CA9217C7AF7}"/>
              </a:ext>
            </a:extLst>
          </p:cNvPr>
          <p:cNvGrpSpPr/>
          <p:nvPr/>
        </p:nvGrpSpPr>
        <p:grpSpPr>
          <a:xfrm>
            <a:off x="9867255" y="5918764"/>
            <a:ext cx="2022528" cy="805912"/>
            <a:chOff x="9867255" y="5918764"/>
            <a:chExt cx="2022528" cy="8059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91EB66-881B-0E87-B0AC-FF4A6DF64791}"/>
                </a:ext>
              </a:extLst>
            </p:cNvPr>
            <p:cNvSpPr/>
            <p:nvPr/>
          </p:nvSpPr>
          <p:spPr>
            <a:xfrm>
              <a:off x="9867255" y="5918764"/>
              <a:ext cx="2022528" cy="805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>
                  <a:solidFill>
                    <a:schemeClr val="tx1"/>
                  </a:solidFill>
                </a:rPr>
                <a:t>기계어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8FB4F2-DE36-CA3F-7A4F-B8ECE8B6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2163" y="5918764"/>
              <a:ext cx="805912" cy="80591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11242B-E2F9-1AB2-6FD2-AEE0482014D9}"/>
              </a:ext>
            </a:extLst>
          </p:cNvPr>
          <p:cNvGrpSpPr/>
          <p:nvPr/>
        </p:nvGrpSpPr>
        <p:grpSpPr>
          <a:xfrm>
            <a:off x="8592070" y="4315017"/>
            <a:ext cx="2022528" cy="805912"/>
            <a:chOff x="8655804" y="4056384"/>
            <a:chExt cx="2022528" cy="8059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C09954-7D89-C6A8-BDA3-C7D2AB33DBEB}"/>
                </a:ext>
              </a:extLst>
            </p:cNvPr>
            <p:cNvSpPr/>
            <p:nvPr/>
          </p:nvSpPr>
          <p:spPr>
            <a:xfrm>
              <a:off x="8655804" y="4056384"/>
              <a:ext cx="2022528" cy="8059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>
                  <a:solidFill>
                    <a:schemeClr val="tx1"/>
                  </a:solidFill>
                </a:rPr>
                <a:t>C </a:t>
              </a:r>
              <a:r>
                <a:rPr lang="ko-KR" altLang="en-US" dirty="0">
                  <a:solidFill>
                    <a:schemeClr val="tx1"/>
                  </a:solidFill>
                </a:rPr>
                <a:t>언어</a:t>
              </a:r>
              <a:r>
                <a:rPr lang="en-US" altLang="ko-KR" dirty="0">
                  <a:solidFill>
                    <a:schemeClr val="tx1"/>
                  </a:solidFill>
                </a:rPr>
                <a:t>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38284E8-19A0-41AF-F6A8-96678758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2214" y="4056384"/>
              <a:ext cx="716366" cy="805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3DDA88-B76D-1C5F-4ABC-4D60427067DC}"/>
              </a:ext>
            </a:extLst>
          </p:cNvPr>
          <p:cNvGrpSpPr/>
          <p:nvPr/>
        </p:nvGrpSpPr>
        <p:grpSpPr>
          <a:xfrm>
            <a:off x="10092763" y="2905331"/>
            <a:ext cx="2022528" cy="805912"/>
            <a:chOff x="10055818" y="2488472"/>
            <a:chExt cx="2022528" cy="80591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C467335-22F1-C7DD-2CF4-6BE41E78EF8F}"/>
                </a:ext>
              </a:extLst>
            </p:cNvPr>
            <p:cNvSpPr/>
            <p:nvPr/>
          </p:nvSpPr>
          <p:spPr>
            <a:xfrm>
              <a:off x="10055818" y="2488472"/>
              <a:ext cx="2022528" cy="8059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dirty="0">
                  <a:solidFill>
                    <a:schemeClr val="tx1"/>
                  </a:solidFill>
                </a:rPr>
                <a:t>Python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그림 12" descr="클립아트, 상징, 그래픽, 만화 영화이(가) 표시된 사진&#10;&#10;자동 생성된 설명">
              <a:extLst>
                <a:ext uri="{FF2B5EF4-FFF2-40B4-BE49-F238E27FC236}">
                  <a16:creationId xmlns:a16="http://schemas.microsoft.com/office/drawing/2014/main" id="{5FABF5DD-9727-4806-550A-1027E51BE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8" t="13854" r="10210" b="14496"/>
            <a:stretch/>
          </p:blipFill>
          <p:spPr>
            <a:xfrm>
              <a:off x="10170862" y="2488472"/>
              <a:ext cx="880721" cy="80591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09D55C8-6A3E-E278-F1D1-B54055E2D843}"/>
              </a:ext>
            </a:extLst>
          </p:cNvPr>
          <p:cNvGrpSpPr/>
          <p:nvPr/>
        </p:nvGrpSpPr>
        <p:grpSpPr>
          <a:xfrm>
            <a:off x="9333855" y="1239864"/>
            <a:ext cx="2022528" cy="805912"/>
            <a:chOff x="9892929" y="785454"/>
            <a:chExt cx="2022528" cy="80591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24D80C-3052-4B84-4A06-F97E7E576DBB}"/>
                </a:ext>
              </a:extLst>
            </p:cNvPr>
            <p:cNvSpPr/>
            <p:nvPr/>
          </p:nvSpPr>
          <p:spPr>
            <a:xfrm>
              <a:off x="9892929" y="785454"/>
              <a:ext cx="2022528" cy="805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dirty="0">
                  <a:solidFill>
                    <a:schemeClr val="tx1"/>
                  </a:solidFill>
                </a:rPr>
                <a:t>인간</a:t>
              </a:r>
            </a:p>
          </p:txBody>
        </p:sp>
        <p:pic>
          <p:nvPicPr>
            <p:cNvPr id="14" name="그림 1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5764CF9-6053-5589-2C6C-6896C5306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2929" y="796336"/>
              <a:ext cx="768580" cy="768580"/>
            </a:xfrm>
            <a:prstGeom prst="rect">
              <a:avLst/>
            </a:prstGeom>
            <a:noFill/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E72BF7-581D-9B5A-B381-28EF4DC8ADD0}"/>
              </a:ext>
            </a:extLst>
          </p:cNvPr>
          <p:cNvCxnSpPr>
            <a:stCxn id="15" idx="2"/>
          </p:cNvCxnSpPr>
          <p:nvPr/>
        </p:nvCxnSpPr>
        <p:spPr>
          <a:xfrm>
            <a:off x="10345119" y="2045776"/>
            <a:ext cx="743409" cy="859555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470CA3-04FE-693A-5BFA-DEE164BD4B65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9603334" y="2045776"/>
            <a:ext cx="741785" cy="2269241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BB8293-C7C1-8918-D0F7-3F4EEABF28BB}"/>
              </a:ext>
            </a:extLst>
          </p:cNvPr>
          <p:cNvSpPr txBox="1"/>
          <p:nvPr/>
        </p:nvSpPr>
        <p:spPr>
          <a:xfrm>
            <a:off x="9974226" y="231770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코드 작성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CDEAC9-17DB-A048-A75C-6C2CAAB8EF0C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10878519" y="3711243"/>
            <a:ext cx="225508" cy="2207521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2C7922-0442-7044-2C24-B366B0A340B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9603334" y="5120929"/>
            <a:ext cx="1275185" cy="797835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077CEF-39B7-15AF-EEAF-CB85AE1A354F}"/>
              </a:ext>
            </a:extLst>
          </p:cNvPr>
          <p:cNvSpPr txBox="1"/>
          <p:nvPr/>
        </p:nvSpPr>
        <p:spPr>
          <a:xfrm>
            <a:off x="10665672" y="382344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많은 수의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기계어 코드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6A61ED-A3FC-2BA2-70B1-DC72872949E9}"/>
              </a:ext>
            </a:extLst>
          </p:cNvPr>
          <p:cNvSpPr txBox="1"/>
          <p:nvPr/>
        </p:nvSpPr>
        <p:spPr>
          <a:xfrm>
            <a:off x="9343374" y="5228833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적은 수의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기계어 코드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D1DE4D-240D-6D4C-4C85-160A8F03BCC3}"/>
              </a:ext>
            </a:extLst>
          </p:cNvPr>
          <p:cNvSpPr txBox="1"/>
          <p:nvPr/>
        </p:nvSpPr>
        <p:spPr>
          <a:xfrm>
            <a:off x="7472318" y="1740581"/>
            <a:ext cx="87716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고수준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097F9C-D204-E01A-4034-54DBBF07EDAE}"/>
              </a:ext>
            </a:extLst>
          </p:cNvPr>
          <p:cNvSpPr txBox="1"/>
          <p:nvPr/>
        </p:nvSpPr>
        <p:spPr>
          <a:xfrm>
            <a:off x="7472318" y="5802818"/>
            <a:ext cx="87716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저수준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언어</a:t>
            </a:r>
          </a:p>
        </p:txBody>
      </p:sp>
    </p:spTree>
    <p:extLst>
      <p:ext uri="{BB962C8B-B14F-4D97-AF65-F5344CB8AC3E}">
        <p14:creationId xmlns:p14="http://schemas.microsoft.com/office/powerpoint/2010/main" val="119364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3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14307-308C-61FC-8FD4-114901AF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쉬어가는</a:t>
            </a:r>
            <a:r>
              <a:rPr lang="ko-KR" altLang="en-US" dirty="0"/>
              <a:t> 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1E32B-662B-64FA-1D60-3559A0B84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영어는 </a:t>
            </a:r>
            <a:r>
              <a:rPr lang="ko-KR" altLang="en-US" dirty="0" err="1"/>
              <a:t>저수준</a:t>
            </a:r>
            <a:r>
              <a:rPr lang="ko-KR" altLang="en-US" dirty="0"/>
              <a:t> 프로그래밍 언어일까</a:t>
            </a:r>
            <a:r>
              <a:rPr lang="en-US" altLang="ko-KR" dirty="0"/>
              <a:t>, </a:t>
            </a:r>
            <a:r>
              <a:rPr lang="ko-KR" altLang="en-US" dirty="0"/>
              <a:t>고수준 프로그래밍 언어일까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1AC69D7-F227-FA9E-DAD4-55AF4FC5D37B}"/>
              </a:ext>
            </a:extLst>
          </p:cNvPr>
          <p:cNvGrpSpPr/>
          <p:nvPr/>
        </p:nvGrpSpPr>
        <p:grpSpPr>
          <a:xfrm>
            <a:off x="688768" y="2112309"/>
            <a:ext cx="8074186" cy="3644645"/>
            <a:chOff x="589807" y="2269267"/>
            <a:chExt cx="8074186" cy="36446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974E563-26A2-EE29-E6C8-4C940A008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07" y="2269267"/>
              <a:ext cx="8074186" cy="36446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C7ACB-EFE7-C48B-79A7-E8161D83125F}"/>
                </a:ext>
              </a:extLst>
            </p:cNvPr>
            <p:cNvSpPr txBox="1"/>
            <p:nvPr/>
          </p:nvSpPr>
          <p:spPr>
            <a:xfrm>
              <a:off x="3938650" y="2968832"/>
              <a:ext cx="2478884" cy="646331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Tesla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의 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AI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임원이었고</a:t>
              </a:r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r>
                <a: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OpenAI </a:t>
              </a:r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창업멤버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69300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21039</TotalTime>
  <Words>4464</Words>
  <Application>Microsoft Office PowerPoint</Application>
  <PresentationFormat>와이드스크린</PresentationFormat>
  <Paragraphs>742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궁서체</vt:lpstr>
      <vt:lpstr>바탕</vt:lpstr>
      <vt:lpstr>Arial</vt:lpstr>
      <vt:lpstr>나눔고딕 ExtraBold</vt:lpstr>
      <vt:lpstr>Consolas</vt:lpstr>
      <vt:lpstr>궁서</vt:lpstr>
      <vt:lpstr>나눔고딕</vt:lpstr>
      <vt:lpstr>강의 template</vt:lpstr>
      <vt:lpstr>08 - OOP 의 다형성 복습 #1</vt:lpstr>
      <vt:lpstr>컴퓨터는 어느 나라 말을 하는가?</vt:lpstr>
      <vt:lpstr>컴퓨터는 어느 나라 말을 하는가?</vt:lpstr>
      <vt:lpstr>컴퓨터는 어느 나라 말을 하는가?</vt:lpstr>
      <vt:lpstr>컴퓨터는 어느 나라 말을 하는가?</vt:lpstr>
      <vt:lpstr>컴파일되는 언어와 인터프리팅 되는 언어 </vt:lpstr>
      <vt:lpstr>저수준/고수준 프로그래밍 언어</vt:lpstr>
      <vt:lpstr>저수준/고수준 프로그래밍 언어</vt:lpstr>
      <vt:lpstr>쉬어가는 퀴즈</vt:lpstr>
      <vt:lpstr>왜 갑자기 이런 이야기를?</vt:lpstr>
      <vt:lpstr>변수 사용시 메모리 할당</vt:lpstr>
      <vt:lpstr>함수 호출</vt:lpstr>
      <vt:lpstr>함수 호출</vt:lpstr>
      <vt:lpstr>함수 호출</vt:lpstr>
      <vt:lpstr>함수 호출</vt:lpstr>
      <vt:lpstr>함수 호출 정리</vt:lpstr>
      <vt:lpstr>메모리 이야기 싫은데 왜 이런 이야기를 하세요?</vt:lpstr>
      <vt:lpstr>객체의 크기</vt:lpstr>
      <vt:lpstr>객체의 크기 → 객체 선언 시 할당되는 메모리 크기</vt:lpstr>
      <vt:lpstr>메서드는 객체의 크기에 영향을 미치는가?</vt:lpstr>
      <vt:lpstr>메서드는 객체의 크기에 영향을 미치는가?</vt:lpstr>
      <vt:lpstr>메서드는 객체의 크기에 영향을 미치는가?</vt:lpstr>
      <vt:lpstr>상속 시 객체의 크기</vt:lpstr>
      <vt:lpstr>상속 시 객체의 크기</vt:lpstr>
      <vt:lpstr>상속 시 코드 영역 내의 메서드들</vt:lpstr>
      <vt:lpstr>상속 시 코드 영역 내의 메서드들</vt:lpstr>
      <vt:lpstr>상속 시 메서드 호출</vt:lpstr>
      <vt:lpstr>상속 시 메서드 호출</vt:lpstr>
      <vt:lpstr>상속 시 “다형성을 지원하게” 메서드 호출하려면?</vt:lpstr>
      <vt:lpstr>상속 시 “다형성을 지원하게” 메서드 호출하려면?</vt:lpstr>
      <vt:lpstr>참고: Java 와의 비교</vt:lpstr>
      <vt:lpstr>Parent *p = &amp;child_obj 의 의미</vt:lpstr>
      <vt:lpstr>포인터 변수의 의미</vt:lpstr>
      <vt:lpstr>포인터 변수의 크기</vt:lpstr>
      <vt:lpstr>포인터 변수의 크기</vt:lpstr>
      <vt:lpstr>예: 포인터 변수의 크기와 저장되는 값</vt:lpstr>
      <vt:lpstr>포인터 변수의 타입의 의미</vt:lpstr>
      <vt:lpstr>예: 포인터 변수의 타입의 의미</vt:lpstr>
      <vt:lpstr>정리: 포인터 변수의 타입의 의미</vt:lpstr>
      <vt:lpstr>클래스 포인터 변수의 의미</vt:lpstr>
      <vt:lpstr>(다시) virtual function 이 아닌 경우 코드 생성</vt:lpstr>
      <vt:lpstr>부모 클래스 포인터 변수로 자식의 주소를 저장</vt:lpstr>
      <vt:lpstr>예: 부모 클래스 포인터 변수로 자식의 주소 저장</vt:lpstr>
      <vt:lpstr>참고: Java 와의 비교 #2</vt:lpstr>
      <vt:lpstr>왜 이런 걸 배우고 있나요?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신재훈</cp:lastModifiedBy>
  <cp:revision>710</cp:revision>
  <dcterms:created xsi:type="dcterms:W3CDTF">2022-08-31T05:47:44Z</dcterms:created>
  <dcterms:modified xsi:type="dcterms:W3CDTF">2025-03-25T04:18:22Z</dcterms:modified>
</cp:coreProperties>
</file>