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416" r:id="rId2"/>
    <p:sldId id="643" r:id="rId3"/>
    <p:sldId id="648" r:id="rId4"/>
    <p:sldId id="650" r:id="rId5"/>
    <p:sldId id="651" r:id="rId6"/>
    <p:sldId id="652" r:id="rId7"/>
    <p:sldId id="653" r:id="rId8"/>
    <p:sldId id="654" r:id="rId9"/>
    <p:sldId id="655" r:id="rId10"/>
    <p:sldId id="656" r:id="rId11"/>
    <p:sldId id="658" r:id="rId12"/>
    <p:sldId id="659" r:id="rId13"/>
    <p:sldId id="660" r:id="rId14"/>
    <p:sldId id="661" r:id="rId15"/>
    <p:sldId id="662" r:id="rId16"/>
    <p:sldId id="663" r:id="rId17"/>
    <p:sldId id="664" r:id="rId18"/>
    <p:sldId id="665" r:id="rId19"/>
    <p:sldId id="666" r:id="rId20"/>
    <p:sldId id="667" r:id="rId21"/>
    <p:sldId id="668" r:id="rId22"/>
    <p:sldId id="669" r:id="rId23"/>
    <p:sldId id="670" r:id="rId24"/>
    <p:sldId id="671" r:id="rId25"/>
    <p:sldId id="672" r:id="rId26"/>
    <p:sldId id="673" r:id="rId27"/>
    <p:sldId id="674" r:id="rId28"/>
    <p:sldId id="675" r:id="rId29"/>
    <p:sldId id="676" r:id="rId30"/>
    <p:sldId id="677" r:id="rId31"/>
    <p:sldId id="678" r:id="rId32"/>
    <p:sldId id="679" r:id="rId33"/>
  </p:sldIdLst>
  <p:sldSz cx="12192000" cy="6858000"/>
  <p:notesSz cx="6858000" cy="9144000"/>
  <p:embeddedFontLst>
    <p:embeddedFont>
      <p:font typeface="나눔고딕" panose="020D0604000000000000" pitchFamily="50" charset="-127"/>
      <p:regular r:id="rId34"/>
      <p:bold r:id="rId35"/>
    </p:embeddedFont>
    <p:embeddedFont>
      <p:font typeface="나눔고딕 ExtraBold" panose="020D0904000000000000" pitchFamily="50" charset="-127"/>
      <p:bold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2F0D9"/>
    <a:srgbClr val="FFFFFF"/>
    <a:srgbClr val="00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6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25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14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217" y="1359974"/>
            <a:ext cx="5481066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2734" y="1359974"/>
            <a:ext cx="5481066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88" y="365126"/>
            <a:ext cx="11060699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88" y="1313013"/>
            <a:ext cx="5508068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88" y="2022212"/>
            <a:ext cx="5508068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7320" y="1313013"/>
            <a:ext cx="5508068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7320" y="2022212"/>
            <a:ext cx="5508068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6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45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695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" y="365126"/>
            <a:ext cx="11551115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17" y="1239864"/>
            <a:ext cx="11551115" cy="538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6908D5-6CBB-A58C-D01A-189E2BA20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hyperlink" Target="https://docs.oracle.com/javase/8/docs/api/java/util/Lis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E9CA-9F76-D195-D1ED-9F60560A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617" y="1122363"/>
            <a:ext cx="9926663" cy="2387600"/>
          </a:xfrm>
        </p:spPr>
        <p:txBody>
          <a:bodyPr/>
          <a:lstStyle/>
          <a:p>
            <a:r>
              <a:rPr lang="en-US" altLang="ko-KR" dirty="0"/>
              <a:t>09 - OOP </a:t>
            </a:r>
            <a:r>
              <a:rPr lang="ko-KR" altLang="en-US" dirty="0"/>
              <a:t>의 다형성 복습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28E6AE-10EF-73E7-610F-5D0CED35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CFAD-4E15-A685-4B7D-C532C42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자식 객체를 부모 객체 변수에 넣기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81638-3EF0-C26B-A426-92021551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3"/>
            <a:ext cx="11551115" cy="181637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앞에서 자식 객체의 주소를 부모 포인터 변수에 넣는 것은 지극히 정상이고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다형성 활용을 위해 우리는 이를 적극적으로 사용할 것이라고 했음</a:t>
            </a:r>
            <a:endParaRPr lang="en-US" altLang="ko-KR" sz="2000" dirty="0"/>
          </a:p>
          <a:p>
            <a:endParaRPr lang="en-US" altLang="ko-KR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1800" dirty="0"/>
          </a:p>
          <a:p>
            <a:r>
              <a:rPr lang="ko-KR" altLang="en-US" sz="2000" dirty="0"/>
              <a:t>그렇다면 자식 객체를 부모 객체에 넣는 것은 어떨까</a:t>
            </a:r>
            <a:r>
              <a:rPr lang="en-US" altLang="ko-KR" sz="2000" dirty="0"/>
              <a:t>?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포인터 말고 객체 자체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A1CDD-64E3-3933-EF08-B80794217147}"/>
              </a:ext>
            </a:extLst>
          </p:cNvPr>
          <p:cNvSpPr txBox="1"/>
          <p:nvPr/>
        </p:nvSpPr>
        <p:spPr>
          <a:xfrm>
            <a:off x="649184" y="3010793"/>
            <a:ext cx="4089070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634312-C2A1-65BD-41A9-1862787441D9}"/>
              </a:ext>
            </a:extLst>
          </p:cNvPr>
          <p:cNvSpPr/>
          <p:nvPr/>
        </p:nvSpPr>
        <p:spPr>
          <a:xfrm>
            <a:off x="5085221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C6BAA3-D656-785F-36FD-FE878DCEE59D}"/>
              </a:ext>
            </a:extLst>
          </p:cNvPr>
          <p:cNvSpPr/>
          <p:nvPr/>
        </p:nvSpPr>
        <p:spPr>
          <a:xfrm>
            <a:off x="5519330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7B3FD2-9965-A61B-2685-8F02157273DD}"/>
              </a:ext>
            </a:extLst>
          </p:cNvPr>
          <p:cNvSpPr/>
          <p:nvPr/>
        </p:nvSpPr>
        <p:spPr>
          <a:xfrm>
            <a:off x="5953439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B92558-6021-1D69-5EF5-8D92C8BE232F}"/>
              </a:ext>
            </a:extLst>
          </p:cNvPr>
          <p:cNvSpPr/>
          <p:nvPr/>
        </p:nvSpPr>
        <p:spPr>
          <a:xfrm>
            <a:off x="6387548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990492-E8E6-7C36-2B2D-B11EF9B90B3C}"/>
              </a:ext>
            </a:extLst>
          </p:cNvPr>
          <p:cNvSpPr/>
          <p:nvPr/>
        </p:nvSpPr>
        <p:spPr>
          <a:xfrm>
            <a:off x="6821657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7A3634-7D4F-D020-9D79-5694C23764AC}"/>
              </a:ext>
            </a:extLst>
          </p:cNvPr>
          <p:cNvSpPr/>
          <p:nvPr/>
        </p:nvSpPr>
        <p:spPr>
          <a:xfrm>
            <a:off x="7255766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EA210D-3051-437B-41A8-53EC0BF503D1}"/>
              </a:ext>
            </a:extLst>
          </p:cNvPr>
          <p:cNvSpPr/>
          <p:nvPr/>
        </p:nvSpPr>
        <p:spPr>
          <a:xfrm>
            <a:off x="7689875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A58398-7FC4-C0D1-9F9A-A06FF6E790BE}"/>
              </a:ext>
            </a:extLst>
          </p:cNvPr>
          <p:cNvSpPr/>
          <p:nvPr/>
        </p:nvSpPr>
        <p:spPr>
          <a:xfrm>
            <a:off x="8123984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25D46-29DB-CA75-E2F2-E28D8F8F34A2}"/>
              </a:ext>
            </a:extLst>
          </p:cNvPr>
          <p:cNvSpPr/>
          <p:nvPr/>
        </p:nvSpPr>
        <p:spPr>
          <a:xfrm>
            <a:off x="8558093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E3C37C-1C29-1CB7-4351-DA212663F6D2}"/>
              </a:ext>
            </a:extLst>
          </p:cNvPr>
          <p:cNvSpPr/>
          <p:nvPr/>
        </p:nvSpPr>
        <p:spPr>
          <a:xfrm>
            <a:off x="8992202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286AE3-3DC1-A3B8-BC2B-85EAFE0C275C}"/>
              </a:ext>
            </a:extLst>
          </p:cNvPr>
          <p:cNvSpPr/>
          <p:nvPr/>
        </p:nvSpPr>
        <p:spPr>
          <a:xfrm>
            <a:off x="9426311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A8E0A2-A928-C289-5D1F-96262C240E2F}"/>
              </a:ext>
            </a:extLst>
          </p:cNvPr>
          <p:cNvCxnSpPr>
            <a:cxnSpLocks/>
          </p:cNvCxnSpPr>
          <p:nvPr/>
        </p:nvCxnSpPr>
        <p:spPr>
          <a:xfrm flipV="1">
            <a:off x="5953439" y="4145180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CD8160-1D1A-741B-730A-1351BC90A44A}"/>
              </a:ext>
            </a:extLst>
          </p:cNvPr>
          <p:cNvSpPr txBox="1"/>
          <p:nvPr/>
        </p:nvSpPr>
        <p:spPr>
          <a:xfrm>
            <a:off x="5892243" y="4474432"/>
            <a:ext cx="94769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0D5DC9-7E1F-B625-D571-D9A2C91E705A}"/>
              </a:ext>
            </a:extLst>
          </p:cNvPr>
          <p:cNvSpPr/>
          <p:nvPr/>
        </p:nvSpPr>
        <p:spPr>
          <a:xfrm>
            <a:off x="9860420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28DF1F-E9A9-FBF6-D71B-624EDEBD87F9}"/>
              </a:ext>
            </a:extLst>
          </p:cNvPr>
          <p:cNvSpPr/>
          <p:nvPr/>
        </p:nvSpPr>
        <p:spPr>
          <a:xfrm>
            <a:off x="10294529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720C0F-395A-6D0E-C235-2D37BB9D24A5}"/>
              </a:ext>
            </a:extLst>
          </p:cNvPr>
          <p:cNvSpPr/>
          <p:nvPr/>
        </p:nvSpPr>
        <p:spPr>
          <a:xfrm>
            <a:off x="10728638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18B507-882B-5E44-71FF-67A5E10AF4DF}"/>
              </a:ext>
            </a:extLst>
          </p:cNvPr>
          <p:cNvSpPr/>
          <p:nvPr/>
        </p:nvSpPr>
        <p:spPr>
          <a:xfrm>
            <a:off x="11162747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6A1F53-ED47-7D1A-7A10-B63B77A79D14}"/>
              </a:ext>
            </a:extLst>
          </p:cNvPr>
          <p:cNvSpPr/>
          <p:nvPr/>
        </p:nvSpPr>
        <p:spPr>
          <a:xfrm>
            <a:off x="11596856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004EAF-396C-8D9D-2291-3EA94FEB7C98}"/>
              </a:ext>
            </a:extLst>
          </p:cNvPr>
          <p:cNvCxnSpPr>
            <a:cxnSpLocks/>
          </p:cNvCxnSpPr>
          <p:nvPr/>
        </p:nvCxnSpPr>
        <p:spPr>
          <a:xfrm>
            <a:off x="5953439" y="3421094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6688F8-DFD3-A908-A50B-64D0138698DE}"/>
              </a:ext>
            </a:extLst>
          </p:cNvPr>
          <p:cNvSpPr txBox="1"/>
          <p:nvPr/>
        </p:nvSpPr>
        <p:spPr>
          <a:xfrm>
            <a:off x="5892243" y="3084780"/>
            <a:ext cx="15352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Parent::a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0D66C97-2037-8150-BFBD-C5B91142DCC3}"/>
              </a:ext>
            </a:extLst>
          </p:cNvPr>
          <p:cNvCxnSpPr>
            <a:cxnSpLocks/>
          </p:cNvCxnSpPr>
          <p:nvPr/>
        </p:nvCxnSpPr>
        <p:spPr>
          <a:xfrm>
            <a:off x="7689875" y="3421094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933855-F768-520A-7D71-4EA538937814}"/>
              </a:ext>
            </a:extLst>
          </p:cNvPr>
          <p:cNvSpPr txBox="1"/>
          <p:nvPr/>
        </p:nvSpPr>
        <p:spPr>
          <a:xfrm>
            <a:off x="7628679" y="3084780"/>
            <a:ext cx="15496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Parent::b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298FC1-3684-9373-11C3-0D2B576EA150}"/>
              </a:ext>
            </a:extLst>
          </p:cNvPr>
          <p:cNvSpPr/>
          <p:nvPr/>
        </p:nvSpPr>
        <p:spPr>
          <a:xfrm>
            <a:off x="5085221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92084-21CD-276A-68E1-7ADD2805E6B3}"/>
              </a:ext>
            </a:extLst>
          </p:cNvPr>
          <p:cNvSpPr/>
          <p:nvPr/>
        </p:nvSpPr>
        <p:spPr>
          <a:xfrm>
            <a:off x="5519330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283684-2A57-7486-E771-08265C958F8B}"/>
              </a:ext>
            </a:extLst>
          </p:cNvPr>
          <p:cNvSpPr/>
          <p:nvPr/>
        </p:nvSpPr>
        <p:spPr>
          <a:xfrm>
            <a:off x="5953439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316145-A493-6120-E2A3-78112399BF37}"/>
              </a:ext>
            </a:extLst>
          </p:cNvPr>
          <p:cNvSpPr/>
          <p:nvPr/>
        </p:nvSpPr>
        <p:spPr>
          <a:xfrm>
            <a:off x="6387548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CCB878-1960-00E8-64C9-235F9526E0C5}"/>
              </a:ext>
            </a:extLst>
          </p:cNvPr>
          <p:cNvSpPr/>
          <p:nvPr/>
        </p:nvSpPr>
        <p:spPr>
          <a:xfrm>
            <a:off x="6821657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5CB089-F80B-5F06-3585-958077425CD6}"/>
              </a:ext>
            </a:extLst>
          </p:cNvPr>
          <p:cNvSpPr/>
          <p:nvPr/>
        </p:nvSpPr>
        <p:spPr>
          <a:xfrm>
            <a:off x="7255766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5F336C-8A86-5B1D-F61B-4C6700D2378A}"/>
              </a:ext>
            </a:extLst>
          </p:cNvPr>
          <p:cNvSpPr/>
          <p:nvPr/>
        </p:nvSpPr>
        <p:spPr>
          <a:xfrm>
            <a:off x="7689875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D4C986-726E-6F80-5E20-A1A685F86793}"/>
              </a:ext>
            </a:extLst>
          </p:cNvPr>
          <p:cNvSpPr/>
          <p:nvPr/>
        </p:nvSpPr>
        <p:spPr>
          <a:xfrm>
            <a:off x="8123984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8D7C60-B261-01CA-22BF-4E3AA5FD1580}"/>
              </a:ext>
            </a:extLst>
          </p:cNvPr>
          <p:cNvSpPr/>
          <p:nvPr/>
        </p:nvSpPr>
        <p:spPr>
          <a:xfrm>
            <a:off x="8558093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DF2E92-D9DC-06B1-38F7-67DB83855C7E}"/>
              </a:ext>
            </a:extLst>
          </p:cNvPr>
          <p:cNvSpPr/>
          <p:nvPr/>
        </p:nvSpPr>
        <p:spPr>
          <a:xfrm>
            <a:off x="8992202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640016-07D5-CB45-0F5C-8B4F9A88ED48}"/>
              </a:ext>
            </a:extLst>
          </p:cNvPr>
          <p:cNvSpPr/>
          <p:nvPr/>
        </p:nvSpPr>
        <p:spPr>
          <a:xfrm>
            <a:off x="9426311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0528938-C5E4-21ED-E2CD-58C34D7C44A9}"/>
              </a:ext>
            </a:extLst>
          </p:cNvPr>
          <p:cNvCxnSpPr>
            <a:cxnSpLocks/>
          </p:cNvCxnSpPr>
          <p:nvPr/>
        </p:nvCxnSpPr>
        <p:spPr>
          <a:xfrm flipV="1">
            <a:off x="5953439" y="6137692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CCE48C-2004-50D2-474D-9EB5C2552F18}"/>
              </a:ext>
            </a:extLst>
          </p:cNvPr>
          <p:cNvSpPr txBox="1"/>
          <p:nvPr/>
        </p:nvSpPr>
        <p:spPr>
          <a:xfrm>
            <a:off x="5892243" y="6466944"/>
            <a:ext cx="94769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2D4DB-6356-EF73-686D-8BEF18B6F957}"/>
              </a:ext>
            </a:extLst>
          </p:cNvPr>
          <p:cNvSpPr/>
          <p:nvPr/>
        </p:nvSpPr>
        <p:spPr>
          <a:xfrm>
            <a:off x="9860420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C25CD6-0928-51A2-4EE2-F88D977DA576}"/>
              </a:ext>
            </a:extLst>
          </p:cNvPr>
          <p:cNvSpPr/>
          <p:nvPr/>
        </p:nvSpPr>
        <p:spPr>
          <a:xfrm>
            <a:off x="10294529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A01C06-83C5-E3DD-8908-C1D514ACDAD7}"/>
              </a:ext>
            </a:extLst>
          </p:cNvPr>
          <p:cNvSpPr/>
          <p:nvPr/>
        </p:nvSpPr>
        <p:spPr>
          <a:xfrm>
            <a:off x="10728638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35E30A-C7D3-F8EC-9EBA-A1551754B78E}"/>
              </a:ext>
            </a:extLst>
          </p:cNvPr>
          <p:cNvSpPr/>
          <p:nvPr/>
        </p:nvSpPr>
        <p:spPr>
          <a:xfrm>
            <a:off x="11162747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BED9A7-9D8E-E2F6-B5DD-760BE099AF79}"/>
              </a:ext>
            </a:extLst>
          </p:cNvPr>
          <p:cNvSpPr/>
          <p:nvPr/>
        </p:nvSpPr>
        <p:spPr>
          <a:xfrm>
            <a:off x="11596856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0FD61C5-56ED-C639-1EDA-40CA95ECF5DF}"/>
              </a:ext>
            </a:extLst>
          </p:cNvPr>
          <p:cNvCxnSpPr>
            <a:cxnSpLocks/>
          </p:cNvCxnSpPr>
          <p:nvPr/>
        </p:nvCxnSpPr>
        <p:spPr>
          <a:xfrm>
            <a:off x="5953439" y="5413606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5A0993-399B-6D6C-0620-98EA13147944}"/>
              </a:ext>
            </a:extLst>
          </p:cNvPr>
          <p:cNvSpPr txBox="1"/>
          <p:nvPr/>
        </p:nvSpPr>
        <p:spPr>
          <a:xfrm>
            <a:off x="5892243" y="5077292"/>
            <a:ext cx="15352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Parent::a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6BE2118-AB35-0E3B-7E2B-2F1AC15A4DEF}"/>
              </a:ext>
            </a:extLst>
          </p:cNvPr>
          <p:cNvCxnSpPr>
            <a:cxnSpLocks/>
          </p:cNvCxnSpPr>
          <p:nvPr/>
        </p:nvCxnSpPr>
        <p:spPr>
          <a:xfrm>
            <a:off x="7689875" y="5413606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F5B0474-470F-A45D-3E95-00323F72ED1C}"/>
              </a:ext>
            </a:extLst>
          </p:cNvPr>
          <p:cNvSpPr txBox="1"/>
          <p:nvPr/>
        </p:nvSpPr>
        <p:spPr>
          <a:xfrm>
            <a:off x="7628679" y="5077292"/>
            <a:ext cx="15496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Parent::b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9FC8BA8-5976-1217-573A-CC703429D266}"/>
              </a:ext>
            </a:extLst>
          </p:cNvPr>
          <p:cNvCxnSpPr>
            <a:cxnSpLocks/>
          </p:cNvCxnSpPr>
          <p:nvPr/>
        </p:nvCxnSpPr>
        <p:spPr>
          <a:xfrm>
            <a:off x="9426311" y="5413606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983A4F3-FC4E-DEA8-CF9B-BEB2BAADD920}"/>
              </a:ext>
            </a:extLst>
          </p:cNvPr>
          <p:cNvSpPr txBox="1"/>
          <p:nvPr/>
        </p:nvSpPr>
        <p:spPr>
          <a:xfrm>
            <a:off x="9365115" y="5077292"/>
            <a:ext cx="142859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Child::c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9BFFA2-8BAB-3D9F-9326-DF3627450802}"/>
              </a:ext>
            </a:extLst>
          </p:cNvPr>
          <p:cNvSpPr txBox="1"/>
          <p:nvPr/>
        </p:nvSpPr>
        <p:spPr>
          <a:xfrm>
            <a:off x="649184" y="1937136"/>
            <a:ext cx="35150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86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3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4CFAD-4E15-A685-4B7D-C532C42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자식 객체를 부모 객체 변수에 넣기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81638-3EF0-C26B-A426-92021551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3"/>
            <a:ext cx="11551115" cy="181637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앞에서 자식 객체의 주소를 부모 포인터 변수에 넣는 것은 지극히 정상이고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다형성 활용을 위해 우리는 이를 적극적으로 사용할 것이라고 했음</a:t>
            </a:r>
            <a:endParaRPr lang="en-US" altLang="ko-KR" sz="2000" dirty="0"/>
          </a:p>
          <a:p>
            <a:endParaRPr lang="en-US" altLang="ko-KR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ko-KR" sz="1800" dirty="0"/>
          </a:p>
          <a:p>
            <a:r>
              <a:rPr lang="ko-KR" altLang="en-US" sz="2000" dirty="0"/>
              <a:t>그렇다면 자식 객체를 부모 객체에 넣는 것은 어떨까</a:t>
            </a:r>
            <a:r>
              <a:rPr lang="en-US" altLang="ko-KR" sz="2000" dirty="0"/>
              <a:t>?</a:t>
            </a:r>
            <a:r>
              <a:rPr lang="ko-KR" altLang="en-US" sz="2000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A1CDD-64E3-3933-EF08-B80794217147}"/>
              </a:ext>
            </a:extLst>
          </p:cNvPr>
          <p:cNvSpPr txBox="1"/>
          <p:nvPr/>
        </p:nvSpPr>
        <p:spPr>
          <a:xfrm>
            <a:off x="649184" y="3010793"/>
            <a:ext cx="4089070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634312-C2A1-65BD-41A9-1862787441D9}"/>
              </a:ext>
            </a:extLst>
          </p:cNvPr>
          <p:cNvSpPr/>
          <p:nvPr/>
        </p:nvSpPr>
        <p:spPr>
          <a:xfrm>
            <a:off x="5085221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C6BAA3-D656-785F-36FD-FE878DCEE59D}"/>
              </a:ext>
            </a:extLst>
          </p:cNvPr>
          <p:cNvSpPr/>
          <p:nvPr/>
        </p:nvSpPr>
        <p:spPr>
          <a:xfrm>
            <a:off x="5519330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7B3FD2-9965-A61B-2685-8F02157273DD}"/>
              </a:ext>
            </a:extLst>
          </p:cNvPr>
          <p:cNvSpPr/>
          <p:nvPr/>
        </p:nvSpPr>
        <p:spPr>
          <a:xfrm>
            <a:off x="5953439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B92558-6021-1D69-5EF5-8D92C8BE232F}"/>
              </a:ext>
            </a:extLst>
          </p:cNvPr>
          <p:cNvSpPr/>
          <p:nvPr/>
        </p:nvSpPr>
        <p:spPr>
          <a:xfrm>
            <a:off x="6387548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990492-E8E6-7C36-2B2D-B11EF9B90B3C}"/>
              </a:ext>
            </a:extLst>
          </p:cNvPr>
          <p:cNvSpPr/>
          <p:nvPr/>
        </p:nvSpPr>
        <p:spPr>
          <a:xfrm>
            <a:off x="6821657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7A3634-7D4F-D020-9D79-5694C23764AC}"/>
              </a:ext>
            </a:extLst>
          </p:cNvPr>
          <p:cNvSpPr/>
          <p:nvPr/>
        </p:nvSpPr>
        <p:spPr>
          <a:xfrm>
            <a:off x="7255766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EA210D-3051-437B-41A8-53EC0BF503D1}"/>
              </a:ext>
            </a:extLst>
          </p:cNvPr>
          <p:cNvSpPr/>
          <p:nvPr/>
        </p:nvSpPr>
        <p:spPr>
          <a:xfrm>
            <a:off x="7689875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A58398-7FC4-C0D1-9F9A-A06FF6E790BE}"/>
              </a:ext>
            </a:extLst>
          </p:cNvPr>
          <p:cNvSpPr/>
          <p:nvPr/>
        </p:nvSpPr>
        <p:spPr>
          <a:xfrm>
            <a:off x="8123984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D25D46-29DB-CA75-E2F2-E28D8F8F34A2}"/>
              </a:ext>
            </a:extLst>
          </p:cNvPr>
          <p:cNvSpPr/>
          <p:nvPr/>
        </p:nvSpPr>
        <p:spPr>
          <a:xfrm>
            <a:off x="8558093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E3C37C-1C29-1CB7-4351-DA212663F6D2}"/>
              </a:ext>
            </a:extLst>
          </p:cNvPr>
          <p:cNvSpPr/>
          <p:nvPr/>
        </p:nvSpPr>
        <p:spPr>
          <a:xfrm>
            <a:off x="8992202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286AE3-3DC1-A3B8-BC2B-85EAFE0C275C}"/>
              </a:ext>
            </a:extLst>
          </p:cNvPr>
          <p:cNvSpPr/>
          <p:nvPr/>
        </p:nvSpPr>
        <p:spPr>
          <a:xfrm>
            <a:off x="9426311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A8E0A2-A928-C289-5D1F-96262C240E2F}"/>
              </a:ext>
            </a:extLst>
          </p:cNvPr>
          <p:cNvCxnSpPr>
            <a:cxnSpLocks/>
          </p:cNvCxnSpPr>
          <p:nvPr/>
        </p:nvCxnSpPr>
        <p:spPr>
          <a:xfrm flipV="1">
            <a:off x="5953439" y="4145180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CD8160-1D1A-741B-730A-1351BC90A44A}"/>
              </a:ext>
            </a:extLst>
          </p:cNvPr>
          <p:cNvSpPr txBox="1"/>
          <p:nvPr/>
        </p:nvSpPr>
        <p:spPr>
          <a:xfrm>
            <a:off x="5892243" y="4474432"/>
            <a:ext cx="94769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0D5DC9-7E1F-B625-D571-D9A2C91E705A}"/>
              </a:ext>
            </a:extLst>
          </p:cNvPr>
          <p:cNvSpPr/>
          <p:nvPr/>
        </p:nvSpPr>
        <p:spPr>
          <a:xfrm>
            <a:off x="9860420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28DF1F-E9A9-FBF6-D71B-624EDEBD87F9}"/>
              </a:ext>
            </a:extLst>
          </p:cNvPr>
          <p:cNvSpPr/>
          <p:nvPr/>
        </p:nvSpPr>
        <p:spPr>
          <a:xfrm>
            <a:off x="10294529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720C0F-395A-6D0E-C235-2D37BB9D24A5}"/>
              </a:ext>
            </a:extLst>
          </p:cNvPr>
          <p:cNvSpPr/>
          <p:nvPr/>
        </p:nvSpPr>
        <p:spPr>
          <a:xfrm>
            <a:off x="10728638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18B507-882B-5E44-71FF-67A5E10AF4DF}"/>
              </a:ext>
            </a:extLst>
          </p:cNvPr>
          <p:cNvSpPr/>
          <p:nvPr/>
        </p:nvSpPr>
        <p:spPr>
          <a:xfrm>
            <a:off x="11162747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6A1F53-ED47-7D1A-7A10-B63B77A79D14}"/>
              </a:ext>
            </a:extLst>
          </p:cNvPr>
          <p:cNvSpPr/>
          <p:nvPr/>
        </p:nvSpPr>
        <p:spPr>
          <a:xfrm>
            <a:off x="11596856" y="371107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004EAF-396C-8D9D-2291-3EA94FEB7C98}"/>
              </a:ext>
            </a:extLst>
          </p:cNvPr>
          <p:cNvCxnSpPr>
            <a:cxnSpLocks/>
          </p:cNvCxnSpPr>
          <p:nvPr/>
        </p:nvCxnSpPr>
        <p:spPr>
          <a:xfrm>
            <a:off x="5953439" y="3421094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6688F8-DFD3-A908-A50B-64D0138698DE}"/>
              </a:ext>
            </a:extLst>
          </p:cNvPr>
          <p:cNvSpPr txBox="1"/>
          <p:nvPr/>
        </p:nvSpPr>
        <p:spPr>
          <a:xfrm>
            <a:off x="5892243" y="3084780"/>
            <a:ext cx="15352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Parent::a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0D66C97-2037-8150-BFBD-C5B91142DCC3}"/>
              </a:ext>
            </a:extLst>
          </p:cNvPr>
          <p:cNvCxnSpPr>
            <a:cxnSpLocks/>
          </p:cNvCxnSpPr>
          <p:nvPr/>
        </p:nvCxnSpPr>
        <p:spPr>
          <a:xfrm>
            <a:off x="7689875" y="3421094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933855-F768-520A-7D71-4EA538937814}"/>
              </a:ext>
            </a:extLst>
          </p:cNvPr>
          <p:cNvSpPr txBox="1"/>
          <p:nvPr/>
        </p:nvSpPr>
        <p:spPr>
          <a:xfrm>
            <a:off x="7628679" y="3084780"/>
            <a:ext cx="15496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Parent::b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298FC1-3684-9373-11C3-0D2B576EA150}"/>
              </a:ext>
            </a:extLst>
          </p:cNvPr>
          <p:cNvSpPr/>
          <p:nvPr/>
        </p:nvSpPr>
        <p:spPr>
          <a:xfrm>
            <a:off x="5085221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92084-21CD-276A-68E1-7ADD2805E6B3}"/>
              </a:ext>
            </a:extLst>
          </p:cNvPr>
          <p:cNvSpPr/>
          <p:nvPr/>
        </p:nvSpPr>
        <p:spPr>
          <a:xfrm>
            <a:off x="5519330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283684-2A57-7486-E771-08265C958F8B}"/>
              </a:ext>
            </a:extLst>
          </p:cNvPr>
          <p:cNvSpPr/>
          <p:nvPr/>
        </p:nvSpPr>
        <p:spPr>
          <a:xfrm>
            <a:off x="5953439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316145-A493-6120-E2A3-78112399BF37}"/>
              </a:ext>
            </a:extLst>
          </p:cNvPr>
          <p:cNvSpPr/>
          <p:nvPr/>
        </p:nvSpPr>
        <p:spPr>
          <a:xfrm>
            <a:off x="6387548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CCB878-1960-00E8-64C9-235F9526E0C5}"/>
              </a:ext>
            </a:extLst>
          </p:cNvPr>
          <p:cNvSpPr/>
          <p:nvPr/>
        </p:nvSpPr>
        <p:spPr>
          <a:xfrm>
            <a:off x="6821657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5CB089-F80B-5F06-3585-958077425CD6}"/>
              </a:ext>
            </a:extLst>
          </p:cNvPr>
          <p:cNvSpPr/>
          <p:nvPr/>
        </p:nvSpPr>
        <p:spPr>
          <a:xfrm>
            <a:off x="7255766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5F336C-8A86-5B1D-F61B-4C6700D2378A}"/>
              </a:ext>
            </a:extLst>
          </p:cNvPr>
          <p:cNvSpPr/>
          <p:nvPr/>
        </p:nvSpPr>
        <p:spPr>
          <a:xfrm>
            <a:off x="7689875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D4C986-726E-6F80-5E20-A1A685F86793}"/>
              </a:ext>
            </a:extLst>
          </p:cNvPr>
          <p:cNvSpPr/>
          <p:nvPr/>
        </p:nvSpPr>
        <p:spPr>
          <a:xfrm>
            <a:off x="8123984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C8D7C60-B261-01CA-22BF-4E3AA5FD1580}"/>
              </a:ext>
            </a:extLst>
          </p:cNvPr>
          <p:cNvSpPr/>
          <p:nvPr/>
        </p:nvSpPr>
        <p:spPr>
          <a:xfrm>
            <a:off x="8558093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DF2E92-D9DC-06B1-38F7-67DB83855C7E}"/>
              </a:ext>
            </a:extLst>
          </p:cNvPr>
          <p:cNvSpPr/>
          <p:nvPr/>
        </p:nvSpPr>
        <p:spPr>
          <a:xfrm>
            <a:off x="8992202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640016-07D5-CB45-0F5C-8B4F9A88ED48}"/>
              </a:ext>
            </a:extLst>
          </p:cNvPr>
          <p:cNvSpPr/>
          <p:nvPr/>
        </p:nvSpPr>
        <p:spPr>
          <a:xfrm>
            <a:off x="9426311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0528938-C5E4-21ED-E2CD-58C34D7C44A9}"/>
              </a:ext>
            </a:extLst>
          </p:cNvPr>
          <p:cNvCxnSpPr>
            <a:cxnSpLocks/>
          </p:cNvCxnSpPr>
          <p:nvPr/>
        </p:nvCxnSpPr>
        <p:spPr>
          <a:xfrm flipV="1">
            <a:off x="5953439" y="6137692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CCE48C-2004-50D2-474D-9EB5C2552F18}"/>
              </a:ext>
            </a:extLst>
          </p:cNvPr>
          <p:cNvSpPr txBox="1"/>
          <p:nvPr/>
        </p:nvSpPr>
        <p:spPr>
          <a:xfrm>
            <a:off x="5892243" y="6466944"/>
            <a:ext cx="94769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2D4DB-6356-EF73-686D-8BEF18B6F957}"/>
              </a:ext>
            </a:extLst>
          </p:cNvPr>
          <p:cNvSpPr/>
          <p:nvPr/>
        </p:nvSpPr>
        <p:spPr>
          <a:xfrm>
            <a:off x="9860420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C25CD6-0928-51A2-4EE2-F88D977DA576}"/>
              </a:ext>
            </a:extLst>
          </p:cNvPr>
          <p:cNvSpPr/>
          <p:nvPr/>
        </p:nvSpPr>
        <p:spPr>
          <a:xfrm>
            <a:off x="10294529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2A01C06-83C5-E3DD-8908-C1D514ACDAD7}"/>
              </a:ext>
            </a:extLst>
          </p:cNvPr>
          <p:cNvSpPr/>
          <p:nvPr/>
        </p:nvSpPr>
        <p:spPr>
          <a:xfrm>
            <a:off x="10728638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35E30A-C7D3-F8EC-9EBA-A1551754B78E}"/>
              </a:ext>
            </a:extLst>
          </p:cNvPr>
          <p:cNvSpPr/>
          <p:nvPr/>
        </p:nvSpPr>
        <p:spPr>
          <a:xfrm>
            <a:off x="11162747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BED9A7-9D8E-E2F6-B5DD-760BE099AF79}"/>
              </a:ext>
            </a:extLst>
          </p:cNvPr>
          <p:cNvSpPr/>
          <p:nvPr/>
        </p:nvSpPr>
        <p:spPr>
          <a:xfrm>
            <a:off x="11596856" y="570358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0FD61C5-56ED-C639-1EDA-40CA95ECF5DF}"/>
              </a:ext>
            </a:extLst>
          </p:cNvPr>
          <p:cNvCxnSpPr>
            <a:cxnSpLocks/>
          </p:cNvCxnSpPr>
          <p:nvPr/>
        </p:nvCxnSpPr>
        <p:spPr>
          <a:xfrm>
            <a:off x="5953439" y="5413606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5A0993-399B-6D6C-0620-98EA13147944}"/>
              </a:ext>
            </a:extLst>
          </p:cNvPr>
          <p:cNvSpPr txBox="1"/>
          <p:nvPr/>
        </p:nvSpPr>
        <p:spPr>
          <a:xfrm>
            <a:off x="5892243" y="5077292"/>
            <a:ext cx="15352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Parent::a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6BE2118-AB35-0E3B-7E2B-2F1AC15A4DEF}"/>
              </a:ext>
            </a:extLst>
          </p:cNvPr>
          <p:cNvCxnSpPr>
            <a:cxnSpLocks/>
          </p:cNvCxnSpPr>
          <p:nvPr/>
        </p:nvCxnSpPr>
        <p:spPr>
          <a:xfrm>
            <a:off x="7689875" y="5413606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F5B0474-470F-A45D-3E95-00323F72ED1C}"/>
              </a:ext>
            </a:extLst>
          </p:cNvPr>
          <p:cNvSpPr txBox="1"/>
          <p:nvPr/>
        </p:nvSpPr>
        <p:spPr>
          <a:xfrm>
            <a:off x="7628679" y="5077292"/>
            <a:ext cx="15496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Parent::b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9FC8BA8-5976-1217-573A-CC703429D266}"/>
              </a:ext>
            </a:extLst>
          </p:cNvPr>
          <p:cNvCxnSpPr>
            <a:cxnSpLocks/>
          </p:cNvCxnSpPr>
          <p:nvPr/>
        </p:nvCxnSpPr>
        <p:spPr>
          <a:xfrm>
            <a:off x="9426311" y="5413606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983A4F3-FC4E-DEA8-CF9B-BEB2BAADD920}"/>
              </a:ext>
            </a:extLst>
          </p:cNvPr>
          <p:cNvSpPr txBox="1"/>
          <p:nvPr/>
        </p:nvSpPr>
        <p:spPr>
          <a:xfrm>
            <a:off x="9365115" y="5077292"/>
            <a:ext cx="142859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Child::c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9BFFA2-8BAB-3D9F-9326-DF3627450802}"/>
              </a:ext>
            </a:extLst>
          </p:cNvPr>
          <p:cNvSpPr txBox="1"/>
          <p:nvPr/>
        </p:nvSpPr>
        <p:spPr>
          <a:xfrm>
            <a:off x="649184" y="1937136"/>
            <a:ext cx="351509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54821-56A8-3B0B-EAD7-40508BF39007}"/>
              </a:ext>
            </a:extLst>
          </p:cNvPr>
          <p:cNvSpPr txBox="1"/>
          <p:nvPr/>
        </p:nvSpPr>
        <p:spPr>
          <a:xfrm>
            <a:off x="4825342" y="2926218"/>
            <a:ext cx="7279574" cy="1246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12</a:t>
            </a:r>
            <a:r>
              <a:rPr lang="ko-KR" altLang="en-US" dirty="0"/>
              <a:t>바이트를 </a:t>
            </a:r>
            <a:r>
              <a:rPr lang="en-US" altLang="ko-KR" dirty="0"/>
              <a:t>8</a:t>
            </a:r>
            <a:r>
              <a:rPr lang="ko-KR" altLang="en-US" dirty="0"/>
              <a:t>바이트 밖에 확보 안된 곳에 복사하므로 문제가 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Java </a:t>
            </a:r>
            <a:r>
              <a:rPr lang="ko-KR" altLang="en-US" dirty="0"/>
              <a:t>는 애당초 이런 문법을 허용하지 않음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C++</a:t>
            </a:r>
            <a:r>
              <a:rPr lang="ko-KR" altLang="en-US" dirty="0"/>
              <a:t> 에 대해서도 수업 동안은 동작할당만 가정한다고 했으니</a:t>
            </a:r>
            <a:br>
              <a:rPr lang="en-US" altLang="ko-KR" dirty="0"/>
            </a:br>
            <a:r>
              <a:rPr lang="ko-KR" altLang="en-US" dirty="0"/>
              <a:t>이런 일은 없겠지만</a:t>
            </a:r>
            <a:r>
              <a:rPr lang="en-US" altLang="ko-KR" dirty="0"/>
              <a:t>, </a:t>
            </a:r>
            <a:r>
              <a:rPr lang="ko-KR" altLang="en-US" dirty="0"/>
              <a:t>간혹 실수로 이런 경우를 만들지 않도록 주의</a:t>
            </a:r>
          </a:p>
        </p:txBody>
      </p:sp>
    </p:spTree>
    <p:extLst>
      <p:ext uri="{BB962C8B-B14F-4D97-AF65-F5344CB8AC3E}">
        <p14:creationId xmlns:p14="http://schemas.microsoft.com/office/powerpoint/2010/main" val="245676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655D-D73D-FEF0-5FC8-9D90EF99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함수의 부하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A5CF8-D5C8-418F-5B71-4AA02840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1" y="1239864"/>
            <a:ext cx="5632862" cy="53895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다형성을 위해서는 </a:t>
            </a:r>
            <a:r>
              <a:rPr lang="en-US" altLang="ko-KR" sz="2000" dirty="0"/>
              <a:t>“</a:t>
            </a:r>
            <a:r>
              <a:rPr lang="ko-KR" altLang="en-US" sz="2000" dirty="0"/>
              <a:t>부모 클래스의 메서드에</a:t>
            </a:r>
            <a:r>
              <a:rPr lang="en-US" altLang="ko-KR" sz="2000" dirty="0"/>
              <a:t>” 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 </a:t>
            </a:r>
            <a:r>
              <a:rPr lang="ko-KR" altLang="en-US" sz="2000" dirty="0"/>
              <a:t>키워드를 붙여야 한다고 했음</a:t>
            </a:r>
            <a:endParaRPr lang="en-US" altLang="ko-KR" sz="2000" dirty="0"/>
          </a:p>
          <a:p>
            <a:r>
              <a:rPr lang="ko-KR" altLang="en-US" sz="2000" dirty="0"/>
              <a:t>이 키워드는 컴파일러가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ko-KR" altLang="en-US" sz="2000" dirty="0"/>
              <a:t>에 대해서</a:t>
            </a:r>
            <a:endParaRPr lang="en-US" altLang="ko-KR" sz="2000" dirty="0"/>
          </a:p>
          <a:p>
            <a:pPr lvl="1"/>
            <a:r>
              <a:rPr lang="en-US" altLang="ko-KR" sz="1800" dirty="0"/>
              <a:t>“</a:t>
            </a:r>
            <a:r>
              <a:rPr lang="en-US" altLang="ko-K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ko-KR" altLang="en-US" sz="1800" dirty="0"/>
              <a:t> 가 </a:t>
            </a:r>
            <a:r>
              <a:rPr lang="en-US" altLang="ko-KR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 </a:t>
            </a:r>
            <a:r>
              <a:rPr lang="ko-KR" altLang="en-US" sz="1800" dirty="0"/>
              <a:t>를 의미하니까 </a:t>
            </a:r>
            <a:r>
              <a:rPr lang="en-US" altLang="ko-KR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8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/>
              <a:t>를 호출하는 기계어를 </a:t>
            </a:r>
            <a:r>
              <a:rPr lang="ko-KR" altLang="en-US" sz="1800" dirty="0" err="1"/>
              <a:t>생성해야겠다</a:t>
            </a:r>
            <a:r>
              <a:rPr lang="en-US" altLang="ko-KR" sz="1800" dirty="0"/>
              <a:t>”</a:t>
            </a:r>
            <a:br>
              <a:rPr lang="en-US" altLang="ko-KR" sz="1800" dirty="0"/>
            </a:br>
            <a:r>
              <a:rPr lang="ko-KR" altLang="en-US" sz="1800" dirty="0"/>
              <a:t>라고 하는 것을 막고</a:t>
            </a:r>
            <a:endParaRPr lang="en-US" altLang="ko-KR" sz="1800" dirty="0"/>
          </a:p>
          <a:p>
            <a:pPr lvl="1"/>
            <a:r>
              <a:rPr lang="ko-KR" altLang="en-US" sz="1800" dirty="0"/>
              <a:t>대신</a:t>
            </a:r>
            <a:r>
              <a:rPr lang="en-US" altLang="ko-KR" sz="1800" dirty="0"/>
              <a:t>, “</a:t>
            </a:r>
            <a:r>
              <a:rPr lang="en-US" altLang="ko-K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ko-KR" altLang="en-US" sz="1800" dirty="0"/>
              <a:t>가 혹시 메서드를 </a:t>
            </a:r>
            <a:r>
              <a:rPr lang="ko-KR" altLang="en-US" sz="1800" dirty="0" err="1"/>
              <a:t>오버라이드</a:t>
            </a:r>
            <a:r>
              <a:rPr lang="ko-KR" altLang="en-US" sz="1800" dirty="0"/>
              <a:t> 하는 클래스라면 </a:t>
            </a:r>
            <a:r>
              <a:rPr lang="ko-KR" altLang="en-US" sz="1800" dirty="0" err="1"/>
              <a:t>오버라이드</a:t>
            </a:r>
            <a:r>
              <a:rPr lang="ko-KR" altLang="en-US" sz="1800" dirty="0"/>
              <a:t> 된 것을 호출하는 기계어를 </a:t>
            </a:r>
            <a:r>
              <a:rPr lang="ko-KR" altLang="en-US" sz="1800" dirty="0" err="1"/>
              <a:t>생성해야지</a:t>
            </a:r>
            <a:r>
              <a:rPr lang="en-US" altLang="ko-KR" sz="1800" dirty="0"/>
              <a:t>”</a:t>
            </a:r>
            <a:br>
              <a:rPr lang="en-US" altLang="ko-KR" sz="1800" dirty="0"/>
            </a:br>
            <a:r>
              <a:rPr lang="ko-KR" altLang="en-US" sz="1800" dirty="0"/>
              <a:t>라고 바꿔 줌</a:t>
            </a:r>
            <a:endParaRPr lang="en-US" altLang="ko-KR" sz="1800" dirty="0"/>
          </a:p>
          <a:p>
            <a:r>
              <a:rPr lang="en-US" altLang="ko-KR" sz="2000" dirty="0"/>
              <a:t>Java </a:t>
            </a:r>
            <a:r>
              <a:rPr lang="ko-KR" altLang="en-US" sz="2000" dirty="0"/>
              <a:t>는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 </a:t>
            </a:r>
            <a:r>
              <a:rPr lang="ko-KR" altLang="en-US" sz="2000" dirty="0"/>
              <a:t>이 기본 값임</a:t>
            </a:r>
            <a:endParaRPr lang="en-US" altLang="ko-KR" sz="2000" dirty="0"/>
          </a:p>
          <a:p>
            <a:r>
              <a:rPr lang="ko-KR" altLang="en-US" sz="2000" dirty="0"/>
              <a:t>그렇다면 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altLang="ko-KR" sz="2000" dirty="0"/>
              <a:t> </a:t>
            </a:r>
            <a:r>
              <a:rPr lang="ko-KR" altLang="en-US" sz="2000" dirty="0"/>
              <a:t>은 공짜일까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5CA5A-5A60-0C3E-179E-84DDD2D11B35}"/>
              </a:ext>
            </a:extLst>
          </p:cNvPr>
          <p:cNvSpPr txBox="1"/>
          <p:nvPr/>
        </p:nvSpPr>
        <p:spPr>
          <a:xfrm>
            <a:off x="5905995" y="1225689"/>
            <a:ext cx="6259862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"Parent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"Child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23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0D17A-1E36-17A2-D16B-AD364CE5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함수의 부하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BE3EC-C4D5-A2CD-AD4F-8A012AE2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144589"/>
            <a:ext cx="11551115" cy="5644138"/>
          </a:xfrm>
        </p:spPr>
        <p:txBody>
          <a:bodyPr>
            <a:normAutofit/>
          </a:bodyPr>
          <a:lstStyle/>
          <a:p>
            <a:r>
              <a:rPr lang="ko-KR" altLang="en-US" dirty="0"/>
              <a:t>다음 코드에서 </a:t>
            </a:r>
            <a:r>
              <a:rPr lang="en-US" altLang="ko-KR" dirty="0">
                <a:latin typeface="Consolas" panose="020B0609020204030204" pitchFamily="49" charset="0"/>
              </a:rPr>
              <a:t>virtual</a:t>
            </a:r>
            <a:r>
              <a:rPr lang="en-US" altLang="ko-KR" dirty="0"/>
              <a:t> </a:t>
            </a:r>
            <a:r>
              <a:rPr lang="ko-KR" altLang="en-US" dirty="0"/>
              <a:t>이 있을 때와 없을 때 결과는 어떻게 될까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BE383-D8AC-E2E3-47FF-2CDB4FF6038D}"/>
              </a:ext>
            </a:extLst>
          </p:cNvPr>
          <p:cNvSpPr txBox="1"/>
          <p:nvPr/>
        </p:nvSpPr>
        <p:spPr>
          <a:xfrm>
            <a:off x="688769" y="1872157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64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0D17A-1E36-17A2-D16B-AD364CE5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함수의 부하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BE3EC-C4D5-A2CD-AD4F-8A012AE2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144589"/>
            <a:ext cx="11551115" cy="5644138"/>
          </a:xfrm>
        </p:spPr>
        <p:txBody>
          <a:bodyPr>
            <a:normAutofit/>
          </a:bodyPr>
          <a:lstStyle/>
          <a:p>
            <a:r>
              <a:rPr lang="ko-KR" altLang="en-US" dirty="0"/>
              <a:t>자세한 설명은 생략하겠지만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실행 시간에 </a:t>
            </a:r>
            <a:r>
              <a:rPr lang="en-US" altLang="ko-KR" dirty="0"/>
              <a:t>“</a:t>
            </a:r>
            <a:r>
              <a:rPr lang="ko-KR" altLang="en-US" dirty="0" err="1"/>
              <a:t>오버라이드한</a:t>
            </a:r>
            <a:r>
              <a:rPr lang="ko-KR" altLang="en-US" dirty="0"/>
              <a:t> 메서드가 있다면 그걸 호출하는</a:t>
            </a:r>
            <a:r>
              <a:rPr lang="en-US" altLang="ko-KR" dirty="0"/>
              <a:t>” </a:t>
            </a:r>
            <a:r>
              <a:rPr lang="ko-KR" altLang="en-US" dirty="0"/>
              <a:t>기능 구현을 위해서는</a:t>
            </a:r>
            <a:br>
              <a:rPr lang="en-US" altLang="ko-KR" dirty="0"/>
            </a:br>
            <a:r>
              <a:rPr lang="ko-KR" altLang="en-US" dirty="0"/>
              <a:t>부가적인 정보가 필요할 것이다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때문에 </a:t>
            </a:r>
            <a:r>
              <a:rPr lang="en-US" altLang="ko-KR" dirty="0">
                <a:latin typeface="Consolas" panose="020B0609020204030204" pitchFamily="49" charset="0"/>
              </a:rPr>
              <a:t>virtual</a:t>
            </a:r>
            <a:r>
              <a:rPr lang="en-US" altLang="ko-KR" dirty="0"/>
              <a:t> </a:t>
            </a:r>
            <a:r>
              <a:rPr lang="ko-KR" altLang="en-US" dirty="0"/>
              <a:t>이 붙은 클래스 객체는 사이즈가 커진다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 이 부가정보에 따라 메서드를 적절히 찾아서 호출하는 것은</a:t>
            </a:r>
            <a:br>
              <a:rPr lang="en-US" altLang="ko-KR" dirty="0"/>
            </a:br>
            <a:r>
              <a:rPr lang="ko-KR" altLang="en-US" dirty="0"/>
              <a:t>더 많은 기계어 코드가 필요할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때문에 </a:t>
            </a:r>
            <a:r>
              <a:rPr lang="en-US" altLang="ko-KR" dirty="0">
                <a:latin typeface="Consolas" panose="020B0609020204030204" pitchFamily="49" charset="0"/>
              </a:rPr>
              <a:t>virtual </a:t>
            </a:r>
            <a:r>
              <a:rPr lang="ko-KR" altLang="en-US" dirty="0"/>
              <a:t>은 ①약간의 메모리를 더 쓰고 ②약간의 </a:t>
            </a:r>
            <a:r>
              <a:rPr lang="en-US" altLang="ko-KR" dirty="0"/>
              <a:t>CPU </a:t>
            </a:r>
            <a:r>
              <a:rPr lang="ko-KR" altLang="en-US" dirty="0"/>
              <a:t>를 더 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이 오버헤드가 그렇게 치명적인가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322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D2FCB-E012-0A28-182A-5BE9ABDA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을 쓸지 말지에 대한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908A7-3CB8-F2AD-45C6-94C6487E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4"/>
            <a:ext cx="11767071" cy="538953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virtual</a:t>
            </a:r>
            <a:r>
              <a:rPr lang="en-US" altLang="ko-KR" sz="2000" dirty="0"/>
              <a:t> </a:t>
            </a:r>
            <a:r>
              <a:rPr lang="ko-KR" altLang="en-US" sz="2000" dirty="0"/>
              <a:t>은 클래스가 다형성을 갖게 하려면 어쩔 수 없이 필요하다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따라서 자식 클래스가 부모 클래스의 메서드를 </a:t>
            </a:r>
            <a:r>
              <a:rPr lang="ko-KR" altLang="en-US" sz="2000" dirty="0" err="1"/>
              <a:t>오버라이드</a:t>
            </a:r>
            <a:r>
              <a:rPr lang="ko-KR" altLang="en-US" sz="2000" dirty="0"/>
              <a:t> 한다면 선택의 여지 없이 꼭 써야 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UML </a:t>
            </a:r>
            <a:r>
              <a:rPr lang="ko-KR" altLang="en-US" sz="1800" dirty="0"/>
              <a:t>클래스 다이어그램 에서 자식이 부모의 메서드를 </a:t>
            </a:r>
            <a:r>
              <a:rPr lang="ko-KR" altLang="en-US" sz="1800" dirty="0" err="1"/>
              <a:t>오버라이드</a:t>
            </a:r>
            <a:r>
              <a:rPr lang="ko-KR" altLang="en-US" sz="1800" dirty="0"/>
              <a:t> 하는 클래스는 꼭 써야 함을 의미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C8D21-B03D-250E-3B62-D8BF0B9789C3}"/>
              </a:ext>
            </a:extLst>
          </p:cNvPr>
          <p:cNvSpPr txBox="1"/>
          <p:nvPr/>
        </p:nvSpPr>
        <p:spPr>
          <a:xfrm>
            <a:off x="676892" y="2793317"/>
            <a:ext cx="65472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"Parent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"Child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46F21D-37A9-668D-167A-1FFAC1F8B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65" y="2763550"/>
            <a:ext cx="2576017" cy="414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5DB47-471F-6D5C-122B-3FD7B822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을 쓸지 말지에 대한 판단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0067B-2F11-60A8-770A-8E790A8F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메서드가 </a:t>
            </a:r>
            <a:r>
              <a:rPr lang="ko-KR" altLang="en-US" dirty="0" err="1"/>
              <a:t>오버라이드</a:t>
            </a:r>
            <a:r>
              <a:rPr lang="ko-KR" altLang="en-US" dirty="0"/>
              <a:t> 될 일 없다면 쓰지 않는 것이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나중에 메서드가 </a:t>
            </a:r>
            <a:r>
              <a:rPr lang="ko-KR" altLang="en-US" dirty="0" err="1"/>
              <a:t>오버라이드</a:t>
            </a:r>
            <a:r>
              <a:rPr lang="ko-KR" altLang="en-US" dirty="0"/>
              <a:t> 될 지 안될지 모르지만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혹시 나중에 </a:t>
            </a:r>
            <a:r>
              <a:rPr lang="ko-KR" altLang="en-US" dirty="0" err="1"/>
              <a:t>오버라이드</a:t>
            </a:r>
            <a:r>
              <a:rPr lang="ko-KR" altLang="en-US" dirty="0"/>
              <a:t> 되면서 누가 실수로 </a:t>
            </a:r>
            <a:r>
              <a:rPr lang="en-US" altLang="ko-KR" sz="2400" dirty="0">
                <a:latin typeface="Consolas" panose="020B0609020204030204" pitchFamily="49" charset="0"/>
              </a:rPr>
              <a:t>virtual</a:t>
            </a:r>
            <a:r>
              <a:rPr lang="ko-KR" altLang="en-US" dirty="0"/>
              <a:t> 을 빠트릴 것이 걱정되어</a:t>
            </a:r>
            <a:br>
              <a:rPr lang="en-US" altLang="ko-KR" dirty="0"/>
            </a:br>
            <a:r>
              <a:rPr lang="ko-KR" altLang="en-US" dirty="0"/>
              <a:t>그냥 습관처럼 미리 붙여두고 싶을 수도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 경우 해당 객체가 매우 빈번하게 생성되고 접근된다면 쓰지 않는 것이 좋다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메모리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/CPU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상의 오버헤드 때문에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ko-KR" altLang="en-US" dirty="0" err="1"/>
              <a:t>그렇게까지</a:t>
            </a:r>
            <a:r>
              <a:rPr lang="en-US" altLang="ko-KR" dirty="0"/>
              <a:t> </a:t>
            </a:r>
            <a:r>
              <a:rPr lang="ko-KR" altLang="en-US" dirty="0"/>
              <a:t>성능에 영향을 미치지 않을 것 같다면 미리 </a:t>
            </a:r>
            <a:r>
              <a:rPr lang="ko-KR" altLang="en-US" dirty="0" err="1"/>
              <a:t>붙여놔도</a:t>
            </a:r>
            <a:r>
              <a:rPr lang="ko-KR" altLang="en-US" dirty="0"/>
              <a:t> 괜찮을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에서는 기본적으로 </a:t>
            </a:r>
            <a:r>
              <a:rPr lang="en-US" altLang="ko-KR" dirty="0">
                <a:latin typeface="Consolas" panose="020B0609020204030204" pitchFamily="49" charset="0"/>
              </a:rPr>
              <a:t>virtual</a:t>
            </a:r>
            <a:r>
              <a:rPr lang="en-US" altLang="ko-KR" dirty="0"/>
              <a:t> </a:t>
            </a:r>
            <a:r>
              <a:rPr lang="ko-KR" altLang="en-US" dirty="0"/>
              <a:t>로 동작하지만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오버라이드</a:t>
            </a:r>
            <a:r>
              <a:rPr lang="ko-KR" altLang="en-US" dirty="0"/>
              <a:t> 될 일 없다는 의미로</a:t>
            </a:r>
            <a:br>
              <a:rPr lang="en-US" altLang="ko-KR" dirty="0"/>
            </a:br>
            <a:r>
              <a:rPr lang="ko-KR" altLang="en-US" dirty="0"/>
              <a:t>앞에 </a:t>
            </a:r>
            <a:r>
              <a:rPr lang="en-US" altLang="ko-KR" dirty="0">
                <a:latin typeface="Consolas" panose="020B0609020204030204" pitchFamily="49" charset="0"/>
              </a:rPr>
              <a:t>final</a:t>
            </a:r>
            <a:r>
              <a:rPr lang="en-US" altLang="ko-KR" dirty="0"/>
              <a:t> </a:t>
            </a:r>
            <a:r>
              <a:rPr lang="ko-KR" altLang="en-US" dirty="0"/>
              <a:t>을 붙임으로써 </a:t>
            </a:r>
            <a:r>
              <a:rPr lang="en-US" altLang="ko-KR" dirty="0">
                <a:latin typeface="Consolas" panose="020B0609020204030204" pitchFamily="49" charset="0"/>
              </a:rPr>
              <a:t>virtual</a:t>
            </a:r>
            <a:r>
              <a:rPr lang="en-US" altLang="ko-KR" dirty="0"/>
              <a:t> </a:t>
            </a:r>
            <a:r>
              <a:rPr lang="ko-KR" altLang="en-US" dirty="0"/>
              <a:t>로 동작하지 않게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62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C3AF9-13FF-BC75-F0F0-4F831BAB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순수 가상 함수</a:t>
            </a:r>
            <a:r>
              <a:rPr lang="en-US" altLang="ko-KR" dirty="0"/>
              <a:t>(Pure</a:t>
            </a:r>
            <a:r>
              <a:rPr lang="ko-KR" altLang="en-US" dirty="0"/>
              <a:t> </a:t>
            </a:r>
            <a:r>
              <a:rPr lang="en-US" altLang="ko-KR" dirty="0"/>
              <a:t>Virtual</a:t>
            </a:r>
            <a:r>
              <a:rPr lang="ko-KR" altLang="en-US" dirty="0"/>
              <a:t> </a:t>
            </a:r>
            <a:r>
              <a:rPr lang="en-US" altLang="ko-KR" dirty="0"/>
              <a:t>Function)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82071-F9EA-3396-6578-2B39352F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03366"/>
            <a:ext cx="11551115" cy="542603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virtual </a:t>
            </a:r>
            <a:r>
              <a:rPr lang="ko-KR" altLang="en-US" dirty="0"/>
              <a:t>함수는</a:t>
            </a:r>
            <a:br>
              <a:rPr lang="en-US" altLang="ko-KR" dirty="0"/>
            </a:br>
            <a:r>
              <a:rPr lang="ko-KR" altLang="en-US" dirty="0"/>
              <a:t>자식 클래스가 </a:t>
            </a:r>
            <a:r>
              <a:rPr lang="ko-KR" altLang="en-US" dirty="0" err="1"/>
              <a:t>오버라이드하는</a:t>
            </a:r>
            <a:r>
              <a:rPr lang="ko-KR" altLang="en-US" dirty="0"/>
              <a:t> 메서드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구현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를 호출하게 해줌으로써</a:t>
            </a:r>
            <a:br>
              <a:rPr lang="en-US" altLang="ko-KR" dirty="0"/>
            </a:br>
            <a:r>
              <a:rPr lang="ko-KR" altLang="en-US" dirty="0"/>
              <a:t>다형성을 이룰 수 있게 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부모 클래스의 메서드는 </a:t>
            </a:r>
            <a:r>
              <a:rPr lang="en-US" altLang="ko-KR" dirty="0"/>
              <a:t>“</a:t>
            </a:r>
            <a:r>
              <a:rPr lang="ko-KR" altLang="en-US" dirty="0"/>
              <a:t>기본 구현</a:t>
            </a:r>
            <a:r>
              <a:rPr lang="en-US" altLang="ko-KR" dirty="0"/>
              <a:t>” </a:t>
            </a:r>
            <a:r>
              <a:rPr lang="ko-KR" altLang="en-US" dirty="0"/>
              <a:t>역할을 하게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자식이 </a:t>
            </a:r>
            <a:r>
              <a:rPr lang="ko-KR" altLang="en-US" dirty="0" err="1"/>
              <a:t>오버라이드</a:t>
            </a:r>
            <a:r>
              <a:rPr lang="ko-KR" altLang="en-US" dirty="0"/>
              <a:t> 하지 않는 경우 이 </a:t>
            </a:r>
            <a:r>
              <a:rPr lang="en-US" altLang="ko-KR" dirty="0"/>
              <a:t>“</a:t>
            </a:r>
            <a:r>
              <a:rPr lang="ko-KR" altLang="en-US" dirty="0"/>
              <a:t>기본 구현</a:t>
            </a:r>
            <a:r>
              <a:rPr lang="en-US" altLang="ko-KR" dirty="0"/>
              <a:t>” </a:t>
            </a:r>
            <a:r>
              <a:rPr lang="ko-KR" altLang="en-US" dirty="0"/>
              <a:t>이 이용된다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경우에 따라서는 자식이 무조건 </a:t>
            </a:r>
            <a:r>
              <a:rPr lang="ko-KR" altLang="en-US" dirty="0" err="1"/>
              <a:t>오버라이드</a:t>
            </a:r>
            <a:r>
              <a:rPr lang="ko-KR" altLang="en-US" dirty="0"/>
              <a:t> 하게끔 강제해야 될 수도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실제 현업에서 자주 발생함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지금 부모 클래스를 구현하고 있지만 공통 기능 외에</a:t>
            </a:r>
            <a:r>
              <a:rPr lang="en-US" altLang="ko-KR" dirty="0"/>
              <a:t>, </a:t>
            </a:r>
            <a:r>
              <a:rPr lang="ko-KR" altLang="en-US" dirty="0"/>
              <a:t>세부 구현은 자식 클래스가 반드시 구현하게 강제하려는 경우임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목적을 위해서 </a:t>
            </a:r>
            <a:r>
              <a:rPr lang="en-US" altLang="ko-KR" dirty="0"/>
              <a:t>“</a:t>
            </a:r>
            <a:r>
              <a:rPr lang="ko-KR" altLang="en-US" dirty="0"/>
              <a:t>기본 구현</a:t>
            </a:r>
            <a:r>
              <a:rPr lang="en-US" altLang="ko-KR" dirty="0"/>
              <a:t>”(= </a:t>
            </a:r>
            <a:r>
              <a:rPr lang="ko-KR" altLang="en-US" dirty="0"/>
              <a:t>부모의 구현</a:t>
            </a:r>
            <a:r>
              <a:rPr lang="en-US" altLang="ko-KR" dirty="0"/>
              <a:t>) </a:t>
            </a:r>
            <a:r>
              <a:rPr lang="ko-KR" altLang="en-US" dirty="0"/>
              <a:t>에 </a:t>
            </a:r>
            <a:r>
              <a:rPr lang="en-US" altLang="ko-KR" dirty="0">
                <a:latin typeface="Consolas" panose="020B0609020204030204" pitchFamily="49" charset="0"/>
              </a:rPr>
              <a:t>abort()</a:t>
            </a:r>
            <a:r>
              <a:rPr lang="en-US" altLang="ko-KR" dirty="0"/>
              <a:t> </a:t>
            </a:r>
            <a:r>
              <a:rPr lang="ko-KR" altLang="en-US" dirty="0"/>
              <a:t>같이 의도적으로 </a:t>
            </a:r>
            <a:r>
              <a:rPr lang="en-US" altLang="ko-KR" dirty="0"/>
              <a:t>crash </a:t>
            </a:r>
            <a:r>
              <a:rPr lang="ko-KR" altLang="en-US" dirty="0"/>
              <a:t>함수나 경고 로그를 출력하는 방법도 있다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실행 시간에 확인하는 방법임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dirty="0"/>
              <a:t>그러나 좀 더 효과적인 방법은 컴파일 시간에 컴파일러 보고 이런 걸 찾아서 오류를 내게 하는 것이다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컴파일러는 나의 좋은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칭구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r>
              <a:rPr lang="en-US" altLang="ko-KR" dirty="0">
                <a:solidFill>
                  <a:srgbClr val="FF0000"/>
                </a:solidFill>
              </a:rPr>
              <a:t>♡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r>
              <a:rPr lang="ko-KR" altLang="en-US" dirty="0"/>
              <a:t>이런 목적으로 사용되는 것이 </a:t>
            </a:r>
            <a:r>
              <a:rPr lang="en-US" altLang="ko-KR" dirty="0"/>
              <a:t>pure virtual function, </a:t>
            </a:r>
            <a:r>
              <a:rPr lang="ko-KR" altLang="en-US" dirty="0"/>
              <a:t>순수 가상 함수이다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43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DD126-DF3B-B61C-781D-32E9FEA5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에서의 순수 가상 함수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77021-513F-EA19-D308-0152AC7B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virtual</a:t>
            </a:r>
            <a:r>
              <a:rPr lang="en-US" altLang="ko-KR" dirty="0"/>
              <a:t> </a:t>
            </a:r>
            <a:r>
              <a:rPr lang="ko-KR" altLang="en-US" dirty="0"/>
              <a:t>이 붙은 함수 뒤에 </a:t>
            </a:r>
            <a:r>
              <a:rPr lang="en-US" altLang="ko-KR" dirty="0">
                <a:latin typeface="Consolas" panose="020B0609020204030204" pitchFamily="49" charset="0"/>
              </a:rPr>
              <a:t>= 0</a:t>
            </a:r>
            <a:r>
              <a:rPr lang="en-US" altLang="ko-KR" dirty="0"/>
              <a:t> </a:t>
            </a:r>
            <a:r>
              <a:rPr lang="ko-KR" altLang="en-US" dirty="0"/>
              <a:t>을 붙인다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이제 자식 클래스가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ko-KR" altLang="en-US" dirty="0"/>
              <a:t>를 </a:t>
            </a:r>
            <a:r>
              <a:rPr lang="ko-KR" altLang="en-US" dirty="0" err="1"/>
              <a:t>오버라이드</a:t>
            </a:r>
            <a:r>
              <a:rPr lang="ko-KR" altLang="en-US" dirty="0"/>
              <a:t> 하지 않으면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컴파일러는 오류를 발생시킨다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39D03-7765-46BA-E8B4-B9004DBD05E6}"/>
              </a:ext>
            </a:extLst>
          </p:cNvPr>
          <p:cNvSpPr txBox="1"/>
          <p:nvPr/>
        </p:nvSpPr>
        <p:spPr>
          <a:xfrm>
            <a:off x="680853" y="1959059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F596F-77F6-DDE7-82C6-F435272D6349}"/>
              </a:ext>
            </a:extLst>
          </p:cNvPr>
          <p:cNvSpPr txBox="1"/>
          <p:nvPr/>
        </p:nvSpPr>
        <p:spPr>
          <a:xfrm>
            <a:off x="680853" y="484476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9105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5B68A-7A58-96C4-EA9C-5ACA892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에서의 순수 가상 함수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BBFD4-7215-E4C6-6670-1425CD28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가지 옵션이 있다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Abstract class </a:t>
            </a:r>
            <a:r>
              <a:rPr lang="ko-KR" altLang="en-US" dirty="0"/>
              <a:t>로 만들고 그 안의 메서드에 </a:t>
            </a:r>
            <a:r>
              <a:rPr lang="en-US" altLang="ko-KR" dirty="0"/>
              <a:t>abstract </a:t>
            </a:r>
            <a:r>
              <a:rPr lang="ko-KR" altLang="en-US" dirty="0"/>
              <a:t>키워드를 붙인다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ko-KR" dirty="0"/>
              <a:t>Interface </a:t>
            </a:r>
            <a:r>
              <a:rPr lang="ko-KR" altLang="en-US" dirty="0"/>
              <a:t>를 만들고 그 안에 메서드 원형을 나열한다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67F12-63B5-0E1A-3A89-BB440BEA4955}"/>
              </a:ext>
            </a:extLst>
          </p:cNvPr>
          <p:cNvSpPr txBox="1"/>
          <p:nvPr/>
        </p:nvSpPr>
        <p:spPr>
          <a:xfrm>
            <a:off x="1326077" y="2430460"/>
            <a:ext cx="35903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abstract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abstract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CD2EF-37FF-F700-CD30-1777620FF0DA}"/>
              </a:ext>
            </a:extLst>
          </p:cNvPr>
          <p:cNvSpPr txBox="1"/>
          <p:nvPr/>
        </p:nvSpPr>
        <p:spPr>
          <a:xfrm>
            <a:off x="1326077" y="4381579"/>
            <a:ext cx="35903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interface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61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03C23-0E01-4AB1-E4E2-70375BE6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시간 마지막 내용 리마인드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E53A6-B1B7-5DF7-CD7F-4B039BCEA4A1}"/>
              </a:ext>
            </a:extLst>
          </p:cNvPr>
          <p:cNvSpPr txBox="1"/>
          <p:nvPr/>
        </p:nvSpPr>
        <p:spPr>
          <a:xfrm>
            <a:off x="302217" y="1194911"/>
            <a:ext cx="3854147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341A8C-F5E3-1013-076C-7FA0669BB250}"/>
              </a:ext>
            </a:extLst>
          </p:cNvPr>
          <p:cNvSpPr/>
          <p:nvPr/>
        </p:nvSpPr>
        <p:spPr>
          <a:xfrm>
            <a:off x="4664583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75AB0D-3EC8-BBAA-0525-46F925BCBA1C}"/>
              </a:ext>
            </a:extLst>
          </p:cNvPr>
          <p:cNvSpPr/>
          <p:nvPr/>
        </p:nvSpPr>
        <p:spPr>
          <a:xfrm>
            <a:off x="5098692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93B369-9A45-C891-4DE8-442EAA430D8F}"/>
              </a:ext>
            </a:extLst>
          </p:cNvPr>
          <p:cNvSpPr/>
          <p:nvPr/>
        </p:nvSpPr>
        <p:spPr>
          <a:xfrm>
            <a:off x="5532801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2B99A-224D-AD6D-53A1-2AE1C4747FB1}"/>
              </a:ext>
            </a:extLst>
          </p:cNvPr>
          <p:cNvSpPr/>
          <p:nvPr/>
        </p:nvSpPr>
        <p:spPr>
          <a:xfrm>
            <a:off x="5966910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7FBAA9-9686-C7F3-8CBB-FC620198C481}"/>
              </a:ext>
            </a:extLst>
          </p:cNvPr>
          <p:cNvSpPr/>
          <p:nvPr/>
        </p:nvSpPr>
        <p:spPr>
          <a:xfrm>
            <a:off x="6401019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740BA4-1FAD-8CF9-D5A0-134BB2F79B8C}"/>
              </a:ext>
            </a:extLst>
          </p:cNvPr>
          <p:cNvSpPr/>
          <p:nvPr/>
        </p:nvSpPr>
        <p:spPr>
          <a:xfrm>
            <a:off x="6835128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3EA5D5-9A8A-3FFD-B927-E3A4E29FA71D}"/>
              </a:ext>
            </a:extLst>
          </p:cNvPr>
          <p:cNvSpPr/>
          <p:nvPr/>
        </p:nvSpPr>
        <p:spPr>
          <a:xfrm>
            <a:off x="7269237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9942DF-7491-D1EF-0AC3-8374E12D2C1B}"/>
              </a:ext>
            </a:extLst>
          </p:cNvPr>
          <p:cNvSpPr/>
          <p:nvPr/>
        </p:nvSpPr>
        <p:spPr>
          <a:xfrm>
            <a:off x="7703346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3BEC5-C6C2-885F-887B-C1C866A1013C}"/>
              </a:ext>
            </a:extLst>
          </p:cNvPr>
          <p:cNvSpPr/>
          <p:nvPr/>
        </p:nvSpPr>
        <p:spPr>
          <a:xfrm>
            <a:off x="8137455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845C5A-F9C1-B38E-B2CE-1E757F124B64}"/>
              </a:ext>
            </a:extLst>
          </p:cNvPr>
          <p:cNvSpPr/>
          <p:nvPr/>
        </p:nvSpPr>
        <p:spPr>
          <a:xfrm>
            <a:off x="8571564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503708-0253-B2B6-6F09-743289EAD184}"/>
              </a:ext>
            </a:extLst>
          </p:cNvPr>
          <p:cNvSpPr/>
          <p:nvPr/>
        </p:nvSpPr>
        <p:spPr>
          <a:xfrm>
            <a:off x="9005673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7A2687-1C52-8C4B-D4FD-C64FB090DD19}"/>
              </a:ext>
            </a:extLst>
          </p:cNvPr>
          <p:cNvCxnSpPr>
            <a:cxnSpLocks/>
          </p:cNvCxnSpPr>
          <p:nvPr/>
        </p:nvCxnSpPr>
        <p:spPr>
          <a:xfrm flipV="1">
            <a:off x="5532801" y="2490413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26066C-AC0E-7347-6757-226BA3757247}"/>
              </a:ext>
            </a:extLst>
          </p:cNvPr>
          <p:cNvSpPr txBox="1"/>
          <p:nvPr/>
        </p:nvSpPr>
        <p:spPr>
          <a:xfrm>
            <a:off x="5471605" y="2819665"/>
            <a:ext cx="104708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c1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4C1069-A7D7-B69B-2BFF-8E1B79372693}"/>
              </a:ext>
            </a:extLst>
          </p:cNvPr>
          <p:cNvSpPr/>
          <p:nvPr/>
        </p:nvSpPr>
        <p:spPr>
          <a:xfrm>
            <a:off x="9439782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9D410-747F-2295-B03A-F9AED26438FB}"/>
              </a:ext>
            </a:extLst>
          </p:cNvPr>
          <p:cNvSpPr/>
          <p:nvPr/>
        </p:nvSpPr>
        <p:spPr>
          <a:xfrm>
            <a:off x="9873891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C5F6D5-6F9D-D8BE-7AB9-DFD11B7FEFAE}"/>
              </a:ext>
            </a:extLst>
          </p:cNvPr>
          <p:cNvSpPr/>
          <p:nvPr/>
        </p:nvSpPr>
        <p:spPr>
          <a:xfrm>
            <a:off x="10308000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B5D0F3-318E-50C7-4025-930F1C7E09FC}"/>
              </a:ext>
            </a:extLst>
          </p:cNvPr>
          <p:cNvSpPr/>
          <p:nvPr/>
        </p:nvSpPr>
        <p:spPr>
          <a:xfrm>
            <a:off x="10742109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C88824-7973-7857-E580-CE821584D4FC}"/>
              </a:ext>
            </a:extLst>
          </p:cNvPr>
          <p:cNvSpPr/>
          <p:nvPr/>
        </p:nvSpPr>
        <p:spPr>
          <a:xfrm>
            <a:off x="11176218" y="2056304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18CE9C-0EA4-EA72-31D9-847696D0D3BF}"/>
              </a:ext>
            </a:extLst>
          </p:cNvPr>
          <p:cNvCxnSpPr>
            <a:cxnSpLocks/>
          </p:cNvCxnSpPr>
          <p:nvPr/>
        </p:nvCxnSpPr>
        <p:spPr>
          <a:xfrm>
            <a:off x="5532801" y="176632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7991F8-CB03-8E90-87DE-1BC6B13F5D1C}"/>
              </a:ext>
            </a:extLst>
          </p:cNvPr>
          <p:cNvSpPr txBox="1"/>
          <p:nvPr/>
        </p:nvSpPr>
        <p:spPr>
          <a:xfrm>
            <a:off x="5471605" y="1430013"/>
            <a:ext cx="15352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Parent::a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15E70C-588B-24CC-F251-539B3C6501D2}"/>
              </a:ext>
            </a:extLst>
          </p:cNvPr>
          <p:cNvCxnSpPr>
            <a:cxnSpLocks/>
          </p:cNvCxnSpPr>
          <p:nvPr/>
        </p:nvCxnSpPr>
        <p:spPr>
          <a:xfrm>
            <a:off x="7269237" y="176632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2B671C-011E-14BE-BC69-75C59AC6DD7F}"/>
              </a:ext>
            </a:extLst>
          </p:cNvPr>
          <p:cNvSpPr txBox="1"/>
          <p:nvPr/>
        </p:nvSpPr>
        <p:spPr>
          <a:xfrm>
            <a:off x="7208041" y="1430013"/>
            <a:ext cx="15496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Parent::b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1A5F0D-1E83-C8C8-95DC-A80A467D9A8D}"/>
              </a:ext>
            </a:extLst>
          </p:cNvPr>
          <p:cNvCxnSpPr>
            <a:cxnSpLocks/>
          </p:cNvCxnSpPr>
          <p:nvPr/>
        </p:nvCxnSpPr>
        <p:spPr>
          <a:xfrm>
            <a:off x="9005673" y="176632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685A56-A976-AF2B-6A76-1078D3B52F4C}"/>
              </a:ext>
            </a:extLst>
          </p:cNvPr>
          <p:cNvSpPr txBox="1"/>
          <p:nvPr/>
        </p:nvSpPr>
        <p:spPr>
          <a:xfrm>
            <a:off x="8944477" y="1430013"/>
            <a:ext cx="1550424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Child1::c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E65C441-8868-B771-183D-E56906C9E011}"/>
              </a:ext>
            </a:extLst>
          </p:cNvPr>
          <p:cNvSpPr/>
          <p:nvPr/>
        </p:nvSpPr>
        <p:spPr>
          <a:xfrm>
            <a:off x="4664583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51C73C-3FE2-A055-645F-A09CCA32864F}"/>
              </a:ext>
            </a:extLst>
          </p:cNvPr>
          <p:cNvSpPr/>
          <p:nvPr/>
        </p:nvSpPr>
        <p:spPr>
          <a:xfrm>
            <a:off x="5098692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748745F-A294-F04C-F2BB-84FE0628E2F3}"/>
              </a:ext>
            </a:extLst>
          </p:cNvPr>
          <p:cNvSpPr/>
          <p:nvPr/>
        </p:nvSpPr>
        <p:spPr>
          <a:xfrm>
            <a:off x="5532801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BB3F15-BB22-65DC-04CB-12A45E144370}"/>
              </a:ext>
            </a:extLst>
          </p:cNvPr>
          <p:cNvSpPr/>
          <p:nvPr/>
        </p:nvSpPr>
        <p:spPr>
          <a:xfrm>
            <a:off x="5966910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E40E61-76BE-8584-A87B-6F166A2D5BF3}"/>
              </a:ext>
            </a:extLst>
          </p:cNvPr>
          <p:cNvSpPr/>
          <p:nvPr/>
        </p:nvSpPr>
        <p:spPr>
          <a:xfrm>
            <a:off x="6401019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097E30-0A09-5941-0641-EFE297A90C3D}"/>
              </a:ext>
            </a:extLst>
          </p:cNvPr>
          <p:cNvSpPr/>
          <p:nvPr/>
        </p:nvSpPr>
        <p:spPr>
          <a:xfrm>
            <a:off x="6835128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CD815C1-87A3-D0EA-8E89-B89048AA505E}"/>
              </a:ext>
            </a:extLst>
          </p:cNvPr>
          <p:cNvSpPr/>
          <p:nvPr/>
        </p:nvSpPr>
        <p:spPr>
          <a:xfrm>
            <a:off x="7269237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0A8BB7-64CE-CDED-6302-3D170DC7B566}"/>
              </a:ext>
            </a:extLst>
          </p:cNvPr>
          <p:cNvSpPr/>
          <p:nvPr/>
        </p:nvSpPr>
        <p:spPr>
          <a:xfrm>
            <a:off x="7703346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D11DED2-A5BC-0EF8-9BF9-6411C82F1071}"/>
              </a:ext>
            </a:extLst>
          </p:cNvPr>
          <p:cNvSpPr/>
          <p:nvPr/>
        </p:nvSpPr>
        <p:spPr>
          <a:xfrm>
            <a:off x="8137455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B8D11D-6456-7CAB-5045-A79EFD1CBADE}"/>
              </a:ext>
            </a:extLst>
          </p:cNvPr>
          <p:cNvSpPr/>
          <p:nvPr/>
        </p:nvSpPr>
        <p:spPr>
          <a:xfrm>
            <a:off x="8571564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4276856-502E-587D-61BC-DD9402E903D6}"/>
              </a:ext>
            </a:extLst>
          </p:cNvPr>
          <p:cNvSpPr/>
          <p:nvPr/>
        </p:nvSpPr>
        <p:spPr>
          <a:xfrm>
            <a:off x="9005673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61FBB17-596E-DCFC-8988-BE9553E7412F}"/>
              </a:ext>
            </a:extLst>
          </p:cNvPr>
          <p:cNvCxnSpPr>
            <a:cxnSpLocks/>
          </p:cNvCxnSpPr>
          <p:nvPr/>
        </p:nvCxnSpPr>
        <p:spPr>
          <a:xfrm flipV="1">
            <a:off x="5532801" y="4437966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F83669-EF74-20B8-0439-18915B31AC5B}"/>
              </a:ext>
            </a:extLst>
          </p:cNvPr>
          <p:cNvSpPr txBox="1"/>
          <p:nvPr/>
        </p:nvSpPr>
        <p:spPr>
          <a:xfrm>
            <a:off x="5471605" y="4767218"/>
            <a:ext cx="104708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c2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214AB18-6ADB-A758-E1DC-DFD96241F451}"/>
              </a:ext>
            </a:extLst>
          </p:cNvPr>
          <p:cNvSpPr/>
          <p:nvPr/>
        </p:nvSpPr>
        <p:spPr>
          <a:xfrm>
            <a:off x="9439782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A2B892-7825-827D-67D6-863A8257D59F}"/>
              </a:ext>
            </a:extLst>
          </p:cNvPr>
          <p:cNvSpPr/>
          <p:nvPr/>
        </p:nvSpPr>
        <p:spPr>
          <a:xfrm>
            <a:off x="9873891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3FB283-0BD6-E623-1283-60D6C2E06BDA}"/>
              </a:ext>
            </a:extLst>
          </p:cNvPr>
          <p:cNvSpPr/>
          <p:nvPr/>
        </p:nvSpPr>
        <p:spPr>
          <a:xfrm>
            <a:off x="10308000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B51939-0EB2-C42C-FA5D-4558A762AA67}"/>
              </a:ext>
            </a:extLst>
          </p:cNvPr>
          <p:cNvSpPr/>
          <p:nvPr/>
        </p:nvSpPr>
        <p:spPr>
          <a:xfrm>
            <a:off x="10742109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93CBC5C-A334-72C9-E228-EA141953A54B}"/>
              </a:ext>
            </a:extLst>
          </p:cNvPr>
          <p:cNvSpPr/>
          <p:nvPr/>
        </p:nvSpPr>
        <p:spPr>
          <a:xfrm>
            <a:off x="11176218" y="4003857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BBFB0BF-DDD0-97D8-4421-E4A25AAE286E}"/>
              </a:ext>
            </a:extLst>
          </p:cNvPr>
          <p:cNvCxnSpPr>
            <a:cxnSpLocks/>
          </p:cNvCxnSpPr>
          <p:nvPr/>
        </p:nvCxnSpPr>
        <p:spPr>
          <a:xfrm>
            <a:off x="5532801" y="3713880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A8DE42-005A-DA57-218F-724205FCAA0A}"/>
              </a:ext>
            </a:extLst>
          </p:cNvPr>
          <p:cNvSpPr txBox="1"/>
          <p:nvPr/>
        </p:nvSpPr>
        <p:spPr>
          <a:xfrm>
            <a:off x="5471605" y="3377566"/>
            <a:ext cx="153522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Parent::a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644BE00-3AD9-91B9-A463-7BE86BF6E62B}"/>
              </a:ext>
            </a:extLst>
          </p:cNvPr>
          <p:cNvCxnSpPr>
            <a:cxnSpLocks/>
          </p:cNvCxnSpPr>
          <p:nvPr/>
        </p:nvCxnSpPr>
        <p:spPr>
          <a:xfrm>
            <a:off x="7269237" y="3713880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92B1700-87CF-324F-AB66-ECA0C2CBD3E6}"/>
              </a:ext>
            </a:extLst>
          </p:cNvPr>
          <p:cNvSpPr txBox="1"/>
          <p:nvPr/>
        </p:nvSpPr>
        <p:spPr>
          <a:xfrm>
            <a:off x="7208041" y="3377566"/>
            <a:ext cx="15496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Parent::b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E8E3BFA-2F50-95D1-210F-634394CE6EF7}"/>
              </a:ext>
            </a:extLst>
          </p:cNvPr>
          <p:cNvCxnSpPr>
            <a:cxnSpLocks/>
          </p:cNvCxnSpPr>
          <p:nvPr/>
        </p:nvCxnSpPr>
        <p:spPr>
          <a:xfrm>
            <a:off x="9005673" y="3713880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C53051-0DC7-EDA7-90D5-6E203B82F580}"/>
              </a:ext>
            </a:extLst>
          </p:cNvPr>
          <p:cNvSpPr txBox="1"/>
          <p:nvPr/>
        </p:nvSpPr>
        <p:spPr>
          <a:xfrm>
            <a:off x="8944477" y="3377566"/>
            <a:ext cx="1550424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Child2::d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84D5370-2973-916C-8647-01F1BAA37102}"/>
              </a:ext>
            </a:extLst>
          </p:cNvPr>
          <p:cNvSpPr/>
          <p:nvPr/>
        </p:nvSpPr>
        <p:spPr>
          <a:xfrm>
            <a:off x="4664583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F38194D-D8B9-D4F6-0CFD-B7D27AD2073B}"/>
              </a:ext>
            </a:extLst>
          </p:cNvPr>
          <p:cNvSpPr/>
          <p:nvPr/>
        </p:nvSpPr>
        <p:spPr>
          <a:xfrm>
            <a:off x="5098692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5119A99-465D-287B-ECBA-2A458A3E6919}"/>
              </a:ext>
            </a:extLst>
          </p:cNvPr>
          <p:cNvSpPr/>
          <p:nvPr/>
        </p:nvSpPr>
        <p:spPr>
          <a:xfrm>
            <a:off x="5532801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D449190-C03F-22FD-D7B6-76F281274EC3}"/>
              </a:ext>
            </a:extLst>
          </p:cNvPr>
          <p:cNvSpPr/>
          <p:nvPr/>
        </p:nvSpPr>
        <p:spPr>
          <a:xfrm>
            <a:off x="5966910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4C4603-4233-941A-7A8E-2CF48380B6D5}"/>
              </a:ext>
            </a:extLst>
          </p:cNvPr>
          <p:cNvSpPr/>
          <p:nvPr/>
        </p:nvSpPr>
        <p:spPr>
          <a:xfrm>
            <a:off x="6401019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E1E3E4A-FD67-7A94-60E2-FFB3BC708718}"/>
              </a:ext>
            </a:extLst>
          </p:cNvPr>
          <p:cNvSpPr/>
          <p:nvPr/>
        </p:nvSpPr>
        <p:spPr>
          <a:xfrm>
            <a:off x="6835128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8BBD375-10BB-7FC7-7045-5FEE6E1B48B7}"/>
              </a:ext>
            </a:extLst>
          </p:cNvPr>
          <p:cNvSpPr/>
          <p:nvPr/>
        </p:nvSpPr>
        <p:spPr>
          <a:xfrm>
            <a:off x="7269237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B56A9E3-40F3-4137-B042-CBD09C543A2A}"/>
              </a:ext>
            </a:extLst>
          </p:cNvPr>
          <p:cNvSpPr/>
          <p:nvPr/>
        </p:nvSpPr>
        <p:spPr>
          <a:xfrm>
            <a:off x="7703346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66F6A4-70A4-663B-401E-279F007FCE50}"/>
              </a:ext>
            </a:extLst>
          </p:cNvPr>
          <p:cNvSpPr/>
          <p:nvPr/>
        </p:nvSpPr>
        <p:spPr>
          <a:xfrm>
            <a:off x="8137455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26C51B1-1B1F-F1FB-B8D9-6FBEABE2075B}"/>
              </a:ext>
            </a:extLst>
          </p:cNvPr>
          <p:cNvSpPr/>
          <p:nvPr/>
        </p:nvSpPr>
        <p:spPr>
          <a:xfrm>
            <a:off x="8571564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0131FCF-0B7E-E583-F168-F322FDF5C26F}"/>
              </a:ext>
            </a:extLst>
          </p:cNvPr>
          <p:cNvSpPr/>
          <p:nvPr/>
        </p:nvSpPr>
        <p:spPr>
          <a:xfrm>
            <a:off x="9005673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4B57B37-3215-FF27-5324-3682701E08B1}"/>
              </a:ext>
            </a:extLst>
          </p:cNvPr>
          <p:cNvCxnSpPr>
            <a:cxnSpLocks/>
          </p:cNvCxnSpPr>
          <p:nvPr/>
        </p:nvCxnSpPr>
        <p:spPr>
          <a:xfrm flipV="1">
            <a:off x="5532801" y="6060927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64F898A-5F8D-3CE6-64D1-DE61BE1BA6FE}"/>
              </a:ext>
            </a:extLst>
          </p:cNvPr>
          <p:cNvSpPr/>
          <p:nvPr/>
        </p:nvSpPr>
        <p:spPr>
          <a:xfrm>
            <a:off x="9439782" y="562681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EF8A3E-CCA1-2D48-EA7F-7225C2E67082}"/>
              </a:ext>
            </a:extLst>
          </p:cNvPr>
          <p:cNvSpPr txBox="1"/>
          <p:nvPr/>
        </p:nvSpPr>
        <p:spPr>
          <a:xfrm>
            <a:off x="5471605" y="6353169"/>
            <a:ext cx="94769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</a:t>
            </a:r>
            <a:r>
              <a:rPr lang="en-US" altLang="ko-KR" sz="1400" dirty="0"/>
              <a:t>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5779EC48-04A4-46B8-C599-3D34835B3F0F}"/>
              </a:ext>
            </a:extLst>
          </p:cNvPr>
          <p:cNvSpPr/>
          <p:nvPr/>
        </p:nvSpPr>
        <p:spPr>
          <a:xfrm rot="16200000">
            <a:off x="7122747" y="920093"/>
            <a:ext cx="289978" cy="3475878"/>
          </a:xfrm>
          <a:prstGeom prst="leftBrace">
            <a:avLst>
              <a:gd name="adj1" fmla="val 53381"/>
              <a:gd name="adj2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CA9410-74F0-70CB-7AC2-D8612F43A77B}"/>
              </a:ext>
            </a:extLst>
          </p:cNvPr>
          <p:cNvSpPr txBox="1"/>
          <p:nvPr/>
        </p:nvSpPr>
        <p:spPr>
          <a:xfrm>
            <a:off x="7041845" y="2805448"/>
            <a:ext cx="33296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이만큼만 읽고 </a:t>
            </a:r>
            <a:r>
              <a:rPr lang="en-US" altLang="ko-KR" dirty="0"/>
              <a:t>Parent </a:t>
            </a:r>
            <a:r>
              <a:rPr lang="ko-KR" altLang="en-US" dirty="0"/>
              <a:t>로 취급</a:t>
            </a:r>
          </a:p>
        </p:txBody>
      </p:sp>
    </p:spTree>
    <p:extLst>
      <p:ext uri="{BB962C8B-B14F-4D97-AF65-F5344CB8AC3E}">
        <p14:creationId xmlns:p14="http://schemas.microsoft.com/office/powerpoint/2010/main" val="20018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08A3D-DAAC-FF7C-7611-AF7F3560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클래스 </a:t>
            </a:r>
            <a:r>
              <a:rPr lang="en-US" altLang="ko-KR" dirty="0"/>
              <a:t>(Abstract Class)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60B0F-0663-3F9D-ACB1-FD32217C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Q)</a:t>
            </a:r>
            <a:r>
              <a:rPr lang="ko-KR" altLang="en-US" dirty="0"/>
              <a:t> 순수 가상 함수를 갖는 클래스는 객체를 만들 수 있을까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A) </a:t>
            </a:r>
            <a:r>
              <a:rPr lang="ko-KR" altLang="en-US" dirty="0"/>
              <a:t>순수 가상 함수의 정의는</a:t>
            </a:r>
            <a:br>
              <a:rPr lang="en-US" altLang="ko-KR" dirty="0"/>
            </a:br>
            <a:r>
              <a:rPr lang="en-US" altLang="ko-KR" dirty="0"/>
              <a:t>     “</a:t>
            </a:r>
            <a:r>
              <a:rPr lang="ko-KR" altLang="en-US" dirty="0"/>
              <a:t>자식 클래스가 반드시 </a:t>
            </a:r>
            <a:r>
              <a:rPr lang="ko-KR" altLang="en-US" dirty="0" err="1"/>
              <a:t>오버라이드</a:t>
            </a:r>
            <a:r>
              <a:rPr lang="ko-KR" altLang="en-US" dirty="0"/>
              <a:t> 해야 되는 메서드</a:t>
            </a:r>
            <a:r>
              <a:rPr lang="en-US" altLang="ko-KR" dirty="0"/>
              <a:t>” 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따라서 자식 클래스가 반드시 필요하다는 뜻이 되므로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순수 가상 함수를 갖는 클래스는 객체를 만들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객체를 만들 수 없는 클래스를 </a:t>
            </a:r>
            <a:r>
              <a:rPr lang="en-US" altLang="ko-KR" dirty="0"/>
              <a:t>“</a:t>
            </a:r>
            <a:r>
              <a:rPr lang="ko-KR" altLang="en-US" dirty="0"/>
              <a:t>가상 클래스</a:t>
            </a:r>
            <a:r>
              <a:rPr lang="en-US" altLang="ko-KR" dirty="0"/>
              <a:t>”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앞에서 </a:t>
            </a:r>
            <a:r>
              <a:rPr lang="en-US" altLang="ko-KR" dirty="0"/>
              <a:t>Java </a:t>
            </a:r>
            <a:r>
              <a:rPr lang="ko-KR" altLang="en-US" dirty="0"/>
              <a:t>의 경우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dirty="0"/>
              <a:t> </a:t>
            </a:r>
            <a:r>
              <a:rPr lang="ko-KR" altLang="en-US" dirty="0"/>
              <a:t>키워드가 어떤 의미인지 이제 이해될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C++</a:t>
            </a:r>
            <a:r>
              <a:rPr lang="ko-KR" altLang="en-US" dirty="0"/>
              <a:t> 에서는 가상 클래스로 만들기 위해서는 순수 가상 함수를 지정해야만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그러나 </a:t>
            </a:r>
            <a:r>
              <a:rPr lang="en-US" altLang="ko-KR" dirty="0"/>
              <a:t>Java </a:t>
            </a:r>
            <a:r>
              <a:rPr lang="ko-KR" altLang="en-US" dirty="0"/>
              <a:t>는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ko-KR" altLang="en-US" dirty="0"/>
              <a:t>키워드를 지정함으로써 객체 생성을 막을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왜 이걸 배우는가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UML </a:t>
            </a:r>
            <a:r>
              <a:rPr lang="ko-KR" altLang="en-US" dirty="0"/>
              <a:t>에 가상 클래스라고 표시된 것을 코드로 구현 할 수 있어야 되니까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27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34C0A-5D7C-F135-91D9-369E73BD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클래스 </a:t>
            </a:r>
            <a:r>
              <a:rPr lang="en-US" altLang="ko-KR" dirty="0"/>
              <a:t>(Abstract Class)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D9855-8022-0518-9129-D836A727D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187532"/>
            <a:ext cx="11551115" cy="5441868"/>
          </a:xfrm>
        </p:spPr>
        <p:txBody>
          <a:bodyPr/>
          <a:lstStyle/>
          <a:p>
            <a:r>
              <a:rPr lang="ko-KR" altLang="en-US" dirty="0"/>
              <a:t>나중에 배우겠지만</a:t>
            </a:r>
            <a:r>
              <a:rPr lang="en-US" altLang="ko-KR" dirty="0"/>
              <a:t> UML </a:t>
            </a:r>
            <a:r>
              <a:rPr lang="ko-KR" altLang="en-US" dirty="0"/>
              <a:t>에서 이탤릭 체는 </a:t>
            </a:r>
            <a:r>
              <a:rPr lang="en-US" altLang="ko-KR" dirty="0"/>
              <a:t>abstract </a:t>
            </a:r>
            <a:r>
              <a:rPr lang="ko-KR" altLang="en-US" dirty="0"/>
              <a:t>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67054FB-B1B9-E1CA-F677-83BBB6DDF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0" y="1734848"/>
            <a:ext cx="2481015" cy="398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695EBC-F3A9-F783-529F-7E71B3E5C556}"/>
              </a:ext>
            </a:extLst>
          </p:cNvPr>
          <p:cNvSpPr txBox="1"/>
          <p:nvPr/>
        </p:nvSpPr>
        <p:spPr>
          <a:xfrm>
            <a:off x="4294909" y="1777109"/>
            <a:ext cx="6096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"Child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6EAEF-F71F-936B-17A5-F99221079324}"/>
              </a:ext>
            </a:extLst>
          </p:cNvPr>
          <p:cNvSpPr txBox="1"/>
          <p:nvPr/>
        </p:nvSpPr>
        <p:spPr>
          <a:xfrm>
            <a:off x="4294909" y="4573908"/>
            <a:ext cx="70618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"Child"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4EC0A-C40C-CBDB-5DEE-42C58BC7A5F2}"/>
              </a:ext>
            </a:extLst>
          </p:cNvPr>
          <p:cNvSpPr txBox="1"/>
          <p:nvPr/>
        </p:nvSpPr>
        <p:spPr>
          <a:xfrm>
            <a:off x="3537010" y="1777109"/>
            <a:ext cx="6543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79439-DFE4-EFDF-828C-37BA2B690169}"/>
              </a:ext>
            </a:extLst>
          </p:cNvPr>
          <p:cNvSpPr txBox="1"/>
          <p:nvPr/>
        </p:nvSpPr>
        <p:spPr>
          <a:xfrm>
            <a:off x="3578431" y="4573908"/>
            <a:ext cx="6129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7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4C78C-7130-9384-E34F-2199CC9C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 </a:t>
            </a:r>
            <a:r>
              <a:rPr lang="en-US" altLang="ko-KR" dirty="0"/>
              <a:t>(Multiple Inheritance)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66793-5E0B-1F19-2D50-C09FD721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4"/>
            <a:ext cx="5481066" cy="5389536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부모 클래스가 여럿인 경우를</a:t>
            </a:r>
            <a:br>
              <a:rPr lang="en-US" altLang="ko-KR" sz="2000" dirty="0"/>
            </a:br>
            <a:r>
              <a:rPr lang="en-US" altLang="ko-KR" sz="2000" dirty="0"/>
              <a:t>“</a:t>
            </a:r>
            <a:r>
              <a:rPr lang="ko-KR" altLang="en-US" sz="2000" dirty="0"/>
              <a:t>다중 상속</a:t>
            </a:r>
            <a:r>
              <a:rPr lang="en-US" altLang="ko-KR" sz="2000" dirty="0"/>
              <a:t>”</a:t>
            </a:r>
            <a:r>
              <a:rPr lang="ko-KR" altLang="en-US" sz="2000" dirty="0"/>
              <a:t>이라고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Q) </a:t>
            </a:r>
            <a:r>
              <a:rPr lang="ko-KR" altLang="en-US" sz="2000" dirty="0"/>
              <a:t>우측 코드의 결과는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97436-21AF-B292-EA45-BD29D4256897}"/>
              </a:ext>
            </a:extLst>
          </p:cNvPr>
          <p:cNvSpPr txBox="1"/>
          <p:nvPr/>
        </p:nvSpPr>
        <p:spPr>
          <a:xfrm>
            <a:off x="5902037" y="1239864"/>
            <a:ext cx="6096000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Parent1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Parent2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54E04D-9E2F-06D0-5CF9-0F07A442DFB0}"/>
              </a:ext>
            </a:extLst>
          </p:cNvPr>
          <p:cNvSpPr/>
          <p:nvPr/>
        </p:nvSpPr>
        <p:spPr>
          <a:xfrm>
            <a:off x="259690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C5A60C-00EA-FBEC-47C9-685AAE693DBD}"/>
              </a:ext>
            </a:extLst>
          </p:cNvPr>
          <p:cNvSpPr/>
          <p:nvPr/>
        </p:nvSpPr>
        <p:spPr>
          <a:xfrm>
            <a:off x="693799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EEDAEB-0D39-FDE8-1D88-4FD4B015D3D9}"/>
              </a:ext>
            </a:extLst>
          </p:cNvPr>
          <p:cNvSpPr/>
          <p:nvPr/>
        </p:nvSpPr>
        <p:spPr>
          <a:xfrm>
            <a:off x="1127908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9580B-4E96-76D9-F027-5A6995790E76}"/>
              </a:ext>
            </a:extLst>
          </p:cNvPr>
          <p:cNvSpPr/>
          <p:nvPr/>
        </p:nvSpPr>
        <p:spPr>
          <a:xfrm>
            <a:off x="1562017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DFD347-0066-541D-1728-BE8F1C1C4DB4}"/>
              </a:ext>
            </a:extLst>
          </p:cNvPr>
          <p:cNvSpPr/>
          <p:nvPr/>
        </p:nvSpPr>
        <p:spPr>
          <a:xfrm>
            <a:off x="1996126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BB0793-D651-CA03-4F3D-D4371FEE7833}"/>
              </a:ext>
            </a:extLst>
          </p:cNvPr>
          <p:cNvSpPr/>
          <p:nvPr/>
        </p:nvSpPr>
        <p:spPr>
          <a:xfrm>
            <a:off x="2430235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571C5A-52A1-3658-CA8B-011DBB9EF3C4}"/>
              </a:ext>
            </a:extLst>
          </p:cNvPr>
          <p:cNvSpPr/>
          <p:nvPr/>
        </p:nvSpPr>
        <p:spPr>
          <a:xfrm>
            <a:off x="2864344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F5384-2F41-BA9E-4ED6-669CB43734C1}"/>
              </a:ext>
            </a:extLst>
          </p:cNvPr>
          <p:cNvSpPr/>
          <p:nvPr/>
        </p:nvSpPr>
        <p:spPr>
          <a:xfrm>
            <a:off x="3298453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81B42D-B66C-9801-27CD-DCFE0D917BEF}"/>
              </a:ext>
            </a:extLst>
          </p:cNvPr>
          <p:cNvSpPr/>
          <p:nvPr/>
        </p:nvSpPr>
        <p:spPr>
          <a:xfrm>
            <a:off x="3732562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DA34FC-6798-8935-78F3-4C7D3ADF5939}"/>
              </a:ext>
            </a:extLst>
          </p:cNvPr>
          <p:cNvSpPr/>
          <p:nvPr/>
        </p:nvSpPr>
        <p:spPr>
          <a:xfrm>
            <a:off x="4166671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CA264A-70E1-D99E-42B2-AB3A06B724FC}"/>
              </a:ext>
            </a:extLst>
          </p:cNvPr>
          <p:cNvSpPr/>
          <p:nvPr/>
        </p:nvSpPr>
        <p:spPr>
          <a:xfrm>
            <a:off x="4600780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67EFDE-FCFA-88A1-C528-2E14C49D8A03}"/>
              </a:ext>
            </a:extLst>
          </p:cNvPr>
          <p:cNvSpPr/>
          <p:nvPr/>
        </p:nvSpPr>
        <p:spPr>
          <a:xfrm>
            <a:off x="5034889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BEC23C2-C288-2A60-5507-1EDA0856C255}"/>
              </a:ext>
            </a:extLst>
          </p:cNvPr>
          <p:cNvCxnSpPr>
            <a:cxnSpLocks/>
          </p:cNvCxnSpPr>
          <p:nvPr/>
        </p:nvCxnSpPr>
        <p:spPr>
          <a:xfrm flipV="1">
            <a:off x="254164" y="5260049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4D3E23-8C50-FCDD-CD06-8F3FACAAF00E}"/>
              </a:ext>
            </a:extLst>
          </p:cNvPr>
          <p:cNvSpPr txBox="1"/>
          <p:nvPr/>
        </p:nvSpPr>
        <p:spPr>
          <a:xfrm>
            <a:off x="259690" y="5575720"/>
            <a:ext cx="163461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Parent1::a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4BDADD-D3C3-4F92-C640-A6307194C75A}"/>
              </a:ext>
            </a:extLst>
          </p:cNvPr>
          <p:cNvSpPr txBox="1"/>
          <p:nvPr/>
        </p:nvSpPr>
        <p:spPr>
          <a:xfrm>
            <a:off x="1996126" y="5575720"/>
            <a:ext cx="16490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Parent2::b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D6F089-B1B7-35B3-7597-33BF12784C34}"/>
              </a:ext>
            </a:extLst>
          </p:cNvPr>
          <p:cNvSpPr txBox="1"/>
          <p:nvPr/>
        </p:nvSpPr>
        <p:spPr>
          <a:xfrm>
            <a:off x="3732562" y="5575720"/>
            <a:ext cx="142859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Child::c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139053-3C87-6558-08A6-457B912BFA3B}"/>
              </a:ext>
            </a:extLst>
          </p:cNvPr>
          <p:cNvCxnSpPr>
            <a:cxnSpLocks/>
          </p:cNvCxnSpPr>
          <p:nvPr/>
        </p:nvCxnSpPr>
        <p:spPr>
          <a:xfrm flipV="1">
            <a:off x="1996126" y="5260049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41564E-8819-ED88-5885-A1E7BA267FB3}"/>
              </a:ext>
            </a:extLst>
          </p:cNvPr>
          <p:cNvCxnSpPr>
            <a:cxnSpLocks/>
          </p:cNvCxnSpPr>
          <p:nvPr/>
        </p:nvCxnSpPr>
        <p:spPr>
          <a:xfrm flipV="1">
            <a:off x="3733633" y="5260049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1D308E-C231-4DB3-DE4F-455FB3A5F22E}"/>
              </a:ext>
            </a:extLst>
          </p:cNvPr>
          <p:cNvSpPr/>
          <p:nvPr/>
        </p:nvSpPr>
        <p:spPr>
          <a:xfrm>
            <a:off x="1276050" y="328808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0042708-A245-AE39-C4F1-0EECF022374B}"/>
              </a:ext>
            </a:extLst>
          </p:cNvPr>
          <p:cNvCxnSpPr/>
          <p:nvPr/>
        </p:nvCxnSpPr>
        <p:spPr>
          <a:xfrm flipH="1">
            <a:off x="254164" y="3491345"/>
            <a:ext cx="1246085" cy="133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B386D0-6AB3-8B13-53AF-2C240BA2930B}"/>
              </a:ext>
            </a:extLst>
          </p:cNvPr>
          <p:cNvSpPr txBox="1"/>
          <p:nvPr/>
        </p:nvSpPr>
        <p:spPr>
          <a:xfrm>
            <a:off x="1128732" y="29317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4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5" grpId="0" animBg="1"/>
      <p:bldP spid="27" grpId="0" animBg="1"/>
      <p:bldP spid="33" grpId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5806-CC04-FDFD-9B49-99B71104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 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DF438-C5A1-52DB-5AB7-A8BD6552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우측 코드를 컴파일러가 싫어합니다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대체 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96FF8-1686-CE1D-F980-48B98B969348}"/>
              </a:ext>
            </a:extLst>
          </p:cNvPr>
          <p:cNvSpPr txBox="1"/>
          <p:nvPr/>
        </p:nvSpPr>
        <p:spPr>
          <a:xfrm>
            <a:off x="5973290" y="1191053"/>
            <a:ext cx="60960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530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5806-CC04-FDFD-9B49-99B71104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 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DF438-C5A1-52DB-5AB7-A8BD6552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우측 코드를 컴파일러가 싫어합니다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대체 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96FF8-1686-CE1D-F980-48B98B969348}"/>
              </a:ext>
            </a:extLst>
          </p:cNvPr>
          <p:cNvSpPr txBox="1"/>
          <p:nvPr/>
        </p:nvSpPr>
        <p:spPr>
          <a:xfrm>
            <a:off x="5973290" y="1191053"/>
            <a:ext cx="60960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84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5806-CC04-FDFD-9B49-99B71104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 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DF438-C5A1-52DB-5AB7-A8BD65526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우측 코드를 컴파일러가 싫어합니다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대체 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96FF8-1686-CE1D-F980-48B98B969348}"/>
              </a:ext>
            </a:extLst>
          </p:cNvPr>
          <p:cNvSpPr txBox="1"/>
          <p:nvPr/>
        </p:nvSpPr>
        <p:spPr>
          <a:xfrm>
            <a:off x="5973290" y="1191053"/>
            <a:ext cx="609600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Parent1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05402B-56EB-E594-455C-5C463D534144}"/>
              </a:ext>
            </a:extLst>
          </p:cNvPr>
          <p:cNvSpPr/>
          <p:nvPr/>
        </p:nvSpPr>
        <p:spPr>
          <a:xfrm>
            <a:off x="259690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38CD8C-121B-2F81-49A2-3155D7B4BACE}"/>
              </a:ext>
            </a:extLst>
          </p:cNvPr>
          <p:cNvSpPr/>
          <p:nvPr/>
        </p:nvSpPr>
        <p:spPr>
          <a:xfrm>
            <a:off x="693799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2D7551-BEDF-16CF-BCB0-DAE1264D5F1F}"/>
              </a:ext>
            </a:extLst>
          </p:cNvPr>
          <p:cNvSpPr/>
          <p:nvPr/>
        </p:nvSpPr>
        <p:spPr>
          <a:xfrm>
            <a:off x="1127908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38F058-290D-2FDC-02E2-16737F16D252}"/>
              </a:ext>
            </a:extLst>
          </p:cNvPr>
          <p:cNvSpPr/>
          <p:nvPr/>
        </p:nvSpPr>
        <p:spPr>
          <a:xfrm>
            <a:off x="1562017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5F6D1-A4F8-D13E-CAE4-62E2EE54996E}"/>
              </a:ext>
            </a:extLst>
          </p:cNvPr>
          <p:cNvSpPr/>
          <p:nvPr/>
        </p:nvSpPr>
        <p:spPr>
          <a:xfrm>
            <a:off x="1996126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CB9B56-88FA-DDFE-6AF8-6B7D36E8A250}"/>
              </a:ext>
            </a:extLst>
          </p:cNvPr>
          <p:cNvSpPr/>
          <p:nvPr/>
        </p:nvSpPr>
        <p:spPr>
          <a:xfrm>
            <a:off x="2430235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5F67E8-2023-DB71-932F-87E5CFB1CE1C}"/>
              </a:ext>
            </a:extLst>
          </p:cNvPr>
          <p:cNvSpPr/>
          <p:nvPr/>
        </p:nvSpPr>
        <p:spPr>
          <a:xfrm>
            <a:off x="2864344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296C1B-E957-F394-DA79-F8209E303C98}"/>
              </a:ext>
            </a:extLst>
          </p:cNvPr>
          <p:cNvSpPr/>
          <p:nvPr/>
        </p:nvSpPr>
        <p:spPr>
          <a:xfrm>
            <a:off x="3298453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33208B-8312-EE65-2B66-8997061D66BD}"/>
              </a:ext>
            </a:extLst>
          </p:cNvPr>
          <p:cNvSpPr/>
          <p:nvPr/>
        </p:nvSpPr>
        <p:spPr>
          <a:xfrm>
            <a:off x="3732562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D03823-775B-5E48-24C5-FC3E5C28D106}"/>
              </a:ext>
            </a:extLst>
          </p:cNvPr>
          <p:cNvSpPr/>
          <p:nvPr/>
        </p:nvSpPr>
        <p:spPr>
          <a:xfrm>
            <a:off x="4166671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CBF82F-BE13-07BF-2C9E-43FF299FFDCE}"/>
              </a:ext>
            </a:extLst>
          </p:cNvPr>
          <p:cNvSpPr/>
          <p:nvPr/>
        </p:nvSpPr>
        <p:spPr>
          <a:xfrm>
            <a:off x="4600780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C4EC80-CF2D-8647-3768-C38655ADF18F}"/>
              </a:ext>
            </a:extLst>
          </p:cNvPr>
          <p:cNvSpPr/>
          <p:nvPr/>
        </p:nvSpPr>
        <p:spPr>
          <a:xfrm>
            <a:off x="5034889" y="4825940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083017-5D4F-D78C-EF61-B827EA79A4A5}"/>
              </a:ext>
            </a:extLst>
          </p:cNvPr>
          <p:cNvCxnSpPr>
            <a:cxnSpLocks/>
          </p:cNvCxnSpPr>
          <p:nvPr/>
        </p:nvCxnSpPr>
        <p:spPr>
          <a:xfrm flipV="1">
            <a:off x="254164" y="5260049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C091A3-39CF-CF30-EE8B-F6E77352E3CD}"/>
              </a:ext>
            </a:extLst>
          </p:cNvPr>
          <p:cNvSpPr txBox="1"/>
          <p:nvPr/>
        </p:nvSpPr>
        <p:spPr>
          <a:xfrm>
            <a:off x="259690" y="5575720"/>
            <a:ext cx="163461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Parent1::a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9B018B-9C8E-6E5B-2ABF-FE8FC17659EC}"/>
              </a:ext>
            </a:extLst>
          </p:cNvPr>
          <p:cNvSpPr txBox="1"/>
          <p:nvPr/>
        </p:nvSpPr>
        <p:spPr>
          <a:xfrm>
            <a:off x="1996126" y="5575720"/>
            <a:ext cx="163461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Parent2::a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25968-DECD-7749-6FE2-A4EE4481A20A}"/>
              </a:ext>
            </a:extLst>
          </p:cNvPr>
          <p:cNvSpPr txBox="1"/>
          <p:nvPr/>
        </p:nvSpPr>
        <p:spPr>
          <a:xfrm>
            <a:off x="3732562" y="5575720"/>
            <a:ext cx="1428596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Child::c </a:t>
            </a:r>
            <a:r>
              <a:rPr lang="ko-KR" altLang="en-US" sz="1400" dirty="0"/>
              <a:t>의 주소</a:t>
            </a:r>
            <a:endParaRPr lang="en-US" altLang="ko-KR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A92E7F-462E-89BB-484B-E62E972EB742}"/>
              </a:ext>
            </a:extLst>
          </p:cNvPr>
          <p:cNvCxnSpPr>
            <a:cxnSpLocks/>
          </p:cNvCxnSpPr>
          <p:nvPr/>
        </p:nvCxnSpPr>
        <p:spPr>
          <a:xfrm flipV="1">
            <a:off x="1996126" y="5260049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916F62-E1BD-542A-9812-72DA4545ECC2}"/>
              </a:ext>
            </a:extLst>
          </p:cNvPr>
          <p:cNvCxnSpPr>
            <a:cxnSpLocks/>
          </p:cNvCxnSpPr>
          <p:nvPr/>
        </p:nvCxnSpPr>
        <p:spPr>
          <a:xfrm flipV="1">
            <a:off x="3733633" y="5260049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179084-9D0A-01AC-C0BB-64909CBE4250}"/>
              </a:ext>
            </a:extLst>
          </p:cNvPr>
          <p:cNvSpPr/>
          <p:nvPr/>
        </p:nvSpPr>
        <p:spPr>
          <a:xfrm>
            <a:off x="1276050" y="328808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87D7CBA-C35E-8CCE-72CD-664DE8B387CA}"/>
              </a:ext>
            </a:extLst>
          </p:cNvPr>
          <p:cNvCxnSpPr/>
          <p:nvPr/>
        </p:nvCxnSpPr>
        <p:spPr>
          <a:xfrm flipH="1">
            <a:off x="254164" y="3491345"/>
            <a:ext cx="1246085" cy="133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CB9617-FD42-0603-EC6A-21A382D4AFFE}"/>
              </a:ext>
            </a:extLst>
          </p:cNvPr>
          <p:cNvSpPr txBox="1"/>
          <p:nvPr/>
        </p:nvSpPr>
        <p:spPr>
          <a:xfrm>
            <a:off x="1128732" y="29317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06DDAB-B3BB-C2C8-009E-ED72C5C66CBD}"/>
              </a:ext>
            </a:extLst>
          </p:cNvPr>
          <p:cNvSpPr txBox="1"/>
          <p:nvPr/>
        </p:nvSpPr>
        <p:spPr>
          <a:xfrm>
            <a:off x="2630010" y="3288086"/>
            <a:ext cx="27093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는 대체 어느 것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59ADA00-F25E-3D9F-59A4-7A91FF6B278B}"/>
              </a:ext>
            </a:extLst>
          </p:cNvPr>
          <p:cNvCxnSpPr>
            <a:cxnSpLocks/>
          </p:cNvCxnSpPr>
          <p:nvPr/>
        </p:nvCxnSpPr>
        <p:spPr>
          <a:xfrm flipH="1">
            <a:off x="254163" y="3682970"/>
            <a:ext cx="2527010" cy="1142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F41E4C-5528-0C24-29DE-750BECFA81E7}"/>
              </a:ext>
            </a:extLst>
          </p:cNvPr>
          <p:cNvSpPr txBox="1"/>
          <p:nvPr/>
        </p:nvSpPr>
        <p:spPr>
          <a:xfrm>
            <a:off x="2181979" y="347470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1BF6C17-BA8A-1568-92EB-163B42BFE921}"/>
              </a:ext>
            </a:extLst>
          </p:cNvPr>
          <p:cNvCxnSpPr>
            <a:cxnSpLocks/>
          </p:cNvCxnSpPr>
          <p:nvPr/>
        </p:nvCxnSpPr>
        <p:spPr>
          <a:xfrm flipH="1">
            <a:off x="2010922" y="3682970"/>
            <a:ext cx="852350" cy="1150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A7C51C4-F539-8000-6BD0-CCB50E081F07}"/>
              </a:ext>
            </a:extLst>
          </p:cNvPr>
          <p:cNvSpPr txBox="1"/>
          <p:nvPr/>
        </p:nvSpPr>
        <p:spPr>
          <a:xfrm>
            <a:off x="2645442" y="37763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?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9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A6342-7E7D-B453-F281-AABC9064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 시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7FDE0-8EA1-9819-6173-F4DAC6181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1239864"/>
            <a:ext cx="11714787" cy="5389536"/>
          </a:xfrm>
        </p:spPr>
        <p:txBody>
          <a:bodyPr/>
          <a:lstStyle/>
          <a:p>
            <a:r>
              <a:rPr lang="ko-KR" altLang="en-US" dirty="0"/>
              <a:t>다중 상속은 자식 클래스가 여러 부모의 특성을 조합하는 개념으로 아주 유용하다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컴퓨터공학 전공의 </a:t>
            </a:r>
            <a:r>
              <a:rPr lang="en-US" altLang="ko-KR" dirty="0"/>
              <a:t>20</a:t>
            </a:r>
            <a:r>
              <a:rPr lang="ko-KR" altLang="en-US" dirty="0"/>
              <a:t>대의 대학생 클래스는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①컴퓨터공학 전공자 클래스와 ②</a:t>
            </a:r>
            <a:r>
              <a:rPr lang="en-US" altLang="ko-KR" dirty="0"/>
              <a:t>20</a:t>
            </a:r>
            <a:r>
              <a:rPr lang="ko-KR" altLang="en-US" dirty="0"/>
              <a:t>대 청년 클래스와 ③대학생 클래스 를 조합해서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만들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그런데 다중 상속을 할 경우 앞에서 살펴 본 것처럼</a:t>
            </a:r>
            <a:br>
              <a:rPr lang="en-US" altLang="ko-KR" dirty="0"/>
            </a:br>
            <a:r>
              <a:rPr lang="ko-KR" altLang="en-US" dirty="0"/>
              <a:t>컴파일러가 기계어 코드를 만들 때 모호함이 발생할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247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97F4-81A2-E1DF-D913-F3036D7B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상속 시 권장 사항 및 </a:t>
            </a:r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6DD1D-B4DD-B8D4-113C-0F37C518F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클래스들에 멤버 변수들을 두지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이로서 부모 클래스들은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공통 속성은 제공하지 않고 </a:t>
            </a:r>
            <a:r>
              <a:rPr lang="en-US" altLang="ko-KR" dirty="0"/>
              <a:t>(= </a:t>
            </a:r>
            <a:r>
              <a:rPr lang="ko-KR" altLang="en-US" dirty="0"/>
              <a:t>멤버 변수 없음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공통 동작만 제공하는 형태가 된다</a:t>
            </a:r>
            <a:r>
              <a:rPr lang="en-US" altLang="ko-KR" dirty="0"/>
              <a:t>. (= 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이렇게 호출할 수 있는 </a:t>
            </a:r>
            <a:r>
              <a:rPr lang="en-US" altLang="ko-KR" dirty="0"/>
              <a:t>“</a:t>
            </a:r>
            <a:r>
              <a:rPr lang="ko-KR" altLang="en-US" dirty="0"/>
              <a:t>동작</a:t>
            </a:r>
            <a:r>
              <a:rPr lang="en-US" altLang="ko-KR" dirty="0"/>
              <a:t>(=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만</a:t>
            </a:r>
            <a:r>
              <a:rPr lang="en-US" altLang="ko-KR" dirty="0"/>
              <a:t>”</a:t>
            </a:r>
            <a:r>
              <a:rPr lang="ko-KR" altLang="en-US" dirty="0"/>
              <a:t> 기재된 것을 </a:t>
            </a:r>
            <a:r>
              <a:rPr lang="en-US" altLang="ko-KR" dirty="0"/>
              <a:t>“interface”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일반적인 관점에서 </a:t>
            </a:r>
            <a:r>
              <a:rPr lang="en-US" altLang="ko-KR" dirty="0"/>
              <a:t>interface </a:t>
            </a:r>
            <a:r>
              <a:rPr lang="ko-KR" altLang="en-US" dirty="0"/>
              <a:t>는 </a:t>
            </a:r>
            <a:r>
              <a:rPr lang="en-US" altLang="ko-KR" dirty="0"/>
              <a:t>“</a:t>
            </a:r>
            <a:r>
              <a:rPr lang="ko-KR" altLang="en-US" dirty="0"/>
              <a:t>어떤 기능을 호출 할 수 있는지</a:t>
            </a:r>
            <a:r>
              <a:rPr lang="en-US" altLang="ko-KR" dirty="0"/>
              <a:t>”</a:t>
            </a:r>
            <a:r>
              <a:rPr lang="ko-KR" altLang="en-US" dirty="0"/>
              <a:t>를 정할 뿐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그 기능이 구현을 제공하든 순수 가상 함수이든 제약을 두지는 않는다</a:t>
            </a:r>
            <a:r>
              <a:rPr lang="en-US" altLang="ko-KR" dirty="0"/>
              <a:t>.  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그런데 뒤에서 살펴볼 것처럼 </a:t>
            </a:r>
            <a:r>
              <a:rPr lang="en-US" altLang="ko-KR" dirty="0"/>
              <a:t>Java </a:t>
            </a:r>
            <a:r>
              <a:rPr lang="ko-KR" altLang="en-US" dirty="0"/>
              <a:t>는 </a:t>
            </a:r>
            <a:r>
              <a:rPr lang="en-US" altLang="ko-KR" dirty="0"/>
              <a:t>interface </a:t>
            </a:r>
            <a:r>
              <a:rPr lang="ko-KR" altLang="en-US" dirty="0"/>
              <a:t>를 순수가상함수 목록을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정하는 형태로 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42299-11F2-92AE-C1F5-AD4D4D96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에서의 </a:t>
            </a:r>
            <a:r>
              <a:rPr lang="en-US" altLang="ko-KR" dirty="0"/>
              <a:t>Interface </a:t>
            </a:r>
            <a:r>
              <a:rPr lang="ko-KR" altLang="en-US" dirty="0"/>
              <a:t>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F734-B09F-5016-B527-7965AADCA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그냥 멤버 변수 없이 메서드만 나열하면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만일 인터페이스를 </a:t>
            </a:r>
            <a:r>
              <a:rPr lang="en-US" altLang="ko-KR" dirty="0"/>
              <a:t>“</a:t>
            </a:r>
            <a:r>
              <a:rPr lang="ko-KR" altLang="en-US" dirty="0"/>
              <a:t>자식 클래스가 </a:t>
            </a:r>
            <a:r>
              <a:rPr lang="ko-KR" altLang="en-US" dirty="0" err="1"/>
              <a:t>제공해야되는</a:t>
            </a:r>
            <a:r>
              <a:rPr lang="ko-KR" altLang="en-US" dirty="0"/>
              <a:t> 기능 목록</a:t>
            </a:r>
            <a:r>
              <a:rPr lang="en-US" altLang="ko-KR" dirty="0"/>
              <a:t>” </a:t>
            </a:r>
            <a:r>
              <a:rPr lang="ko-KR" altLang="en-US" dirty="0"/>
              <a:t>의미로 쓴다면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메서드를 구현 없이 순수 가상 함수로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F2E30-83B6-4918-2CE6-8D6290496400}"/>
              </a:ext>
            </a:extLst>
          </p:cNvPr>
          <p:cNvSpPr txBox="1"/>
          <p:nvPr/>
        </p:nvSpPr>
        <p:spPr>
          <a:xfrm>
            <a:off x="676893" y="1840215"/>
            <a:ext cx="50588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CSMajor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writeCProgram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reviewCProgram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99EF4-E013-93AD-6393-C3FB25CCA0DE}"/>
              </a:ext>
            </a:extLst>
          </p:cNvPr>
          <p:cNvSpPr txBox="1"/>
          <p:nvPr/>
        </p:nvSpPr>
        <p:spPr>
          <a:xfrm>
            <a:off x="676893" y="4809138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CSMajor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writeCProgram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reviewCProgram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339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E8834-5A96-45FD-1456-6E8BAA2B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에서의 </a:t>
            </a:r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B73B5-3F37-F3AC-5645-14B9D4B9C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는 </a:t>
            </a:r>
            <a:r>
              <a:rPr lang="en-US" altLang="ko-KR" dirty="0"/>
              <a:t>“</a:t>
            </a:r>
            <a:r>
              <a:rPr lang="ko-KR" altLang="en-US" dirty="0"/>
              <a:t>자식 클래스가 </a:t>
            </a:r>
            <a:r>
              <a:rPr lang="ko-KR" altLang="en-US" dirty="0" err="1"/>
              <a:t>제공해야되는</a:t>
            </a:r>
            <a:r>
              <a:rPr lang="ko-KR" altLang="en-US" dirty="0"/>
              <a:t> 기능 목록</a:t>
            </a:r>
            <a:r>
              <a:rPr lang="en-US" altLang="ko-KR" dirty="0"/>
              <a:t>” </a:t>
            </a:r>
            <a:r>
              <a:rPr lang="ko-KR" altLang="en-US" dirty="0"/>
              <a:t>의 의미로 사용한다</a:t>
            </a:r>
            <a:r>
              <a:rPr lang="en-US" altLang="ko-KR" dirty="0"/>
              <a:t>.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lang="ko-KR" altLang="en-US" dirty="0"/>
              <a:t>키워드를 이용한다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언급된 메서드는 모두 순수 가상 함수가 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자식 클래스가 이를 구현해야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 기본 클래스 예시</a:t>
            </a:r>
            <a:endParaRPr lang="en-US" altLang="ko-KR" dirty="0"/>
          </a:p>
          <a:p>
            <a:pPr lvl="1"/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인터페이스</a:t>
            </a:r>
            <a:r>
              <a:rPr lang="ko-KR" altLang="en-US" dirty="0"/>
              <a:t>와 이 인터페이스를 구현하고 있는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  <a:hlinkClick r:id="rId3"/>
              </a:rPr>
              <a:t>ArrayList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클래스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C2C52-38AC-B5DF-2D66-2783C29F5CFA}"/>
              </a:ext>
            </a:extLst>
          </p:cNvPr>
          <p:cNvSpPr txBox="1"/>
          <p:nvPr/>
        </p:nvSpPr>
        <p:spPr>
          <a:xfrm>
            <a:off x="661059" y="3574012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CSMajor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writeCProgram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reviewCPRogram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665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BF1B2-5439-D9D7-65B4-AFBE9999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정적으로 만든 객체의 포인터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1AFF9-AA14-8D4C-7BDC-E8712527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8" y="1239864"/>
            <a:ext cx="5469942" cy="5389536"/>
          </a:xfrm>
        </p:spPr>
        <p:txBody>
          <a:bodyPr/>
          <a:lstStyle/>
          <a:p>
            <a:r>
              <a:rPr lang="ko-KR" altLang="en-US" dirty="0"/>
              <a:t>아래 코드는</a:t>
            </a:r>
            <a:r>
              <a:rPr lang="en-US" altLang="ko-KR" dirty="0"/>
              <a:t> stack,</a:t>
            </a:r>
            <a:r>
              <a:rPr lang="ko-KR" altLang="en-US" dirty="0"/>
              <a:t> </a:t>
            </a:r>
            <a:r>
              <a:rPr lang="en-US" altLang="ko-KR" dirty="0"/>
              <a:t>heap</a:t>
            </a:r>
            <a:r>
              <a:rPr lang="ko-KR" altLang="en-US" dirty="0"/>
              <a:t> 둘 중</a:t>
            </a:r>
            <a:br>
              <a:rPr lang="en-US" altLang="ko-KR" dirty="0"/>
            </a:br>
            <a:r>
              <a:rPr lang="ko-KR" altLang="en-US" dirty="0"/>
              <a:t>어디에 작업을 하는가</a:t>
            </a:r>
            <a:r>
              <a:rPr lang="en-US" altLang="ko-KR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61FE7D-3E4C-B292-1515-FF3DD6F78705}"/>
              </a:ext>
            </a:extLst>
          </p:cNvPr>
          <p:cNvSpPr/>
          <p:nvPr/>
        </p:nvSpPr>
        <p:spPr>
          <a:xfrm>
            <a:off x="6419842" y="5192639"/>
            <a:ext cx="1999281" cy="970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B9B387-799E-5E34-F541-B16E7D5E797A}"/>
              </a:ext>
            </a:extLst>
          </p:cNvPr>
          <p:cNvSpPr/>
          <p:nvPr/>
        </p:nvSpPr>
        <p:spPr>
          <a:xfrm>
            <a:off x="6419842" y="4619250"/>
            <a:ext cx="1999281" cy="5734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전역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/static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B05601-5294-55E7-FE0D-F7361C411851}"/>
              </a:ext>
            </a:extLst>
          </p:cNvPr>
          <p:cNvSpPr/>
          <p:nvPr/>
        </p:nvSpPr>
        <p:spPr>
          <a:xfrm>
            <a:off x="6419842" y="3515096"/>
            <a:ext cx="1999281" cy="1104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동적 할당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484232-CD3F-0A43-1DB2-59593FC5F686}"/>
              </a:ext>
            </a:extLst>
          </p:cNvPr>
          <p:cNvSpPr/>
          <p:nvPr/>
        </p:nvSpPr>
        <p:spPr>
          <a:xfrm>
            <a:off x="6419842" y="1316955"/>
            <a:ext cx="1999281" cy="1109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변수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56C685-88AA-1027-F4C8-C0C09C690A6E}"/>
              </a:ext>
            </a:extLst>
          </p:cNvPr>
          <p:cNvSpPr/>
          <p:nvPr/>
        </p:nvSpPr>
        <p:spPr>
          <a:xfrm>
            <a:off x="6419842" y="2426525"/>
            <a:ext cx="1999281" cy="1088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E5C688E-B681-6B02-83E9-6AD06F358BD6}"/>
              </a:ext>
            </a:extLst>
          </p:cNvPr>
          <p:cNvSpPr/>
          <p:nvPr/>
        </p:nvSpPr>
        <p:spPr>
          <a:xfrm>
            <a:off x="7276122" y="2344771"/>
            <a:ext cx="286719" cy="42255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9F32A17-4A0D-60FA-1183-9DC3C643DE1B}"/>
              </a:ext>
            </a:extLst>
          </p:cNvPr>
          <p:cNvSpPr/>
          <p:nvPr/>
        </p:nvSpPr>
        <p:spPr>
          <a:xfrm flipV="1">
            <a:off x="7276122" y="3187819"/>
            <a:ext cx="286719" cy="42255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94A31-7D0D-000E-8E52-AC358C0D682C}"/>
              </a:ext>
            </a:extLst>
          </p:cNvPr>
          <p:cNvSpPr txBox="1"/>
          <p:nvPr/>
        </p:nvSpPr>
        <p:spPr>
          <a:xfrm>
            <a:off x="7451286" y="246584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 방향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090C0-57D4-A342-A3A9-24F8B0F6DA8C}"/>
              </a:ext>
            </a:extLst>
          </p:cNvPr>
          <p:cNvSpPr txBox="1"/>
          <p:nvPr/>
        </p:nvSpPr>
        <p:spPr>
          <a:xfrm>
            <a:off x="7451286" y="321232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 방향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9DB366-4675-E90A-4C18-ADCFD2FD82F4}"/>
              </a:ext>
            </a:extLst>
          </p:cNvPr>
          <p:cNvSpPr/>
          <p:nvPr/>
        </p:nvSpPr>
        <p:spPr>
          <a:xfrm>
            <a:off x="8546887" y="135538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E1F55B-1432-31F2-FC18-EB47A7E27911}"/>
              </a:ext>
            </a:extLst>
          </p:cNvPr>
          <p:cNvSpPr/>
          <p:nvPr/>
        </p:nvSpPr>
        <p:spPr>
          <a:xfrm>
            <a:off x="8980996" y="135538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C6AFFA-E578-2AF6-EF63-1997E4E71AE8}"/>
              </a:ext>
            </a:extLst>
          </p:cNvPr>
          <p:cNvSpPr/>
          <p:nvPr/>
        </p:nvSpPr>
        <p:spPr>
          <a:xfrm>
            <a:off x="9415105" y="135538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57D65-FBCC-997F-8C55-8D732F7E5818}"/>
              </a:ext>
            </a:extLst>
          </p:cNvPr>
          <p:cNvSpPr/>
          <p:nvPr/>
        </p:nvSpPr>
        <p:spPr>
          <a:xfrm>
            <a:off x="9849214" y="135538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5D2151-0814-C944-4EC2-0E7669C5520C}"/>
              </a:ext>
            </a:extLst>
          </p:cNvPr>
          <p:cNvSpPr/>
          <p:nvPr/>
        </p:nvSpPr>
        <p:spPr>
          <a:xfrm>
            <a:off x="10283323" y="135538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A2A14F-0CFB-4C72-AD3E-BCEA64A5EF3F}"/>
              </a:ext>
            </a:extLst>
          </p:cNvPr>
          <p:cNvSpPr/>
          <p:nvPr/>
        </p:nvSpPr>
        <p:spPr>
          <a:xfrm>
            <a:off x="10717432" y="135538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C5B8FA-F353-A1E9-4FC1-F7F7215933F9}"/>
              </a:ext>
            </a:extLst>
          </p:cNvPr>
          <p:cNvSpPr/>
          <p:nvPr/>
        </p:nvSpPr>
        <p:spPr>
          <a:xfrm>
            <a:off x="11151541" y="135538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36DF54-195F-AC2F-0DD6-D72ECF7A1F88}"/>
              </a:ext>
            </a:extLst>
          </p:cNvPr>
          <p:cNvSpPr/>
          <p:nvPr/>
        </p:nvSpPr>
        <p:spPr>
          <a:xfrm>
            <a:off x="11585650" y="1355386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687C207-3039-7D1A-3DF6-F2E71D46E4A7}"/>
              </a:ext>
            </a:extLst>
          </p:cNvPr>
          <p:cNvCxnSpPr>
            <a:cxnSpLocks/>
          </p:cNvCxnSpPr>
          <p:nvPr/>
        </p:nvCxnSpPr>
        <p:spPr>
          <a:xfrm flipV="1">
            <a:off x="8546887" y="2411058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9AF88B-24E4-A2EC-4106-1C2C6A67F557}"/>
              </a:ext>
            </a:extLst>
          </p:cNvPr>
          <p:cNvSpPr txBox="1"/>
          <p:nvPr/>
        </p:nvSpPr>
        <p:spPr>
          <a:xfrm>
            <a:off x="8485691" y="2740310"/>
            <a:ext cx="20217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stack </a:t>
            </a:r>
            <a:r>
              <a:rPr lang="ko-KR" altLang="en-US" sz="1400" dirty="0"/>
              <a:t>영역 내 할당된 </a:t>
            </a:r>
            <a:r>
              <a:rPr lang="en-US" altLang="ko-KR" sz="1400" dirty="0">
                <a:latin typeface="Consolas" panose="020B0609020204030204" pitchFamily="49" charset="0"/>
              </a:rPr>
              <a:t>p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CD2B1EC-7879-08C6-0C22-D02DDB1AA62A}"/>
              </a:ext>
            </a:extLst>
          </p:cNvPr>
          <p:cNvCxnSpPr>
            <a:cxnSpLocks/>
          </p:cNvCxnSpPr>
          <p:nvPr/>
        </p:nvCxnSpPr>
        <p:spPr>
          <a:xfrm>
            <a:off x="9415105" y="1075238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52E434-97AB-3442-9425-52059AB80303}"/>
              </a:ext>
            </a:extLst>
          </p:cNvPr>
          <p:cNvSpPr txBox="1"/>
          <p:nvPr/>
        </p:nvSpPr>
        <p:spPr>
          <a:xfrm>
            <a:off x="9353909" y="745986"/>
            <a:ext cx="22204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stack </a:t>
            </a:r>
            <a:r>
              <a:rPr lang="ko-KR" altLang="en-US" sz="1400" dirty="0"/>
              <a:t>영역 내 할당된</a:t>
            </a:r>
            <a:r>
              <a:rPr lang="en-US" altLang="ko-KR" sz="1400" dirty="0"/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obj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776F2E-D7A6-CBDD-A372-4EB8752A871F}"/>
              </a:ext>
            </a:extLst>
          </p:cNvPr>
          <p:cNvSpPr txBox="1"/>
          <p:nvPr/>
        </p:nvSpPr>
        <p:spPr>
          <a:xfrm>
            <a:off x="637148" y="2556047"/>
            <a:ext cx="335296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F363C2-64B6-4E38-3896-18A48602C63A}"/>
              </a:ext>
            </a:extLst>
          </p:cNvPr>
          <p:cNvSpPr/>
          <p:nvPr/>
        </p:nvSpPr>
        <p:spPr>
          <a:xfrm>
            <a:off x="8546887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D84526-415D-3CE0-456E-ED8704109906}"/>
              </a:ext>
            </a:extLst>
          </p:cNvPr>
          <p:cNvSpPr/>
          <p:nvPr/>
        </p:nvSpPr>
        <p:spPr>
          <a:xfrm>
            <a:off x="8980996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8D5CD2-4664-6504-5A77-1E2F8F1574AB}"/>
              </a:ext>
            </a:extLst>
          </p:cNvPr>
          <p:cNvSpPr/>
          <p:nvPr/>
        </p:nvSpPr>
        <p:spPr>
          <a:xfrm>
            <a:off x="9415105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16921E-FEB6-3398-0619-D6EEA0E61319}"/>
              </a:ext>
            </a:extLst>
          </p:cNvPr>
          <p:cNvSpPr/>
          <p:nvPr/>
        </p:nvSpPr>
        <p:spPr>
          <a:xfrm>
            <a:off x="9849214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A06B6E-0C34-61FD-794F-80C7533223AC}"/>
              </a:ext>
            </a:extLst>
          </p:cNvPr>
          <p:cNvSpPr/>
          <p:nvPr/>
        </p:nvSpPr>
        <p:spPr>
          <a:xfrm>
            <a:off x="10283323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9008BF-07B2-BB61-8C70-529A77930AED}"/>
              </a:ext>
            </a:extLst>
          </p:cNvPr>
          <p:cNvSpPr/>
          <p:nvPr/>
        </p:nvSpPr>
        <p:spPr>
          <a:xfrm>
            <a:off x="10717432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8C09BDA-228A-8AFE-BCAE-BC5329AA48EB}"/>
              </a:ext>
            </a:extLst>
          </p:cNvPr>
          <p:cNvSpPr/>
          <p:nvPr/>
        </p:nvSpPr>
        <p:spPr>
          <a:xfrm>
            <a:off x="11151541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A6569E-FB1F-B6B0-843C-EA4EADF2C405}"/>
              </a:ext>
            </a:extLst>
          </p:cNvPr>
          <p:cNvSpPr/>
          <p:nvPr/>
        </p:nvSpPr>
        <p:spPr>
          <a:xfrm>
            <a:off x="11585650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앖</a:t>
            </a:r>
          </a:p>
        </p:txBody>
      </p:sp>
    </p:spTree>
    <p:extLst>
      <p:ext uri="{BB962C8B-B14F-4D97-AF65-F5344CB8AC3E}">
        <p14:creationId xmlns:p14="http://schemas.microsoft.com/office/powerpoint/2010/main" val="205887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5D39B-CF5C-B3F1-E48A-4438CBFF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Java </a:t>
            </a:r>
            <a:r>
              <a:rPr lang="ko-KR" altLang="en-US" dirty="0"/>
              <a:t>의 다중 상속 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D1AE8-96BA-9254-8489-43E51802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4"/>
            <a:ext cx="11797332" cy="5389536"/>
          </a:xfrm>
        </p:spPr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는 </a:t>
            </a:r>
            <a:r>
              <a:rPr lang="en-US" altLang="ko-KR" dirty="0"/>
              <a:t>“(</a:t>
            </a:r>
            <a:r>
              <a:rPr lang="ko-KR" altLang="en-US" dirty="0"/>
              <a:t>다중상속의 복잡한 문제 때문에</a:t>
            </a:r>
            <a:r>
              <a:rPr lang="en-US" altLang="ko-KR" dirty="0"/>
              <a:t>)</a:t>
            </a:r>
            <a:r>
              <a:rPr lang="ko-KR" altLang="en-US" dirty="0"/>
              <a:t> 다중상속을 지원하지 않는다</a:t>
            </a:r>
            <a:r>
              <a:rPr lang="en-US" altLang="ko-KR" dirty="0"/>
              <a:t>”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이는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dirty="0"/>
              <a:t> </a:t>
            </a:r>
            <a:r>
              <a:rPr lang="ko-KR" altLang="en-US" dirty="0"/>
              <a:t>키워드를 이용하는 상속 문법에</a:t>
            </a:r>
            <a:br>
              <a:rPr lang="en-US" altLang="ko-KR" dirty="0"/>
            </a:br>
            <a:r>
              <a:rPr lang="ko-KR" altLang="en-US" dirty="0"/>
              <a:t>여러 부모를 쓸 수 없다는 의미일 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dirty="0"/>
              <a:t> </a:t>
            </a:r>
            <a:r>
              <a:rPr lang="ko-KR" altLang="en-US" dirty="0"/>
              <a:t>로 여러 </a:t>
            </a:r>
            <a:r>
              <a:rPr lang="en-US" altLang="ko-KR" dirty="0"/>
              <a:t>interface </a:t>
            </a:r>
            <a:r>
              <a:rPr lang="ko-KR" altLang="en-US" dirty="0"/>
              <a:t>를 지정할 수 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이는 </a:t>
            </a:r>
            <a:r>
              <a:rPr lang="en-US" altLang="ko-KR" dirty="0"/>
              <a:t>OOP </a:t>
            </a:r>
            <a:r>
              <a:rPr lang="ko-KR" altLang="en-US" dirty="0"/>
              <a:t>관점에서는 결국 다중 상속 개념이다</a:t>
            </a:r>
            <a:r>
              <a:rPr lang="en-US" altLang="ko-KR" dirty="0"/>
              <a:t>.</a:t>
            </a:r>
          </a:p>
          <a:p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클래스의 예시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191FC-25F7-5A1D-A3C7-A1B9B32FC397}"/>
              </a:ext>
            </a:extLst>
          </p:cNvPr>
          <p:cNvSpPr txBox="1"/>
          <p:nvPr/>
        </p:nvSpPr>
        <p:spPr>
          <a:xfrm>
            <a:off x="573428" y="4704317"/>
            <a:ext cx="11190515" cy="7334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AbstractList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                 implements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RandomAccess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Cloneable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{…}</a:t>
            </a:r>
          </a:p>
        </p:txBody>
      </p:sp>
    </p:spTree>
    <p:extLst>
      <p:ext uri="{BB962C8B-B14F-4D97-AF65-F5344CB8AC3E}">
        <p14:creationId xmlns:p14="http://schemas.microsoft.com/office/powerpoint/2010/main" val="33989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DA413-7A8A-8E26-BF2F-AD9EA8C4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Diamond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4B1C2-9736-D81B-DDEC-C17F624F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2" y="1144587"/>
            <a:ext cx="8974989" cy="5468561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멤버 변수 없이 인터페이스 형태로 부모를 만드는 것이 일부 도움은 되지만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안타깝게도 모든 문제를 해결하지 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우측 그림처럼 상속 관계가 존재할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</a:rPr>
              <a:t>Child</a:t>
            </a:r>
            <a:r>
              <a:rPr lang="ko-KR" altLang="en-US" dirty="0"/>
              <a:t> 클래스는 </a:t>
            </a:r>
            <a:r>
              <a:rPr lang="en-US" altLang="ko-KR" dirty="0" err="1">
                <a:latin typeface="Consolas" panose="020B0609020204030204" pitchFamily="49" charset="0"/>
              </a:rPr>
              <a:t>GrandParent</a:t>
            </a:r>
            <a:r>
              <a:rPr lang="ko-KR" altLang="en-US" dirty="0"/>
              <a:t> 클래스에 있는</a:t>
            </a:r>
            <a:br>
              <a:rPr lang="en-US" altLang="ko-KR" dirty="0"/>
            </a:br>
            <a:r>
              <a:rPr lang="ko-KR" altLang="en-US" dirty="0"/>
              <a:t>멤버변수</a:t>
            </a:r>
            <a:r>
              <a:rPr lang="en-US" altLang="ko-KR" dirty="0"/>
              <a:t>/</a:t>
            </a:r>
            <a:r>
              <a:rPr lang="ko-KR" altLang="en-US" dirty="0"/>
              <a:t>메서드를 두 번 상속 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diamond </a:t>
            </a:r>
            <a:r>
              <a:rPr lang="ko-KR" altLang="en-US" dirty="0"/>
              <a:t>문제라고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부모를 인터페이스로 만들면</a:t>
            </a:r>
            <a:br>
              <a:rPr lang="en-US" altLang="ko-KR" dirty="0"/>
            </a:br>
            <a:r>
              <a:rPr lang="ko-KR" altLang="en-US" dirty="0"/>
              <a:t>멤버 변수가 사라져서 이 문제에 어느 정도 도움은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</a:t>
            </a:r>
            <a:r>
              <a:rPr lang="en-US" altLang="ko-KR" dirty="0">
                <a:latin typeface="Consolas" panose="020B0609020204030204" pitchFamily="49" charset="0"/>
              </a:rPr>
              <a:t>Parent1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/>
              <a:t> </a:t>
            </a:r>
            <a:r>
              <a:rPr lang="ko-KR" altLang="en-US" dirty="0"/>
              <a:t>가 각각 </a:t>
            </a:r>
            <a:r>
              <a:rPr lang="en-US" altLang="ko-KR" dirty="0">
                <a:latin typeface="Consolas" panose="020B0609020204030204" pitchFamily="49" charset="0"/>
              </a:rPr>
              <a:t>print()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오버라이드</a:t>
            </a:r>
            <a:r>
              <a:rPr lang="ko-KR" altLang="en-US" dirty="0"/>
              <a:t> 하는 경우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</a:rPr>
              <a:t>Child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>
                <a:latin typeface="Consolas" panose="020B0609020204030204" pitchFamily="49" charset="0"/>
              </a:rPr>
              <a:t>print()</a:t>
            </a:r>
            <a:r>
              <a:rPr lang="en-US" altLang="ko-KR" dirty="0"/>
              <a:t> </a:t>
            </a:r>
            <a:r>
              <a:rPr lang="ko-KR" altLang="en-US" dirty="0"/>
              <a:t>는 어떤 것을 </a:t>
            </a:r>
            <a:r>
              <a:rPr lang="ko-KR" altLang="en-US" dirty="0" err="1"/>
              <a:t>호출해야되는지</a:t>
            </a:r>
            <a:r>
              <a:rPr lang="ko-KR" altLang="en-US" dirty="0"/>
              <a:t> 여전히 모호하다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때문에 </a:t>
            </a:r>
            <a:r>
              <a:rPr lang="en-US" altLang="ko-KR" dirty="0"/>
              <a:t>C++ </a:t>
            </a:r>
            <a:r>
              <a:rPr lang="ko-KR" altLang="en-US" dirty="0"/>
              <a:t>에서는 가상 상속 </a:t>
            </a:r>
            <a:r>
              <a:rPr lang="en-US" altLang="ko-KR" dirty="0"/>
              <a:t>(virtual inheritance) </a:t>
            </a:r>
            <a:r>
              <a:rPr lang="ko-KR" altLang="en-US" dirty="0"/>
              <a:t>를 이용하고</a:t>
            </a:r>
            <a:r>
              <a:rPr lang="en-US" altLang="ko-KR" dirty="0"/>
              <a:t>, Java </a:t>
            </a:r>
            <a:r>
              <a:rPr lang="ko-KR" altLang="en-US" dirty="0"/>
              <a:t>는 </a:t>
            </a:r>
            <a:r>
              <a:rPr lang="en-US" altLang="ko-KR" dirty="0">
                <a:latin typeface="Consolas" panose="020B0609020204030204" pitchFamily="49" charset="0"/>
              </a:rPr>
              <a:t>Child</a:t>
            </a:r>
            <a:r>
              <a:rPr lang="en-US" altLang="ko-KR" dirty="0"/>
              <a:t> </a:t>
            </a:r>
            <a:r>
              <a:rPr lang="ko-KR" altLang="en-US" dirty="0"/>
              <a:t>가 다시 </a:t>
            </a:r>
            <a:r>
              <a:rPr lang="en-US" altLang="ko-KR" dirty="0">
                <a:latin typeface="Consolas" panose="020B0609020204030204" pitchFamily="49" charset="0"/>
              </a:rPr>
              <a:t>print()</a:t>
            </a:r>
            <a:r>
              <a:rPr lang="en-US" altLang="ko-KR" dirty="0"/>
              <a:t> </a:t>
            </a:r>
            <a:r>
              <a:rPr lang="ko-KR" altLang="en-US" dirty="0"/>
              <a:t>를 구현하게 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궁금하면 찾아볼 것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9B21C7D-FC53-0428-FD45-5B6FD4C05D75}"/>
              </a:ext>
            </a:extLst>
          </p:cNvPr>
          <p:cNvGrpSpPr/>
          <p:nvPr/>
        </p:nvGrpSpPr>
        <p:grpSpPr>
          <a:xfrm>
            <a:off x="7955914" y="2049467"/>
            <a:ext cx="4188666" cy="2501639"/>
            <a:chOff x="7955914" y="2049467"/>
            <a:chExt cx="4188666" cy="250163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88A88E-2A3C-537F-25BC-AE7A48595F8F}"/>
                </a:ext>
              </a:extLst>
            </p:cNvPr>
            <p:cNvSpPr/>
            <p:nvPr/>
          </p:nvSpPr>
          <p:spPr>
            <a:xfrm>
              <a:off x="8909747" y="2049467"/>
              <a:ext cx="2133600" cy="687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Consolas" panose="020B0609020204030204" pitchFamily="49" charset="0"/>
                </a:rPr>
                <a:t>class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GrandParent</a:t>
              </a:r>
              <a:endParaRPr lang="en-US" altLang="ko-KR" sz="1600" dirty="0"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- name: String</a:t>
              </a:r>
            </a:p>
            <a:p>
              <a:r>
                <a:rPr lang="en-US" altLang="ko-KR" sz="1200" dirty="0">
                  <a:latin typeface="Consolas" panose="020B0609020204030204" pitchFamily="49" charset="0"/>
                </a:rPr>
                <a:t>+ print() void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B892F4-18C9-EF21-BB14-89E9D8F6C378}"/>
                </a:ext>
              </a:extLst>
            </p:cNvPr>
            <p:cNvSpPr/>
            <p:nvPr/>
          </p:nvSpPr>
          <p:spPr>
            <a:xfrm>
              <a:off x="7955914" y="3248093"/>
              <a:ext cx="1734432" cy="361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Consolas" panose="020B0609020204030204" pitchFamily="49" charset="0"/>
                </a:rPr>
                <a:t>class Parent1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7A2D132-7A4E-57F9-ACA0-5823160C69F7}"/>
                </a:ext>
              </a:extLst>
            </p:cNvPr>
            <p:cNvSpPr/>
            <p:nvPr/>
          </p:nvSpPr>
          <p:spPr>
            <a:xfrm>
              <a:off x="10410148" y="3248092"/>
              <a:ext cx="1734432" cy="361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Consolas" panose="020B0609020204030204" pitchFamily="49" charset="0"/>
                </a:rPr>
                <a:t>class Parent2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77F3D2-0D6C-31A6-1964-63B850BCB019}"/>
                </a:ext>
              </a:extLst>
            </p:cNvPr>
            <p:cNvSpPr/>
            <p:nvPr/>
          </p:nvSpPr>
          <p:spPr>
            <a:xfrm>
              <a:off x="9109331" y="4189291"/>
              <a:ext cx="1734432" cy="3618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Consolas" panose="020B0609020204030204" pitchFamily="49" charset="0"/>
                </a:rPr>
                <a:t>class Child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0EB1A2D-9FA4-EE12-A476-7D16C7D60F75}"/>
                </a:ext>
              </a:extLst>
            </p:cNvPr>
            <p:cNvCxnSpPr>
              <a:cxnSpLocks/>
              <a:stCxn id="6" idx="0"/>
              <a:endCxn id="5" idx="2"/>
            </p:cNvCxnSpPr>
            <p:nvPr/>
          </p:nvCxnSpPr>
          <p:spPr>
            <a:xfrm flipV="1">
              <a:off x="8823130" y="2736842"/>
              <a:ext cx="1153417" cy="51125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BD19B90-7B9C-0A34-170D-A01D1946073D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H="1" flipV="1">
              <a:off x="9976547" y="2736842"/>
              <a:ext cx="1300817" cy="51125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A54199E-F2C0-4012-6FEF-8C40FE0AB7F0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8823130" y="3609907"/>
              <a:ext cx="1153417" cy="57938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C14E53C-1A69-DFBD-B737-1BD487CE4E0A}"/>
                </a:ext>
              </a:extLst>
            </p:cNvPr>
            <p:cNvCxnSpPr>
              <a:cxnSpLocks/>
              <a:stCxn id="8" idx="0"/>
              <a:endCxn id="7" idx="2"/>
            </p:cNvCxnSpPr>
            <p:nvPr/>
          </p:nvCxnSpPr>
          <p:spPr>
            <a:xfrm flipV="1">
              <a:off x="9976547" y="3609906"/>
              <a:ext cx="1300817" cy="57938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24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10811-C47D-3005-F195-AF371E2F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정적 타입 언어 </a:t>
            </a:r>
            <a:r>
              <a:rPr lang="en-US" altLang="ko-KR" dirty="0"/>
              <a:t>vs. </a:t>
            </a:r>
            <a:r>
              <a:rPr lang="ko-KR" altLang="en-US" dirty="0"/>
              <a:t>동적 타입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A246B-D83C-E180-72F5-A5526A27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4"/>
            <a:ext cx="11836335" cy="55119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변수의 타입이 변수 선언할 때 결정되는지          → 정적 타입 </a:t>
            </a:r>
            <a:r>
              <a:rPr lang="en-US" altLang="ko-KR" dirty="0"/>
              <a:t>(statically typed)</a:t>
            </a:r>
          </a:p>
          <a:p>
            <a:pPr marL="0" indent="0">
              <a:buNone/>
            </a:pPr>
            <a:r>
              <a:rPr lang="en-US" altLang="ko-KR" dirty="0"/>
              <a:t>                              </a:t>
            </a:r>
            <a:r>
              <a:rPr lang="ko-KR" altLang="en-US" dirty="0"/>
              <a:t>실행 시간에 바뀔 수 있는지 → 동적 타입 </a:t>
            </a:r>
            <a:r>
              <a:rPr lang="en-US" altLang="ko-KR" dirty="0"/>
              <a:t>(dynamically typed)</a:t>
            </a:r>
          </a:p>
          <a:p>
            <a:pPr lvl="1"/>
            <a:r>
              <a:rPr lang="ko-KR" altLang="en-US" dirty="0"/>
              <a:t>정적 타입 언어 예시</a:t>
            </a:r>
            <a:r>
              <a:rPr lang="en-US" altLang="ko-KR" dirty="0"/>
              <a:t>: C,</a:t>
            </a:r>
            <a:r>
              <a:rPr lang="ko-KR" altLang="en-US" dirty="0"/>
              <a:t> </a:t>
            </a:r>
            <a:r>
              <a:rPr lang="en-US" altLang="ko-KR" dirty="0"/>
              <a:t>C++,</a:t>
            </a:r>
            <a:r>
              <a:rPr lang="ko-KR" altLang="en-US" dirty="0"/>
              <a:t> </a:t>
            </a:r>
            <a:r>
              <a:rPr lang="en-US" altLang="ko-KR" dirty="0"/>
              <a:t>Java,</a:t>
            </a:r>
            <a:r>
              <a:rPr lang="ko-KR" altLang="en-US" dirty="0"/>
              <a:t> </a:t>
            </a:r>
            <a:r>
              <a:rPr lang="en-US" altLang="ko-KR" dirty="0"/>
              <a:t>C#,</a:t>
            </a: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동적 타입 언어 예시: </a:t>
            </a:r>
            <a:r>
              <a:rPr lang="en-US" altLang="ko-KR" dirty="0"/>
              <a:t>Python, JavaScript, PHP, Perl, …</a:t>
            </a:r>
          </a:p>
          <a:p>
            <a:r>
              <a:rPr lang="ko-KR" altLang="en-US" dirty="0"/>
              <a:t>정적 타입 언어는 대개 컴파일러가 사전에 타입 검사를 수행함</a:t>
            </a:r>
            <a:endParaRPr lang="en-US" altLang="ko-KR" dirty="0"/>
          </a:p>
          <a:p>
            <a:pPr lvl="1"/>
            <a:r>
              <a:rPr lang="ko-KR" altLang="en-US" dirty="0"/>
              <a:t>이는 코드 규모가 큰 프로젝트에서 코드 배포 전 문제를 발견하기 쉽다는 장점이 있음</a:t>
            </a:r>
            <a:endParaRPr lang="en-US" altLang="ko-KR" dirty="0"/>
          </a:p>
          <a:p>
            <a:r>
              <a:rPr lang="ko-KR" altLang="en-US" dirty="0"/>
              <a:t>동적 타입 언어는 실행 시간 중간에 변수의 타입이 바뀔 수 있으므로</a:t>
            </a:r>
            <a:br>
              <a:rPr lang="en-US" altLang="ko-KR" dirty="0"/>
            </a:br>
            <a:r>
              <a:rPr lang="ko-KR" altLang="en-US" dirty="0"/>
              <a:t>사전에 호환 되지 않는 타입이 사용되는 오류를 발견하기 쉽지 않음</a:t>
            </a:r>
            <a:endParaRPr lang="en-US" altLang="ko-KR" dirty="0"/>
          </a:p>
          <a:p>
            <a:r>
              <a:rPr lang="en-US" altLang="ko-KR" dirty="0"/>
              <a:t>Python Flask</a:t>
            </a:r>
            <a:r>
              <a:rPr lang="ko-KR" altLang="en-US" dirty="0"/>
              <a:t> 나 </a:t>
            </a:r>
            <a:r>
              <a:rPr lang="en-US" altLang="ko-KR" dirty="0"/>
              <a:t>Node.js </a:t>
            </a:r>
            <a:r>
              <a:rPr lang="ko-KR" altLang="en-US" dirty="0"/>
              <a:t>가 현업에서 많은 인기를 얻고 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실행 시간 중에 발생하는 오류 방지에 고민이 많은 것도 사실임</a:t>
            </a:r>
            <a:endParaRPr lang="en-US" altLang="ko-KR" dirty="0"/>
          </a:p>
          <a:p>
            <a:r>
              <a:rPr lang="ko-KR" altLang="en-US" dirty="0"/>
              <a:t>따라서 컴파일러 오류를 귀찮은 것만으로 생각하지 말고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실행 시간에 생길 문제를 미리미리 대신 찾아주는 </a:t>
            </a:r>
            <a:r>
              <a:rPr lang="ko-KR" altLang="en-US" dirty="0" err="1"/>
              <a:t>친구</a:t>
            </a:r>
            <a:r>
              <a:rPr lang="ko-KR" altLang="en-US" dirty="0" err="1">
                <a:solidFill>
                  <a:srgbClr val="FF0000"/>
                </a:solidFill>
              </a:rPr>
              <a:t>♡</a:t>
            </a:r>
            <a:r>
              <a:rPr lang="ko-KR" altLang="en-US" dirty="0" err="1"/>
              <a:t>의</a:t>
            </a:r>
            <a:r>
              <a:rPr lang="ko-KR" altLang="en-US" dirty="0"/>
              <a:t> 좋은 조언으로 생각할 것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441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BF1B2-5439-D9D7-65B4-AFBE9999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동적으로 만든 객체의 포인터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1AFF9-AA14-8D4C-7BDC-E8712527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8" y="1239864"/>
            <a:ext cx="5469942" cy="5389536"/>
          </a:xfrm>
        </p:spPr>
        <p:txBody>
          <a:bodyPr/>
          <a:lstStyle/>
          <a:p>
            <a:r>
              <a:rPr lang="ko-KR" altLang="en-US" dirty="0"/>
              <a:t>아래 코드는</a:t>
            </a:r>
            <a:r>
              <a:rPr lang="en-US" altLang="ko-KR" dirty="0"/>
              <a:t> stack,</a:t>
            </a:r>
            <a:r>
              <a:rPr lang="ko-KR" altLang="en-US" dirty="0"/>
              <a:t> </a:t>
            </a:r>
            <a:r>
              <a:rPr lang="en-US" altLang="ko-KR" dirty="0"/>
              <a:t>heap</a:t>
            </a:r>
            <a:r>
              <a:rPr lang="ko-KR" altLang="en-US" dirty="0"/>
              <a:t> 둘 중</a:t>
            </a:r>
            <a:br>
              <a:rPr lang="en-US" altLang="ko-KR" dirty="0"/>
            </a:br>
            <a:r>
              <a:rPr lang="ko-KR" altLang="en-US" dirty="0"/>
              <a:t>어디에 작업을 하는가</a:t>
            </a:r>
            <a:r>
              <a:rPr lang="en-US" altLang="ko-KR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61FE7D-3E4C-B292-1515-FF3DD6F78705}"/>
              </a:ext>
            </a:extLst>
          </p:cNvPr>
          <p:cNvSpPr/>
          <p:nvPr/>
        </p:nvSpPr>
        <p:spPr>
          <a:xfrm>
            <a:off x="6419842" y="5192639"/>
            <a:ext cx="1999281" cy="970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B9B387-799E-5E34-F541-B16E7D5E797A}"/>
              </a:ext>
            </a:extLst>
          </p:cNvPr>
          <p:cNvSpPr/>
          <p:nvPr/>
        </p:nvSpPr>
        <p:spPr>
          <a:xfrm>
            <a:off x="6419842" y="4619250"/>
            <a:ext cx="1999281" cy="5734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전역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/static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B05601-5294-55E7-FE0D-F7361C411851}"/>
              </a:ext>
            </a:extLst>
          </p:cNvPr>
          <p:cNvSpPr/>
          <p:nvPr/>
        </p:nvSpPr>
        <p:spPr>
          <a:xfrm>
            <a:off x="6419842" y="3515096"/>
            <a:ext cx="1999281" cy="1104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동적 할당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484232-CD3F-0A43-1DB2-59593FC5F686}"/>
              </a:ext>
            </a:extLst>
          </p:cNvPr>
          <p:cNvSpPr/>
          <p:nvPr/>
        </p:nvSpPr>
        <p:spPr>
          <a:xfrm>
            <a:off x="6419842" y="1316955"/>
            <a:ext cx="1999281" cy="1109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변수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56C685-88AA-1027-F4C8-C0C09C690A6E}"/>
              </a:ext>
            </a:extLst>
          </p:cNvPr>
          <p:cNvSpPr/>
          <p:nvPr/>
        </p:nvSpPr>
        <p:spPr>
          <a:xfrm>
            <a:off x="6419842" y="2426525"/>
            <a:ext cx="1999281" cy="1088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E5C688E-B681-6B02-83E9-6AD06F358BD6}"/>
              </a:ext>
            </a:extLst>
          </p:cNvPr>
          <p:cNvSpPr/>
          <p:nvPr/>
        </p:nvSpPr>
        <p:spPr>
          <a:xfrm>
            <a:off x="7276122" y="2344771"/>
            <a:ext cx="286719" cy="42255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9F32A17-4A0D-60FA-1183-9DC3C643DE1B}"/>
              </a:ext>
            </a:extLst>
          </p:cNvPr>
          <p:cNvSpPr/>
          <p:nvPr/>
        </p:nvSpPr>
        <p:spPr>
          <a:xfrm flipV="1">
            <a:off x="7276122" y="3187819"/>
            <a:ext cx="286719" cy="42255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94A31-7D0D-000E-8E52-AC358C0D682C}"/>
              </a:ext>
            </a:extLst>
          </p:cNvPr>
          <p:cNvSpPr txBox="1"/>
          <p:nvPr/>
        </p:nvSpPr>
        <p:spPr>
          <a:xfrm>
            <a:off x="7451286" y="246584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 방향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090C0-57D4-A342-A3A9-24F8B0F6DA8C}"/>
              </a:ext>
            </a:extLst>
          </p:cNvPr>
          <p:cNvSpPr txBox="1"/>
          <p:nvPr/>
        </p:nvSpPr>
        <p:spPr>
          <a:xfrm>
            <a:off x="7451286" y="321232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 방향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9DB366-4675-E90A-4C18-ADCFD2FD82F4}"/>
              </a:ext>
            </a:extLst>
          </p:cNvPr>
          <p:cNvSpPr/>
          <p:nvPr/>
        </p:nvSpPr>
        <p:spPr>
          <a:xfrm>
            <a:off x="8546887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E1F55B-1432-31F2-FC18-EB47A7E27911}"/>
              </a:ext>
            </a:extLst>
          </p:cNvPr>
          <p:cNvSpPr/>
          <p:nvPr/>
        </p:nvSpPr>
        <p:spPr>
          <a:xfrm>
            <a:off x="8980996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C6AFFA-E578-2AF6-EF63-1997E4E71AE8}"/>
              </a:ext>
            </a:extLst>
          </p:cNvPr>
          <p:cNvSpPr/>
          <p:nvPr/>
        </p:nvSpPr>
        <p:spPr>
          <a:xfrm>
            <a:off x="9415105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57D65-FBCC-997F-8C55-8D732F7E5818}"/>
              </a:ext>
            </a:extLst>
          </p:cNvPr>
          <p:cNvSpPr/>
          <p:nvPr/>
        </p:nvSpPr>
        <p:spPr>
          <a:xfrm>
            <a:off x="9849214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5D2151-0814-C944-4EC2-0E7669C5520C}"/>
              </a:ext>
            </a:extLst>
          </p:cNvPr>
          <p:cNvSpPr/>
          <p:nvPr/>
        </p:nvSpPr>
        <p:spPr>
          <a:xfrm>
            <a:off x="10283323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A2A14F-0CFB-4C72-AD3E-BCEA64A5EF3F}"/>
              </a:ext>
            </a:extLst>
          </p:cNvPr>
          <p:cNvSpPr/>
          <p:nvPr/>
        </p:nvSpPr>
        <p:spPr>
          <a:xfrm>
            <a:off x="10717432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C5B8FA-F353-A1E9-4FC1-F7F7215933F9}"/>
              </a:ext>
            </a:extLst>
          </p:cNvPr>
          <p:cNvSpPr/>
          <p:nvPr/>
        </p:nvSpPr>
        <p:spPr>
          <a:xfrm>
            <a:off x="11151541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36DF54-195F-AC2F-0DD6-D72ECF7A1F88}"/>
              </a:ext>
            </a:extLst>
          </p:cNvPr>
          <p:cNvSpPr/>
          <p:nvPr/>
        </p:nvSpPr>
        <p:spPr>
          <a:xfrm>
            <a:off x="11585650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9AF88B-24E4-A2EC-4106-1C2C6A67F557}"/>
              </a:ext>
            </a:extLst>
          </p:cNvPr>
          <p:cNvSpPr txBox="1"/>
          <p:nvPr/>
        </p:nvSpPr>
        <p:spPr>
          <a:xfrm>
            <a:off x="8524203" y="1316955"/>
            <a:ext cx="20217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stack </a:t>
            </a:r>
            <a:r>
              <a:rPr lang="ko-KR" altLang="en-US" sz="1400" dirty="0"/>
              <a:t>영역 내 할당된 </a:t>
            </a:r>
            <a:r>
              <a:rPr lang="en-US" altLang="ko-KR" sz="1400" dirty="0">
                <a:latin typeface="Consolas" panose="020B0609020204030204" pitchFamily="49" charset="0"/>
              </a:rPr>
              <a:t>p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CD2B1EC-7879-08C6-0C22-D02DDB1AA62A}"/>
              </a:ext>
            </a:extLst>
          </p:cNvPr>
          <p:cNvCxnSpPr>
            <a:cxnSpLocks/>
          </p:cNvCxnSpPr>
          <p:nvPr/>
        </p:nvCxnSpPr>
        <p:spPr>
          <a:xfrm>
            <a:off x="9415105" y="3904993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52E434-97AB-3442-9425-52059AB80303}"/>
              </a:ext>
            </a:extLst>
          </p:cNvPr>
          <p:cNvSpPr txBox="1"/>
          <p:nvPr/>
        </p:nvSpPr>
        <p:spPr>
          <a:xfrm>
            <a:off x="9353909" y="3583402"/>
            <a:ext cx="263405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heap </a:t>
            </a:r>
            <a:r>
              <a:rPr lang="ko-KR" altLang="en-US" sz="1400" dirty="0"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latin typeface="Consolas" panose="020B0609020204030204" pitchFamily="49" charset="0"/>
              </a:rPr>
              <a:t>new </a:t>
            </a:r>
            <a:r>
              <a:rPr lang="ko-KR" altLang="en-US" sz="1400" dirty="0">
                <a:latin typeface="Consolas" panose="020B0609020204030204" pitchFamily="49" charset="0"/>
              </a:rPr>
              <a:t>로 할당된 객체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776F2E-D7A6-CBDD-A372-4EB8752A871F}"/>
              </a:ext>
            </a:extLst>
          </p:cNvPr>
          <p:cNvSpPr txBox="1"/>
          <p:nvPr/>
        </p:nvSpPr>
        <p:spPr>
          <a:xfrm>
            <a:off x="637148" y="2556047"/>
            <a:ext cx="402193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F363C2-64B6-4E38-3896-18A48602C63A}"/>
              </a:ext>
            </a:extLst>
          </p:cNvPr>
          <p:cNvSpPr/>
          <p:nvPr/>
        </p:nvSpPr>
        <p:spPr>
          <a:xfrm>
            <a:off x="8546887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D84526-415D-3CE0-456E-ED8704109906}"/>
              </a:ext>
            </a:extLst>
          </p:cNvPr>
          <p:cNvSpPr/>
          <p:nvPr/>
        </p:nvSpPr>
        <p:spPr>
          <a:xfrm>
            <a:off x="8980996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8D5CD2-4664-6504-5A77-1E2F8F1574AB}"/>
              </a:ext>
            </a:extLst>
          </p:cNvPr>
          <p:cNvSpPr/>
          <p:nvPr/>
        </p:nvSpPr>
        <p:spPr>
          <a:xfrm>
            <a:off x="9415105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16921E-FEB6-3398-0619-D6EEA0E61319}"/>
              </a:ext>
            </a:extLst>
          </p:cNvPr>
          <p:cNvSpPr/>
          <p:nvPr/>
        </p:nvSpPr>
        <p:spPr>
          <a:xfrm>
            <a:off x="9849214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A06B6E-0C34-61FD-794F-80C7533223AC}"/>
              </a:ext>
            </a:extLst>
          </p:cNvPr>
          <p:cNvSpPr/>
          <p:nvPr/>
        </p:nvSpPr>
        <p:spPr>
          <a:xfrm>
            <a:off x="10283323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9008BF-07B2-BB61-8C70-529A77930AED}"/>
              </a:ext>
            </a:extLst>
          </p:cNvPr>
          <p:cNvSpPr/>
          <p:nvPr/>
        </p:nvSpPr>
        <p:spPr>
          <a:xfrm>
            <a:off x="10717432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8C09BDA-228A-8AFE-BCAE-BC5329AA48EB}"/>
              </a:ext>
            </a:extLst>
          </p:cNvPr>
          <p:cNvSpPr/>
          <p:nvPr/>
        </p:nvSpPr>
        <p:spPr>
          <a:xfrm>
            <a:off x="11151541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A6569E-FB1F-B6B0-843C-EA4EADF2C405}"/>
              </a:ext>
            </a:extLst>
          </p:cNvPr>
          <p:cNvSpPr/>
          <p:nvPr/>
        </p:nvSpPr>
        <p:spPr>
          <a:xfrm>
            <a:off x="11585650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8BB0B07-32BD-04F9-CBB6-14C81685BC98}"/>
              </a:ext>
            </a:extLst>
          </p:cNvPr>
          <p:cNvCxnSpPr>
            <a:cxnSpLocks/>
          </p:cNvCxnSpPr>
          <p:nvPr/>
        </p:nvCxnSpPr>
        <p:spPr>
          <a:xfrm>
            <a:off x="8546887" y="1624732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35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BF1B2-5439-D9D7-65B4-AFBE9999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동적으로 만든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 객체의 </a:t>
            </a:r>
            <a:r>
              <a:rPr lang="ko-KR" altLang="en-US" strike="sngStrike" dirty="0">
                <a:solidFill>
                  <a:schemeClr val="bg1">
                    <a:lumMod val="50000"/>
                  </a:schemeClr>
                </a:solidFill>
              </a:rPr>
              <a:t>포인터</a:t>
            </a:r>
            <a:r>
              <a:rPr lang="ko-KR" altLang="en-US" dirty="0"/>
              <a:t> 저장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(Java)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1AFF9-AA14-8D4C-7BDC-E8712527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8" y="1239864"/>
            <a:ext cx="5469942" cy="5389536"/>
          </a:xfrm>
        </p:spPr>
        <p:txBody>
          <a:bodyPr/>
          <a:lstStyle/>
          <a:p>
            <a:r>
              <a:rPr lang="ko-KR" altLang="en-US" dirty="0"/>
              <a:t>아래 코드는</a:t>
            </a:r>
            <a:r>
              <a:rPr lang="en-US" altLang="ko-KR" dirty="0"/>
              <a:t> stack,</a:t>
            </a:r>
            <a:r>
              <a:rPr lang="ko-KR" altLang="en-US" dirty="0"/>
              <a:t> </a:t>
            </a:r>
            <a:r>
              <a:rPr lang="en-US" altLang="ko-KR" dirty="0"/>
              <a:t>heap</a:t>
            </a:r>
            <a:r>
              <a:rPr lang="ko-KR" altLang="en-US" dirty="0"/>
              <a:t> 둘 중</a:t>
            </a:r>
            <a:br>
              <a:rPr lang="en-US" altLang="ko-KR" dirty="0"/>
            </a:br>
            <a:r>
              <a:rPr lang="ko-KR" altLang="en-US" dirty="0"/>
              <a:t>어디에 작업을 하는가</a:t>
            </a:r>
            <a:r>
              <a:rPr lang="en-US" altLang="ko-KR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61FE7D-3E4C-B292-1515-FF3DD6F78705}"/>
              </a:ext>
            </a:extLst>
          </p:cNvPr>
          <p:cNvSpPr/>
          <p:nvPr/>
        </p:nvSpPr>
        <p:spPr>
          <a:xfrm>
            <a:off x="6419842" y="5192639"/>
            <a:ext cx="1999281" cy="970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B9B387-799E-5E34-F541-B16E7D5E797A}"/>
              </a:ext>
            </a:extLst>
          </p:cNvPr>
          <p:cNvSpPr/>
          <p:nvPr/>
        </p:nvSpPr>
        <p:spPr>
          <a:xfrm>
            <a:off x="6419842" y="4619250"/>
            <a:ext cx="1999281" cy="5734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전역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/static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B05601-5294-55E7-FE0D-F7361C411851}"/>
              </a:ext>
            </a:extLst>
          </p:cNvPr>
          <p:cNvSpPr/>
          <p:nvPr/>
        </p:nvSpPr>
        <p:spPr>
          <a:xfrm>
            <a:off x="6419842" y="3515096"/>
            <a:ext cx="1999281" cy="1104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동적 할당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484232-CD3F-0A43-1DB2-59593FC5F686}"/>
              </a:ext>
            </a:extLst>
          </p:cNvPr>
          <p:cNvSpPr/>
          <p:nvPr/>
        </p:nvSpPr>
        <p:spPr>
          <a:xfrm>
            <a:off x="6419842" y="1316955"/>
            <a:ext cx="1999281" cy="1109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변수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56C685-88AA-1027-F4C8-C0C09C690A6E}"/>
              </a:ext>
            </a:extLst>
          </p:cNvPr>
          <p:cNvSpPr/>
          <p:nvPr/>
        </p:nvSpPr>
        <p:spPr>
          <a:xfrm>
            <a:off x="6419842" y="2426525"/>
            <a:ext cx="1999281" cy="1088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E5C688E-B681-6B02-83E9-6AD06F358BD6}"/>
              </a:ext>
            </a:extLst>
          </p:cNvPr>
          <p:cNvSpPr/>
          <p:nvPr/>
        </p:nvSpPr>
        <p:spPr>
          <a:xfrm>
            <a:off x="7276122" y="2344771"/>
            <a:ext cx="286719" cy="42255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9F32A17-4A0D-60FA-1183-9DC3C643DE1B}"/>
              </a:ext>
            </a:extLst>
          </p:cNvPr>
          <p:cNvSpPr/>
          <p:nvPr/>
        </p:nvSpPr>
        <p:spPr>
          <a:xfrm flipV="1">
            <a:off x="7276122" y="3187819"/>
            <a:ext cx="286719" cy="42255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94A31-7D0D-000E-8E52-AC358C0D682C}"/>
              </a:ext>
            </a:extLst>
          </p:cNvPr>
          <p:cNvSpPr txBox="1"/>
          <p:nvPr/>
        </p:nvSpPr>
        <p:spPr>
          <a:xfrm>
            <a:off x="7451286" y="246584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 방향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090C0-57D4-A342-A3A9-24F8B0F6DA8C}"/>
              </a:ext>
            </a:extLst>
          </p:cNvPr>
          <p:cNvSpPr txBox="1"/>
          <p:nvPr/>
        </p:nvSpPr>
        <p:spPr>
          <a:xfrm>
            <a:off x="7451286" y="321232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 방향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9DB366-4675-E90A-4C18-ADCFD2FD82F4}"/>
              </a:ext>
            </a:extLst>
          </p:cNvPr>
          <p:cNvSpPr/>
          <p:nvPr/>
        </p:nvSpPr>
        <p:spPr>
          <a:xfrm>
            <a:off x="8546887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E1F55B-1432-31F2-FC18-EB47A7E27911}"/>
              </a:ext>
            </a:extLst>
          </p:cNvPr>
          <p:cNvSpPr/>
          <p:nvPr/>
        </p:nvSpPr>
        <p:spPr>
          <a:xfrm>
            <a:off x="8980996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C6AFFA-E578-2AF6-EF63-1997E4E71AE8}"/>
              </a:ext>
            </a:extLst>
          </p:cNvPr>
          <p:cNvSpPr/>
          <p:nvPr/>
        </p:nvSpPr>
        <p:spPr>
          <a:xfrm>
            <a:off x="9415105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057D65-FBCC-997F-8C55-8D732F7E5818}"/>
              </a:ext>
            </a:extLst>
          </p:cNvPr>
          <p:cNvSpPr/>
          <p:nvPr/>
        </p:nvSpPr>
        <p:spPr>
          <a:xfrm>
            <a:off x="9849214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5D2151-0814-C944-4EC2-0E7669C5520C}"/>
              </a:ext>
            </a:extLst>
          </p:cNvPr>
          <p:cNvSpPr/>
          <p:nvPr/>
        </p:nvSpPr>
        <p:spPr>
          <a:xfrm>
            <a:off x="10283323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A2A14F-0CFB-4C72-AD3E-BCEA64A5EF3F}"/>
              </a:ext>
            </a:extLst>
          </p:cNvPr>
          <p:cNvSpPr/>
          <p:nvPr/>
        </p:nvSpPr>
        <p:spPr>
          <a:xfrm>
            <a:off x="10717432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C5B8FA-F353-A1E9-4FC1-F7F7215933F9}"/>
              </a:ext>
            </a:extLst>
          </p:cNvPr>
          <p:cNvSpPr/>
          <p:nvPr/>
        </p:nvSpPr>
        <p:spPr>
          <a:xfrm>
            <a:off x="11151541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36DF54-195F-AC2F-0DD6-D72ECF7A1F88}"/>
              </a:ext>
            </a:extLst>
          </p:cNvPr>
          <p:cNvSpPr/>
          <p:nvPr/>
        </p:nvSpPr>
        <p:spPr>
          <a:xfrm>
            <a:off x="11585650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9AF88B-24E4-A2EC-4106-1C2C6A67F557}"/>
              </a:ext>
            </a:extLst>
          </p:cNvPr>
          <p:cNvSpPr txBox="1"/>
          <p:nvPr/>
        </p:nvSpPr>
        <p:spPr>
          <a:xfrm>
            <a:off x="8524203" y="1316955"/>
            <a:ext cx="20217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stack </a:t>
            </a:r>
            <a:r>
              <a:rPr lang="ko-KR" altLang="en-US" sz="1400" dirty="0"/>
              <a:t>영역 내 할당된 </a:t>
            </a:r>
            <a:r>
              <a:rPr lang="en-US" altLang="ko-KR" sz="1400" dirty="0">
                <a:latin typeface="Consolas" panose="020B0609020204030204" pitchFamily="49" charset="0"/>
              </a:rPr>
              <a:t>p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CD2B1EC-7879-08C6-0C22-D02DDB1AA62A}"/>
              </a:ext>
            </a:extLst>
          </p:cNvPr>
          <p:cNvCxnSpPr>
            <a:cxnSpLocks/>
          </p:cNvCxnSpPr>
          <p:nvPr/>
        </p:nvCxnSpPr>
        <p:spPr>
          <a:xfrm>
            <a:off x="9415105" y="3904993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0776F2E-D7A6-CBDD-A372-4EB8752A871F}"/>
              </a:ext>
            </a:extLst>
          </p:cNvPr>
          <p:cNvSpPr txBox="1"/>
          <p:nvPr/>
        </p:nvSpPr>
        <p:spPr>
          <a:xfrm>
            <a:off x="637147" y="2556047"/>
            <a:ext cx="55357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F363C2-64B6-4E38-3896-18A48602C63A}"/>
              </a:ext>
            </a:extLst>
          </p:cNvPr>
          <p:cNvSpPr/>
          <p:nvPr/>
        </p:nvSpPr>
        <p:spPr>
          <a:xfrm>
            <a:off x="8546887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DD84526-415D-3CE0-456E-ED8704109906}"/>
              </a:ext>
            </a:extLst>
          </p:cNvPr>
          <p:cNvSpPr/>
          <p:nvPr/>
        </p:nvSpPr>
        <p:spPr>
          <a:xfrm>
            <a:off x="8980996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8D5CD2-4664-6504-5A77-1E2F8F1574AB}"/>
              </a:ext>
            </a:extLst>
          </p:cNvPr>
          <p:cNvSpPr/>
          <p:nvPr/>
        </p:nvSpPr>
        <p:spPr>
          <a:xfrm>
            <a:off x="9415105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16921E-FEB6-3398-0619-D6EEA0E61319}"/>
              </a:ext>
            </a:extLst>
          </p:cNvPr>
          <p:cNvSpPr/>
          <p:nvPr/>
        </p:nvSpPr>
        <p:spPr>
          <a:xfrm>
            <a:off x="9849214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A06B6E-0C34-61FD-794F-80C7533223AC}"/>
              </a:ext>
            </a:extLst>
          </p:cNvPr>
          <p:cNvSpPr/>
          <p:nvPr/>
        </p:nvSpPr>
        <p:spPr>
          <a:xfrm>
            <a:off x="10283323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9008BF-07B2-BB61-8C70-529A77930AED}"/>
              </a:ext>
            </a:extLst>
          </p:cNvPr>
          <p:cNvSpPr/>
          <p:nvPr/>
        </p:nvSpPr>
        <p:spPr>
          <a:xfrm>
            <a:off x="10717432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8C09BDA-228A-8AFE-BCAE-BC5329AA48EB}"/>
              </a:ext>
            </a:extLst>
          </p:cNvPr>
          <p:cNvSpPr/>
          <p:nvPr/>
        </p:nvSpPr>
        <p:spPr>
          <a:xfrm>
            <a:off x="11151541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DA6569E-FB1F-B6B0-843C-EA4EADF2C405}"/>
              </a:ext>
            </a:extLst>
          </p:cNvPr>
          <p:cNvSpPr/>
          <p:nvPr/>
        </p:nvSpPr>
        <p:spPr>
          <a:xfrm>
            <a:off x="11585650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8BB0B07-32BD-04F9-CBB6-14C81685BC98}"/>
              </a:ext>
            </a:extLst>
          </p:cNvPr>
          <p:cNvCxnSpPr>
            <a:cxnSpLocks/>
          </p:cNvCxnSpPr>
          <p:nvPr/>
        </p:nvCxnSpPr>
        <p:spPr>
          <a:xfrm>
            <a:off x="8546887" y="1624732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88AE8F-8E81-A985-2832-F08B9D15B1D6}"/>
              </a:ext>
            </a:extLst>
          </p:cNvPr>
          <p:cNvSpPr txBox="1"/>
          <p:nvPr/>
        </p:nvSpPr>
        <p:spPr>
          <a:xfrm>
            <a:off x="639424" y="3698911"/>
            <a:ext cx="553574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426D0-4710-3FD2-04EE-E98A42B3759A}"/>
              </a:ext>
            </a:extLst>
          </p:cNvPr>
          <p:cNvSpPr txBox="1"/>
          <p:nvPr/>
        </p:nvSpPr>
        <p:spPr>
          <a:xfrm>
            <a:off x="9353909" y="3583402"/>
            <a:ext cx="263405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heap </a:t>
            </a:r>
            <a:r>
              <a:rPr lang="ko-KR" altLang="en-US" sz="1400" dirty="0"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latin typeface="Consolas" panose="020B0609020204030204" pitchFamily="49" charset="0"/>
              </a:rPr>
              <a:t>new </a:t>
            </a:r>
            <a:r>
              <a:rPr lang="ko-KR" altLang="en-US" sz="1400" dirty="0">
                <a:latin typeface="Consolas" panose="020B0609020204030204" pitchFamily="49" charset="0"/>
              </a:rPr>
              <a:t>로 할당된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178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6949-B47D-E0AE-952E-45347BC1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Java </a:t>
            </a:r>
            <a:r>
              <a:rPr lang="ko-KR" altLang="en-US" sz="4000" dirty="0"/>
              <a:t>에서 자식 객체를 부모 </a:t>
            </a:r>
            <a:r>
              <a:rPr lang="ko-KR" altLang="en-US" sz="4000" strike="sngStrike" dirty="0">
                <a:solidFill>
                  <a:schemeClr val="bg1">
                    <a:lumMod val="50000"/>
                  </a:schemeClr>
                </a:solidFill>
              </a:rPr>
              <a:t>포인터</a:t>
            </a:r>
            <a:r>
              <a:rPr lang="en-US" altLang="ko-KR" sz="4000" dirty="0"/>
              <a:t> </a:t>
            </a:r>
            <a:r>
              <a:rPr lang="ko-KR" altLang="en-US" sz="4000" dirty="0"/>
              <a:t>변수에 저장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3F25D5-FCA0-8C17-56CB-44E987E117F2}"/>
              </a:ext>
            </a:extLst>
          </p:cNvPr>
          <p:cNvSpPr/>
          <p:nvPr/>
        </p:nvSpPr>
        <p:spPr>
          <a:xfrm>
            <a:off x="6419842" y="5192639"/>
            <a:ext cx="1999281" cy="9709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2751BA-C380-8B1A-7544-C8B0FF7BF26C}"/>
              </a:ext>
            </a:extLst>
          </p:cNvPr>
          <p:cNvSpPr/>
          <p:nvPr/>
        </p:nvSpPr>
        <p:spPr>
          <a:xfrm>
            <a:off x="6419842" y="4619250"/>
            <a:ext cx="1999281" cy="5734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전역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/static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4DC68B-663F-2A3F-C8C8-A7654E281526}"/>
              </a:ext>
            </a:extLst>
          </p:cNvPr>
          <p:cNvSpPr/>
          <p:nvPr/>
        </p:nvSpPr>
        <p:spPr>
          <a:xfrm>
            <a:off x="6419842" y="3515096"/>
            <a:ext cx="1999281" cy="1104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동적 할당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4F48E7-F176-BA85-F012-1189A34262BF}"/>
              </a:ext>
            </a:extLst>
          </p:cNvPr>
          <p:cNvSpPr/>
          <p:nvPr/>
        </p:nvSpPr>
        <p:spPr>
          <a:xfrm>
            <a:off x="6419842" y="1316955"/>
            <a:ext cx="1999281" cy="11095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 변수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99F1B8-FE6A-7D25-8531-C3D6BD648906}"/>
              </a:ext>
            </a:extLst>
          </p:cNvPr>
          <p:cNvSpPr/>
          <p:nvPr/>
        </p:nvSpPr>
        <p:spPr>
          <a:xfrm>
            <a:off x="6419842" y="2426525"/>
            <a:ext cx="1999281" cy="1088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774EEF8-2A54-51D1-6528-5278601301D4}"/>
              </a:ext>
            </a:extLst>
          </p:cNvPr>
          <p:cNvSpPr/>
          <p:nvPr/>
        </p:nvSpPr>
        <p:spPr>
          <a:xfrm>
            <a:off x="7276122" y="2344771"/>
            <a:ext cx="286719" cy="42255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78AC571-CD19-7BBA-7358-77A5A30D6B24}"/>
              </a:ext>
            </a:extLst>
          </p:cNvPr>
          <p:cNvSpPr/>
          <p:nvPr/>
        </p:nvSpPr>
        <p:spPr>
          <a:xfrm flipV="1">
            <a:off x="7276122" y="3187819"/>
            <a:ext cx="286719" cy="42255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E1539-07FC-9914-E07E-CECA3AAD2C15}"/>
              </a:ext>
            </a:extLst>
          </p:cNvPr>
          <p:cNvSpPr txBox="1"/>
          <p:nvPr/>
        </p:nvSpPr>
        <p:spPr>
          <a:xfrm>
            <a:off x="7451286" y="2465848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 방향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0BFC6-7162-6B84-FB73-C2680B2365E5}"/>
              </a:ext>
            </a:extLst>
          </p:cNvPr>
          <p:cNvSpPr txBox="1"/>
          <p:nvPr/>
        </p:nvSpPr>
        <p:spPr>
          <a:xfrm>
            <a:off x="7451286" y="3212321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증가 방향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AEA589-84F3-F36E-E47E-E151014318A8}"/>
              </a:ext>
            </a:extLst>
          </p:cNvPr>
          <p:cNvSpPr/>
          <p:nvPr/>
        </p:nvSpPr>
        <p:spPr>
          <a:xfrm>
            <a:off x="8546887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9C4869-2F28-9FBB-EB4F-34753502E184}"/>
              </a:ext>
            </a:extLst>
          </p:cNvPr>
          <p:cNvSpPr/>
          <p:nvPr/>
        </p:nvSpPr>
        <p:spPr>
          <a:xfrm>
            <a:off x="8980996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9126F6-8309-B9D5-EE73-0D77FB712335}"/>
              </a:ext>
            </a:extLst>
          </p:cNvPr>
          <p:cNvSpPr/>
          <p:nvPr/>
        </p:nvSpPr>
        <p:spPr>
          <a:xfrm>
            <a:off x="9415105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33DA8A-08FA-683B-733F-A4FB4E2B5246}"/>
              </a:ext>
            </a:extLst>
          </p:cNvPr>
          <p:cNvSpPr/>
          <p:nvPr/>
        </p:nvSpPr>
        <p:spPr>
          <a:xfrm>
            <a:off x="9849214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911F98-E747-6D1A-9B7C-D45F1A3B385A}"/>
              </a:ext>
            </a:extLst>
          </p:cNvPr>
          <p:cNvSpPr/>
          <p:nvPr/>
        </p:nvSpPr>
        <p:spPr>
          <a:xfrm>
            <a:off x="10283323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4D790C-1C90-6D1B-E568-A5CFDDF68CC4}"/>
              </a:ext>
            </a:extLst>
          </p:cNvPr>
          <p:cNvSpPr/>
          <p:nvPr/>
        </p:nvSpPr>
        <p:spPr>
          <a:xfrm>
            <a:off x="10717432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4EAF4B-2435-09E5-724A-177F1293EC68}"/>
              </a:ext>
            </a:extLst>
          </p:cNvPr>
          <p:cNvSpPr/>
          <p:nvPr/>
        </p:nvSpPr>
        <p:spPr>
          <a:xfrm>
            <a:off x="11151541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4BF777-1420-3CA2-9DDC-59D602E6DEB2}"/>
              </a:ext>
            </a:extLst>
          </p:cNvPr>
          <p:cNvSpPr/>
          <p:nvPr/>
        </p:nvSpPr>
        <p:spPr>
          <a:xfrm>
            <a:off x="11585650" y="4185141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C1589A-F3E9-5D79-2C1F-96D493B7548D}"/>
              </a:ext>
            </a:extLst>
          </p:cNvPr>
          <p:cNvSpPr txBox="1"/>
          <p:nvPr/>
        </p:nvSpPr>
        <p:spPr>
          <a:xfrm>
            <a:off x="8524203" y="1316955"/>
            <a:ext cx="202170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stack </a:t>
            </a:r>
            <a:r>
              <a:rPr lang="ko-KR" altLang="en-US" sz="1400" dirty="0"/>
              <a:t>영역 내 할당된 </a:t>
            </a:r>
            <a:r>
              <a:rPr lang="en-US" altLang="ko-KR" sz="1400" dirty="0">
                <a:latin typeface="Consolas" panose="020B0609020204030204" pitchFamily="49" charset="0"/>
              </a:rPr>
              <a:t>p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7C0305-DBA4-9866-86DF-4CFCD903802F}"/>
              </a:ext>
            </a:extLst>
          </p:cNvPr>
          <p:cNvCxnSpPr>
            <a:cxnSpLocks/>
          </p:cNvCxnSpPr>
          <p:nvPr/>
        </p:nvCxnSpPr>
        <p:spPr>
          <a:xfrm flipV="1">
            <a:off x="8549350" y="4619250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9DA06D-A64A-C134-CBA2-D406341FE722}"/>
              </a:ext>
            </a:extLst>
          </p:cNvPr>
          <p:cNvSpPr txBox="1"/>
          <p:nvPr/>
        </p:nvSpPr>
        <p:spPr>
          <a:xfrm>
            <a:off x="637147" y="2556047"/>
            <a:ext cx="55357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EB1344-F651-86EF-326B-C22810CD3511}"/>
              </a:ext>
            </a:extLst>
          </p:cNvPr>
          <p:cNvSpPr/>
          <p:nvPr/>
        </p:nvSpPr>
        <p:spPr>
          <a:xfrm>
            <a:off x="8546887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0DF795-1572-33DD-8A3F-A0143E1BDE9E}"/>
              </a:ext>
            </a:extLst>
          </p:cNvPr>
          <p:cNvSpPr/>
          <p:nvPr/>
        </p:nvSpPr>
        <p:spPr>
          <a:xfrm>
            <a:off x="8980996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8B7FDF-DA1D-8217-B75C-59F303D00E1B}"/>
              </a:ext>
            </a:extLst>
          </p:cNvPr>
          <p:cNvSpPr/>
          <p:nvPr/>
        </p:nvSpPr>
        <p:spPr>
          <a:xfrm>
            <a:off x="9415105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E8040B-8BE1-4F53-0E9E-EE5F9FF7D1DB}"/>
              </a:ext>
            </a:extLst>
          </p:cNvPr>
          <p:cNvSpPr/>
          <p:nvPr/>
        </p:nvSpPr>
        <p:spPr>
          <a:xfrm>
            <a:off x="9849214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FBD766-77F2-DA74-E7FF-AE65D4075BA3}"/>
              </a:ext>
            </a:extLst>
          </p:cNvPr>
          <p:cNvSpPr/>
          <p:nvPr/>
        </p:nvSpPr>
        <p:spPr>
          <a:xfrm>
            <a:off x="10283323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299291-552F-40DC-FB8C-1D6ABFC3F137}"/>
              </a:ext>
            </a:extLst>
          </p:cNvPr>
          <p:cNvSpPr/>
          <p:nvPr/>
        </p:nvSpPr>
        <p:spPr>
          <a:xfrm>
            <a:off x="10717432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F69DBC-2284-8DA0-B663-21AA8C834D85}"/>
              </a:ext>
            </a:extLst>
          </p:cNvPr>
          <p:cNvSpPr/>
          <p:nvPr/>
        </p:nvSpPr>
        <p:spPr>
          <a:xfrm>
            <a:off x="11151541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D90988-D93E-9141-AC39-0DADA4448B2A}"/>
              </a:ext>
            </a:extLst>
          </p:cNvPr>
          <p:cNvSpPr/>
          <p:nvPr/>
        </p:nvSpPr>
        <p:spPr>
          <a:xfrm>
            <a:off x="11585650" y="1924193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값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03D0358-41DE-C15C-D1BD-A1AE7A238929}"/>
              </a:ext>
            </a:extLst>
          </p:cNvPr>
          <p:cNvCxnSpPr>
            <a:cxnSpLocks/>
          </p:cNvCxnSpPr>
          <p:nvPr/>
        </p:nvCxnSpPr>
        <p:spPr>
          <a:xfrm>
            <a:off x="8546887" y="1624732"/>
            <a:ext cx="0" cy="2899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8C5C63-4D43-5358-F0FE-7676C92867B4}"/>
              </a:ext>
            </a:extLst>
          </p:cNvPr>
          <p:cNvSpPr txBox="1"/>
          <p:nvPr/>
        </p:nvSpPr>
        <p:spPr>
          <a:xfrm>
            <a:off x="639424" y="4686304"/>
            <a:ext cx="553574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D12013-DCB4-600D-0B1C-25C213BF64D1}"/>
              </a:ext>
            </a:extLst>
          </p:cNvPr>
          <p:cNvSpPr txBox="1"/>
          <p:nvPr/>
        </p:nvSpPr>
        <p:spPr>
          <a:xfrm>
            <a:off x="8488154" y="4905969"/>
            <a:ext cx="263405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heap </a:t>
            </a:r>
            <a:r>
              <a:rPr lang="ko-KR" altLang="en-US" sz="1400" dirty="0">
                <a:latin typeface="Consolas" panose="020B0609020204030204" pitchFamily="49" charset="0"/>
              </a:rPr>
              <a:t>에 </a:t>
            </a:r>
            <a:r>
              <a:rPr lang="en-US" altLang="ko-KR" sz="1400" dirty="0">
                <a:latin typeface="Consolas" panose="020B0609020204030204" pitchFamily="49" charset="0"/>
              </a:rPr>
              <a:t>new </a:t>
            </a:r>
            <a:r>
              <a:rPr lang="ko-KR" altLang="en-US" sz="1400" dirty="0">
                <a:latin typeface="Consolas" panose="020B0609020204030204" pitchFamily="49" charset="0"/>
              </a:rPr>
              <a:t>로 할당된 객체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057CD5-3849-C198-685E-ADD831C62A05}"/>
              </a:ext>
            </a:extLst>
          </p:cNvPr>
          <p:cNvSpPr txBox="1"/>
          <p:nvPr/>
        </p:nvSpPr>
        <p:spPr>
          <a:xfrm>
            <a:off x="637147" y="3614534"/>
            <a:ext cx="553574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996E64BF-6B26-5072-355A-6F9E0E8B6FBB}"/>
              </a:ext>
            </a:extLst>
          </p:cNvPr>
          <p:cNvSpPr/>
          <p:nvPr/>
        </p:nvSpPr>
        <p:spPr>
          <a:xfrm rot="5400000" flipV="1">
            <a:off x="9270116" y="3154671"/>
            <a:ext cx="289978" cy="1663571"/>
          </a:xfrm>
          <a:prstGeom prst="leftBrace">
            <a:avLst>
              <a:gd name="adj1" fmla="val 53381"/>
              <a:gd name="adj2" fmla="val 50000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BBC864-FD3E-4D17-6436-B12A37021E68}"/>
              </a:ext>
            </a:extLst>
          </p:cNvPr>
          <p:cNvSpPr txBox="1"/>
          <p:nvPr/>
        </p:nvSpPr>
        <p:spPr>
          <a:xfrm>
            <a:off x="8524203" y="3421639"/>
            <a:ext cx="33296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이만큼만 읽고 </a:t>
            </a:r>
            <a:r>
              <a:rPr lang="en-US" altLang="ko-KR" dirty="0"/>
              <a:t>Parent </a:t>
            </a:r>
            <a:r>
              <a:rPr lang="ko-KR" altLang="en-US" dirty="0"/>
              <a:t>로 취급</a:t>
            </a:r>
          </a:p>
        </p:txBody>
      </p:sp>
    </p:spTree>
    <p:extLst>
      <p:ext uri="{BB962C8B-B14F-4D97-AF65-F5344CB8AC3E}">
        <p14:creationId xmlns:p14="http://schemas.microsoft.com/office/powerpoint/2010/main" val="137601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3798D-BFA9-3135-7F52-F10129EC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정리</a:t>
            </a:r>
            <a:r>
              <a:rPr lang="en-US" altLang="ko-KR" sz="4000" dirty="0"/>
              <a:t>: </a:t>
            </a:r>
            <a:r>
              <a:rPr lang="ko-KR" altLang="en-US" sz="4000" dirty="0"/>
              <a:t>객체를 포인터 변수에 저장 </a:t>
            </a:r>
            <a:r>
              <a:rPr lang="en-US" altLang="ko-KR" sz="4000" dirty="0"/>
              <a:t>(C++)</a:t>
            </a:r>
            <a:endParaRPr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AE1A6-2922-0FB0-A072-C5FF3F984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객체를 정적으로 할당 </a:t>
            </a:r>
            <a:r>
              <a:rPr lang="en-US" altLang="ko-KR" dirty="0"/>
              <a:t>(Stack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76AD0D2-733B-C985-3DD6-7A3886B7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88" y="2022212"/>
            <a:ext cx="5508068" cy="462005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Child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public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main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Child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obj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= &amp;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obj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9FA47-4DF1-968B-3CD1-B46DB2A85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객체를 동적으로 할당 </a:t>
            </a:r>
            <a:r>
              <a:rPr lang="en-US" altLang="ko-KR" dirty="0"/>
              <a:t>(Heap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16E4AF6-EFE9-CF7C-BB0D-98E2A7034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7320" y="2022212"/>
            <a:ext cx="5508068" cy="462005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Child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public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main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*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new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Child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42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3798D-BFA9-3135-7F52-F10129EC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정리</a:t>
            </a:r>
            <a:r>
              <a:rPr lang="en-US" altLang="ko-KR" sz="4000" dirty="0"/>
              <a:t>: </a:t>
            </a:r>
            <a:r>
              <a:rPr lang="ko-KR" altLang="en-US" sz="4000" dirty="0"/>
              <a:t>객체를 </a:t>
            </a:r>
            <a:r>
              <a:rPr lang="ko-KR" altLang="en-US" sz="4000" strike="sngStrike" dirty="0">
                <a:solidFill>
                  <a:schemeClr val="bg1">
                    <a:lumMod val="50000"/>
                  </a:schemeClr>
                </a:solidFill>
              </a:rPr>
              <a:t>포인터</a:t>
            </a:r>
            <a:r>
              <a:rPr lang="ko-KR" altLang="en-US" sz="4000" dirty="0"/>
              <a:t> 변수에 저장 </a:t>
            </a:r>
            <a:r>
              <a:rPr lang="en-US" altLang="ko-KR" sz="4000" dirty="0"/>
              <a:t>(Java)</a:t>
            </a:r>
            <a:endParaRPr lang="ko-KR" altLang="en-US" sz="40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AE1A6-2922-0FB0-A072-C5FF3F984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객체를 정적으로 할당 </a:t>
            </a:r>
            <a:r>
              <a:rPr lang="en-US" altLang="ko-KR" dirty="0"/>
              <a:t>(Stack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76AD0D2-733B-C985-3DD6-7A3886B7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88" y="2022212"/>
            <a:ext cx="5508068" cy="4620053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X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529FA47-4DF1-968B-3CD1-B46DB2A85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객체를 동적으로 할당 </a:t>
            </a:r>
            <a:r>
              <a:rPr lang="en-US" altLang="ko-KR" dirty="0"/>
              <a:t>(Heap</a:t>
            </a:r>
            <a:r>
              <a:rPr lang="ko-KR" altLang="en-US" dirty="0"/>
              <a:t>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16E4AF6-EFE9-CF7C-BB0D-98E2A7034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7320" y="2022212"/>
            <a:ext cx="5508068" cy="46200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public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private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public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Child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extends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private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public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Main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public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static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void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main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String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[]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args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Parent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new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Child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 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81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DD0904F-646D-7A5E-EB64-DC43D53E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수업 동안 컨벤션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71CE8F8-041F-3287-364B-6B1B4A59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은 정적으로 객체를 만들 수 있는 선택지가 있음</a:t>
            </a:r>
            <a:endParaRPr lang="en-US" altLang="ko-KR" dirty="0"/>
          </a:p>
          <a:p>
            <a:r>
              <a:rPr lang="ko-KR" altLang="en-US" dirty="0"/>
              <a:t>이는 언어특성으로서 잘 활용하면 유용하나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이후 </a:t>
            </a:r>
            <a:r>
              <a:rPr lang="en-US" altLang="ko-KR" dirty="0"/>
              <a:t>UML </a:t>
            </a:r>
            <a:r>
              <a:rPr lang="ko-KR" altLang="en-US" dirty="0"/>
              <a:t>에서나 디자인 패턴 강의에서는 동적 할당만 한다고 가정하겠음</a:t>
            </a:r>
            <a:endParaRPr lang="en-US" altLang="ko-KR" dirty="0"/>
          </a:p>
          <a:p>
            <a:pPr lvl="1"/>
            <a:r>
              <a:rPr lang="ko-KR" altLang="en-US" dirty="0"/>
              <a:t>이제 </a:t>
            </a:r>
            <a:r>
              <a:rPr lang="en-US" altLang="ko-KR" dirty="0"/>
              <a:t>C++ </a:t>
            </a:r>
            <a:r>
              <a:rPr lang="ko-KR" altLang="en-US" dirty="0"/>
              <a:t>과 </a:t>
            </a:r>
            <a:r>
              <a:rPr lang="en-US" altLang="ko-KR" dirty="0"/>
              <a:t>Java </a:t>
            </a:r>
            <a:r>
              <a:rPr lang="ko-KR" altLang="en-US" dirty="0"/>
              <a:t>의 문법 상 차이는 변수 이름 앞에 </a:t>
            </a:r>
            <a:r>
              <a:rPr lang="en-US" altLang="ko-KR" dirty="0"/>
              <a:t>* </a:t>
            </a:r>
            <a:r>
              <a:rPr lang="ko-KR" altLang="en-US" dirty="0"/>
              <a:t>가 있고 없고 밖에 없음</a:t>
            </a:r>
            <a:endParaRPr lang="en-US" altLang="ko-KR" dirty="0"/>
          </a:p>
          <a:p>
            <a:pPr lvl="2"/>
            <a:r>
              <a:rPr lang="en-US" altLang="ko-KR" dirty="0"/>
              <a:t>C++</a:t>
            </a:r>
            <a:r>
              <a:rPr lang="ko-KR" altLang="en-US" dirty="0"/>
              <a:t>의 예</a:t>
            </a:r>
            <a:r>
              <a:rPr lang="en-US" altLang="ko-KR" dirty="0"/>
              <a:t>: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Parent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new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Child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();</a:t>
            </a:r>
            <a:b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lang="en-US" altLang="ko-KR" dirty="0"/>
              <a:t>Java </a:t>
            </a:r>
            <a:r>
              <a:rPr lang="ko-KR" altLang="en-US" dirty="0"/>
              <a:t>의 예</a:t>
            </a:r>
            <a:r>
              <a:rPr lang="en-US" altLang="ko-KR" dirty="0"/>
              <a:t>: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Parent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=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new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Child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();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는 모든 객체가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동적할당이니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일괄적으로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을 없앤 것이라고 생각하면 이해가 쉬움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dirty="0"/>
              <a:t>어떤 포인터 변수가 객체를 가리키는  것 </a:t>
            </a:r>
            <a:r>
              <a:rPr lang="en-US" altLang="ko-KR" dirty="0"/>
              <a:t>(= </a:t>
            </a:r>
            <a:r>
              <a:rPr lang="ko-KR" altLang="en-US" dirty="0"/>
              <a:t>포인터 변수에 주소를 저장한 것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br>
              <a:rPr lang="en-US" altLang="ko-KR" dirty="0"/>
            </a:br>
            <a:r>
              <a:rPr lang="ko-KR" altLang="en-US" dirty="0"/>
              <a:t>다음처럼 표시하겠음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011FF2-5437-8106-4754-DC2CB185F358}"/>
              </a:ext>
            </a:extLst>
          </p:cNvPr>
          <p:cNvSpPr/>
          <p:nvPr/>
        </p:nvSpPr>
        <p:spPr>
          <a:xfrm>
            <a:off x="5380134" y="5977638"/>
            <a:ext cx="43410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CE5752-2215-9EE1-ADCF-2C6F3C46364E}"/>
              </a:ext>
            </a:extLst>
          </p:cNvPr>
          <p:cNvSpPr/>
          <p:nvPr/>
        </p:nvSpPr>
        <p:spPr>
          <a:xfrm>
            <a:off x="6735900" y="5977638"/>
            <a:ext cx="1089939" cy="4341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B15344-41D9-07C6-4A9B-94964CE56EA5}"/>
              </a:ext>
            </a:extLst>
          </p:cNvPr>
          <p:cNvCxnSpPr>
            <a:cxnSpLocks/>
          </p:cNvCxnSpPr>
          <p:nvPr/>
        </p:nvCxnSpPr>
        <p:spPr>
          <a:xfrm flipV="1">
            <a:off x="5597188" y="5977638"/>
            <a:ext cx="1138712" cy="217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CDA8A6-B1F8-176A-13D4-B02884CD0821}"/>
              </a:ext>
            </a:extLst>
          </p:cNvPr>
          <p:cNvSpPr txBox="1"/>
          <p:nvPr/>
        </p:nvSpPr>
        <p:spPr>
          <a:xfrm>
            <a:off x="703717" y="5846543"/>
            <a:ext cx="31648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8EF42E7-6D16-4B3C-8497-1A1F05CC6FA5}"/>
              </a:ext>
            </a:extLst>
          </p:cNvPr>
          <p:cNvSpPr/>
          <p:nvPr/>
        </p:nvSpPr>
        <p:spPr>
          <a:xfrm>
            <a:off x="4344035" y="5933430"/>
            <a:ext cx="434109" cy="4641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A6DE0-0563-5637-0408-08E43E33AE0A}"/>
              </a:ext>
            </a:extLst>
          </p:cNvPr>
          <p:cNvSpPr txBox="1"/>
          <p:nvPr/>
        </p:nvSpPr>
        <p:spPr>
          <a:xfrm>
            <a:off x="5425986" y="5655266"/>
            <a:ext cx="566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E1E7A8-E6CB-49BF-7DF6-3152FAAAE1B2}"/>
              </a:ext>
            </a:extLst>
          </p:cNvPr>
          <p:cNvSpPr txBox="1"/>
          <p:nvPr/>
        </p:nvSpPr>
        <p:spPr>
          <a:xfrm>
            <a:off x="6669925" y="5655266"/>
            <a:ext cx="566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00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17" grpId="0" animBg="1"/>
      <p:bldP spid="19" grpId="0"/>
      <p:bldP spid="20" grpId="0"/>
    </p:bldLst>
  </p:timing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21349</TotalTime>
  <Words>3345</Words>
  <Application>Microsoft Office PowerPoint</Application>
  <PresentationFormat>와이드스크린</PresentationFormat>
  <Paragraphs>704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Consolas</vt:lpstr>
      <vt:lpstr>나눔고딕 ExtraBold</vt:lpstr>
      <vt:lpstr>Arial</vt:lpstr>
      <vt:lpstr>나눔고딕</vt:lpstr>
      <vt:lpstr>바탕</vt:lpstr>
      <vt:lpstr>강의 template</vt:lpstr>
      <vt:lpstr>09 - OOP 의 다형성 복습 #2</vt:lpstr>
      <vt:lpstr>지난 시간 마지막 내용 리마인드</vt:lpstr>
      <vt:lpstr>정적으로 만든 객체의 포인터 저장</vt:lpstr>
      <vt:lpstr>동적으로 만든 객체의 포인터 저장</vt:lpstr>
      <vt:lpstr>(동적으로 만든) 객체의 포인터 저장 (Java)</vt:lpstr>
      <vt:lpstr>Java 에서 자식 객체를 부모 포인터 변수에 저장</vt:lpstr>
      <vt:lpstr>정리: 객체를 포인터 변수에 저장 (C++)</vt:lpstr>
      <vt:lpstr>정리: 객체를 포인터 변수에 저장 (Java)</vt:lpstr>
      <vt:lpstr>이 수업 동안 컨벤션</vt:lpstr>
      <vt:lpstr>참고: 자식 객체를 부모 객체 변수에 넣기 (C++)</vt:lpstr>
      <vt:lpstr>참고: 자식 객체를 부모 객체 변수에 넣기 (C++)</vt:lpstr>
      <vt:lpstr>virtual 함수의 부하</vt:lpstr>
      <vt:lpstr>virtual 함수의 부하</vt:lpstr>
      <vt:lpstr>virtual 함수의 부하</vt:lpstr>
      <vt:lpstr>virtual 을 쓸지 말지에 대한 판단</vt:lpstr>
      <vt:lpstr>virtual 을 쓸지 말지에 대한 판단</vt:lpstr>
      <vt:lpstr>순수 가상 함수(Pure Virtual Function)</vt:lpstr>
      <vt:lpstr>C++ 에서의 순수 가상 함수 지정</vt:lpstr>
      <vt:lpstr>Java 에서의 순수 가상 함수 지정</vt:lpstr>
      <vt:lpstr>가상 클래스 (Abstract Class)</vt:lpstr>
      <vt:lpstr>가상 클래스 (Abstract Class) 예제</vt:lpstr>
      <vt:lpstr>다중 상속 (Multiple Inheritance)</vt:lpstr>
      <vt:lpstr>다중 상속 시 문제점</vt:lpstr>
      <vt:lpstr>다중 상속 시 문제점</vt:lpstr>
      <vt:lpstr>다중 상속 시 문제점</vt:lpstr>
      <vt:lpstr>다중 상속 시 문제점</vt:lpstr>
      <vt:lpstr>다중 상속 시 권장 사항 및 Interface</vt:lpstr>
      <vt:lpstr>C++ 에서의 Interface 구현 </vt:lpstr>
      <vt:lpstr>Java 에서의 Interface</vt:lpstr>
      <vt:lpstr>참고: Java 의 다중 상속 지원</vt:lpstr>
      <vt:lpstr>Diamond Problem</vt:lpstr>
      <vt:lpstr>참고: 정적 타입 언어 vs. 동적 타입 언어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DK Moon</cp:lastModifiedBy>
  <cp:revision>749</cp:revision>
  <dcterms:created xsi:type="dcterms:W3CDTF">2022-08-31T05:47:44Z</dcterms:created>
  <dcterms:modified xsi:type="dcterms:W3CDTF">2024-03-26T15:49:15Z</dcterms:modified>
</cp:coreProperties>
</file>