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582" r:id="rId3"/>
    <p:sldId id="581" r:id="rId4"/>
    <p:sldId id="583" r:id="rId5"/>
    <p:sldId id="584" r:id="rId6"/>
    <p:sldId id="639" r:id="rId7"/>
    <p:sldId id="587" r:id="rId8"/>
    <p:sldId id="585" r:id="rId9"/>
    <p:sldId id="586" r:id="rId10"/>
    <p:sldId id="591" r:id="rId11"/>
    <p:sldId id="589" r:id="rId12"/>
    <p:sldId id="641" r:id="rId13"/>
    <p:sldId id="642" r:id="rId14"/>
    <p:sldId id="643" r:id="rId15"/>
    <p:sldId id="645" r:id="rId16"/>
    <p:sldId id="647" r:id="rId17"/>
    <p:sldId id="590" r:id="rId18"/>
    <p:sldId id="646" r:id="rId19"/>
    <p:sldId id="603" r:id="rId20"/>
    <p:sldId id="648" r:id="rId21"/>
    <p:sldId id="640" r:id="rId22"/>
    <p:sldId id="592" r:id="rId23"/>
    <p:sldId id="594" r:id="rId24"/>
    <p:sldId id="593" r:id="rId25"/>
    <p:sldId id="598" r:id="rId26"/>
    <p:sldId id="595" r:id="rId27"/>
    <p:sldId id="596" r:id="rId28"/>
    <p:sldId id="599" r:id="rId29"/>
    <p:sldId id="600" r:id="rId30"/>
    <p:sldId id="649" r:id="rId31"/>
    <p:sldId id="650" r:id="rId32"/>
    <p:sldId id="651" r:id="rId33"/>
    <p:sldId id="652" r:id="rId34"/>
    <p:sldId id="653" r:id="rId35"/>
    <p:sldId id="654" r:id="rId36"/>
    <p:sldId id="602" r:id="rId37"/>
    <p:sldId id="655" r:id="rId38"/>
    <p:sldId id="609" r:id="rId39"/>
    <p:sldId id="610" r:id="rId40"/>
    <p:sldId id="611" r:id="rId41"/>
    <p:sldId id="612" r:id="rId42"/>
    <p:sldId id="657" r:id="rId43"/>
    <p:sldId id="613" r:id="rId44"/>
    <p:sldId id="614" r:id="rId45"/>
    <p:sldId id="615" r:id="rId46"/>
    <p:sldId id="659" r:id="rId47"/>
    <p:sldId id="658" r:id="rId48"/>
    <p:sldId id="660" r:id="rId49"/>
  </p:sldIdLst>
  <p:sldSz cx="12192000" cy="6858000"/>
  <p:notesSz cx="6858000" cy="9144000"/>
  <p:embeddedFontLs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나눔고딕" panose="020D0604000000000000" pitchFamily="50" charset="-127"/>
      <p:regular r:id="rId54"/>
      <p:bold r:id="rId55"/>
    </p:embeddedFont>
    <p:embeddedFont>
      <p:font typeface="나눔고딕 ExtraBold" panose="020D0904000000000000" pitchFamily="50" charset="-127"/>
      <p:bold r:id="rId5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4472C4"/>
    <a:srgbClr val="00000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재훈" userId="7aa27b22-69ed-4ca1-91ed-0ff9d5fed872" providerId="ADAL" clId="{E89F3A3D-43FE-48D4-95EF-0928282B641B}"/>
    <pc:docChg chg="modSld">
      <pc:chgData name="신재훈" userId="7aa27b22-69ed-4ca1-91ed-0ff9d5fed872" providerId="ADAL" clId="{E89F3A3D-43FE-48D4-95EF-0928282B641B}" dt="2025-04-01T03:51:22.056" v="4" actId="20577"/>
      <pc:docMkLst>
        <pc:docMk/>
      </pc:docMkLst>
      <pc:sldChg chg="modSp mod">
        <pc:chgData name="신재훈" userId="7aa27b22-69ed-4ca1-91ed-0ff9d5fed872" providerId="ADAL" clId="{E89F3A3D-43FE-48D4-95EF-0928282B641B}" dt="2025-04-01T03:51:06.957" v="3" actId="1038"/>
        <pc:sldMkLst>
          <pc:docMk/>
          <pc:sldMk cId="2999605216" sldId="598"/>
        </pc:sldMkLst>
        <pc:spChg chg="mod">
          <ac:chgData name="신재훈" userId="7aa27b22-69ed-4ca1-91ed-0ff9d5fed872" providerId="ADAL" clId="{E89F3A3D-43FE-48D4-95EF-0928282B641B}" dt="2025-04-01T03:51:06.957" v="3" actId="1038"/>
          <ac:spMkLst>
            <pc:docMk/>
            <pc:sldMk cId="2999605216" sldId="598"/>
            <ac:spMk id="2" creationId="{D95ABCD1-4B3D-E33D-782F-A3B5401CD567}"/>
          </ac:spMkLst>
        </pc:spChg>
      </pc:sldChg>
      <pc:sldChg chg="modSp mod">
        <pc:chgData name="신재훈" userId="7aa27b22-69ed-4ca1-91ed-0ff9d5fed872" providerId="ADAL" clId="{E89F3A3D-43FE-48D4-95EF-0928282B641B}" dt="2025-04-01T03:51:22.056" v="4" actId="20577"/>
        <pc:sldMkLst>
          <pc:docMk/>
          <pc:sldMk cId="474849792" sldId="650"/>
        </pc:sldMkLst>
        <pc:spChg chg="mod">
          <ac:chgData name="신재훈" userId="7aa27b22-69ed-4ca1-91ed-0ff9d5fed872" providerId="ADAL" clId="{E89F3A3D-43FE-48D4-95EF-0928282B641B}" dt="2025-04-01T03:51:22.056" v="4" actId="20577"/>
          <ac:spMkLst>
            <pc:docMk/>
            <pc:sldMk cId="474849792" sldId="650"/>
            <ac:spMk id="3" creationId="{E2E7CFB5-3325-CC4F-1408-C91C099BD9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844" y="1122363"/>
            <a:ext cx="9242156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844" y="3602038"/>
            <a:ext cx="9242156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218" y="1359974"/>
            <a:ext cx="568113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59974"/>
            <a:ext cx="568113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8" y="365126"/>
            <a:ext cx="11468746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469" y="1313013"/>
            <a:ext cx="5591014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469" y="2022212"/>
            <a:ext cx="5591014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591014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591014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5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17" y="1239864"/>
            <a:ext cx="11551115" cy="5389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io.com/" TargetMode="External"/><Relationship Id="rId2" Type="http://schemas.openxmlformats.org/officeDocument/2006/relationships/hyperlink" Target="https://lucidchar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leek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10 - UML #1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20A36-B6CE-BB08-01F4-8B487FFC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#1 - </a:t>
            </a:r>
            <a:r>
              <a:rPr lang="ko-KR" altLang="en-US" dirty="0"/>
              <a:t>클래스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69A32-0A81-9574-2963-3DC5B8C2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264" y="1388532"/>
            <a:ext cx="7609668" cy="5240868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/>
              <a:t>대문자로 시작할 것</a:t>
            </a:r>
            <a:endParaRPr lang="en-US" altLang="ko-KR" dirty="0"/>
          </a:p>
          <a:p>
            <a:r>
              <a:rPr lang="ko-KR" altLang="en-US" dirty="0"/>
              <a:t>좌우 정렬 시 가운데 정렬할 것</a:t>
            </a:r>
            <a:endParaRPr lang="en-US" altLang="ko-KR" dirty="0"/>
          </a:p>
          <a:p>
            <a:r>
              <a:rPr lang="ko-KR" altLang="en-US" b="1" dirty="0"/>
              <a:t>굵은 글씨</a:t>
            </a:r>
            <a:r>
              <a:rPr lang="ko-KR" altLang="en-US" dirty="0"/>
              <a:t>로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단순명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(simple name)</a:t>
            </a:r>
          </a:p>
          <a:p>
            <a:pPr lvl="1"/>
            <a:r>
              <a:rPr lang="ko-KR" altLang="en-US" dirty="0"/>
              <a:t>좌측 예제처럼 클래스 이름만 표시한 것</a:t>
            </a:r>
            <a:endParaRPr lang="en-US" altLang="ko-KR" dirty="0"/>
          </a:p>
          <a:p>
            <a:r>
              <a:rPr lang="ko-KR" altLang="en-US" dirty="0"/>
              <a:t>경로명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(path name)</a:t>
            </a:r>
          </a:p>
          <a:p>
            <a:pPr lvl="1"/>
            <a:r>
              <a:rPr lang="ko-KR" altLang="en-US" dirty="0"/>
              <a:t>패키지명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Java) </a:t>
            </a:r>
            <a:r>
              <a:rPr lang="ko-KR" altLang="en-US" dirty="0"/>
              <a:t>또는 </a:t>
            </a:r>
            <a:r>
              <a:rPr lang="en-US" altLang="ko-KR" dirty="0"/>
              <a:t>namespace(</a:t>
            </a:r>
            <a:r>
              <a:rPr lang="ko-KR" altLang="en-US" dirty="0"/>
              <a:t>예</a:t>
            </a:r>
            <a:r>
              <a:rPr lang="en-US" altLang="ko-KR" dirty="0"/>
              <a:t>: C++)</a:t>
            </a:r>
            <a:r>
              <a:rPr lang="ko-KR" altLang="en-US" dirty="0"/>
              <a:t>을 포함한 것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Java </a:t>
            </a:r>
            <a:r>
              <a:rPr lang="ko-KR" altLang="en-US" dirty="0"/>
              <a:t>에서는 </a:t>
            </a:r>
            <a:r>
              <a:rPr lang="en-US" altLang="ko-KR" dirty="0" err="1">
                <a:latin typeface="Consolas" panose="020B0609020204030204" pitchFamily="49" charset="0"/>
              </a:rPr>
              <a:t>mju.zoo.ZooAnimal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C++ </a:t>
            </a:r>
            <a:r>
              <a:rPr lang="ko-KR" altLang="en-US" dirty="0"/>
              <a:t>에서는 </a:t>
            </a:r>
            <a:r>
              <a:rPr lang="en-US" altLang="ko-KR" dirty="0" err="1">
                <a:latin typeface="Consolas" panose="020B0609020204030204" pitchFamily="49" charset="0"/>
              </a:rPr>
              <a:t>mju</a:t>
            </a:r>
            <a:r>
              <a:rPr lang="en-US" altLang="ko-KR" dirty="0">
                <a:latin typeface="Consolas" panose="020B0609020204030204" pitchFamily="49" charset="0"/>
              </a:rPr>
              <a:t>::zoo::</a:t>
            </a:r>
            <a:r>
              <a:rPr lang="en-US" altLang="ko-KR" dirty="0" err="1">
                <a:latin typeface="Consolas" panose="020B0609020204030204" pitchFamily="49" charset="0"/>
              </a:rPr>
              <a:t>ZooAnimal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endParaRPr lang="en-US" altLang="ko-KR" dirty="0"/>
          </a:p>
          <a:p>
            <a:r>
              <a:rPr lang="ko-KR" altLang="en-US" dirty="0"/>
              <a:t>클래스 이름은 유일하게 식별 가능해야 함</a:t>
            </a:r>
            <a:endParaRPr lang="en-US" altLang="ko-KR" dirty="0"/>
          </a:p>
          <a:p>
            <a:pPr lvl="1"/>
            <a:r>
              <a:rPr lang="ko-KR" altLang="en-US" dirty="0"/>
              <a:t>만일 서로 다른 패키지에 겹치는 이름이 있다면</a:t>
            </a:r>
            <a:r>
              <a:rPr lang="en-US" altLang="ko-KR" dirty="0"/>
              <a:t> </a:t>
            </a:r>
            <a:r>
              <a:rPr lang="ko-KR" altLang="en-US" dirty="0"/>
              <a:t>패키지명으로 기재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E8774A-5084-3C70-5983-D5ABA3225FA3}"/>
              </a:ext>
            </a:extLst>
          </p:cNvPr>
          <p:cNvGrpSpPr/>
          <p:nvPr/>
        </p:nvGrpSpPr>
        <p:grpSpPr>
          <a:xfrm>
            <a:off x="265954" y="1388532"/>
            <a:ext cx="4277532" cy="3332136"/>
            <a:chOff x="410705" y="1534332"/>
            <a:chExt cx="4277532" cy="3332136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76698498-918B-03B1-7C49-E08861A24F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59" t="9801" r="8003" b="9537"/>
            <a:stretch/>
          </p:blipFill>
          <p:spPr bwMode="auto">
            <a:xfrm>
              <a:off x="504089" y="1534332"/>
              <a:ext cx="3905179" cy="273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EA7B706-630E-19E5-BAD7-1592FDB873F7}"/>
                </a:ext>
              </a:extLst>
            </p:cNvPr>
            <p:cNvSpPr/>
            <p:nvPr/>
          </p:nvSpPr>
          <p:spPr>
            <a:xfrm>
              <a:off x="410705" y="2053525"/>
              <a:ext cx="4277532" cy="2812943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909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04682-973C-5F36-D461-CF87D52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#2 -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E300-B7FC-D6BB-171A-9A194BD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03" y="1388532"/>
            <a:ext cx="11453529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변수이름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00FFFF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FF00FF"/>
                </a:highlight>
              </a:rPr>
              <a:t>타입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[</a:t>
            </a:r>
            <a:r>
              <a:rPr lang="ko-KR" altLang="en-US" sz="2000" dirty="0">
                <a:highlight>
                  <a:srgbClr val="FF0000"/>
                </a:highlight>
              </a:rPr>
              <a:t>다중성</a:t>
            </a:r>
            <a:r>
              <a:rPr lang="en-US" altLang="ko-KR" sz="2000" dirty="0">
                <a:highlight>
                  <a:srgbClr val="FF0000"/>
                </a:highlight>
              </a:rPr>
              <a:t>]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808000"/>
                </a:highlight>
              </a:rPr>
              <a:t>=</a:t>
            </a:r>
            <a:r>
              <a:rPr lang="ko-KR" altLang="en-US" sz="2000" dirty="0" err="1">
                <a:highlight>
                  <a:srgbClr val="808000"/>
                </a:highlight>
              </a:rPr>
              <a:t>디폴트값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{</a:t>
            </a:r>
            <a:r>
              <a:rPr lang="ko-KR" altLang="en-US" sz="2000" dirty="0">
                <a:highlight>
                  <a:srgbClr val="C0C0C0"/>
                </a:highlight>
              </a:rPr>
              <a:t>추가속성</a:t>
            </a:r>
            <a:r>
              <a:rPr lang="en-US" altLang="ko-KR" sz="2000" dirty="0">
                <a:highlight>
                  <a:srgbClr val="C0C0C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가시성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(visibility)</a:t>
            </a:r>
          </a:p>
          <a:p>
            <a:pPr lvl="1"/>
            <a:r>
              <a:rPr lang="ko-KR" altLang="en-US" sz="2000" dirty="0"/>
              <a:t>접근 권한 의미</a:t>
            </a:r>
            <a:endParaRPr lang="en-US" altLang="ko-KR" sz="2000" dirty="0"/>
          </a:p>
          <a:p>
            <a:pPr lvl="1"/>
            <a:r>
              <a:rPr lang="en-US" altLang="ko-KR" sz="2000" dirty="0"/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+   </a:t>
            </a:r>
            <a:r>
              <a:rPr lang="en-US" altLang="ko-KR" sz="2000" dirty="0"/>
              <a:t>→ public</a:t>
            </a:r>
          </a:p>
          <a:p>
            <a:pPr lvl="1"/>
            <a:r>
              <a:rPr lang="en-US" altLang="ko-KR" sz="2000" dirty="0"/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-   </a:t>
            </a:r>
            <a:r>
              <a:rPr lang="en-US" altLang="ko-KR" sz="2000" dirty="0"/>
              <a:t>→ private</a:t>
            </a:r>
          </a:p>
          <a:p>
            <a:pPr lvl="1"/>
            <a:r>
              <a:rPr lang="en-US" altLang="ko-KR" sz="2000" dirty="0"/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#   </a:t>
            </a:r>
            <a:r>
              <a:rPr lang="en-US" altLang="ko-KR" sz="2000" dirty="0"/>
              <a:t>→ protected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D86977-7D55-09DC-3507-0F542AC311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F5A536-9964-F1DF-16B6-E20934E1C433}"/>
              </a:ext>
            </a:extLst>
          </p:cNvPr>
          <p:cNvSpPr/>
          <p:nvPr/>
        </p:nvSpPr>
        <p:spPr>
          <a:xfrm>
            <a:off x="7950631" y="3487119"/>
            <a:ext cx="3841566" cy="12751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309F76-D170-2F1B-B6AE-CF74DB52E0C5}"/>
              </a:ext>
            </a:extLst>
          </p:cNvPr>
          <p:cNvSpPr/>
          <p:nvPr/>
        </p:nvSpPr>
        <p:spPr>
          <a:xfrm>
            <a:off x="7950631" y="1241902"/>
            <a:ext cx="3841566" cy="72933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3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04682-973C-5F36-D461-CF87D52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#2 -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E300-B7FC-D6BB-171A-9A194BD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03" y="1388532"/>
            <a:ext cx="11453529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변수이름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00FFFF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FF00FF"/>
                </a:highlight>
              </a:rPr>
              <a:t>타입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[</a:t>
            </a:r>
            <a:r>
              <a:rPr lang="ko-KR" altLang="en-US" sz="2000" dirty="0">
                <a:highlight>
                  <a:srgbClr val="FF0000"/>
                </a:highlight>
              </a:rPr>
              <a:t>다중성</a:t>
            </a:r>
            <a:r>
              <a:rPr lang="en-US" altLang="ko-KR" sz="2000" dirty="0">
                <a:highlight>
                  <a:srgbClr val="FF0000"/>
                </a:highlight>
              </a:rPr>
              <a:t>]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808000"/>
                </a:highlight>
              </a:rPr>
              <a:t>=</a:t>
            </a:r>
            <a:r>
              <a:rPr lang="ko-KR" altLang="en-US" sz="2000" dirty="0" err="1">
                <a:highlight>
                  <a:srgbClr val="808000"/>
                </a:highlight>
              </a:rPr>
              <a:t>디폴트값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{</a:t>
            </a:r>
            <a:r>
              <a:rPr lang="ko-KR" altLang="en-US" sz="2000" dirty="0">
                <a:highlight>
                  <a:srgbClr val="C0C0C0"/>
                </a:highlight>
              </a:rPr>
              <a:t>추가속성</a:t>
            </a:r>
            <a:r>
              <a:rPr lang="en-US" altLang="ko-KR" sz="2000" dirty="0">
                <a:highlight>
                  <a:srgbClr val="C0C0C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ko-KR" altLang="en-US" sz="2000" dirty="0"/>
              <a:t>타입</a:t>
            </a:r>
            <a:r>
              <a:rPr lang="en-US" altLang="ko-KR" sz="2000" dirty="0"/>
              <a:t>: </a:t>
            </a:r>
            <a:r>
              <a:rPr lang="ko-KR" altLang="en-US" sz="2000" dirty="0"/>
              <a:t>기본 타입 또는 다른 </a:t>
            </a:r>
            <a:r>
              <a:rPr lang="en-US" altLang="ko-KR" sz="2000" dirty="0"/>
              <a:t>class </a:t>
            </a:r>
            <a:r>
              <a:rPr lang="ko-KR" altLang="en-US" sz="2000" dirty="0"/>
              <a:t>를 명시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A3E97EB-027E-4E60-0716-6181DA10E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FE1DAF-CC0C-EA3A-5E8B-3A1FF600D41E}"/>
              </a:ext>
            </a:extLst>
          </p:cNvPr>
          <p:cNvSpPr/>
          <p:nvPr/>
        </p:nvSpPr>
        <p:spPr>
          <a:xfrm>
            <a:off x="7950631" y="3487119"/>
            <a:ext cx="3841566" cy="12751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0B3A44-B0E9-A811-DA0D-53DBD065C371}"/>
              </a:ext>
            </a:extLst>
          </p:cNvPr>
          <p:cNvSpPr/>
          <p:nvPr/>
        </p:nvSpPr>
        <p:spPr>
          <a:xfrm>
            <a:off x="7950631" y="1241902"/>
            <a:ext cx="3841566" cy="72933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04682-973C-5F36-D461-CF87D52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#2 -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E300-B7FC-D6BB-171A-9A194BD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03" y="1388532"/>
            <a:ext cx="11704373" cy="537647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변수이름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00FFFF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FF00FF"/>
                </a:highlight>
              </a:rPr>
              <a:t>타입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[</a:t>
            </a:r>
            <a:r>
              <a:rPr lang="ko-KR" altLang="en-US" sz="2000" dirty="0">
                <a:highlight>
                  <a:srgbClr val="FF0000"/>
                </a:highlight>
              </a:rPr>
              <a:t>다중성</a:t>
            </a:r>
            <a:r>
              <a:rPr lang="en-US" altLang="ko-KR" sz="2000" dirty="0">
                <a:highlight>
                  <a:srgbClr val="FF0000"/>
                </a:highlight>
              </a:rPr>
              <a:t>]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808000"/>
                </a:highlight>
              </a:rPr>
              <a:t>=</a:t>
            </a:r>
            <a:r>
              <a:rPr lang="ko-KR" altLang="en-US" sz="2000" dirty="0" err="1">
                <a:highlight>
                  <a:srgbClr val="808000"/>
                </a:highlight>
              </a:rPr>
              <a:t>디폴트값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{</a:t>
            </a:r>
            <a:r>
              <a:rPr lang="ko-KR" altLang="en-US" sz="2000" dirty="0">
                <a:highlight>
                  <a:srgbClr val="C0C0C0"/>
                </a:highlight>
              </a:rPr>
              <a:t>추가속성</a:t>
            </a:r>
            <a:r>
              <a:rPr lang="en-US" altLang="ko-KR" sz="2000" dirty="0">
                <a:highlight>
                  <a:srgbClr val="C0C0C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선택옵션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/>
              <a:t>다중성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(multiplicity)</a:t>
            </a:r>
          </a:p>
          <a:p>
            <a:pPr lvl="1"/>
            <a:r>
              <a:rPr lang="ko-KR" altLang="en-US" sz="1800" dirty="0"/>
              <a:t>객체의 수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생략시</a:t>
            </a:r>
            <a:r>
              <a:rPr lang="ko-KR" altLang="en-US" sz="1800" dirty="0"/>
              <a:t> 기본값으로 </a:t>
            </a:r>
            <a:r>
              <a:rPr lang="en-US" altLang="ko-KR" sz="1800" dirty="0"/>
              <a:t>1</a:t>
            </a:r>
            <a:r>
              <a:rPr lang="ko-KR" altLang="en-US" sz="1800" dirty="0"/>
              <a:t>로 가정함</a:t>
            </a:r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우측에서 </a:t>
            </a:r>
            <a:r>
              <a:rPr lang="en-US" altLang="ko-KR" sz="1800" dirty="0">
                <a:latin typeface="Consolas" panose="020B0609020204030204" pitchFamily="49" charset="0"/>
              </a:rPr>
              <a:t>managers</a:t>
            </a:r>
            <a:r>
              <a:rPr lang="en-US" altLang="ko-KR" sz="1800" dirty="0"/>
              <a:t> </a:t>
            </a:r>
            <a:r>
              <a:rPr lang="ko-KR" altLang="en-US" sz="1800" dirty="0"/>
              <a:t>는 </a:t>
            </a:r>
            <a:r>
              <a:rPr lang="en-US" altLang="ko-KR" sz="1800" dirty="0"/>
              <a:t>1 </a:t>
            </a:r>
            <a:r>
              <a:rPr lang="ko-KR" altLang="en-US" sz="1800" dirty="0"/>
              <a:t>개 이상의 </a:t>
            </a:r>
            <a:r>
              <a:rPr lang="en-US" altLang="ko-KR" sz="1800" dirty="0">
                <a:latin typeface="Consolas" panose="020B0609020204030204" pitchFamily="49" charset="0"/>
              </a:rPr>
              <a:t>Employee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가리킴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k</a:t>
            </a:r>
            <a:r>
              <a:rPr lang="en-US" altLang="ko-KR" sz="1800" dirty="0"/>
              <a:t> : </a:t>
            </a:r>
            <a:r>
              <a:rPr lang="ko-KR" altLang="en-US" sz="1800" dirty="0"/>
              <a:t>정확히 </a:t>
            </a:r>
            <a:r>
              <a:rPr lang="en-US" altLang="ko-KR" sz="1800" dirty="0">
                <a:latin typeface="Consolas" panose="020B0609020204030204" pitchFamily="49" charset="0"/>
              </a:rPr>
              <a:t>k</a:t>
            </a:r>
            <a:r>
              <a:rPr lang="en-US" altLang="ko-KR" sz="1800" dirty="0"/>
              <a:t> </a:t>
            </a:r>
            <a:r>
              <a:rPr lang="ko-KR" altLang="en-US" sz="1800" dirty="0"/>
              <a:t>개 의미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[3]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ko-KR" sz="1800" dirty="0" err="1">
                <a:latin typeface="Consolas" panose="020B0609020204030204" pitchFamily="49" charset="0"/>
              </a:rPr>
              <a:t>k..m</a:t>
            </a:r>
            <a:r>
              <a:rPr lang="en-US" altLang="ko-KR" sz="1800" dirty="0"/>
              <a:t> : </a:t>
            </a:r>
            <a:r>
              <a:rPr lang="en-US" altLang="ko-KR" sz="1800" dirty="0">
                <a:latin typeface="Consolas" panose="020B0609020204030204" pitchFamily="49" charset="0"/>
              </a:rPr>
              <a:t>k</a:t>
            </a:r>
            <a:r>
              <a:rPr lang="en-US" altLang="ko-KR" sz="1800" dirty="0"/>
              <a:t> </a:t>
            </a:r>
            <a:r>
              <a:rPr lang="ko-KR" altLang="en-US" sz="1800" dirty="0"/>
              <a:t>개 이상 </a:t>
            </a:r>
            <a:r>
              <a:rPr lang="en-US" altLang="ko-KR" sz="1800" dirty="0">
                <a:latin typeface="Consolas" panose="020B0609020204030204" pitchFamily="49" charset="0"/>
              </a:rPr>
              <a:t>m</a:t>
            </a:r>
            <a:r>
              <a:rPr lang="en-US" altLang="ko-KR" sz="1800" dirty="0"/>
              <a:t> </a:t>
            </a:r>
            <a:r>
              <a:rPr lang="ko-KR" altLang="en-US" sz="1800" dirty="0"/>
              <a:t>이하 의미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예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[1..2]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*</a:t>
            </a:r>
            <a:r>
              <a:rPr lang="en-US" altLang="ko-KR" sz="1800" dirty="0"/>
              <a:t> : 0</a:t>
            </a:r>
            <a:r>
              <a:rPr lang="ko-KR" altLang="en-US" sz="1800" dirty="0"/>
              <a:t>개 이상</a:t>
            </a:r>
            <a:endParaRPr lang="en-US" altLang="ko-KR" sz="18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k..*</a:t>
            </a:r>
            <a:r>
              <a:rPr lang="en-US" altLang="ko-KR" sz="1800" dirty="0"/>
              <a:t> : </a:t>
            </a:r>
            <a:r>
              <a:rPr lang="en-US" altLang="ko-KR" sz="1800" dirty="0">
                <a:latin typeface="Consolas" panose="020B0609020204030204" pitchFamily="49" charset="0"/>
              </a:rPr>
              <a:t>k</a:t>
            </a:r>
            <a:r>
              <a:rPr lang="en-US" altLang="ko-KR" sz="1800" dirty="0"/>
              <a:t> </a:t>
            </a:r>
            <a:r>
              <a:rPr lang="ko-KR" altLang="en-US" sz="1800" dirty="0"/>
              <a:t>개 이상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pPr lvl="1"/>
            <a:r>
              <a:rPr lang="ko-KR" altLang="en-US" sz="1800" dirty="0"/>
              <a:t>복수개가 될 경우 해당 멤버 변수는 복수개의 객체를 담을 수 있는 타입이 되어야 함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array, set, map)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6D5B724-CC12-A93D-7F9C-698EA219A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FD5074C-C588-5CA2-04EA-626539574D76}"/>
              </a:ext>
            </a:extLst>
          </p:cNvPr>
          <p:cNvSpPr/>
          <p:nvPr/>
        </p:nvSpPr>
        <p:spPr>
          <a:xfrm>
            <a:off x="7950631" y="3487119"/>
            <a:ext cx="3841566" cy="12751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0147AF-D59F-538C-CC14-044C1801E7D2}"/>
              </a:ext>
            </a:extLst>
          </p:cNvPr>
          <p:cNvSpPr/>
          <p:nvPr/>
        </p:nvSpPr>
        <p:spPr>
          <a:xfrm>
            <a:off x="7950631" y="1241902"/>
            <a:ext cx="3841566" cy="72933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3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04682-973C-5F36-D461-CF87D52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#2 -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E300-B7FC-D6BB-171A-9A194BD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03" y="1388532"/>
            <a:ext cx="11453529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변수이름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00FFFF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FF00FF"/>
                </a:highlight>
              </a:rPr>
              <a:t>타입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[</a:t>
            </a:r>
            <a:r>
              <a:rPr lang="ko-KR" altLang="en-US" sz="2000" dirty="0">
                <a:highlight>
                  <a:srgbClr val="FF0000"/>
                </a:highlight>
              </a:rPr>
              <a:t>다중성</a:t>
            </a:r>
            <a:r>
              <a:rPr lang="en-US" altLang="ko-KR" sz="2000" dirty="0">
                <a:highlight>
                  <a:srgbClr val="FF0000"/>
                </a:highlight>
              </a:rPr>
              <a:t>]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808000"/>
                </a:highlight>
              </a:rPr>
              <a:t>=</a:t>
            </a:r>
            <a:r>
              <a:rPr lang="ko-KR" altLang="en-US" sz="2000" dirty="0" err="1">
                <a:highlight>
                  <a:srgbClr val="808000"/>
                </a:highlight>
              </a:rPr>
              <a:t>디폴트값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{</a:t>
            </a:r>
            <a:r>
              <a:rPr lang="ko-KR" altLang="en-US" sz="2000" dirty="0">
                <a:highlight>
                  <a:srgbClr val="C0C0C0"/>
                </a:highlight>
              </a:rPr>
              <a:t>추가속성</a:t>
            </a:r>
            <a:r>
              <a:rPr lang="en-US" altLang="ko-KR" sz="2000" dirty="0">
                <a:highlight>
                  <a:srgbClr val="C0C0C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선택옵션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/>
              <a:t>디폴트 값</a:t>
            </a:r>
            <a:endParaRPr lang="en-US" altLang="ko-KR" sz="2000" dirty="0"/>
          </a:p>
          <a:p>
            <a:pPr lvl="1"/>
            <a:r>
              <a:rPr lang="ko-KR" altLang="en-US" sz="2000" dirty="0"/>
              <a:t>예시</a:t>
            </a:r>
            <a:r>
              <a:rPr lang="en-US" altLang="ko-KR" sz="2000" dirty="0"/>
              <a:t>: </a:t>
            </a:r>
            <a:r>
              <a:rPr lang="ko-KR" altLang="en-US" sz="2000" dirty="0"/>
              <a:t>수명의 기본 값으로 </a:t>
            </a:r>
            <a:r>
              <a:rPr lang="en-US" altLang="ko-KR" sz="2000" dirty="0"/>
              <a:t>100 </a:t>
            </a:r>
            <a:r>
              <a:rPr lang="ko-KR" altLang="en-US" sz="2000" dirty="0"/>
              <a:t>사용</a:t>
            </a:r>
            <a:br>
              <a:rPr lang="en-US" altLang="ko-KR" sz="2000" dirty="0"/>
            </a:br>
            <a:r>
              <a:rPr lang="en-US" altLang="ko-KR" sz="2000" dirty="0"/>
              <a:t>         </a:t>
            </a:r>
            <a:r>
              <a:rPr lang="ko-KR" altLang="en-US" sz="2000" dirty="0"/>
              <a:t>→ </a:t>
            </a:r>
            <a:r>
              <a:rPr lang="en-US" altLang="ko-KR" sz="2000" dirty="0">
                <a:latin typeface="Consolas" panose="020B0609020204030204" pitchFamily="49" charset="0"/>
              </a:rPr>
              <a:t>lifespan: int = 100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2DDABAE-3865-4AE3-E315-A83E1FA39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E6BCA1-7BC9-CD0C-3583-3F17D9303B64}"/>
              </a:ext>
            </a:extLst>
          </p:cNvPr>
          <p:cNvSpPr/>
          <p:nvPr/>
        </p:nvSpPr>
        <p:spPr>
          <a:xfrm>
            <a:off x="7950631" y="3487119"/>
            <a:ext cx="3841566" cy="12751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35D1D0-DFD1-7048-3616-10B47FB8B039}"/>
              </a:ext>
            </a:extLst>
          </p:cNvPr>
          <p:cNvSpPr/>
          <p:nvPr/>
        </p:nvSpPr>
        <p:spPr>
          <a:xfrm>
            <a:off x="7950631" y="1241902"/>
            <a:ext cx="3841566" cy="72933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2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04682-973C-5F36-D461-CF87D526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#2 -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3E300-B7FC-D6BB-171A-9A194BD40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803" y="1388532"/>
            <a:ext cx="11453529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변수이름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00FFFF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FF00FF"/>
                </a:highlight>
              </a:rPr>
              <a:t>타입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[</a:t>
            </a:r>
            <a:r>
              <a:rPr lang="ko-KR" altLang="en-US" sz="2000" dirty="0">
                <a:highlight>
                  <a:srgbClr val="FF0000"/>
                </a:highlight>
              </a:rPr>
              <a:t>다중성</a:t>
            </a:r>
            <a:r>
              <a:rPr lang="en-US" altLang="ko-KR" sz="2000" dirty="0">
                <a:highlight>
                  <a:srgbClr val="FF0000"/>
                </a:highlight>
              </a:rPr>
              <a:t>]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808000"/>
                </a:highlight>
              </a:rPr>
              <a:t>=</a:t>
            </a:r>
            <a:r>
              <a:rPr lang="ko-KR" altLang="en-US" sz="2000" dirty="0" err="1">
                <a:highlight>
                  <a:srgbClr val="808000"/>
                </a:highlight>
              </a:rPr>
              <a:t>디폴트값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{</a:t>
            </a:r>
            <a:r>
              <a:rPr lang="ko-KR" altLang="en-US" sz="2000" dirty="0">
                <a:highlight>
                  <a:srgbClr val="C0C0C0"/>
                </a:highlight>
              </a:rPr>
              <a:t>추가속성</a:t>
            </a:r>
            <a:r>
              <a:rPr lang="en-US" altLang="ko-KR" sz="2000" dirty="0">
                <a:highlight>
                  <a:srgbClr val="C0C0C0"/>
                </a:highlight>
              </a:rPr>
              <a:t>}</a:t>
            </a:r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선택옵션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/>
              <a:t>추가 속성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ordered, unordered, unique, </a:t>
            </a:r>
            <a:r>
              <a:rPr lang="en-US" altLang="ko-KR" sz="2000" dirty="0" err="1">
                <a:latin typeface="Consolas" panose="020B0609020204030204" pitchFamily="49" charset="0"/>
              </a:rPr>
              <a:t>nounique</a:t>
            </a:r>
            <a:r>
              <a:rPr lang="en-US" altLang="ko-KR" sz="2000" dirty="0">
                <a:latin typeface="Consolas" panose="020B0609020204030204" pitchFamily="49" charset="0"/>
              </a:rPr>
              <a:t>, </a:t>
            </a:r>
            <a:r>
              <a:rPr lang="en-US" altLang="ko-KR" sz="2000" dirty="0" err="1">
                <a:latin typeface="Consolas" panose="020B0609020204030204" pitchFamily="49" charset="0"/>
              </a:rPr>
              <a:t>readOnly</a:t>
            </a:r>
            <a:endParaRPr lang="en-US" altLang="ko-KR" sz="2000" dirty="0">
              <a:latin typeface="Consolas" panose="020B0609020204030204" pitchFamily="49" charset="0"/>
            </a:endParaRP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dirty="0"/>
              <a:t>Q: </a:t>
            </a:r>
            <a:r>
              <a:rPr lang="en-US" altLang="ko-KR" dirty="0">
                <a:latin typeface="Consolas" panose="020B0609020204030204" pitchFamily="49" charset="0"/>
              </a:rPr>
              <a:t>-lifespan: int = 100{</a:t>
            </a:r>
            <a:r>
              <a:rPr lang="en-US" altLang="ko-KR" dirty="0" err="1">
                <a:latin typeface="Consolas" panose="020B0609020204030204" pitchFamily="49" charset="0"/>
              </a:rPr>
              <a:t>readOnly</a:t>
            </a:r>
            <a:r>
              <a:rPr lang="en-US" altLang="ko-KR" dirty="0">
                <a:latin typeface="Consolas" panose="020B0609020204030204" pitchFamily="49" charset="0"/>
              </a:rPr>
              <a:t>}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en-US" altLang="ko-KR" dirty="0">
                <a:latin typeface="Consolas" panose="020B0609020204030204" pitchFamily="49" charset="0"/>
              </a:rPr>
              <a:t>Java</a:t>
            </a:r>
            <a:r>
              <a:rPr lang="en-US" altLang="ko-KR" dirty="0"/>
              <a:t> </a:t>
            </a:r>
            <a:r>
              <a:rPr lang="ko-KR" altLang="en-US" dirty="0"/>
              <a:t>로 표현하면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dirty="0"/>
              <a:t>A: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70C1"/>
                </a:solidFill>
                <a:latin typeface="Consolas" panose="020B0609020204030204" pitchFamily="49" charset="0"/>
              </a:rPr>
              <a:t>lifespan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  <a:p>
            <a:pPr lvl="1"/>
            <a:endParaRPr lang="en-US" altLang="ko-K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DA351FF-8E3D-FF4E-9E41-244351ECC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39CCC1-36D0-3502-C91F-F557E49753D7}"/>
              </a:ext>
            </a:extLst>
          </p:cNvPr>
          <p:cNvSpPr/>
          <p:nvPr/>
        </p:nvSpPr>
        <p:spPr>
          <a:xfrm>
            <a:off x="7950631" y="3487119"/>
            <a:ext cx="3841566" cy="12751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D1C11B-E394-846F-AE1D-2DB27BC6760C}"/>
              </a:ext>
            </a:extLst>
          </p:cNvPr>
          <p:cNvSpPr/>
          <p:nvPr/>
        </p:nvSpPr>
        <p:spPr>
          <a:xfrm>
            <a:off x="7950631" y="1241902"/>
            <a:ext cx="3841566" cy="729338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8723-50AD-11F8-54F5-65D6783E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#3 - </a:t>
            </a:r>
            <a:r>
              <a:rPr lang="ko-KR" altLang="en-US" dirty="0"/>
              <a:t>오퍼레이션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320D7-2C32-09AA-02D5-4753D54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48" y="1388532"/>
            <a:ext cx="11754391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이름</a:t>
            </a:r>
            <a:r>
              <a:rPr lang="en-US" altLang="ko-KR" sz="2000" dirty="0">
                <a:highlight>
                  <a:srgbClr val="00FFFF"/>
                </a:highlight>
              </a:rPr>
              <a:t>(</a:t>
            </a:r>
            <a:r>
              <a:rPr lang="ko-KR" altLang="en-US" sz="2000" dirty="0">
                <a:highlight>
                  <a:srgbClr val="00FFFF"/>
                </a:highlight>
              </a:rPr>
              <a:t>매개변수들</a:t>
            </a:r>
            <a:r>
              <a:rPr lang="en-US" altLang="ko-KR" sz="2000" dirty="0">
                <a:highlight>
                  <a:srgbClr val="00FFFF"/>
                </a:highlight>
              </a:rPr>
              <a:t>)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 err="1">
                <a:highlight>
                  <a:srgbClr val="FF00FF"/>
                </a:highlight>
              </a:rPr>
              <a:t>리턴타입</a:t>
            </a:r>
            <a:r>
              <a:rPr lang="ko-KR" altLang="en-US" sz="2000" dirty="0">
                <a:highlight>
                  <a:srgbClr val="FFFFFF"/>
                </a:highlight>
              </a:rPr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{</a:t>
            </a:r>
            <a:r>
              <a:rPr lang="ko-KR" altLang="en-US" sz="2000" dirty="0">
                <a:highlight>
                  <a:srgbClr val="FF0000"/>
                </a:highlight>
              </a:rPr>
              <a:t>추가속성</a:t>
            </a:r>
            <a:r>
              <a:rPr lang="en-US" altLang="ko-KR" sz="2000" dirty="0">
                <a:highlight>
                  <a:srgbClr val="FF000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매개 변수 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방향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변수이름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>
                <a:highlight>
                  <a:srgbClr val="00FFFF"/>
                </a:highlight>
              </a:rPr>
              <a:t>타입</a:t>
            </a:r>
            <a:r>
              <a:rPr lang="ko-KR" altLang="en-US" sz="2000" dirty="0"/>
              <a:t> </a:t>
            </a:r>
            <a:r>
              <a:rPr lang="en-US" altLang="ko-KR" sz="2000" dirty="0">
                <a:highlight>
                  <a:srgbClr val="FF00FF"/>
                </a:highlight>
              </a:rPr>
              <a:t>=</a:t>
            </a:r>
            <a:r>
              <a:rPr lang="ko-KR" altLang="en-US" sz="2000" dirty="0" err="1">
                <a:highlight>
                  <a:srgbClr val="FF00FF"/>
                </a:highlight>
              </a:rPr>
              <a:t>디폴트값</a:t>
            </a:r>
            <a:endParaRPr lang="en-US" altLang="ko-KR" sz="2000" dirty="0">
              <a:highlight>
                <a:srgbClr val="FF00FF"/>
              </a:highlight>
            </a:endParaRPr>
          </a:p>
          <a:p>
            <a:pPr lvl="1"/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선택옵션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2000" dirty="0"/>
              <a:t>방향</a:t>
            </a:r>
            <a:endParaRPr lang="en-US" altLang="ko-KR" sz="2000" dirty="0"/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in     </a:t>
            </a:r>
            <a:r>
              <a:rPr lang="en-US" altLang="ko-KR" sz="1800" dirty="0"/>
              <a:t>→ </a:t>
            </a:r>
            <a:r>
              <a:rPr lang="ko-KR" altLang="en-US" sz="1800" dirty="0"/>
              <a:t>이 변수는 입력용 변수라는 뜻 </a:t>
            </a:r>
            <a:r>
              <a:rPr lang="en-US" altLang="ko-KR" sz="1800" dirty="0"/>
              <a:t>(</a:t>
            </a:r>
            <a:r>
              <a:rPr lang="ko-KR" altLang="en-US" sz="1800" dirty="0"/>
              <a:t>기본값</a:t>
            </a:r>
            <a:r>
              <a:rPr lang="en-US" altLang="ko-KR" sz="1800" dirty="0"/>
              <a:t>)</a:t>
            </a:r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out    </a:t>
            </a:r>
            <a:r>
              <a:rPr lang="en-US" altLang="ko-KR" sz="1800" dirty="0"/>
              <a:t>→ </a:t>
            </a:r>
            <a:r>
              <a:rPr lang="ko-KR" altLang="en-US" sz="1800" dirty="0"/>
              <a:t>이 변수는 출력용 변수라는 뜻</a:t>
            </a:r>
            <a:endParaRPr lang="en-US" altLang="ko-KR" sz="1800" dirty="0"/>
          </a:p>
          <a:p>
            <a:pPr lvl="2"/>
            <a:r>
              <a:rPr lang="en-US" altLang="ko-KR" sz="1800" dirty="0" err="1">
                <a:latin typeface="Consolas" panose="020B0609020204030204" pitchFamily="49" charset="0"/>
              </a:rPr>
              <a:t>inout</a:t>
            </a:r>
            <a:r>
              <a:rPr lang="en-US" altLang="ko-KR" sz="1800" dirty="0">
                <a:latin typeface="Consolas" panose="020B0609020204030204" pitchFamily="49" charset="0"/>
              </a:rPr>
              <a:t>  </a:t>
            </a:r>
            <a:r>
              <a:rPr lang="en-US" altLang="ko-KR" sz="1800" dirty="0"/>
              <a:t>→ </a:t>
            </a:r>
            <a:r>
              <a:rPr lang="ko-KR" altLang="en-US" sz="1800" dirty="0"/>
              <a:t>이 변수는 입출력용 매개변수라는 뜻</a:t>
            </a:r>
            <a:endParaRPr lang="en-US" altLang="ko-KR" sz="1800" dirty="0"/>
          </a:p>
          <a:p>
            <a:pPr lvl="2"/>
            <a:endParaRPr lang="en-US" altLang="ko-KR" sz="1800" dirty="0"/>
          </a:p>
          <a:p>
            <a:pPr lvl="2"/>
            <a:r>
              <a:rPr lang="en-US" altLang="ko-KR" sz="1800" dirty="0">
                <a:latin typeface="Consolas" panose="020B0609020204030204" pitchFamily="49" charset="0"/>
              </a:rPr>
              <a:t>out</a:t>
            </a:r>
            <a:r>
              <a:rPr lang="ko-KR" altLang="en-US" sz="1800" dirty="0"/>
              <a:t> 이나 </a:t>
            </a:r>
            <a:r>
              <a:rPr lang="en-US" altLang="ko-KR" sz="1800" dirty="0" err="1">
                <a:latin typeface="Consolas" panose="020B0609020204030204" pitchFamily="49" charset="0"/>
              </a:rPr>
              <a:t>inout</a:t>
            </a:r>
            <a:r>
              <a:rPr lang="en-US" altLang="ko-KR" sz="1800" dirty="0"/>
              <a:t> </a:t>
            </a:r>
            <a:r>
              <a:rPr lang="ko-KR" altLang="en-US" sz="1800" dirty="0"/>
              <a:t>은 매개 변수가 포인터나 참조가 되어야 함을 의미함</a:t>
            </a:r>
            <a:endParaRPr lang="en-US" altLang="ko-KR" sz="1800" dirty="0"/>
          </a:p>
          <a:p>
            <a:pPr marL="914400" lvl="2" indent="0">
              <a:buNone/>
            </a:pPr>
            <a:endParaRPr lang="en-US" altLang="ko-KR" sz="1800" dirty="0"/>
          </a:p>
          <a:p>
            <a:pPr lvl="2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>
                <a:latin typeface="Consolas" panose="020B0609020204030204" pitchFamily="49" charset="0"/>
              </a:rPr>
              <a:t>name</a:t>
            </a:r>
            <a:r>
              <a:rPr lang="en-US" altLang="ko-KR" sz="1800" dirty="0"/>
              <a:t> </a:t>
            </a:r>
            <a:r>
              <a:rPr lang="ko-KR" altLang="en-US" sz="1800" dirty="0"/>
              <a:t>이 새 이름을 전달하면서 이전 이름을 반환함 </a:t>
            </a:r>
            <a:r>
              <a:rPr lang="en-US" altLang="ko-KR" sz="1800" dirty="0"/>
              <a:t>→</a:t>
            </a:r>
            <a:r>
              <a:rPr lang="ko-KR" altLang="en-US" sz="1800" dirty="0"/>
              <a:t> </a:t>
            </a:r>
            <a:r>
              <a:rPr lang="en-US" altLang="ko-KR" sz="1800" dirty="0">
                <a:latin typeface="Consolas" panose="020B0609020204030204" pitchFamily="49" charset="0"/>
              </a:rPr>
              <a:t>+</a:t>
            </a:r>
            <a:r>
              <a:rPr lang="en-US" altLang="ko-KR" sz="1800" dirty="0" err="1">
                <a:latin typeface="Consolas" panose="020B0609020204030204" pitchFamily="49" charset="0"/>
              </a:rPr>
              <a:t>setName</a:t>
            </a:r>
            <a:r>
              <a:rPr lang="en-US" altLang="ko-KR" sz="1800" dirty="0"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</a:rPr>
              <a:t>inout</a:t>
            </a:r>
            <a:r>
              <a:rPr lang="en-US" altLang="ko-KR" sz="1800" dirty="0">
                <a:latin typeface="Consolas" panose="020B0609020204030204" pitchFamily="49" charset="0"/>
              </a:rPr>
              <a:t> name: string): void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35C64B-B7F7-6CAF-8CD1-F54651199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C85A77A-292F-0558-B00A-1E35C94FDBFD}"/>
              </a:ext>
            </a:extLst>
          </p:cNvPr>
          <p:cNvSpPr/>
          <p:nvPr/>
        </p:nvSpPr>
        <p:spPr>
          <a:xfrm>
            <a:off x="7950631" y="1464589"/>
            <a:ext cx="3841566" cy="196441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8723-50AD-11F8-54F5-65D6783E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#3 - </a:t>
            </a:r>
            <a:r>
              <a:rPr lang="ko-KR" altLang="en-US" dirty="0"/>
              <a:t>오퍼레이션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320D7-2C32-09AA-02D5-4753D54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48" y="1388532"/>
            <a:ext cx="8617527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이름</a:t>
            </a:r>
            <a:r>
              <a:rPr lang="en-US" altLang="ko-KR" sz="2000" dirty="0">
                <a:highlight>
                  <a:srgbClr val="00FFFF"/>
                </a:highlight>
              </a:rPr>
              <a:t>(</a:t>
            </a:r>
            <a:r>
              <a:rPr lang="ko-KR" altLang="en-US" sz="2000" dirty="0">
                <a:highlight>
                  <a:srgbClr val="00FFFF"/>
                </a:highlight>
              </a:rPr>
              <a:t>매개변수들</a:t>
            </a:r>
            <a:r>
              <a:rPr lang="en-US" altLang="ko-KR" sz="2000" dirty="0">
                <a:highlight>
                  <a:srgbClr val="00FFFF"/>
                </a:highlight>
              </a:rPr>
              <a:t>)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 err="1">
                <a:highlight>
                  <a:srgbClr val="FF00FF"/>
                </a:highlight>
              </a:rPr>
              <a:t>리턴타입</a:t>
            </a:r>
            <a:r>
              <a:rPr lang="ko-KR" altLang="en-US" sz="2000" dirty="0">
                <a:highlight>
                  <a:srgbClr val="FFFFFF"/>
                </a:highlight>
              </a:rPr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{</a:t>
            </a:r>
            <a:r>
              <a:rPr lang="ko-KR" altLang="en-US" sz="2000" dirty="0">
                <a:highlight>
                  <a:srgbClr val="FF0000"/>
                </a:highlight>
              </a:rPr>
              <a:t>추가속성</a:t>
            </a:r>
            <a:r>
              <a:rPr lang="en-US" altLang="ko-KR" sz="2000" dirty="0">
                <a:highlight>
                  <a:srgbClr val="FF000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ko-KR" altLang="en-US" sz="2000" dirty="0"/>
              <a:t>리턴 타입 중 </a:t>
            </a:r>
            <a:r>
              <a:rPr lang="en-US" altLang="ko-KR" sz="2000" dirty="0">
                <a:latin typeface="Consolas" panose="020B0609020204030204" pitchFamily="49" charset="0"/>
              </a:rPr>
              <a:t>void</a:t>
            </a:r>
            <a:r>
              <a:rPr lang="en-US" altLang="ko-KR" sz="2000" dirty="0"/>
              <a:t> </a:t>
            </a:r>
            <a:r>
              <a:rPr lang="ko-KR" altLang="en-US" sz="2000" dirty="0"/>
              <a:t>는 생략 가능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35C64B-B7F7-6CAF-8CD1-F54651199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CA3F27-D5C0-B9E2-0033-B58B4CA396E9}"/>
              </a:ext>
            </a:extLst>
          </p:cNvPr>
          <p:cNvSpPr/>
          <p:nvPr/>
        </p:nvSpPr>
        <p:spPr>
          <a:xfrm>
            <a:off x="7950631" y="1464589"/>
            <a:ext cx="3841566" cy="196441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60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88723-50AD-11F8-54F5-65D6783E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#3 - </a:t>
            </a:r>
            <a:r>
              <a:rPr lang="ko-KR" altLang="en-US" dirty="0"/>
              <a:t>오퍼레이션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320D7-2C32-09AA-02D5-4753D544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48" y="1388532"/>
            <a:ext cx="11754391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형식</a:t>
            </a:r>
            <a:r>
              <a:rPr lang="en-US" altLang="ko-KR" sz="2000" dirty="0"/>
              <a:t>: </a:t>
            </a:r>
            <a:r>
              <a:rPr lang="ko-KR" altLang="en-US" sz="2000" dirty="0">
                <a:highlight>
                  <a:srgbClr val="FFFF00"/>
                </a:highlight>
              </a:rPr>
              <a:t>가시성</a:t>
            </a:r>
            <a:r>
              <a:rPr lang="ko-KR" altLang="en-US" sz="2000" dirty="0"/>
              <a:t> </a:t>
            </a:r>
            <a:r>
              <a:rPr lang="ko-KR" altLang="en-US" sz="2000" dirty="0">
                <a:highlight>
                  <a:srgbClr val="00FF00"/>
                </a:highlight>
              </a:rPr>
              <a:t>이름</a:t>
            </a:r>
            <a:r>
              <a:rPr lang="en-US" altLang="ko-KR" sz="2000" dirty="0">
                <a:highlight>
                  <a:srgbClr val="00FFFF"/>
                </a:highlight>
              </a:rPr>
              <a:t>(</a:t>
            </a:r>
            <a:r>
              <a:rPr lang="ko-KR" altLang="en-US" sz="2000" dirty="0">
                <a:highlight>
                  <a:srgbClr val="00FFFF"/>
                </a:highlight>
              </a:rPr>
              <a:t>매개변수들</a:t>
            </a:r>
            <a:r>
              <a:rPr lang="en-US" altLang="ko-KR" sz="2000" dirty="0">
                <a:highlight>
                  <a:srgbClr val="00FFFF"/>
                </a:highlight>
              </a:rPr>
              <a:t>)</a:t>
            </a:r>
            <a:r>
              <a:rPr lang="en-US" altLang="ko-KR" sz="2000" dirty="0"/>
              <a:t> </a:t>
            </a:r>
            <a:r>
              <a:rPr lang="en-US" altLang="ko-KR" sz="2000" dirty="0">
                <a:highlight>
                  <a:srgbClr val="C0C0C0"/>
                </a:highlight>
              </a:rPr>
              <a:t>:</a:t>
            </a:r>
            <a:r>
              <a:rPr lang="en-US" altLang="ko-KR" sz="2000" dirty="0"/>
              <a:t> </a:t>
            </a:r>
            <a:r>
              <a:rPr lang="ko-KR" altLang="en-US" sz="2000" dirty="0" err="1">
                <a:highlight>
                  <a:srgbClr val="FF00FF"/>
                </a:highlight>
              </a:rPr>
              <a:t>리턴타입</a:t>
            </a:r>
            <a:r>
              <a:rPr lang="ko-KR" altLang="en-US" sz="2000" dirty="0">
                <a:highlight>
                  <a:srgbClr val="FFFFFF"/>
                </a:highlight>
              </a:rPr>
              <a:t> </a:t>
            </a:r>
            <a:r>
              <a:rPr lang="en-US" altLang="ko-KR" sz="2000" dirty="0">
                <a:highlight>
                  <a:srgbClr val="FF0000"/>
                </a:highlight>
              </a:rPr>
              <a:t>{</a:t>
            </a:r>
            <a:r>
              <a:rPr lang="ko-KR" altLang="en-US" sz="2000" dirty="0">
                <a:highlight>
                  <a:srgbClr val="FF0000"/>
                </a:highlight>
              </a:rPr>
              <a:t>추가속성</a:t>
            </a:r>
            <a:r>
              <a:rPr lang="en-US" altLang="ko-KR" sz="2000" dirty="0">
                <a:highlight>
                  <a:srgbClr val="FF0000"/>
                </a:highlight>
              </a:rPr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선택옵션</a:t>
            </a:r>
            <a:r>
              <a:rPr lang="en-US" altLang="ko-KR" sz="2000" dirty="0"/>
              <a:t>)</a:t>
            </a:r>
            <a:r>
              <a:rPr lang="ko-KR" altLang="en-US" sz="2000" dirty="0"/>
              <a:t>추가속성</a:t>
            </a:r>
            <a:endParaRPr lang="en-US" altLang="ko-KR" sz="20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query   </a:t>
            </a:r>
            <a:r>
              <a:rPr lang="en-US" altLang="ko-KR" sz="1800" dirty="0"/>
              <a:t>→ </a:t>
            </a:r>
            <a:r>
              <a:rPr lang="ko-KR" altLang="en-US" sz="1800" dirty="0"/>
              <a:t>이 오퍼레이션은 객체 멤버 변수를 바꾸지 않음</a:t>
            </a:r>
            <a:endParaRPr lang="en-US" altLang="ko-KR" sz="18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ordered </a:t>
            </a:r>
            <a:r>
              <a:rPr lang="en-US" altLang="ko-KR" sz="1800" dirty="0"/>
              <a:t>→ </a:t>
            </a:r>
            <a:r>
              <a:rPr lang="ko-KR" altLang="en-US" sz="1800" dirty="0"/>
              <a:t>이 오퍼레이션 </a:t>
            </a:r>
            <a:r>
              <a:rPr lang="ko-KR" altLang="en-US" sz="1800" dirty="0" err="1"/>
              <a:t>반환값들은</a:t>
            </a:r>
            <a:r>
              <a:rPr lang="ko-KR" altLang="en-US" sz="1800" dirty="0"/>
              <a:t> 정렬된 상태임</a:t>
            </a:r>
            <a:endParaRPr lang="en-US" altLang="ko-KR" sz="1800" dirty="0"/>
          </a:p>
          <a:p>
            <a:pPr lvl="1"/>
            <a:r>
              <a:rPr lang="en-US" altLang="ko-KR" sz="1800" dirty="0">
                <a:latin typeface="Consolas" panose="020B0609020204030204" pitchFamily="49" charset="0"/>
              </a:rPr>
              <a:t>unique  </a:t>
            </a:r>
            <a:r>
              <a:rPr lang="en-US" altLang="ko-KR" sz="1800" dirty="0"/>
              <a:t>→ </a:t>
            </a:r>
            <a:r>
              <a:rPr lang="ko-KR" altLang="en-US" sz="1800" dirty="0"/>
              <a:t>이 오퍼레이션 </a:t>
            </a:r>
            <a:r>
              <a:rPr lang="ko-KR" altLang="en-US" sz="1800" dirty="0" err="1"/>
              <a:t>반환값들</a:t>
            </a:r>
            <a:r>
              <a:rPr lang="ko-KR" altLang="en-US" sz="1800" dirty="0"/>
              <a:t> 중에는 중복이 없음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en-US" altLang="ko-KR" sz="1800" dirty="0">
                <a:latin typeface="Consolas" panose="020B0609020204030204" pitchFamily="49" charset="0"/>
              </a:rPr>
              <a:t>+</a:t>
            </a:r>
            <a:r>
              <a:rPr lang="en-US" altLang="ko-KR" sz="1800" dirty="0" err="1">
                <a:latin typeface="Consolas" panose="020B0609020204030204" pitchFamily="49" charset="0"/>
              </a:rPr>
              <a:t>setManagers</a:t>
            </a:r>
            <a:r>
              <a:rPr lang="en-US" altLang="ko-KR" sz="1800" dirty="0">
                <a:latin typeface="Consolas" panose="020B0609020204030204" pitchFamily="49" charset="0"/>
              </a:rPr>
              <a:t>(new: Employee[1..*], out old: Employee[1..*]): bool {</a:t>
            </a:r>
            <a:r>
              <a:rPr lang="en-US" altLang="ko-KR" sz="1800" dirty="0" err="1">
                <a:latin typeface="Consolas" panose="020B0609020204030204" pitchFamily="49" charset="0"/>
              </a:rPr>
              <a:t>ordered,unique</a:t>
            </a:r>
            <a:r>
              <a:rPr lang="en-US" altLang="ko-KR" sz="18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8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35C64B-B7F7-6CAF-8CD1-F546511992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860" r="6636" b="9167"/>
          <a:stretch/>
        </p:blipFill>
        <p:spPr bwMode="auto">
          <a:xfrm>
            <a:off x="7950631" y="1464589"/>
            <a:ext cx="3902702" cy="297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9532AC-B60B-A760-767F-255E24D2819C}"/>
              </a:ext>
            </a:extLst>
          </p:cNvPr>
          <p:cNvSpPr/>
          <p:nvPr/>
        </p:nvSpPr>
        <p:spPr>
          <a:xfrm>
            <a:off x="7950631" y="1464589"/>
            <a:ext cx="3841566" cy="196441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9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>
            <a:extLst>
              <a:ext uri="{FF2B5EF4-FFF2-40B4-BE49-F238E27FC236}">
                <a16:creationId xmlns:a16="http://schemas.microsoft.com/office/drawing/2014/main" id="{1F516AA2-4C5B-3F5A-014E-8A6DD57B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486" y="3341985"/>
            <a:ext cx="31623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6564897-C5AA-F25F-01D5-9BAEB8180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40" y="3341985"/>
            <a:ext cx="31623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D68F439-9047-613F-74BE-06FF3F3D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28" y="2686657"/>
            <a:ext cx="31623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54980362-E51D-93CA-4452-7C5A4923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22" y="4676351"/>
            <a:ext cx="316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A4B8920A-CC65-CC26-AC7A-A4E56FEB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26" y="3859643"/>
            <a:ext cx="15906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E76F6C-24EA-0A16-F5E0-91AA146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표현 수준 상세화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B9874-A929-A22F-DD68-45C695E5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모델링 중 완전히 파악되지 않은 내용들이 있을 수 있음</a:t>
            </a:r>
            <a:endParaRPr lang="en-US" altLang="ko-KR" dirty="0"/>
          </a:p>
          <a:p>
            <a:r>
              <a:rPr lang="ko-KR" altLang="en-US" dirty="0"/>
              <a:t>따라서 처음에는 일부 내용을 삭제하고 단순화 했다가 점차 상세화 할 수 있음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E21A721-9146-B97B-0474-67D704EECDF6}"/>
              </a:ext>
            </a:extLst>
          </p:cNvPr>
          <p:cNvCxnSpPr>
            <a:cxnSpLocks/>
          </p:cNvCxnSpPr>
          <p:nvPr/>
        </p:nvCxnSpPr>
        <p:spPr>
          <a:xfrm>
            <a:off x="1737909" y="4494510"/>
            <a:ext cx="5290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D0120D8-8026-6F65-5228-6E91085EF269}"/>
              </a:ext>
            </a:extLst>
          </p:cNvPr>
          <p:cNvSpPr txBox="1"/>
          <p:nvPr/>
        </p:nvSpPr>
        <p:spPr>
          <a:xfrm>
            <a:off x="3291156" y="430984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DBF18F-B935-01FA-28FF-BD7011E8575E}"/>
              </a:ext>
            </a:extLst>
          </p:cNvPr>
          <p:cNvCxnSpPr>
            <a:cxnSpLocks/>
          </p:cNvCxnSpPr>
          <p:nvPr/>
        </p:nvCxnSpPr>
        <p:spPr>
          <a:xfrm>
            <a:off x="4963838" y="4521631"/>
            <a:ext cx="5290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FDDDB7-DF03-A842-BF9F-F49C85F0588E}"/>
              </a:ext>
            </a:extLst>
          </p:cNvPr>
          <p:cNvCxnSpPr>
            <a:cxnSpLocks/>
          </p:cNvCxnSpPr>
          <p:nvPr/>
        </p:nvCxnSpPr>
        <p:spPr>
          <a:xfrm>
            <a:off x="8250965" y="4521631"/>
            <a:ext cx="52902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9A361-1B5A-2809-DF20-B4370AB7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(Unified Modeling Language)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0E005-8B50-4B69-CB8F-10A3191D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모델링에 사용되는 사실상의 표준</a:t>
            </a:r>
            <a:endParaRPr lang="en-US" altLang="ko-KR" dirty="0"/>
          </a:p>
          <a:p>
            <a:pPr lvl="1"/>
            <a:r>
              <a:rPr lang="ko-KR" altLang="en-US" dirty="0"/>
              <a:t>기존에 존재하던 다양한 표기법들을 통합 </a:t>
            </a:r>
            <a:r>
              <a:rPr lang="en-US" altLang="ko-KR" dirty="0"/>
              <a:t>(unified) </a:t>
            </a:r>
            <a:r>
              <a:rPr lang="ko-KR" altLang="en-US" dirty="0"/>
              <a:t>한 것</a:t>
            </a:r>
            <a:endParaRPr lang="en-US" altLang="ko-KR" dirty="0"/>
          </a:p>
          <a:p>
            <a:r>
              <a:rPr lang="ko-KR" altLang="en-US" dirty="0"/>
              <a:t>다이어그램을 표현하기 위한 기본 모델 요소를 표준적으로 정의함</a:t>
            </a:r>
            <a:endParaRPr lang="en-US" altLang="ko-KR" dirty="0"/>
          </a:p>
          <a:p>
            <a:r>
              <a:rPr lang="ko-KR" altLang="en-US" dirty="0"/>
              <a:t>역사</a:t>
            </a:r>
            <a:endParaRPr lang="en-US" altLang="ko-KR" dirty="0"/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 </a:t>
            </a:r>
            <a:r>
              <a:rPr lang="en-US" altLang="ko-KR" dirty="0"/>
              <a:t>v0.8</a:t>
            </a:r>
          </a:p>
          <a:p>
            <a:pPr lvl="1"/>
            <a:r>
              <a:rPr lang="en-US" altLang="ko-KR" dirty="0"/>
              <a:t>1997</a:t>
            </a:r>
            <a:r>
              <a:rPr lang="ko-KR" altLang="en-US" dirty="0"/>
              <a:t>년 </a:t>
            </a:r>
            <a:r>
              <a:rPr lang="en-US" altLang="ko-KR" dirty="0"/>
              <a:t>v1.0</a:t>
            </a:r>
          </a:p>
          <a:p>
            <a:pPr lvl="1"/>
            <a:r>
              <a:rPr lang="en-US" altLang="ko-KR" dirty="0"/>
              <a:t>2005</a:t>
            </a:r>
            <a:r>
              <a:rPr lang="ko-KR" altLang="en-US" dirty="0"/>
              <a:t>년 </a:t>
            </a:r>
            <a:r>
              <a:rPr lang="en-US" altLang="ko-KR" dirty="0"/>
              <a:t>v2.0</a:t>
            </a:r>
          </a:p>
          <a:p>
            <a:pPr lvl="1"/>
            <a:r>
              <a:rPr lang="en-US" altLang="ko-KR" u="sng" dirty="0"/>
              <a:t>2017</a:t>
            </a:r>
            <a:r>
              <a:rPr lang="ko-KR" altLang="en-US" u="sng" dirty="0"/>
              <a:t>년 </a:t>
            </a:r>
            <a:r>
              <a:rPr lang="en-US" altLang="ko-KR" u="sng" dirty="0"/>
              <a:t>v2.5.1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22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B9874-A929-A22F-DD68-45C695E5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</a:t>
            </a:r>
            <a:r>
              <a:rPr lang="en-US" altLang="ko-KR" dirty="0"/>
              <a:t>: </a:t>
            </a:r>
            <a:r>
              <a:rPr lang="ko-KR" altLang="en-US" dirty="0"/>
              <a:t>다음 둘은 같지 않음</a:t>
            </a:r>
            <a:endParaRPr lang="en-US" altLang="ko-KR" dirty="0"/>
          </a:p>
          <a:p>
            <a:pPr lvl="1"/>
            <a:r>
              <a:rPr lang="ko-KR" altLang="en-US" dirty="0" err="1"/>
              <a:t>간략화된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속성과 오퍼레이션이 아무것도 없는 클래스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E76F6C-24EA-0A16-F5E0-91AA1465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표현 수준 상세화</a:t>
            </a:r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762439BA-B2A7-AD16-F30C-E5076B88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36" y="4296907"/>
            <a:ext cx="15906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2FE0C5-DA95-2506-A0B9-7248DA723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1" b="12679"/>
          <a:stretch/>
        </p:blipFill>
        <p:spPr bwMode="auto">
          <a:xfrm>
            <a:off x="974536" y="2286001"/>
            <a:ext cx="1590675" cy="9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70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998F6-7163-7525-0516-27677BC0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: </a:t>
            </a:r>
            <a:r>
              <a:rPr lang="ko-KR" altLang="en-US" dirty="0"/>
              <a:t>다음을 </a:t>
            </a:r>
            <a:r>
              <a:rPr lang="en-US" altLang="ko-KR" dirty="0"/>
              <a:t>Java </a:t>
            </a:r>
            <a:r>
              <a:rPr lang="ko-KR" altLang="en-US" dirty="0"/>
              <a:t>로 작성해 </a:t>
            </a:r>
            <a:r>
              <a:rPr lang="ko-KR" altLang="en-US" dirty="0" err="1"/>
              <a:t>보시오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EA1FB7-9577-9EDD-8D60-2F269ADDD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8203" r="7280" b="9248"/>
          <a:stretch/>
        </p:blipFill>
        <p:spPr bwMode="auto">
          <a:xfrm>
            <a:off x="302216" y="1604075"/>
            <a:ext cx="3693435" cy="28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48023-8146-3BD0-D66D-8EF3CB9324E9}"/>
              </a:ext>
            </a:extLst>
          </p:cNvPr>
          <p:cNvSpPr txBox="1"/>
          <p:nvPr/>
        </p:nvSpPr>
        <p:spPr>
          <a:xfrm>
            <a:off x="5395347" y="1604075"/>
            <a:ext cx="5112505" cy="3060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ZooAnimal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lnSpc>
                <a:spcPct val="120000"/>
              </a:lnSpc>
            </a:pP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710ECF1-B7DF-A03A-DD59-8AE35A55E38A}"/>
              </a:ext>
            </a:extLst>
          </p:cNvPr>
          <p:cNvCxnSpPr/>
          <p:nvPr/>
        </p:nvCxnSpPr>
        <p:spPr>
          <a:xfrm>
            <a:off x="4385416" y="2667942"/>
            <a:ext cx="7006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4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B949-E49F-52FC-62D4-3CFEF6E0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#4 - </a:t>
            </a:r>
            <a:r>
              <a:rPr lang="ko-KR" altLang="en-US" dirty="0"/>
              <a:t>추상 클래스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(Abstract Class)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41BBA-69A6-C029-95FC-3F1234F1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추상 클래스</a:t>
            </a:r>
            <a:endParaRPr lang="en-US" altLang="ko-KR" sz="2000" dirty="0"/>
          </a:p>
          <a:p>
            <a:pPr lvl="1"/>
            <a:r>
              <a:rPr lang="ko-KR" altLang="en-US" sz="2000" dirty="0"/>
              <a:t>객체를 만들 수 없는 클래스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C++  </a:t>
            </a:r>
            <a:r>
              <a:rPr lang="en-US" altLang="ko-KR" sz="2000" dirty="0"/>
              <a:t>→ </a:t>
            </a:r>
            <a:r>
              <a:rPr lang="ko-KR" altLang="en-US" sz="2000" dirty="0"/>
              <a:t>순수 가상 함수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(pure virtual function)</a:t>
            </a:r>
            <a:r>
              <a:rPr lang="en-US" altLang="ko-KR" sz="2000" dirty="0"/>
              <a:t> </a:t>
            </a:r>
            <a:r>
              <a:rPr lang="ko-KR" altLang="en-US" sz="2000" dirty="0"/>
              <a:t>을 하나 이상 가짐</a:t>
            </a:r>
            <a:endParaRPr lang="en-US" altLang="ko-KR" sz="2000" dirty="0"/>
          </a:p>
          <a:p>
            <a:pPr lvl="1"/>
            <a:r>
              <a:rPr lang="en-US" altLang="ko-KR" sz="2000" dirty="0">
                <a:latin typeface="Consolas" panose="020B0609020204030204" pitchFamily="49" charset="0"/>
              </a:rPr>
              <a:t>Java </a:t>
            </a:r>
            <a:r>
              <a:rPr lang="en-US" altLang="ko-KR" sz="2000" dirty="0"/>
              <a:t>→ 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dirty="0"/>
              <a:t> </a:t>
            </a:r>
            <a:r>
              <a:rPr lang="ko-KR" altLang="en-US" sz="2000" dirty="0"/>
              <a:t>로 클래스를 정의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/>
              <a:t>추상 클래스의 이름은 이탤릭체로 기재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BB248-1106-D995-302E-CEC5908C83FB}"/>
              </a:ext>
            </a:extLst>
          </p:cNvPr>
          <p:cNvSpPr txBox="1"/>
          <p:nvPr/>
        </p:nvSpPr>
        <p:spPr>
          <a:xfrm>
            <a:off x="6204488" y="3644078"/>
            <a:ext cx="5987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  <a:ea typeface="바탕" panose="02030600000101010101" pitchFamily="18" charset="-127"/>
              </a:rPr>
              <a:t>이탤릭 없이 </a:t>
            </a:r>
            <a:r>
              <a:rPr lang="en-US" altLang="ko-KR" sz="2000" dirty="0">
                <a:latin typeface="Consolas" panose="020B0609020204030204" pitchFamily="49" charset="0"/>
                <a:ea typeface="바탕" panose="02030600000101010101" pitchFamily="18" charset="-127"/>
              </a:rPr>
              <a:t>≪abstract≫</a:t>
            </a:r>
            <a:r>
              <a:rPr lang="en-US" altLang="ko-KR" sz="20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000" dirty="0">
                <a:latin typeface="바탕" panose="02030600000101010101" pitchFamily="18" charset="-127"/>
                <a:ea typeface="바탕" panose="02030600000101010101" pitchFamily="18" charset="-127"/>
              </a:rPr>
              <a:t>을 추가하는 것도 허용</a:t>
            </a:r>
            <a:endParaRPr lang="en-US" altLang="ko-KR" sz="20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933876-E98B-38E3-BB49-0C1D45B81AD9}"/>
              </a:ext>
            </a:extLst>
          </p:cNvPr>
          <p:cNvGrpSpPr/>
          <p:nvPr/>
        </p:nvGrpSpPr>
        <p:grpSpPr>
          <a:xfrm>
            <a:off x="1662546" y="4185627"/>
            <a:ext cx="2700227" cy="1914667"/>
            <a:chOff x="1662546" y="4185627"/>
            <a:chExt cx="2700227" cy="1914667"/>
          </a:xfrm>
        </p:grpSpPr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id="{6BE92D79-22D2-D3CF-9E7E-B68A80B041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41" t="10343" r="8817" b="9116"/>
            <a:stretch/>
          </p:blipFill>
          <p:spPr bwMode="auto">
            <a:xfrm>
              <a:off x="1662546" y="4243785"/>
              <a:ext cx="2632363" cy="185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F944E1D-607B-4E07-5317-EACFD8B200F8}"/>
                </a:ext>
              </a:extLst>
            </p:cNvPr>
            <p:cNvSpPr/>
            <p:nvPr/>
          </p:nvSpPr>
          <p:spPr>
            <a:xfrm>
              <a:off x="1662546" y="4185627"/>
              <a:ext cx="2700227" cy="449451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D18A8C-C0C8-6B84-2E06-045729D10ADF}"/>
              </a:ext>
            </a:extLst>
          </p:cNvPr>
          <p:cNvGrpSpPr/>
          <p:nvPr/>
        </p:nvGrpSpPr>
        <p:grpSpPr>
          <a:xfrm>
            <a:off x="6336575" y="4139464"/>
            <a:ext cx="2700227" cy="2065149"/>
            <a:chOff x="6336575" y="4139464"/>
            <a:chExt cx="2700227" cy="2065149"/>
          </a:xfrm>
        </p:grpSpPr>
        <p:pic>
          <p:nvPicPr>
            <p:cNvPr id="14340" name="Picture 4">
              <a:extLst>
                <a:ext uri="{FF2B5EF4-FFF2-40B4-BE49-F238E27FC236}">
                  <a16:creationId xmlns:a16="http://schemas.microsoft.com/office/drawing/2014/main" id="{9D532E62-D03F-ABBA-B71C-5B0B6D6EE5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68" t="9297" r="8890" b="8576"/>
            <a:stretch/>
          </p:blipFill>
          <p:spPr bwMode="auto">
            <a:xfrm>
              <a:off x="6370508" y="4139464"/>
              <a:ext cx="2632363" cy="2065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6A16E3-C5A9-35AB-97E5-C16B93D2E047}"/>
                </a:ext>
              </a:extLst>
            </p:cNvPr>
            <p:cNvSpPr/>
            <p:nvPr/>
          </p:nvSpPr>
          <p:spPr>
            <a:xfrm>
              <a:off x="6336575" y="4185627"/>
              <a:ext cx="2700227" cy="449451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4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E1098-3A67-FA4F-3DE7-AC3CEFD1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#5 - </a:t>
            </a:r>
            <a:r>
              <a:rPr lang="ko-KR" altLang="en-US" dirty="0"/>
              <a:t>추상 오퍼레이션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565F4-5A24-BF51-E90C-09C63730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028" y="1388532"/>
            <a:ext cx="11463303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추상 클래스 안의 추상 오퍼레이션은 이탤릭체로 표시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참고</a:t>
            </a:r>
            <a:r>
              <a:rPr lang="en-US" altLang="ko-KR" sz="2000" dirty="0"/>
              <a:t>: </a:t>
            </a:r>
            <a:r>
              <a:rPr lang="ko-KR" altLang="en-US" sz="2000" dirty="0"/>
              <a:t>또는 이탤릭체로 표시하는 대신 오퍼레이션 맨 뒤에 </a:t>
            </a:r>
            <a:r>
              <a:rPr lang="en-US" altLang="ko-KR" sz="2000" dirty="0">
                <a:latin typeface="Consolas" panose="020B0609020204030204" pitchFamily="49" charset="0"/>
              </a:rPr>
              <a:t>{abstract}</a:t>
            </a:r>
            <a:r>
              <a:rPr lang="en-US" altLang="ko-KR" sz="2000" dirty="0"/>
              <a:t> </a:t>
            </a:r>
            <a:r>
              <a:rPr lang="ko-KR" altLang="en-US" sz="2000" dirty="0"/>
              <a:t>추가 가능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       </a:t>
            </a:r>
            <a:endParaRPr lang="ko-KR" altLang="en-US" sz="2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3970067-8C4C-D27C-8F39-249981B5B509}"/>
              </a:ext>
            </a:extLst>
          </p:cNvPr>
          <p:cNvGrpSpPr/>
          <p:nvPr/>
        </p:nvGrpSpPr>
        <p:grpSpPr>
          <a:xfrm>
            <a:off x="508539" y="1867545"/>
            <a:ext cx="3162300" cy="1859798"/>
            <a:chOff x="508539" y="1867545"/>
            <a:chExt cx="3162300" cy="1859798"/>
          </a:xfrm>
        </p:grpSpPr>
        <p:pic>
          <p:nvPicPr>
            <p:cNvPr id="16390" name="Picture 6">
              <a:extLst>
                <a:ext uri="{FF2B5EF4-FFF2-40B4-BE49-F238E27FC236}">
                  <a16:creationId xmlns:a16="http://schemas.microsoft.com/office/drawing/2014/main" id="{56CA0F43-A8C6-8E47-FF9C-F902BC3F31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26" b="9490"/>
            <a:stretch/>
          </p:blipFill>
          <p:spPr bwMode="auto">
            <a:xfrm>
              <a:off x="508539" y="1867545"/>
              <a:ext cx="3162300" cy="1859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6FFF5C-6BF4-FB56-69EF-A313E82891FA}"/>
                </a:ext>
              </a:extLst>
            </p:cNvPr>
            <p:cNvSpPr/>
            <p:nvPr/>
          </p:nvSpPr>
          <p:spPr>
            <a:xfrm>
              <a:off x="739575" y="3344478"/>
              <a:ext cx="2700227" cy="258878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5044F9-A910-DE51-772A-5AB508D5C87A}"/>
              </a:ext>
            </a:extLst>
          </p:cNvPr>
          <p:cNvGrpSpPr/>
          <p:nvPr/>
        </p:nvGrpSpPr>
        <p:grpSpPr>
          <a:xfrm>
            <a:off x="508539" y="4442705"/>
            <a:ext cx="3162300" cy="2053525"/>
            <a:chOff x="508539" y="4442705"/>
            <a:chExt cx="3162300" cy="2053525"/>
          </a:xfrm>
        </p:grpSpPr>
        <p:pic>
          <p:nvPicPr>
            <p:cNvPr id="16388" name="Picture 4">
              <a:extLst>
                <a:ext uri="{FF2B5EF4-FFF2-40B4-BE49-F238E27FC236}">
                  <a16:creationId xmlns:a16="http://schemas.microsoft.com/office/drawing/2014/main" id="{240BBAA3-3565-8AC1-0063-6E9ADCCE11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6" b="8860"/>
            <a:stretch/>
          </p:blipFill>
          <p:spPr bwMode="auto">
            <a:xfrm>
              <a:off x="508539" y="4442705"/>
              <a:ext cx="3162300" cy="2053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8ACA15-D6C8-3BA1-5C65-6913856ABDC0}"/>
                </a:ext>
              </a:extLst>
            </p:cNvPr>
            <p:cNvSpPr/>
            <p:nvPr/>
          </p:nvSpPr>
          <p:spPr>
            <a:xfrm>
              <a:off x="739575" y="6072180"/>
              <a:ext cx="2700227" cy="258878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EB949-E49F-52FC-62D4-3CFEF6E0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#6 - </a:t>
            </a:r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41BBA-69A6-C029-95FC-3F1234F1B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인터페이스</a:t>
            </a:r>
            <a:endParaRPr lang="en-US" altLang="ko-KR" sz="2000" dirty="0"/>
          </a:p>
          <a:p>
            <a:pPr lvl="1"/>
            <a:r>
              <a:rPr lang="ko-KR" altLang="en-US" sz="2000" dirty="0"/>
              <a:t>추상 클래스 중 특별한 케이스로서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en-US" altLang="ko-KR" sz="2000" dirty="0"/>
              <a:t>①</a:t>
            </a:r>
            <a:r>
              <a:rPr lang="ko-KR" altLang="en-US" sz="2000" dirty="0"/>
              <a:t>속성을 전혀 갖지 않고 </a:t>
            </a:r>
            <a:r>
              <a:rPr lang="en-US" altLang="ko-KR" sz="2000" dirty="0"/>
              <a:t>②</a:t>
            </a:r>
            <a:r>
              <a:rPr lang="ko-KR" altLang="en-US" sz="2000" dirty="0"/>
              <a:t>오퍼레이션만 존재하는 클래스</a:t>
            </a:r>
            <a:endParaRPr lang="en-US" altLang="ko-KR" sz="2000" dirty="0"/>
          </a:p>
          <a:p>
            <a:pPr lvl="1"/>
            <a:r>
              <a:rPr lang="ko-KR" altLang="en-US" sz="2000" dirty="0"/>
              <a:t>부모 클래스가 오퍼레이션의 기본 구현을 제공할 수도 있지만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대개 자식 클래스에서 해당 오퍼레이션을 구현함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인터페이스의 이름은 이름 위에 </a:t>
            </a:r>
            <a:r>
              <a:rPr lang="ko-KR" altLang="en-US" sz="2000" dirty="0">
                <a:latin typeface="Consolas" panose="020B0609020204030204" pitchFamily="49" charset="0"/>
              </a:rPr>
              <a:t>≪</a:t>
            </a:r>
            <a:r>
              <a:rPr lang="en-US" altLang="ko-KR" sz="2000" dirty="0">
                <a:latin typeface="Consolas" panose="020B0609020204030204" pitchFamily="49" charset="0"/>
              </a:rPr>
              <a:t>interface</a:t>
            </a:r>
            <a:r>
              <a:rPr lang="ko-KR" altLang="en-US" sz="2000" dirty="0">
                <a:latin typeface="Consolas" panose="020B0609020204030204" pitchFamily="49" charset="0"/>
              </a:rPr>
              <a:t>≫</a:t>
            </a:r>
            <a:r>
              <a:rPr lang="ko-KR" altLang="en-US" sz="2000" dirty="0"/>
              <a:t> 를 추가하고</a:t>
            </a:r>
            <a:r>
              <a:rPr lang="en-US" altLang="ko-KR" sz="2000" dirty="0"/>
              <a:t> </a:t>
            </a:r>
            <a:r>
              <a:rPr lang="ko-KR" altLang="en-US" sz="2000" dirty="0"/>
              <a:t>오퍼레이션 이름은 이탤릭으로 안함</a:t>
            </a:r>
            <a:endParaRPr lang="en-US" altLang="ko-KR" sz="2000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4D9ADFB5-E303-247D-5027-B4436A36C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5" y="4448741"/>
            <a:ext cx="31623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32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A33F99D2-C310-3C65-3DE0-3D55BB875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7" y="1822988"/>
            <a:ext cx="4119760" cy="327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95ABCD1-4B3D-E33D-782F-A3B5401C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69" y="205558"/>
            <a:ext cx="11551115" cy="779462"/>
          </a:xfrm>
        </p:spPr>
        <p:txBody>
          <a:bodyPr/>
          <a:lstStyle/>
          <a:p>
            <a:r>
              <a:rPr lang="ko-KR" altLang="en-US" dirty="0"/>
              <a:t>연습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542FB-B58E-5024-7EBC-D71813C5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다음을 </a:t>
            </a:r>
            <a:r>
              <a:rPr lang="en-US" altLang="ko-KR" dirty="0"/>
              <a:t>Java</a:t>
            </a:r>
            <a:r>
              <a:rPr lang="ko-KR" altLang="en-US" dirty="0"/>
              <a:t> 클래스로 표현해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DA77E-B624-C016-09DF-E12581371CCC}"/>
              </a:ext>
            </a:extLst>
          </p:cNvPr>
          <p:cNvSpPr txBox="1"/>
          <p:nvPr/>
        </p:nvSpPr>
        <p:spPr>
          <a:xfrm>
            <a:off x="5420640" y="2136338"/>
            <a:ext cx="60947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ZooAnimal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food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D25C556-73BF-D80F-A2D4-2B1BFF697DB4}"/>
              </a:ext>
            </a:extLst>
          </p:cNvPr>
          <p:cNvCxnSpPr/>
          <p:nvPr/>
        </p:nvCxnSpPr>
        <p:spPr>
          <a:xfrm>
            <a:off x="4385416" y="2667942"/>
            <a:ext cx="7006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57EE4-F25E-94AE-9A86-3F75CEDC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규칙 </a:t>
            </a:r>
            <a:r>
              <a:rPr lang="en-US" altLang="ko-KR" dirty="0"/>
              <a:t>#7 - Static</a:t>
            </a:r>
            <a:r>
              <a:rPr lang="ko-KR" altLang="en-US" dirty="0"/>
              <a:t> 속성 </a:t>
            </a:r>
            <a:r>
              <a:rPr lang="en-US" altLang="ko-KR" dirty="0"/>
              <a:t>(</a:t>
            </a:r>
            <a:r>
              <a:rPr lang="ko-KR" altLang="en-US" dirty="0"/>
              <a:t>또는 클래스 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33479-68B0-568E-E83B-7BDB9B2E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표기들은 모두 객체 수준의 속성과 오퍼레이션을 의미했음</a:t>
            </a:r>
            <a:endParaRPr lang="en-US" altLang="ko-KR" dirty="0"/>
          </a:p>
          <a:p>
            <a:r>
              <a:rPr lang="ko-KR" altLang="en-US" dirty="0"/>
              <a:t>만일 모든 객체가 공유하는 </a:t>
            </a:r>
            <a:r>
              <a:rPr lang="en-US" altLang="ko-KR" dirty="0"/>
              <a:t>static </a:t>
            </a:r>
            <a:r>
              <a:rPr lang="ko-KR" altLang="en-US" dirty="0"/>
              <a:t>속성이 있다면 밑줄로 표시함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9C52142-D8FF-A722-1997-D30D05BA4204}"/>
              </a:ext>
            </a:extLst>
          </p:cNvPr>
          <p:cNvGrpSpPr/>
          <p:nvPr/>
        </p:nvGrpSpPr>
        <p:grpSpPr>
          <a:xfrm>
            <a:off x="604433" y="2557219"/>
            <a:ext cx="3355384" cy="2611917"/>
            <a:chOff x="604433" y="2557219"/>
            <a:chExt cx="3355384" cy="2611917"/>
          </a:xfrm>
        </p:grpSpPr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id="{FDFED01D-258D-6CE4-8CC1-0AF1D46C4F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34" t="8860" r="8016" b="8859"/>
            <a:stretch/>
          </p:blipFill>
          <p:spPr bwMode="auto">
            <a:xfrm>
              <a:off x="604433" y="2557219"/>
              <a:ext cx="3355384" cy="261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60BBC0-9384-3E5A-852F-6EE6ABBEE36C}"/>
                </a:ext>
              </a:extLst>
            </p:cNvPr>
            <p:cNvSpPr/>
            <p:nvPr/>
          </p:nvSpPr>
          <p:spPr>
            <a:xfrm>
              <a:off x="739575" y="3099661"/>
              <a:ext cx="2700227" cy="329339"/>
            </a:xfrm>
            <a:prstGeom prst="rect">
              <a:avLst/>
            </a:prstGeom>
            <a:solidFill>
              <a:srgbClr val="FFFF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185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BCD1-4B3D-E33D-782F-A3B5401C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542FB-B58E-5024-7EBC-D71813C53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다음을 </a:t>
            </a:r>
            <a:r>
              <a:rPr lang="en-US" altLang="ko-KR" dirty="0"/>
              <a:t>Java</a:t>
            </a:r>
            <a:r>
              <a:rPr lang="ko-KR" altLang="en-US" dirty="0"/>
              <a:t> 클래스로 표현해 </a:t>
            </a:r>
            <a:r>
              <a:rPr lang="ko-KR" altLang="en-US" dirty="0" err="1"/>
              <a:t>보시오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218B25C-F78A-392A-CAD7-9B6BC212BE6A}"/>
              </a:ext>
            </a:extLst>
          </p:cNvPr>
          <p:cNvCxnSpPr/>
          <p:nvPr/>
        </p:nvCxnSpPr>
        <p:spPr>
          <a:xfrm>
            <a:off x="4385416" y="2667942"/>
            <a:ext cx="700644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822F0A-08AB-DB7F-9929-29C70472CE3E}"/>
              </a:ext>
            </a:extLst>
          </p:cNvPr>
          <p:cNvSpPr txBox="1"/>
          <p:nvPr/>
        </p:nvSpPr>
        <p:spPr>
          <a:xfrm>
            <a:off x="5297960" y="2206277"/>
            <a:ext cx="60947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MyInteger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MAX_VALUE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0xffff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2835E8EB-F9C6-5C1A-E103-706F68DF4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t="14550" r="8974" b="16975"/>
          <a:stretch/>
        </p:blipFill>
        <p:spPr bwMode="auto">
          <a:xfrm>
            <a:off x="581187" y="2121627"/>
            <a:ext cx="3645712" cy="10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71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2C17B-4551-9867-C820-95368E3E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간의 관계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8849DE9-1A04-90C2-81BA-DC81D8F38E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810868"/>
              </p:ext>
            </p:extLst>
          </p:nvPr>
        </p:nvGraphicFramePr>
        <p:xfrm>
          <a:off x="838200" y="1389063"/>
          <a:ext cx="5887624" cy="397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5747">
                  <a:extLst>
                    <a:ext uri="{9D8B030D-6E8A-4147-A177-3AD203B41FA5}">
                      <a16:colId xmlns:a16="http://schemas.microsoft.com/office/drawing/2014/main" val="368134"/>
                    </a:ext>
                  </a:extLst>
                </a:gridCol>
                <a:gridCol w="2881877">
                  <a:extLst>
                    <a:ext uri="{9D8B030D-6E8A-4147-A177-3AD203B41FA5}">
                      <a16:colId xmlns:a16="http://schemas.microsoft.com/office/drawing/2014/main" val="376762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UML </a:t>
                      </a:r>
                      <a:r>
                        <a:rPr lang="ko-KR" altLang="en-US" dirty="0"/>
                        <a:t>표기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655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Association(</a:t>
                      </a:r>
                      <a:r>
                        <a:rPr lang="ko-KR" altLang="en-US" dirty="0"/>
                        <a:t>연관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640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Generalization(</a:t>
                      </a:r>
                      <a:r>
                        <a:rPr lang="ko-KR" altLang="en-US" dirty="0"/>
                        <a:t>일반화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Realization(</a:t>
                      </a:r>
                      <a:r>
                        <a:rPr lang="ko-KR" altLang="en-US" dirty="0"/>
                        <a:t>구현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37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Dependency(</a:t>
                      </a:r>
                      <a:r>
                        <a:rPr lang="ko-KR" altLang="en-US" dirty="0"/>
                        <a:t>의존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952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Aggregation(</a:t>
                      </a:r>
                      <a:r>
                        <a:rPr lang="ko-KR" altLang="en-US" dirty="0"/>
                        <a:t>집합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506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Composition(</a:t>
                      </a:r>
                      <a:r>
                        <a:rPr lang="ko-KR" altLang="en-US" dirty="0"/>
                        <a:t>합성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dirty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488681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823C81D-1143-1455-798F-7F755E5C9B25}"/>
              </a:ext>
            </a:extLst>
          </p:cNvPr>
          <p:cNvCxnSpPr>
            <a:cxnSpLocks/>
          </p:cNvCxnSpPr>
          <p:nvPr/>
        </p:nvCxnSpPr>
        <p:spPr>
          <a:xfrm>
            <a:off x="4137622" y="2075686"/>
            <a:ext cx="210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33FEAF-B879-354F-B46F-C8F9120A4189}"/>
              </a:ext>
            </a:extLst>
          </p:cNvPr>
          <p:cNvCxnSpPr/>
          <p:nvPr/>
        </p:nvCxnSpPr>
        <p:spPr>
          <a:xfrm>
            <a:off x="4137622" y="2507910"/>
            <a:ext cx="17694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F2B6692-9A5F-190E-1651-E44F48A3E77D}"/>
              </a:ext>
            </a:extLst>
          </p:cNvPr>
          <p:cNvSpPr/>
          <p:nvPr/>
        </p:nvSpPr>
        <p:spPr>
          <a:xfrm rot="5400000">
            <a:off x="5978691" y="2338758"/>
            <a:ext cx="195014" cy="338306"/>
          </a:xfrm>
          <a:prstGeom prst="triangle">
            <a:avLst>
              <a:gd name="adj" fmla="val 4777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7CB056-3187-D5EB-61F4-A051E2FD078D}"/>
              </a:ext>
            </a:extLst>
          </p:cNvPr>
          <p:cNvCxnSpPr/>
          <p:nvPr/>
        </p:nvCxnSpPr>
        <p:spPr>
          <a:xfrm>
            <a:off x="4137622" y="2978512"/>
            <a:ext cx="1769423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C67CC6B-FB0E-F096-6C22-1CC81EEC8AF5}"/>
              </a:ext>
            </a:extLst>
          </p:cNvPr>
          <p:cNvSpPr/>
          <p:nvPr/>
        </p:nvSpPr>
        <p:spPr>
          <a:xfrm rot="5400000">
            <a:off x="5978691" y="2809360"/>
            <a:ext cx="195014" cy="338306"/>
          </a:xfrm>
          <a:prstGeom prst="triangle">
            <a:avLst>
              <a:gd name="adj" fmla="val 4777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noFill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9F42A2-1DD3-D8D7-37A2-6326DA7988F8}"/>
              </a:ext>
            </a:extLst>
          </p:cNvPr>
          <p:cNvCxnSpPr>
            <a:cxnSpLocks/>
          </p:cNvCxnSpPr>
          <p:nvPr/>
        </p:nvCxnSpPr>
        <p:spPr>
          <a:xfrm>
            <a:off x="4137622" y="3429000"/>
            <a:ext cx="2107729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0EAABC9-769F-2530-9412-C8ACA679D829}"/>
              </a:ext>
            </a:extLst>
          </p:cNvPr>
          <p:cNvCxnSpPr>
            <a:cxnSpLocks/>
          </p:cNvCxnSpPr>
          <p:nvPr/>
        </p:nvCxnSpPr>
        <p:spPr>
          <a:xfrm>
            <a:off x="4089952" y="3977706"/>
            <a:ext cx="210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이아몬드 15">
            <a:extLst>
              <a:ext uri="{FF2B5EF4-FFF2-40B4-BE49-F238E27FC236}">
                <a16:creationId xmlns:a16="http://schemas.microsoft.com/office/drawing/2014/main" id="{8A287C16-5915-FC36-1B8B-4E48649E0308}"/>
              </a:ext>
            </a:extLst>
          </p:cNvPr>
          <p:cNvSpPr/>
          <p:nvPr/>
        </p:nvSpPr>
        <p:spPr>
          <a:xfrm>
            <a:off x="4076950" y="3877016"/>
            <a:ext cx="385695" cy="201379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0822500-A03D-6E53-3A63-9F7F7039734D}"/>
              </a:ext>
            </a:extLst>
          </p:cNvPr>
          <p:cNvCxnSpPr>
            <a:cxnSpLocks/>
          </p:cNvCxnSpPr>
          <p:nvPr/>
        </p:nvCxnSpPr>
        <p:spPr>
          <a:xfrm>
            <a:off x="4089952" y="4265243"/>
            <a:ext cx="210772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F989F30B-20D7-8DF7-CCA5-3789B390F78C}"/>
              </a:ext>
            </a:extLst>
          </p:cNvPr>
          <p:cNvSpPr/>
          <p:nvPr/>
        </p:nvSpPr>
        <p:spPr>
          <a:xfrm>
            <a:off x="4076950" y="4164553"/>
            <a:ext cx="385695" cy="201379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24F2C5A-613C-F6D8-DA96-AEE1AF492676}"/>
              </a:ext>
            </a:extLst>
          </p:cNvPr>
          <p:cNvCxnSpPr>
            <a:cxnSpLocks/>
          </p:cNvCxnSpPr>
          <p:nvPr/>
        </p:nvCxnSpPr>
        <p:spPr>
          <a:xfrm>
            <a:off x="4089952" y="4816422"/>
            <a:ext cx="210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7DA14B6E-80B0-288B-5889-4242F8AFD922}"/>
              </a:ext>
            </a:extLst>
          </p:cNvPr>
          <p:cNvSpPr/>
          <p:nvPr/>
        </p:nvSpPr>
        <p:spPr>
          <a:xfrm>
            <a:off x="4076950" y="4715732"/>
            <a:ext cx="385695" cy="20137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C753459-38D5-8470-6BDE-E04C5FB2A512}"/>
              </a:ext>
            </a:extLst>
          </p:cNvPr>
          <p:cNvCxnSpPr>
            <a:cxnSpLocks/>
          </p:cNvCxnSpPr>
          <p:nvPr/>
        </p:nvCxnSpPr>
        <p:spPr>
          <a:xfrm>
            <a:off x="4089952" y="5103959"/>
            <a:ext cx="2107729" cy="0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E919BC15-072D-7EAD-A739-B1E1175D665B}"/>
              </a:ext>
            </a:extLst>
          </p:cNvPr>
          <p:cNvSpPr/>
          <p:nvPr/>
        </p:nvSpPr>
        <p:spPr>
          <a:xfrm>
            <a:off x="4076950" y="5003269"/>
            <a:ext cx="385695" cy="201379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12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2042-CDCC-EAF5-F230-BC23D85B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#1 - </a:t>
            </a:r>
            <a:r>
              <a:rPr lang="ko-KR" altLang="en-US" dirty="0"/>
              <a:t>연관 </a:t>
            </a:r>
            <a:r>
              <a:rPr lang="en-US" altLang="ko-KR" dirty="0"/>
              <a:t>(Association)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7CFB5-3325-CC4F-1408-C91C099B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u="sng" dirty="0"/>
              <a:t>객체 사이에</a:t>
            </a:r>
            <a:r>
              <a:rPr lang="ko-KR" altLang="en-US" dirty="0"/>
              <a:t> 참조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(reference)</a:t>
            </a:r>
            <a:r>
              <a:rPr lang="ko-KR" altLang="en-US" dirty="0"/>
              <a:t> 관계가 있는 경우에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학생이 수업을 등록하는 연관 관계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연관</a:t>
            </a:r>
            <a:endParaRPr lang="en-US" altLang="ko-KR" dirty="0"/>
          </a:p>
          <a:p>
            <a:pPr lvl="1"/>
            <a:r>
              <a:rPr lang="ko-KR" altLang="en-US" dirty="0"/>
              <a:t>만일 참조에 방향성이 있는 경우 화살표를 쓸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학생만 수업을 참조할 경우</a:t>
            </a:r>
            <a:br>
              <a:rPr lang="en-US" altLang="ko-KR" dirty="0"/>
            </a:br>
            <a:r>
              <a:rPr lang="en-US" altLang="ko-KR" dirty="0"/>
              <a:t>     (= </a:t>
            </a:r>
            <a:r>
              <a:rPr lang="ko-KR" altLang="en-US" dirty="0"/>
              <a:t>학생의 멤버 변수로 수업의 참조를 갖고</a:t>
            </a:r>
            <a:r>
              <a:rPr lang="en-US" altLang="ko-KR" dirty="0"/>
              <a:t>, </a:t>
            </a:r>
            <a:r>
              <a:rPr lang="ko-KR" altLang="en-US" dirty="0"/>
              <a:t>그 반대는 사실이 아닐 때</a:t>
            </a:r>
            <a:r>
              <a:rPr lang="en-US" altLang="ko-KR" dirty="0"/>
              <a:t>)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67EA62F-987F-5211-0A72-6A539BA8D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4" y="2286000"/>
            <a:ext cx="41052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017E3776-C73D-D6A3-92AB-57B6C19A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4" y="5581676"/>
            <a:ext cx="41052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7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F7452DC-D22D-1EBE-859A-5CC434A3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8"/>
          <a:stretch/>
        </p:blipFill>
        <p:spPr>
          <a:xfrm>
            <a:off x="3831821" y="1381484"/>
            <a:ext cx="8268731" cy="5082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F6B7B0-4A00-FBAF-9507-29E9AD9B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2.5 </a:t>
            </a:r>
            <a:r>
              <a:rPr lang="ko-KR" altLang="en-US" dirty="0"/>
              <a:t>의 다이어그램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74F4-F2AC-2D97-FB30-39F81A60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14</a:t>
            </a:r>
            <a:r>
              <a:rPr lang="ko-KR" altLang="en-US" dirty="0"/>
              <a:t>개 유형</a:t>
            </a:r>
            <a:br>
              <a:rPr lang="en-US" altLang="ko-KR" dirty="0"/>
            </a:br>
            <a:r>
              <a:rPr lang="en-US" altLang="ko-KR" dirty="0"/>
              <a:t>(= </a:t>
            </a:r>
            <a:r>
              <a:rPr lang="ko-KR" altLang="en-US" dirty="0"/>
              <a:t>구조 </a:t>
            </a:r>
            <a:r>
              <a:rPr lang="en-US" altLang="ko-KR" dirty="0"/>
              <a:t>7</a:t>
            </a:r>
            <a:r>
              <a:rPr lang="ko-KR" altLang="en-US" dirty="0"/>
              <a:t>개 </a:t>
            </a:r>
            <a:r>
              <a:rPr lang="en-US" altLang="ko-KR" dirty="0"/>
              <a:t>+ </a:t>
            </a:r>
            <a:r>
              <a:rPr lang="ko-KR" altLang="en-US" dirty="0"/>
              <a:t>동작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12B77-AE23-BF5D-A9BF-E4B920C8648A}"/>
              </a:ext>
            </a:extLst>
          </p:cNvPr>
          <p:cNvSpPr/>
          <p:nvPr/>
        </p:nvSpPr>
        <p:spPr>
          <a:xfrm>
            <a:off x="8277100" y="3688028"/>
            <a:ext cx="1088571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D710C9-71C8-7E97-7FF4-CFE54818D6AD}"/>
              </a:ext>
            </a:extLst>
          </p:cNvPr>
          <p:cNvSpPr/>
          <p:nvPr/>
        </p:nvSpPr>
        <p:spPr>
          <a:xfrm>
            <a:off x="4021777" y="3688028"/>
            <a:ext cx="1088571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2CB77B-3A1C-77EE-2C0D-5ED985CE4486}"/>
              </a:ext>
            </a:extLst>
          </p:cNvPr>
          <p:cNvSpPr/>
          <p:nvPr/>
        </p:nvSpPr>
        <p:spPr>
          <a:xfrm>
            <a:off x="7198427" y="5718523"/>
            <a:ext cx="995548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83F96E-6D1E-A8C3-3875-1A1118A5754F}"/>
              </a:ext>
            </a:extLst>
          </p:cNvPr>
          <p:cNvSpPr/>
          <p:nvPr/>
        </p:nvSpPr>
        <p:spPr>
          <a:xfrm>
            <a:off x="9611095" y="3688028"/>
            <a:ext cx="1088571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C7CD4E-EFD5-1729-766E-D36112828502}"/>
              </a:ext>
            </a:extLst>
          </p:cNvPr>
          <p:cNvSpPr/>
          <p:nvPr/>
        </p:nvSpPr>
        <p:spPr>
          <a:xfrm>
            <a:off x="10945090" y="3688028"/>
            <a:ext cx="1088571" cy="6056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1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8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2042-CDCC-EAF5-F230-BC23D85B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#1 - </a:t>
            </a:r>
            <a:r>
              <a:rPr lang="ko-KR" altLang="en-US" dirty="0"/>
              <a:t>연관 </a:t>
            </a:r>
            <a:r>
              <a:rPr lang="en-US" altLang="ko-KR" dirty="0"/>
              <a:t>(Association)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7CFB5-3325-CC4F-1408-C91C099B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관계 위에 부가적인 정보를 추가할 수 있음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연관 관계에 대한 이름 표기</a:t>
            </a:r>
            <a:endParaRPr lang="en-US" altLang="ko-KR" dirty="0"/>
          </a:p>
          <a:p>
            <a:pPr lvl="2"/>
            <a:r>
              <a:rPr lang="ko-KR" altLang="en-US" dirty="0"/>
              <a:t>선 가운데에 기재</a:t>
            </a:r>
            <a:endParaRPr lang="en-US" altLang="ko-K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67D14DA-D0C4-A620-B9CB-ECD8A81A7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24" y="2681205"/>
            <a:ext cx="6373617" cy="177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68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2042-CDCC-EAF5-F230-BC23D85B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#1 - </a:t>
            </a:r>
            <a:r>
              <a:rPr lang="ko-KR" altLang="en-US" dirty="0"/>
              <a:t>연관 </a:t>
            </a:r>
            <a:r>
              <a:rPr lang="en-US" altLang="ko-KR" dirty="0"/>
              <a:t>(Association)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7CFB5-3325-CC4F-1408-C91C099B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관계 위에 부가적인 정보를 추가할 수 있음</a:t>
            </a:r>
            <a:endParaRPr lang="en-US" altLang="ko-KR" dirty="0"/>
          </a:p>
          <a:p>
            <a:pPr marL="914400" lvl="1" indent="-457200">
              <a:buFont typeface="+mj-lt"/>
              <a:buAutoNum type="arabicPeriod" startAt="2"/>
            </a:pPr>
            <a:r>
              <a:rPr lang="ko-KR" altLang="en-US" dirty="0"/>
              <a:t>속성</a:t>
            </a:r>
            <a:r>
              <a:rPr lang="en-US" altLang="ko-KR" dirty="0"/>
              <a:t>(= </a:t>
            </a:r>
            <a:r>
              <a:rPr lang="ko-KR" altLang="en-US" dirty="0"/>
              <a:t>멤버 변수</a:t>
            </a:r>
            <a:r>
              <a:rPr lang="en-US" altLang="ko-KR" dirty="0"/>
              <a:t>) </a:t>
            </a:r>
            <a:r>
              <a:rPr lang="ko-KR" altLang="en-US" dirty="0"/>
              <a:t>기재</a:t>
            </a:r>
            <a:endParaRPr lang="en-US" altLang="ko-KR" dirty="0"/>
          </a:p>
          <a:p>
            <a:pPr lvl="2"/>
            <a:r>
              <a:rPr lang="en-US" altLang="ko-KR" dirty="0"/>
              <a:t>Student </a:t>
            </a:r>
            <a:r>
              <a:rPr lang="ko-KR" altLang="en-US" dirty="0"/>
              <a:t>객체의 </a:t>
            </a:r>
            <a:r>
              <a:rPr lang="en-US" altLang="ko-KR" dirty="0"/>
              <a:t>classes </a:t>
            </a:r>
            <a:r>
              <a:rPr lang="ko-KR" altLang="en-US" dirty="0"/>
              <a:t>속성을 이용해 </a:t>
            </a:r>
            <a:r>
              <a:rPr lang="en-US" altLang="ko-KR" dirty="0"/>
              <a:t>Course </a:t>
            </a:r>
            <a:r>
              <a:rPr lang="ko-KR" altLang="en-US" dirty="0"/>
              <a:t>객체를 참조할 때</a:t>
            </a:r>
            <a:r>
              <a:rPr lang="en-US" altLang="ko-KR" dirty="0"/>
              <a:t>/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E9594-8C1B-332F-B037-2EB64949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024" y="2760982"/>
            <a:ext cx="6448098" cy="20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49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A2042-CDCC-EAF5-F230-BC23D85B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#1 - </a:t>
            </a:r>
            <a:r>
              <a:rPr lang="ko-KR" altLang="en-US" dirty="0"/>
              <a:t>연관 </a:t>
            </a:r>
            <a:r>
              <a:rPr lang="en-US" altLang="ko-KR" dirty="0"/>
              <a:t>(Association)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7CFB5-3325-CC4F-1408-C91C099B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연관 관계 위에 부가적인 정보를 추가할 수 있음</a:t>
            </a:r>
            <a:endParaRPr lang="en-US" altLang="ko-KR" dirty="0"/>
          </a:p>
          <a:p>
            <a:pPr marL="914400" lvl="1" indent="-457200">
              <a:buFont typeface="+mj-lt"/>
              <a:buAutoNum type="arabicPeriod" startAt="3"/>
            </a:pPr>
            <a:r>
              <a:rPr lang="ko-KR" altLang="en-US" dirty="0"/>
              <a:t>다중성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(multiplicity)</a:t>
            </a:r>
            <a:r>
              <a:rPr lang="en-US" altLang="ko-KR" dirty="0"/>
              <a:t> </a:t>
            </a:r>
            <a:r>
              <a:rPr lang="ko-KR" altLang="en-US" dirty="0"/>
              <a:t>기재</a:t>
            </a:r>
            <a:endParaRPr lang="en-US" altLang="ko-KR" dirty="0"/>
          </a:p>
          <a:p>
            <a:pPr lvl="2"/>
            <a:r>
              <a:rPr lang="en-US" altLang="ko-KR" dirty="0"/>
              <a:t>Student </a:t>
            </a:r>
            <a:r>
              <a:rPr lang="ko-KR" altLang="en-US" dirty="0"/>
              <a:t>객체는 </a:t>
            </a:r>
            <a:r>
              <a:rPr lang="en-US" altLang="ko-KR" dirty="0"/>
              <a:t>0</a:t>
            </a:r>
            <a:r>
              <a:rPr lang="ko-KR" altLang="en-US" dirty="0"/>
              <a:t> 개 이상의 </a:t>
            </a:r>
            <a:r>
              <a:rPr lang="en-US" altLang="ko-KR" dirty="0"/>
              <a:t>Course </a:t>
            </a:r>
            <a:r>
              <a:rPr lang="ko-KR" altLang="en-US" dirty="0"/>
              <a:t>를 가질 수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Course </a:t>
            </a:r>
            <a:r>
              <a:rPr lang="ko-KR" altLang="en-US" dirty="0"/>
              <a:t>객체는 </a:t>
            </a:r>
            <a:r>
              <a:rPr lang="en-US" altLang="ko-KR" dirty="0"/>
              <a:t>Student </a:t>
            </a:r>
            <a:r>
              <a:rPr lang="ko-KR" altLang="en-US" dirty="0"/>
              <a:t>객체를 </a:t>
            </a:r>
            <a:r>
              <a:rPr lang="en-US" altLang="ko-KR" dirty="0"/>
              <a:t>10</a:t>
            </a:r>
            <a:r>
              <a:rPr lang="ko-KR" altLang="en-US" dirty="0"/>
              <a:t>개 이상 </a:t>
            </a:r>
            <a:r>
              <a:rPr lang="en-US" altLang="ko-KR" dirty="0"/>
              <a:t>30</a:t>
            </a:r>
            <a:r>
              <a:rPr lang="ko-KR" altLang="en-US" dirty="0"/>
              <a:t>개 이하 가질 때</a:t>
            </a:r>
            <a:endParaRPr lang="en-US" altLang="ko-KR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EFA6816D-BD2F-F911-12D5-B8BA0F052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24" y="3204517"/>
            <a:ext cx="6400334" cy="20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144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071-4D56-5F84-11F1-BE112ED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#2 - </a:t>
            </a:r>
            <a:r>
              <a:rPr lang="ko-KR" altLang="en-US" dirty="0"/>
              <a:t>일반화 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0ED7-EF13-9727-68EF-881B7389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관계를 나타냄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객체 지향에서 </a:t>
            </a:r>
            <a:r>
              <a:rPr lang="en-US" altLang="ko-KR" dirty="0"/>
              <a:t>Parent </a:t>
            </a:r>
            <a:r>
              <a:rPr lang="ko-KR" altLang="en-US" dirty="0"/>
              <a:t>는 </a:t>
            </a:r>
            <a:r>
              <a:rPr lang="en-US" altLang="ko-KR" dirty="0"/>
              <a:t>Children </a:t>
            </a:r>
            <a:r>
              <a:rPr lang="ko-KR" altLang="en-US" dirty="0"/>
              <a:t>의 일반화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(generalization)</a:t>
            </a:r>
            <a:r>
              <a:rPr lang="en-US" altLang="ko-KR" dirty="0"/>
              <a:t> </a:t>
            </a:r>
            <a:r>
              <a:rPr lang="ko-KR" altLang="en-US" dirty="0"/>
              <a:t>형태이고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  Child </a:t>
            </a:r>
            <a:r>
              <a:rPr lang="ko-KR" altLang="en-US" dirty="0"/>
              <a:t>는 </a:t>
            </a:r>
            <a:r>
              <a:rPr lang="en-US" altLang="ko-KR" dirty="0"/>
              <a:t>Parent </a:t>
            </a:r>
            <a:r>
              <a:rPr lang="ko-KR" altLang="en-US" dirty="0"/>
              <a:t>의 구체화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(specialization)</a:t>
            </a:r>
            <a:r>
              <a:rPr lang="en-US" altLang="ko-KR" dirty="0"/>
              <a:t> </a:t>
            </a:r>
            <a:r>
              <a:rPr lang="ko-KR" altLang="en-US" dirty="0"/>
              <a:t>형태임</a:t>
            </a:r>
          </a:p>
        </p:txBody>
      </p:sp>
      <p:pic>
        <p:nvPicPr>
          <p:cNvPr id="25606" name="Picture 6">
            <a:extLst>
              <a:ext uri="{FF2B5EF4-FFF2-40B4-BE49-F238E27FC236}">
                <a16:creationId xmlns:a16="http://schemas.microsoft.com/office/drawing/2014/main" id="{4DC9B836-FD32-ADAE-BB1F-6608D0E88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6" y="2790825"/>
            <a:ext cx="31623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8" name="Picture 8">
            <a:extLst>
              <a:ext uri="{FF2B5EF4-FFF2-40B4-BE49-F238E27FC236}">
                <a16:creationId xmlns:a16="http://schemas.microsoft.com/office/drawing/2014/main" id="{696C3D29-1A95-1E0B-DA67-6260E2A5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058" y="2790825"/>
            <a:ext cx="31623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2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071-4D56-5F84-11F1-BE112ED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#2 - </a:t>
            </a:r>
            <a:r>
              <a:rPr lang="ko-KR" altLang="en-US" dirty="0"/>
              <a:t>일반화 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0ED7-EF13-9727-68EF-881B7389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형제 관계에 있는 자식 클래스들은 화살표를 묶어서 표기 가능</a:t>
            </a:r>
          </a:p>
        </p:txBody>
      </p:sp>
      <p:pic>
        <p:nvPicPr>
          <p:cNvPr id="26638" name="Picture 14">
            <a:extLst>
              <a:ext uri="{FF2B5EF4-FFF2-40B4-BE49-F238E27FC236}">
                <a16:creationId xmlns:a16="http://schemas.microsoft.com/office/drawing/2014/main" id="{7A72628D-B584-804E-C268-A08DD857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15" y="1980474"/>
            <a:ext cx="39243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40" name="Picture 16">
            <a:extLst>
              <a:ext uri="{FF2B5EF4-FFF2-40B4-BE49-F238E27FC236}">
                <a16:creationId xmlns:a16="http://schemas.microsoft.com/office/drawing/2014/main" id="{8727EE71-14F9-F1E4-E1A9-345A85B95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260" y="1980474"/>
            <a:ext cx="39243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540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4B071-4D56-5F84-11F1-BE112ED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#2 - </a:t>
            </a:r>
            <a:r>
              <a:rPr lang="ko-KR" altLang="en-US" dirty="0"/>
              <a:t>일반화 </a:t>
            </a:r>
            <a:r>
              <a:rPr lang="en-US" altLang="ko-KR" dirty="0"/>
              <a:t>(Generalization)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20ED7-EF13-9727-68EF-881B73897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성격이 다른 형제라면 화살표를 분리해서 이를 강조할 수 있음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사자</a:t>
            </a:r>
            <a:r>
              <a:rPr lang="en-US" altLang="ko-KR" dirty="0"/>
              <a:t>, </a:t>
            </a:r>
            <a:r>
              <a:rPr lang="ko-KR" altLang="en-US" dirty="0"/>
              <a:t>호랑이 같은 네 발 동물 </a:t>
            </a:r>
            <a:r>
              <a:rPr lang="en-US" altLang="ko-KR" dirty="0"/>
              <a:t>vs. </a:t>
            </a:r>
            <a:r>
              <a:rPr lang="ko-KR" altLang="en-US" dirty="0"/>
              <a:t>앵무새</a:t>
            </a:r>
            <a:r>
              <a:rPr lang="en-US" altLang="ko-KR" dirty="0"/>
              <a:t>, </a:t>
            </a:r>
            <a:r>
              <a:rPr lang="ko-KR" altLang="en-US" dirty="0"/>
              <a:t>펠리컨 같은 새 종류</a:t>
            </a:r>
          </a:p>
        </p:txBody>
      </p:sp>
      <p:pic>
        <p:nvPicPr>
          <p:cNvPr id="27654" name="Picture 6">
            <a:extLst>
              <a:ext uri="{FF2B5EF4-FFF2-40B4-BE49-F238E27FC236}">
                <a16:creationId xmlns:a16="http://schemas.microsoft.com/office/drawing/2014/main" id="{C050E855-8A93-25CD-FF22-39FED30AC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t="7308" r="6004" b="7335"/>
          <a:stretch/>
        </p:blipFill>
        <p:spPr bwMode="auto">
          <a:xfrm>
            <a:off x="1108129" y="2580467"/>
            <a:ext cx="7074976" cy="347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109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6CDA2388-56D0-CB06-735F-3C74FBA12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78" y="2840496"/>
            <a:ext cx="63055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375D5C8-3B67-58AC-A8EB-EEE5587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#2 - </a:t>
            </a:r>
            <a:r>
              <a:rPr lang="ko-KR" altLang="en-US" dirty="0"/>
              <a:t>일반화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74AB1-EB14-F857-DD7B-5ABEAA199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다형성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(polymorphism)</a:t>
            </a:r>
            <a:r>
              <a:rPr lang="ko-KR" altLang="en-US" dirty="0"/>
              <a:t>을 표기하는 법</a:t>
            </a:r>
            <a:endParaRPr lang="en-US" altLang="ko-KR" dirty="0"/>
          </a:p>
          <a:p>
            <a:pPr lvl="1"/>
            <a:r>
              <a:rPr lang="en-US" altLang="ko-KR" dirty="0"/>
              <a:t>subclass</a:t>
            </a:r>
            <a:r>
              <a:rPr lang="ko-KR" altLang="en-US" dirty="0"/>
              <a:t> 는 </a:t>
            </a:r>
            <a:r>
              <a:rPr lang="en-US" altLang="ko-KR" dirty="0"/>
              <a:t>superclass </a:t>
            </a:r>
            <a:r>
              <a:rPr lang="ko-KR" altLang="en-US" dirty="0"/>
              <a:t>의 일부 오퍼레이션을 </a:t>
            </a:r>
            <a:r>
              <a:rPr lang="ko-KR" altLang="en-US" dirty="0" err="1"/>
              <a:t>오버라이드</a:t>
            </a:r>
            <a:r>
              <a:rPr lang="ko-KR" altLang="en-US" dirty="0"/>
              <a:t> 할 수 있음</a:t>
            </a:r>
            <a:endParaRPr lang="en-US" altLang="ko-KR" dirty="0"/>
          </a:p>
          <a:p>
            <a:pPr lvl="1"/>
            <a:r>
              <a:rPr lang="ko-KR" altLang="en-US" dirty="0"/>
              <a:t>오퍼레이션의 </a:t>
            </a:r>
            <a:r>
              <a:rPr lang="en-US" altLang="ko-KR" dirty="0"/>
              <a:t>signature </a:t>
            </a:r>
            <a:r>
              <a:rPr lang="ko-KR" altLang="en-US" dirty="0"/>
              <a:t>이 동일하면 </a:t>
            </a:r>
            <a:r>
              <a:rPr lang="ko-KR" altLang="en-US" dirty="0" err="1"/>
              <a:t>오버라이드한</a:t>
            </a:r>
            <a:r>
              <a:rPr lang="ko-KR" altLang="en-US" dirty="0"/>
              <a:t> 것으로 취급함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1674AB-5A2C-5E7E-F00E-EA57403CDDBC}"/>
              </a:ext>
            </a:extLst>
          </p:cNvPr>
          <p:cNvSpPr/>
          <p:nvPr/>
        </p:nvSpPr>
        <p:spPr>
          <a:xfrm>
            <a:off x="2436334" y="4184813"/>
            <a:ext cx="2600616" cy="32933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2090CA-2640-596C-FD71-FE0DAD0E5136}"/>
              </a:ext>
            </a:extLst>
          </p:cNvPr>
          <p:cNvSpPr/>
          <p:nvPr/>
        </p:nvSpPr>
        <p:spPr>
          <a:xfrm>
            <a:off x="914918" y="5639071"/>
            <a:ext cx="2533455" cy="32933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7C1B712-9E5B-9BCE-2E9F-76D74D21FA47}"/>
              </a:ext>
            </a:extLst>
          </p:cNvPr>
          <p:cNvSpPr/>
          <p:nvPr/>
        </p:nvSpPr>
        <p:spPr>
          <a:xfrm>
            <a:off x="3736642" y="5639071"/>
            <a:ext cx="2600616" cy="329339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994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141F81-DA27-F8F9-0D89-98B5A6C4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다이어그램을 </a:t>
            </a:r>
            <a:r>
              <a:rPr lang="en-US" altLang="ko-KR" dirty="0"/>
              <a:t>C++ </a:t>
            </a:r>
            <a:r>
              <a:rPr lang="ko-KR" altLang="en-US" dirty="0"/>
              <a:t>로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제한시간</a:t>
            </a:r>
            <a:r>
              <a:rPr lang="en-US" altLang="ko-KR" dirty="0"/>
              <a:t>: 5</a:t>
            </a:r>
            <a:r>
              <a:rPr lang="ko-KR" altLang="en-US" dirty="0"/>
              <a:t>분 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75D5C8-3B67-58AC-A8EB-EEE5587AE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: </a:t>
            </a:r>
            <a:r>
              <a:rPr lang="ko-KR" altLang="en-US" dirty="0"/>
              <a:t>다음을 </a:t>
            </a:r>
            <a:r>
              <a:rPr lang="en-US" altLang="ko-KR" dirty="0"/>
              <a:t>C++ </a:t>
            </a:r>
            <a:r>
              <a:rPr lang="ko-KR" altLang="en-US" dirty="0"/>
              <a:t>클래스로 구현하라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CA3B906D-E3D6-5368-9545-009903FFAF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t="6620" r="5471" b="7343"/>
          <a:stretch/>
        </p:blipFill>
        <p:spPr bwMode="auto">
          <a:xfrm>
            <a:off x="467386" y="2681207"/>
            <a:ext cx="5610388" cy="299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DA8AE-F30C-6DE6-FC5A-185285776FAE}"/>
              </a:ext>
            </a:extLst>
          </p:cNvPr>
          <p:cNvSpPr txBox="1"/>
          <p:nvPr/>
        </p:nvSpPr>
        <p:spPr>
          <a:xfrm>
            <a:off x="7112788" y="2012752"/>
            <a:ext cx="4740544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Customer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Administrator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042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45166-6296-254B-CE96-4B720D7D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#3 -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0EB36-1689-B1F4-C588-ACE7C41DB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interface</a:t>
            </a:r>
            <a:r>
              <a:rPr lang="en-US" altLang="ko-KR" dirty="0"/>
              <a:t> </a:t>
            </a:r>
            <a:r>
              <a:rPr lang="ko-KR" altLang="en-US" dirty="0"/>
              <a:t>를 구현할 때 사용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latin typeface="Consolas" panose="020B0609020204030204" pitchFamily="49" charset="0"/>
              </a:rPr>
              <a:t>interface</a:t>
            </a:r>
            <a:r>
              <a:rPr lang="en-US" altLang="ko-KR" dirty="0"/>
              <a:t> </a:t>
            </a:r>
            <a:r>
              <a:rPr lang="ko-KR" altLang="en-US" dirty="0"/>
              <a:t>가 아닌 </a:t>
            </a:r>
            <a:r>
              <a:rPr lang="en-US" altLang="ko-KR" dirty="0">
                <a:latin typeface="Consolas" panose="020B0609020204030204" pitchFamily="49" charset="0"/>
              </a:rPr>
              <a:t>abstract class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“</a:t>
            </a:r>
            <a:r>
              <a:rPr lang="ko-KR" altLang="en-US" dirty="0"/>
              <a:t>일반화</a:t>
            </a:r>
            <a:r>
              <a:rPr lang="en-US" altLang="ko-KR" dirty="0"/>
              <a:t>” </a:t>
            </a:r>
            <a:r>
              <a:rPr lang="ko-KR" altLang="en-US" dirty="0"/>
              <a:t>관계를 이용함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점선에 안이 비어 있는 삼각형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F81B46D1-9A3D-D055-8CD0-A6DEF9428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1" b="8621"/>
          <a:stretch/>
        </p:blipFill>
        <p:spPr bwMode="auto">
          <a:xfrm>
            <a:off x="483849" y="3708885"/>
            <a:ext cx="3568958" cy="301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45166-6296-254B-CE96-4B720D7D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#3 - </a:t>
            </a:r>
            <a:r>
              <a:rPr lang="ko-KR" altLang="en-US" dirty="0"/>
              <a:t>구현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39B031-21CD-6A4A-816C-61236DFC8F8E}"/>
              </a:ext>
            </a:extLst>
          </p:cNvPr>
          <p:cNvCxnSpPr>
            <a:cxnSpLocks/>
          </p:cNvCxnSpPr>
          <p:nvPr/>
        </p:nvCxnSpPr>
        <p:spPr>
          <a:xfrm>
            <a:off x="4787839" y="2211925"/>
            <a:ext cx="13319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B01C19-0F79-991C-C999-AA62457E42D4}"/>
              </a:ext>
            </a:extLst>
          </p:cNvPr>
          <p:cNvSpPr txBox="1"/>
          <p:nvPr/>
        </p:nvSpPr>
        <p:spPr>
          <a:xfrm>
            <a:off x="4915900" y="184259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Java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10CA7-0765-FD0C-772B-2E01D485C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91" y="1658564"/>
            <a:ext cx="3525527" cy="357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355E48-0CEC-A40F-72B8-07C57DBBEAAF}"/>
              </a:ext>
            </a:extLst>
          </p:cNvPr>
          <p:cNvSpPr txBox="1"/>
          <p:nvPr/>
        </p:nvSpPr>
        <p:spPr>
          <a:xfrm>
            <a:off x="6445844" y="1404635"/>
            <a:ext cx="533286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Parrot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36443-A628-B411-813C-FE804DF54C94}"/>
              </a:ext>
            </a:extLst>
          </p:cNvPr>
          <p:cNvSpPr txBox="1"/>
          <p:nvPr/>
        </p:nvSpPr>
        <p:spPr>
          <a:xfrm>
            <a:off x="6445844" y="4299203"/>
            <a:ext cx="533286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Parrot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8EB11B-54E8-F460-8C7D-BF5BD44615A0}"/>
              </a:ext>
            </a:extLst>
          </p:cNvPr>
          <p:cNvCxnSpPr>
            <a:cxnSpLocks/>
          </p:cNvCxnSpPr>
          <p:nvPr/>
        </p:nvCxnSpPr>
        <p:spPr>
          <a:xfrm>
            <a:off x="4787839" y="4668535"/>
            <a:ext cx="133191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1E53A3-614F-FDC2-B7CD-3FDC29A7C286}"/>
              </a:ext>
            </a:extLst>
          </p:cNvPr>
          <p:cNvSpPr txBox="1"/>
          <p:nvPr/>
        </p:nvSpPr>
        <p:spPr>
          <a:xfrm>
            <a:off x="4915900" y="42992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C++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40384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E28B0-5386-151B-B1C0-0C61082D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모델링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296E7-9985-B241-22AC-746714656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요구를 정리하고</a:t>
            </a:r>
            <a:r>
              <a:rPr lang="en-US" altLang="ko-KR" dirty="0"/>
              <a:t>, </a:t>
            </a:r>
            <a:r>
              <a:rPr lang="ko-KR" altLang="en-US" dirty="0" err="1"/>
              <a:t>유스</a:t>
            </a:r>
            <a:r>
              <a:rPr lang="ko-KR" altLang="en-US" dirty="0"/>
              <a:t> 케이스 다이어그램을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유스</a:t>
            </a:r>
            <a:r>
              <a:rPr lang="ko-KR" altLang="en-US" dirty="0"/>
              <a:t> 케이스로부터 클래스 후보를 추출해서 클래스 다이어그램 밑그림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err="1"/>
              <a:t>유스</a:t>
            </a:r>
            <a:r>
              <a:rPr lang="ko-KR" altLang="en-US" dirty="0"/>
              <a:t> 케이스로부터 행위 다이어그램들을 작성</a:t>
            </a:r>
            <a:endParaRPr lang="en-US" altLang="ko-KR" dirty="0"/>
          </a:p>
          <a:p>
            <a:pPr lvl="1"/>
            <a:r>
              <a:rPr lang="ko-KR" altLang="en-US" dirty="0"/>
              <a:t>순차 다이어그램</a:t>
            </a:r>
            <a:endParaRPr lang="en-US" altLang="ko-KR" dirty="0"/>
          </a:p>
          <a:p>
            <a:pPr lvl="1"/>
            <a:r>
              <a:rPr lang="ko-KR" altLang="en-US" dirty="0"/>
              <a:t>상태 기계 다이어그램</a:t>
            </a:r>
            <a:endParaRPr lang="en-US" altLang="ko-KR" dirty="0"/>
          </a:p>
          <a:p>
            <a:pPr lvl="1"/>
            <a:r>
              <a:rPr lang="ko-KR" altLang="en-US" dirty="0"/>
              <a:t>액티비티 다이어그램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행위 다이어그램들을 통해 드러난 정보를 이용해 클래스 다이어그램 완성</a:t>
            </a:r>
            <a:endParaRPr lang="en-US" altLang="ko-KR" dirty="0"/>
          </a:p>
          <a:p>
            <a:pPr lvl="1"/>
            <a:r>
              <a:rPr lang="ko-KR" altLang="en-US" dirty="0"/>
              <a:t>클래스 속성</a:t>
            </a:r>
            <a:r>
              <a:rPr lang="en-US" altLang="ko-KR" dirty="0"/>
              <a:t>(attribute)</a:t>
            </a:r>
          </a:p>
          <a:p>
            <a:pPr lvl="1"/>
            <a:r>
              <a:rPr lang="ko-KR" altLang="en-US" dirty="0"/>
              <a:t>클래스의 동작</a:t>
            </a:r>
            <a:r>
              <a:rPr lang="en-US" altLang="ko-KR" dirty="0"/>
              <a:t>(method)</a:t>
            </a:r>
          </a:p>
          <a:p>
            <a:pPr lvl="1"/>
            <a:r>
              <a:rPr lang="ko-KR" altLang="en-US" dirty="0"/>
              <a:t>클래스 간 관계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0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45166-6296-254B-CE96-4B720D7D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</a:t>
            </a:r>
            <a:r>
              <a:rPr lang="en-US" altLang="ko-KR" dirty="0"/>
              <a:t>: </a:t>
            </a:r>
            <a:r>
              <a:rPr lang="ko-KR" altLang="en-US" dirty="0"/>
              <a:t>다음을 </a:t>
            </a:r>
            <a:r>
              <a:rPr lang="en-US" altLang="ko-KR" dirty="0"/>
              <a:t>Java </a:t>
            </a:r>
            <a:r>
              <a:rPr lang="ko-KR" altLang="en-US" dirty="0"/>
              <a:t>클래스로 구현하라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B616E-B513-448B-F2F0-09AAD087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다이어그램을 </a:t>
            </a:r>
            <a:r>
              <a:rPr lang="en-US" altLang="ko-KR" dirty="0"/>
              <a:t>Java </a:t>
            </a:r>
            <a:r>
              <a:rPr lang="ko-KR" altLang="en-US" dirty="0"/>
              <a:t>로 </a:t>
            </a:r>
            <a:r>
              <a:rPr lang="ko-KR" altLang="en-US" dirty="0" err="1"/>
              <a:t>구현하시오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제한시간</a:t>
            </a:r>
            <a:r>
              <a:rPr lang="en-US" altLang="ko-KR" dirty="0"/>
              <a:t>: 5</a:t>
            </a:r>
            <a:r>
              <a:rPr lang="ko-KR" altLang="en-US" dirty="0"/>
              <a:t>분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418C8A83-E146-B9A7-F22E-427C1E9AC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9" r="6107"/>
          <a:stretch/>
        </p:blipFill>
        <p:spPr bwMode="auto">
          <a:xfrm>
            <a:off x="302218" y="2402049"/>
            <a:ext cx="590018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DA90C-F7DF-0F9B-B2C2-F2165DB0A9F2}"/>
              </a:ext>
            </a:extLst>
          </p:cNvPr>
          <p:cNvSpPr txBox="1"/>
          <p:nvPr/>
        </p:nvSpPr>
        <p:spPr>
          <a:xfrm>
            <a:off x="6406872" y="1986551"/>
            <a:ext cx="56509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OAuthProvider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5372D-249D-E9D4-ED3E-4EE36594226B}"/>
              </a:ext>
            </a:extLst>
          </p:cNvPr>
          <p:cNvSpPr txBox="1"/>
          <p:nvPr/>
        </p:nvSpPr>
        <p:spPr>
          <a:xfrm>
            <a:off x="6406872" y="2931330"/>
            <a:ext cx="56509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2061E5-3E63-8E92-AEC8-A5954BC6B4E2}"/>
              </a:ext>
            </a:extLst>
          </p:cNvPr>
          <p:cNvSpPr txBox="1"/>
          <p:nvPr/>
        </p:nvSpPr>
        <p:spPr>
          <a:xfrm>
            <a:off x="6406872" y="3876109"/>
            <a:ext cx="5650927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KakaoOAuthHandler</a:t>
            </a:r>
            <a:b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OAuthProvider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}</a:t>
            </a: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@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authorize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5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02" name="Picture 10">
            <a:extLst>
              <a:ext uri="{FF2B5EF4-FFF2-40B4-BE49-F238E27FC236}">
                <a16:creationId xmlns:a16="http://schemas.microsoft.com/office/drawing/2014/main" id="{FA5288C3-FD61-7089-03C9-2173373D3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283" y="4774241"/>
            <a:ext cx="2240895" cy="181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C5CD653-51EE-E0A0-27E8-E02445FA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#4 - </a:t>
            </a:r>
            <a:r>
              <a:rPr lang="ko-KR" altLang="en-US" dirty="0"/>
              <a:t>의존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60762-0083-CBFA-34B7-36B45250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클래스가</a:t>
            </a:r>
            <a:r>
              <a:rPr lang="en-US" altLang="ko-KR" dirty="0"/>
              <a:t> </a:t>
            </a:r>
            <a:r>
              <a:rPr lang="ko-KR" altLang="en-US" dirty="0"/>
              <a:t>다른 클래스에</a:t>
            </a:r>
            <a:r>
              <a:rPr lang="en-US" altLang="ko-KR" dirty="0"/>
              <a:t> </a:t>
            </a:r>
            <a:r>
              <a:rPr lang="ko-KR" altLang="en-US" dirty="0"/>
              <a:t>의존적일 때 사용</a:t>
            </a:r>
            <a:endParaRPr lang="en-US" altLang="ko-KR" dirty="0"/>
          </a:p>
          <a:p>
            <a:pPr lvl="1"/>
            <a:r>
              <a:rPr lang="ko-KR" altLang="en-US" dirty="0"/>
              <a:t>오퍼레이션의 매개 변수 타입이나 리턴 타입으로 사용될 때</a:t>
            </a:r>
            <a:endParaRPr lang="en-US" altLang="ko-KR" dirty="0"/>
          </a:p>
          <a:p>
            <a:pPr lvl="1"/>
            <a:r>
              <a:rPr lang="ko-KR" altLang="en-US" dirty="0"/>
              <a:t>지역 변수의 타입으로 사용될 때</a:t>
            </a:r>
            <a:endParaRPr lang="en-US" altLang="ko-KR" dirty="0"/>
          </a:p>
          <a:p>
            <a:r>
              <a:rPr lang="ko-KR" altLang="en-US" dirty="0"/>
              <a:t>비교</a:t>
            </a:r>
            <a:r>
              <a:rPr lang="en-US" altLang="ko-KR" dirty="0"/>
              <a:t>: </a:t>
            </a:r>
            <a:r>
              <a:rPr lang="ko-KR" altLang="en-US" dirty="0"/>
              <a:t>연관</a:t>
            </a:r>
            <a:r>
              <a:rPr lang="en-US" altLang="ko-KR" dirty="0"/>
              <a:t>(Association)</a:t>
            </a:r>
          </a:p>
          <a:p>
            <a:pPr lvl="1"/>
            <a:r>
              <a:rPr lang="ko-KR" altLang="en-US" dirty="0"/>
              <a:t>연관은 대개 멤버 변수 형태로 나타남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 관계라면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B </a:t>
            </a:r>
            <a:r>
              <a:rPr lang="ko-KR" altLang="en-US" dirty="0"/>
              <a:t>의 인터페이스 변경이 </a:t>
            </a:r>
            <a:r>
              <a:rPr lang="en-US" altLang="ko-KR" dirty="0"/>
              <a:t>A </a:t>
            </a:r>
            <a:r>
              <a:rPr lang="ko-KR" altLang="en-US" dirty="0"/>
              <a:t>에 영향을 미침을 의미함</a:t>
            </a:r>
            <a:endParaRPr lang="en-US" altLang="ko-KR" dirty="0"/>
          </a:p>
          <a:p>
            <a:r>
              <a:rPr lang="ko-KR" altLang="en-US" dirty="0"/>
              <a:t>점선 화살표로 표시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99819B6E-8DA2-D452-712F-BD91FD68F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9536" r="8609" b="9220"/>
          <a:stretch/>
        </p:blipFill>
        <p:spPr bwMode="auto">
          <a:xfrm>
            <a:off x="8810785" y="2363491"/>
            <a:ext cx="3277893" cy="25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27EA19-6661-BC22-6AF0-A531919E9F53}"/>
              </a:ext>
            </a:extLst>
          </p:cNvPr>
          <p:cNvCxnSpPr/>
          <p:nvPr/>
        </p:nvCxnSpPr>
        <p:spPr>
          <a:xfrm>
            <a:off x="5788617" y="3649851"/>
            <a:ext cx="4060556" cy="1239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8CD882-D1C8-0A3A-01FB-812BAA5EFBFB}"/>
              </a:ext>
            </a:extLst>
          </p:cNvPr>
          <p:cNvCxnSpPr>
            <a:cxnSpLocks/>
          </p:cNvCxnSpPr>
          <p:nvPr/>
        </p:nvCxnSpPr>
        <p:spPr>
          <a:xfrm>
            <a:off x="6834753" y="1534332"/>
            <a:ext cx="3014420" cy="29059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5FC398-0C0D-503F-DFD3-06223AFB8A89}"/>
              </a:ext>
            </a:extLst>
          </p:cNvPr>
          <p:cNvCxnSpPr>
            <a:cxnSpLocks/>
          </p:cNvCxnSpPr>
          <p:nvPr/>
        </p:nvCxnSpPr>
        <p:spPr>
          <a:xfrm>
            <a:off x="3381216" y="5269423"/>
            <a:ext cx="683991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6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BBFAA-1A7D-28E0-1BC3-49BBD496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: MVC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30EBB-0392-860E-D348-AF3A7C917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39864"/>
            <a:ext cx="11742001" cy="5389536"/>
          </a:xfrm>
        </p:spPr>
        <p:txBody>
          <a:bodyPr/>
          <a:lstStyle/>
          <a:p>
            <a:r>
              <a:rPr lang="en-US" altLang="ko-KR" dirty="0">
                <a:latin typeface="Consolas" panose="020B0609020204030204" pitchFamily="49" charset="0"/>
              </a:rPr>
              <a:t>Model - View - Controller</a:t>
            </a:r>
            <a:r>
              <a:rPr lang="en-US" altLang="ko-KR" dirty="0"/>
              <a:t> </a:t>
            </a:r>
            <a:r>
              <a:rPr lang="ko-KR" altLang="en-US" dirty="0"/>
              <a:t>구조는 다음처럼 </a:t>
            </a:r>
            <a:r>
              <a:rPr lang="en-US" altLang="ko-KR" dirty="0"/>
              <a:t>UML </a:t>
            </a:r>
            <a:r>
              <a:rPr lang="ko-KR" altLang="en-US" dirty="0"/>
              <a:t>의존 관계로 표시할 수 있음</a:t>
            </a:r>
            <a:endParaRPr lang="en-US" altLang="ko-KR" dirty="0"/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Model</a:t>
            </a:r>
            <a:r>
              <a:rPr lang="en-US" altLang="ko-KR" dirty="0"/>
              <a:t>:</a:t>
            </a:r>
            <a:r>
              <a:rPr lang="ko-KR" altLang="en-US" dirty="0"/>
              <a:t> 데이터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매출 데이터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View</a:t>
            </a:r>
            <a:r>
              <a:rPr lang="en-US" altLang="ko-KR" dirty="0"/>
              <a:t>: </a:t>
            </a:r>
            <a:r>
              <a:rPr lang="ko-KR" altLang="en-US" dirty="0"/>
              <a:t>데이터가 보여지는 다양한 형태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꺾은선 그래프</a:t>
            </a:r>
            <a:r>
              <a:rPr lang="en-US" altLang="ko-KR" dirty="0"/>
              <a:t>, </a:t>
            </a:r>
            <a:r>
              <a:rPr lang="ko-KR" altLang="en-US" dirty="0"/>
              <a:t>히스토그램</a:t>
            </a:r>
            <a:r>
              <a:rPr lang="en-US" altLang="ko-KR" dirty="0"/>
              <a:t>, …)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Controller</a:t>
            </a:r>
            <a:r>
              <a:rPr lang="en-US" altLang="ko-KR" dirty="0"/>
              <a:t>: UI </a:t>
            </a:r>
            <a:r>
              <a:rPr lang="ko-KR" altLang="en-US" dirty="0"/>
              <a:t>액션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그래프 확대 동작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D071EDB5-BBB9-93A3-B2E9-6BB83890B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1" t="8712" r="7242" b="8864"/>
          <a:stretch/>
        </p:blipFill>
        <p:spPr bwMode="auto">
          <a:xfrm>
            <a:off x="1099127" y="3429000"/>
            <a:ext cx="4100946" cy="333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D3CB99-CFC5-CB33-36EF-174DA48C817C}"/>
              </a:ext>
            </a:extLst>
          </p:cNvPr>
          <p:cNvSpPr txBox="1"/>
          <p:nvPr/>
        </p:nvSpPr>
        <p:spPr>
          <a:xfrm>
            <a:off x="5475388" y="3429000"/>
            <a:ext cx="6471580" cy="14930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좌측 그림에서 알 수 있는 점들 </a:t>
            </a:r>
            <a:endParaRPr lang="en-US" altLang="ko-KR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View </a:t>
            </a:r>
            <a:r>
              <a:rPr lang="ko-KR" altLang="en-US" dirty="0"/>
              <a:t>의 변화는 </a:t>
            </a:r>
            <a:r>
              <a:rPr lang="en-US" altLang="ko-KR" dirty="0"/>
              <a:t>Model </a:t>
            </a:r>
            <a:r>
              <a:rPr lang="ko-KR" altLang="en-US" dirty="0"/>
              <a:t>에 영향을 주지 않음</a:t>
            </a:r>
            <a:endParaRPr lang="en-US" altLang="ko-KR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dirty="0"/>
              <a:t>대신 </a:t>
            </a:r>
            <a:r>
              <a:rPr lang="en-US" altLang="ko-KR" dirty="0"/>
              <a:t>View </a:t>
            </a:r>
            <a:r>
              <a:rPr lang="ko-KR" altLang="en-US" dirty="0"/>
              <a:t>가 변경되면 </a:t>
            </a:r>
            <a:r>
              <a:rPr lang="en-US" altLang="ko-KR" dirty="0"/>
              <a:t>Controller </a:t>
            </a:r>
            <a:r>
              <a:rPr lang="ko-KR" altLang="en-US" dirty="0"/>
              <a:t>는 영향을 받음</a:t>
            </a:r>
            <a:endParaRPr lang="en-US" altLang="ko-KR" dirty="0"/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dirty="0"/>
              <a:t>View/Model </a:t>
            </a:r>
            <a:r>
              <a:rPr lang="ko-KR" altLang="en-US" dirty="0"/>
              <a:t>에 영향을 주지 않고 </a:t>
            </a:r>
            <a:r>
              <a:rPr lang="en-US" altLang="ko-KR" dirty="0"/>
              <a:t>Controller </a:t>
            </a:r>
            <a:r>
              <a:rPr lang="ko-KR" altLang="en-US" dirty="0"/>
              <a:t>를 변경 가능</a:t>
            </a:r>
          </a:p>
        </p:txBody>
      </p:sp>
    </p:spTree>
    <p:extLst>
      <p:ext uri="{BB962C8B-B14F-4D97-AF65-F5344CB8AC3E}">
        <p14:creationId xmlns:p14="http://schemas.microsoft.com/office/powerpoint/2010/main" val="194427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2BE2-1D33-3033-6219-55CF30BD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#5 - </a:t>
            </a:r>
            <a:r>
              <a:rPr lang="ko-KR" altLang="en-US" dirty="0"/>
              <a:t>집합</a:t>
            </a:r>
            <a:r>
              <a:rPr lang="en-US" altLang="ko-KR" dirty="0"/>
              <a:t>(Aggregation)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7C2B7-06A6-2F58-C12D-2AFF05DF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388531"/>
            <a:ext cx="11551115" cy="541998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연관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(association)</a:t>
            </a:r>
            <a:r>
              <a:rPr lang="en-US" altLang="ko-KR" dirty="0"/>
              <a:t> </a:t>
            </a:r>
            <a:r>
              <a:rPr lang="ko-KR" altLang="en-US" dirty="0"/>
              <a:t>관계와 유사하나 </a:t>
            </a:r>
            <a:r>
              <a:rPr lang="en-US" altLang="ko-KR" dirty="0"/>
              <a:t>“</a:t>
            </a:r>
            <a:r>
              <a:rPr lang="ko-KR" altLang="en-US" dirty="0"/>
              <a:t>집합</a:t>
            </a:r>
            <a:r>
              <a:rPr lang="en-US" altLang="ko-KR" dirty="0"/>
              <a:t>” </a:t>
            </a:r>
            <a:r>
              <a:rPr lang="ko-KR" altLang="en-US" dirty="0"/>
              <a:t>관계를 좀 더 명확히 드러냄</a:t>
            </a:r>
            <a:endParaRPr lang="en-US" altLang="ko-KR" dirty="0"/>
          </a:p>
          <a:p>
            <a:r>
              <a:rPr lang="ko-KR" altLang="en-US" dirty="0"/>
              <a:t>전체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(whole)</a:t>
            </a:r>
            <a:r>
              <a:rPr lang="en-US" altLang="ko-KR" dirty="0"/>
              <a:t> </a:t>
            </a:r>
            <a:r>
              <a:rPr lang="ko-KR" altLang="en-US" dirty="0"/>
              <a:t>와 부분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(part)</a:t>
            </a:r>
            <a:r>
              <a:rPr lang="en-US" altLang="ko-KR" dirty="0"/>
              <a:t> </a:t>
            </a:r>
            <a:r>
              <a:rPr lang="ko-KR" altLang="en-US" dirty="0"/>
              <a:t>의 관계를 나타냄</a:t>
            </a:r>
            <a:endParaRPr lang="en-US" altLang="ko-KR" dirty="0"/>
          </a:p>
          <a:p>
            <a:r>
              <a:rPr lang="ko-KR" altLang="en-US" dirty="0"/>
              <a:t>전체와 부분을 실선으로 연결하고 전체 쪽에 비어 있는 다이아몬드 표시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                                                        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                                                               </a:t>
            </a:r>
            <a:r>
              <a:rPr lang="en-US" altLang="ko-KR" dirty="0"/>
              <a:t>(</a:t>
            </a:r>
            <a:r>
              <a:rPr lang="ko-KR" altLang="en-US" dirty="0"/>
              <a:t>부분 쪽 화살표는 생략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엑셀 스프레드시트가  </a:t>
            </a:r>
            <a:r>
              <a:rPr lang="en-US" altLang="ko-KR" dirty="0"/>
              <a:t>0</a:t>
            </a:r>
            <a:r>
              <a:rPr lang="ko-KR" altLang="en-US" dirty="0"/>
              <a:t>개 이상의 셀</a:t>
            </a:r>
            <a:r>
              <a:rPr lang="en-US" altLang="ko-KR" dirty="0"/>
              <a:t>(=</a:t>
            </a:r>
            <a:r>
              <a:rPr lang="ko-KR" altLang="en-US" dirty="0"/>
              <a:t>칸</a:t>
            </a:r>
            <a:r>
              <a:rPr lang="en-US" altLang="ko-KR" dirty="0"/>
              <a:t>) </a:t>
            </a:r>
            <a:r>
              <a:rPr lang="ko-KR" altLang="en-US" dirty="0"/>
              <a:t>을 </a:t>
            </a:r>
            <a:r>
              <a:rPr lang="en-US" altLang="ko-KR" dirty="0"/>
              <a:t>cells </a:t>
            </a:r>
            <a:r>
              <a:rPr lang="ko-KR" altLang="en-US" dirty="0"/>
              <a:t>라는 멤버 변수로 갖는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코드 상으로 표시하면 연관과 구분하기 힘듦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집합보다 연관을 사용할 것을 권장</a:t>
            </a:r>
            <a:endParaRPr lang="en-US" altLang="ko-KR" dirty="0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C6F784F7-C272-DFBE-CDBC-D6EC84F28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3" t="18743" r="7013" b="16019"/>
          <a:stretch/>
        </p:blipFill>
        <p:spPr bwMode="auto">
          <a:xfrm>
            <a:off x="1037417" y="3039430"/>
            <a:ext cx="3409627" cy="65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43ECC76D-8DF4-DCA1-BDE2-6312B7968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07" b="18455"/>
          <a:stretch/>
        </p:blipFill>
        <p:spPr bwMode="auto">
          <a:xfrm>
            <a:off x="6096000" y="3028584"/>
            <a:ext cx="3971925" cy="65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50" name="Picture 10">
            <a:extLst>
              <a:ext uri="{FF2B5EF4-FFF2-40B4-BE49-F238E27FC236}">
                <a16:creationId xmlns:a16="http://schemas.microsoft.com/office/drawing/2014/main" id="{A35303CF-495C-2DE5-5234-346055FF4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9" b="14170"/>
          <a:stretch/>
        </p:blipFill>
        <p:spPr bwMode="auto">
          <a:xfrm>
            <a:off x="756267" y="4756546"/>
            <a:ext cx="3971925" cy="7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14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B2AAD-A40A-C259-DCE8-8E964D2A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en-US" altLang="ko-KR" dirty="0"/>
              <a:t>#6 - </a:t>
            </a:r>
            <a:r>
              <a:rPr lang="ko-KR" altLang="en-US" dirty="0"/>
              <a:t>합성</a:t>
            </a:r>
            <a:r>
              <a:rPr lang="en-US" altLang="ko-KR" dirty="0"/>
              <a:t>(Composition)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81F90-FD61-79EC-800F-77B2B7C07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집합과 유사하게 전체</a:t>
            </a:r>
            <a:r>
              <a:rPr lang="en-US" altLang="ko-KR" dirty="0"/>
              <a:t>-</a:t>
            </a:r>
            <a:r>
              <a:rPr lang="ko-KR" altLang="en-US" dirty="0"/>
              <a:t>부분의 집합 관계를 나타내는데</a:t>
            </a:r>
            <a:br>
              <a:rPr lang="en-US" altLang="ko-KR" dirty="0"/>
            </a:br>
            <a:r>
              <a:rPr lang="ko-KR" altLang="en-US" dirty="0"/>
              <a:t>보다 명확한 소유 관계를 의미함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집합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(aggregation)</a:t>
            </a:r>
            <a:r>
              <a:rPr lang="ko-KR" altLang="en-US" dirty="0"/>
              <a:t>은 소유 관계가 아닌 독립된 객체에 대한 참조에 가까움</a:t>
            </a:r>
            <a:endParaRPr lang="en-US" altLang="ko-KR" dirty="0"/>
          </a:p>
          <a:p>
            <a:r>
              <a:rPr lang="ko-KR" altLang="en-US" dirty="0"/>
              <a:t>소유 관계가 의미하는 것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전체</a:t>
            </a:r>
            <a:r>
              <a:rPr lang="en-US" altLang="ko-KR" dirty="0"/>
              <a:t>” </a:t>
            </a:r>
            <a:r>
              <a:rPr lang="ko-KR" altLang="en-US" dirty="0"/>
              <a:t>쪽이 </a:t>
            </a:r>
            <a:r>
              <a:rPr lang="en-US" altLang="ko-KR" dirty="0"/>
              <a:t>“</a:t>
            </a:r>
            <a:r>
              <a:rPr lang="ko-KR" altLang="en-US" dirty="0"/>
              <a:t>부분</a:t>
            </a:r>
            <a:r>
              <a:rPr lang="en-US" altLang="ko-KR" dirty="0"/>
              <a:t>” </a:t>
            </a:r>
            <a:r>
              <a:rPr lang="ko-KR" altLang="en-US" dirty="0"/>
              <a:t>쪽을 생성하고 생명 주기를 관리해야 됨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전체</a:t>
            </a:r>
            <a:r>
              <a:rPr lang="en-US" altLang="ko-KR" dirty="0"/>
              <a:t>” </a:t>
            </a:r>
            <a:r>
              <a:rPr lang="ko-KR" altLang="en-US" dirty="0"/>
              <a:t>가 소멸 될 때 </a:t>
            </a:r>
            <a:r>
              <a:rPr lang="en-US" altLang="ko-KR" dirty="0"/>
              <a:t>“</a:t>
            </a:r>
            <a:r>
              <a:rPr lang="ko-KR" altLang="en-US" dirty="0"/>
              <a:t>부분</a:t>
            </a:r>
            <a:r>
              <a:rPr lang="en-US" altLang="ko-KR" dirty="0"/>
              <a:t>” </a:t>
            </a:r>
            <a:r>
              <a:rPr lang="ko-KR" altLang="en-US" dirty="0"/>
              <a:t>도 같이 소멸해야 됨</a:t>
            </a:r>
            <a:endParaRPr lang="en-US" altLang="ko-KR" dirty="0"/>
          </a:p>
          <a:p>
            <a:pPr lvl="2"/>
            <a:r>
              <a:rPr lang="en-US" altLang="ko-KR" dirty="0"/>
              <a:t>“</a:t>
            </a:r>
            <a:r>
              <a:rPr lang="ko-KR" altLang="en-US" dirty="0"/>
              <a:t>전체</a:t>
            </a:r>
            <a:r>
              <a:rPr lang="en-US" altLang="ko-KR" dirty="0"/>
              <a:t>” </a:t>
            </a:r>
            <a:r>
              <a:rPr lang="ko-KR" altLang="en-US" dirty="0"/>
              <a:t>가 복제될 때 </a:t>
            </a:r>
            <a:r>
              <a:rPr lang="en-US" altLang="ko-KR" dirty="0"/>
              <a:t>“</a:t>
            </a:r>
            <a:r>
              <a:rPr lang="ko-KR" altLang="en-US" dirty="0"/>
              <a:t>부분</a:t>
            </a:r>
            <a:r>
              <a:rPr lang="en-US" altLang="ko-KR" dirty="0"/>
              <a:t>” </a:t>
            </a:r>
            <a:r>
              <a:rPr lang="ko-KR" altLang="en-US" dirty="0"/>
              <a:t>역시 복제 되어야 함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부분</a:t>
            </a:r>
            <a:r>
              <a:rPr lang="en-US" altLang="ko-KR" dirty="0"/>
              <a:t>” </a:t>
            </a:r>
            <a:r>
              <a:rPr lang="ko-KR" altLang="en-US" dirty="0"/>
              <a:t>은 공유 될 수 없음</a:t>
            </a:r>
            <a:endParaRPr lang="en-US" altLang="ko-KR" dirty="0"/>
          </a:p>
          <a:p>
            <a:r>
              <a:rPr lang="ko-KR" altLang="en-US" dirty="0"/>
              <a:t>전체와 부분을 실선으로 연결하고 전체 쪽에 채워져 있는 다이아몬드 표시</a:t>
            </a:r>
            <a:endParaRPr lang="en-US" altLang="ko-KR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F3C64862-0018-A03E-1D18-7E3197EF3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13" b="16613"/>
          <a:stretch/>
        </p:blipFill>
        <p:spPr bwMode="auto">
          <a:xfrm>
            <a:off x="948384" y="5955223"/>
            <a:ext cx="3971925" cy="6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7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202D0-489D-6ED7-64E9-5DF151CD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합성 관계에서 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F66B4-8584-B77E-876C-C99417C2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합성은 </a:t>
            </a:r>
            <a:r>
              <a:rPr lang="en-US" altLang="ko-KR" dirty="0"/>
              <a:t>“</a:t>
            </a:r>
            <a:r>
              <a:rPr lang="ko-KR" altLang="en-US" dirty="0"/>
              <a:t>전체</a:t>
            </a:r>
            <a:r>
              <a:rPr lang="en-US" altLang="ko-KR" dirty="0"/>
              <a:t>” </a:t>
            </a:r>
            <a:r>
              <a:rPr lang="ko-KR" altLang="en-US" dirty="0"/>
              <a:t>가 </a:t>
            </a:r>
            <a:r>
              <a:rPr lang="en-US" altLang="ko-KR" dirty="0"/>
              <a:t>“</a:t>
            </a:r>
            <a:r>
              <a:rPr lang="ko-KR" altLang="en-US" dirty="0"/>
              <a:t>부분</a:t>
            </a:r>
            <a:r>
              <a:rPr lang="en-US" altLang="ko-KR" dirty="0"/>
              <a:t>” </a:t>
            </a:r>
            <a:r>
              <a:rPr lang="ko-KR" altLang="en-US" dirty="0"/>
              <a:t>의 생명 주기를 책임지므로</a:t>
            </a:r>
            <a:br>
              <a:rPr lang="en-US" altLang="ko-KR" dirty="0"/>
            </a:br>
            <a:r>
              <a:rPr lang="en-US" altLang="ko-KR" dirty="0"/>
              <a:t>“</a:t>
            </a:r>
            <a:r>
              <a:rPr lang="ko-KR" altLang="en-US" dirty="0"/>
              <a:t>부분</a:t>
            </a:r>
            <a:r>
              <a:rPr lang="en-US" altLang="ko-KR" dirty="0"/>
              <a:t>” </a:t>
            </a:r>
            <a:r>
              <a:rPr lang="ko-KR" altLang="en-US" dirty="0"/>
              <a:t>객체는 단 하나의 </a:t>
            </a:r>
            <a:r>
              <a:rPr lang="en-US" altLang="ko-KR" dirty="0"/>
              <a:t>“</a:t>
            </a:r>
            <a:r>
              <a:rPr lang="ko-KR" altLang="en-US" dirty="0"/>
              <a:t>전체</a:t>
            </a:r>
            <a:r>
              <a:rPr lang="en-US" altLang="ko-KR" dirty="0"/>
              <a:t>” </a:t>
            </a:r>
            <a:r>
              <a:rPr lang="ko-KR" altLang="en-US" dirty="0"/>
              <a:t>와 관계를 맺음</a:t>
            </a:r>
            <a:endParaRPr lang="en-US" altLang="ko-KR" dirty="0"/>
          </a:p>
          <a:p>
            <a:r>
              <a:rPr lang="ko-KR" altLang="en-US" dirty="0"/>
              <a:t>따라서 합성 관계로 모델링 된 경우</a:t>
            </a:r>
            <a:r>
              <a:rPr lang="en-US" altLang="ko-KR" dirty="0"/>
              <a:t>, </a:t>
            </a:r>
            <a:r>
              <a:rPr lang="ko-KR" altLang="en-US" dirty="0"/>
              <a:t>코드로는 </a:t>
            </a:r>
            <a:r>
              <a:rPr lang="en-US" altLang="ko-KR" dirty="0"/>
              <a:t>“deep copy” </a:t>
            </a:r>
            <a:r>
              <a:rPr lang="ko-KR" altLang="en-US" dirty="0"/>
              <a:t>로 구현해야 함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04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D067E-654B-9010-EA0E-53998C16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합성 관계에서 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AD22D-637E-A459-A2EC-58476C47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아래는 </a:t>
            </a:r>
            <a:r>
              <a:rPr lang="en-US" altLang="ko-KR" dirty="0"/>
              <a:t>User </a:t>
            </a:r>
            <a:r>
              <a:rPr lang="ko-KR" altLang="en-US" dirty="0"/>
              <a:t>가 여러 이메일 주소를 갖는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잘못된 구현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F2B04D90-BCED-8422-C850-31D1312A8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5" y="1755345"/>
            <a:ext cx="39719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66627-2421-BF24-22C8-ACEA31BF97EF}"/>
              </a:ext>
            </a:extLst>
          </p:cNvPr>
          <p:cNvSpPr txBox="1"/>
          <p:nvPr/>
        </p:nvSpPr>
        <p:spPr>
          <a:xfrm>
            <a:off x="568675" y="3585355"/>
            <a:ext cx="434428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*&gt;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emails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14733-5194-5852-C25F-2AE4D52840F0}"/>
              </a:ext>
            </a:extLst>
          </p:cNvPr>
          <p:cNvSpPr txBox="1"/>
          <p:nvPr/>
        </p:nvSpPr>
        <p:spPr>
          <a:xfrm>
            <a:off x="5950058" y="2477359"/>
            <a:ext cx="609470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*&gt;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emails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emails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emails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9957C-5123-C75B-BA3C-DE123C06E347}"/>
              </a:ext>
            </a:extLst>
          </p:cNvPr>
          <p:cNvSpPr txBox="1"/>
          <p:nvPr/>
        </p:nvSpPr>
        <p:spPr>
          <a:xfrm>
            <a:off x="5950058" y="2033695"/>
            <a:ext cx="6094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바탕" panose="02030600000101010101" pitchFamily="18" charset="-127"/>
                <a:ea typeface="바탕" panose="02030600000101010101" pitchFamily="18" charset="-127"/>
              </a:rPr>
              <a:t>맞는 구현</a:t>
            </a:r>
          </a:p>
        </p:txBody>
      </p:sp>
    </p:spTree>
    <p:extLst>
      <p:ext uri="{BB962C8B-B14F-4D97-AF65-F5344CB8AC3E}">
        <p14:creationId xmlns:p14="http://schemas.microsoft.com/office/powerpoint/2010/main" val="184389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202D0-489D-6ED7-64E9-5DF151CD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합성 관계에서 복제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F66B4-8584-B77E-876C-C99417C2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코드가 동작하는 것을 메모리 그림으로 </a:t>
            </a:r>
            <a:r>
              <a:rPr lang="ko-KR" altLang="en-US" dirty="0" err="1"/>
              <a:t>도식화하면</a:t>
            </a:r>
            <a:r>
              <a:rPr lang="ko-KR" altLang="en-US" dirty="0"/>
              <a:t> 다음과 같음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FF1E28-F38C-CDB0-59E4-2FC5C49B72E6}"/>
              </a:ext>
            </a:extLst>
          </p:cNvPr>
          <p:cNvSpPr/>
          <p:nvPr/>
        </p:nvSpPr>
        <p:spPr>
          <a:xfrm>
            <a:off x="3018359" y="2223278"/>
            <a:ext cx="1479204" cy="54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emails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22EAC-649A-8B26-7118-F2114CC4EFAE}"/>
              </a:ext>
            </a:extLst>
          </p:cNvPr>
          <p:cNvSpPr txBox="1"/>
          <p:nvPr/>
        </p:nvSpPr>
        <p:spPr>
          <a:xfrm>
            <a:off x="6037396" y="2312821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 </a:t>
            </a:r>
            <a:r>
              <a:rPr lang="ko-KR" altLang="en-US" dirty="0"/>
              <a:t>객체 포인터들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9F1A57-294E-BB0F-4521-FFF650E3BD83}"/>
              </a:ext>
            </a:extLst>
          </p:cNvPr>
          <p:cNvSpPr/>
          <p:nvPr/>
        </p:nvSpPr>
        <p:spPr>
          <a:xfrm>
            <a:off x="3018359" y="3015641"/>
            <a:ext cx="1479204" cy="54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복사된 </a:t>
            </a:r>
            <a:r>
              <a:rPr lang="en-US" altLang="ko-KR" b="1" dirty="0">
                <a:solidFill>
                  <a:schemeClr val="tx1"/>
                </a:solidFill>
              </a:rPr>
              <a:t>emails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8BFD82C-FAB4-FE56-1808-45B30AA448C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184542" y="2497487"/>
            <a:ext cx="1852854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F35812-D4C3-4402-E4CF-4222D1F0375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84542" y="2497487"/>
            <a:ext cx="1852854" cy="80749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F98C06-1BD5-90B0-05D3-BD910926BB20}"/>
              </a:ext>
            </a:extLst>
          </p:cNvPr>
          <p:cNvSpPr txBox="1"/>
          <p:nvPr/>
        </p:nvSpPr>
        <p:spPr>
          <a:xfrm>
            <a:off x="692540" y="2497486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잘못된 구현</a:t>
            </a:r>
            <a:br>
              <a:rPr lang="en-US" altLang="ko-KR" dirty="0"/>
            </a:br>
            <a:r>
              <a:rPr lang="en-US" altLang="ko-KR" dirty="0"/>
              <a:t>(Shallow copy)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BC741F-9A76-DB6C-7689-CB0A7422A606}"/>
              </a:ext>
            </a:extLst>
          </p:cNvPr>
          <p:cNvSpPr/>
          <p:nvPr/>
        </p:nvSpPr>
        <p:spPr>
          <a:xfrm>
            <a:off x="3018359" y="4570666"/>
            <a:ext cx="1479204" cy="54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emails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601F61-8191-D1E9-EEA1-0398C7B884F5}"/>
              </a:ext>
            </a:extLst>
          </p:cNvPr>
          <p:cNvSpPr txBox="1"/>
          <p:nvPr/>
        </p:nvSpPr>
        <p:spPr>
          <a:xfrm>
            <a:off x="6037396" y="4660209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Email </a:t>
            </a:r>
            <a:r>
              <a:rPr lang="ko-KR" altLang="en-US" dirty="0"/>
              <a:t>객체 포인터들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63FB119-412E-6D19-FAE5-46674FB73B89}"/>
              </a:ext>
            </a:extLst>
          </p:cNvPr>
          <p:cNvSpPr/>
          <p:nvPr/>
        </p:nvSpPr>
        <p:spPr>
          <a:xfrm>
            <a:off x="3018359" y="5363029"/>
            <a:ext cx="1479204" cy="54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복사된 </a:t>
            </a:r>
            <a:r>
              <a:rPr lang="en-US" altLang="ko-KR" b="1" dirty="0">
                <a:solidFill>
                  <a:schemeClr val="tx1"/>
                </a:solidFill>
              </a:rPr>
              <a:t>emails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E93159-DDCF-6956-9BD6-92878EEF27B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184542" y="4844875"/>
            <a:ext cx="1852854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81E503-CAA1-A2EA-992F-1777CF45E43A}"/>
              </a:ext>
            </a:extLst>
          </p:cNvPr>
          <p:cNvCxnSpPr>
            <a:cxnSpLocks/>
          </p:cNvCxnSpPr>
          <p:nvPr/>
        </p:nvCxnSpPr>
        <p:spPr>
          <a:xfrm>
            <a:off x="4184542" y="5634163"/>
            <a:ext cx="1852854" cy="18208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C6AB05A-80AF-BFD7-768F-9B9E851062CC}"/>
              </a:ext>
            </a:extLst>
          </p:cNvPr>
          <p:cNvSpPr txBox="1"/>
          <p:nvPr/>
        </p:nvSpPr>
        <p:spPr>
          <a:xfrm>
            <a:off x="692540" y="4844874"/>
            <a:ext cx="1455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올바른 구현</a:t>
            </a:r>
            <a:br>
              <a:rPr lang="en-US" altLang="ko-KR" dirty="0"/>
            </a:br>
            <a:r>
              <a:rPr lang="en-US" altLang="ko-KR" dirty="0"/>
              <a:t>(Deep copy)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F01005-D04D-60CE-7E53-322093AF57AE}"/>
              </a:ext>
            </a:extLst>
          </p:cNvPr>
          <p:cNvSpPr txBox="1"/>
          <p:nvPr/>
        </p:nvSpPr>
        <p:spPr>
          <a:xfrm>
            <a:off x="6037396" y="5429177"/>
            <a:ext cx="346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복사된 </a:t>
            </a:r>
            <a:r>
              <a:rPr lang="en-US" altLang="ko-KR" dirty="0"/>
              <a:t>Email </a:t>
            </a:r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포인터들</a:t>
            </a:r>
          </a:p>
        </p:txBody>
      </p:sp>
    </p:spTree>
    <p:extLst>
      <p:ext uri="{BB962C8B-B14F-4D97-AF65-F5344CB8AC3E}">
        <p14:creationId xmlns:p14="http://schemas.microsoft.com/office/powerpoint/2010/main" val="171289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8" grpId="0"/>
      <p:bldP spid="19" grpId="0" animBg="1"/>
      <p:bldP spid="20" grpId="0"/>
      <p:bldP spid="21" grpId="0" animBg="1"/>
      <p:bldP spid="26" grpId="0"/>
      <p:bldP spid="2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Picture 4">
            <a:extLst>
              <a:ext uri="{FF2B5EF4-FFF2-40B4-BE49-F238E27FC236}">
                <a16:creationId xmlns:a16="http://schemas.microsoft.com/office/drawing/2014/main" id="{8CCE8550-DEEF-A43E-B034-90851934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4" t="7029" r="5432" b="8026"/>
          <a:stretch/>
        </p:blipFill>
        <p:spPr bwMode="auto">
          <a:xfrm>
            <a:off x="94225" y="1828799"/>
            <a:ext cx="12003549" cy="40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626D9D-136D-A90C-9287-2DD06CBC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 클래스 다이어그램 관계 표현 정리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E4FECC-1DB5-1171-A602-436411803015}"/>
              </a:ext>
            </a:extLst>
          </p:cNvPr>
          <p:cNvSpPr txBox="1"/>
          <p:nvPr/>
        </p:nvSpPr>
        <p:spPr>
          <a:xfrm>
            <a:off x="7407083" y="20550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의존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DD7EF-27BC-1343-6F5B-7D6E91E5F25F}"/>
              </a:ext>
            </a:extLst>
          </p:cNvPr>
          <p:cNvSpPr txBox="1"/>
          <p:nvPr/>
        </p:nvSpPr>
        <p:spPr>
          <a:xfrm>
            <a:off x="5200611" y="39094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일반화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345FE-03C7-E2AC-2AE6-FF28BFF74B89}"/>
              </a:ext>
            </a:extLst>
          </p:cNvPr>
          <p:cNvSpPr txBox="1"/>
          <p:nvPr/>
        </p:nvSpPr>
        <p:spPr>
          <a:xfrm>
            <a:off x="11125905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FC758-AE68-CB2A-87F2-32ED1AA2DFA9}"/>
              </a:ext>
            </a:extLst>
          </p:cNvPr>
          <p:cNvSpPr txBox="1"/>
          <p:nvPr/>
        </p:nvSpPr>
        <p:spPr>
          <a:xfrm>
            <a:off x="842754" y="4278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연관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FED0E-0EF1-EF68-FD72-5AB29C31FE9F}"/>
              </a:ext>
            </a:extLst>
          </p:cNvPr>
          <p:cNvSpPr txBox="1"/>
          <p:nvPr/>
        </p:nvSpPr>
        <p:spPr>
          <a:xfrm>
            <a:off x="1799085" y="5288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합성</a:t>
            </a:r>
          </a:p>
        </p:txBody>
      </p:sp>
    </p:spTree>
    <p:extLst>
      <p:ext uri="{BB962C8B-B14F-4D97-AF65-F5344CB8AC3E}">
        <p14:creationId xmlns:p14="http://schemas.microsoft.com/office/powerpoint/2010/main" val="10214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CE60C-7D76-D822-4AD5-6747E355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모델링 과정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027069-65D1-0259-5695-0DE1951CF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96" b="79009"/>
          <a:stretch/>
        </p:blipFill>
        <p:spPr bwMode="auto">
          <a:xfrm>
            <a:off x="607704" y="1388532"/>
            <a:ext cx="1632775" cy="984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006E4-EFF1-599E-DAE1-700C3736C8DF}"/>
              </a:ext>
            </a:extLst>
          </p:cNvPr>
          <p:cNvSpPr txBox="1"/>
          <p:nvPr/>
        </p:nvSpPr>
        <p:spPr>
          <a:xfrm>
            <a:off x="98962" y="2373235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바탕" panose="02030600000101010101" pitchFamily="18" charset="-127"/>
                <a:ea typeface="바탕" panose="02030600000101010101" pitchFamily="18" charset="-127"/>
              </a:rPr>
              <a:t>유스</a:t>
            </a:r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 케이스 다이어그램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CFDB70-FC48-FCDA-FEA8-EACDCF160F71}"/>
              </a:ext>
            </a:extLst>
          </p:cNvPr>
          <p:cNvSpPr/>
          <p:nvPr/>
        </p:nvSpPr>
        <p:spPr>
          <a:xfrm>
            <a:off x="3570516" y="1388532"/>
            <a:ext cx="2386940" cy="1124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클래스 후보 선정</a:t>
            </a:r>
            <a:b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및</a:t>
            </a:r>
            <a:br>
              <a:rPr lang="en-US" altLang="ko-KR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클래스 다이어그램 초안 작성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EDC394-13F4-2EF7-85A0-FB5A5E217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3" t="53836" r="63191" b="17302"/>
          <a:stretch/>
        </p:blipFill>
        <p:spPr bwMode="auto">
          <a:xfrm>
            <a:off x="7389423" y="2552816"/>
            <a:ext cx="1421081" cy="135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1B3707-3456-7718-EAE7-B74A34828747}"/>
              </a:ext>
            </a:extLst>
          </p:cNvPr>
          <p:cNvSpPr txBox="1"/>
          <p:nvPr/>
        </p:nvSpPr>
        <p:spPr>
          <a:xfrm>
            <a:off x="6870867" y="378146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상태 기계 다이어그램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A7B84EC-7057-E312-30A3-AA498F0E5A2A}"/>
              </a:ext>
            </a:extLst>
          </p:cNvPr>
          <p:cNvGrpSpPr/>
          <p:nvPr/>
        </p:nvGrpSpPr>
        <p:grpSpPr>
          <a:xfrm>
            <a:off x="6808520" y="4317869"/>
            <a:ext cx="2792680" cy="1605147"/>
            <a:chOff x="6448302" y="4029694"/>
            <a:chExt cx="2792680" cy="1605147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0711143-99E6-17C4-C459-415BCD2D2E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24" t="44852" r="22042" b="28736"/>
            <a:stretch/>
          </p:blipFill>
          <p:spPr bwMode="auto">
            <a:xfrm>
              <a:off x="6448302" y="4203865"/>
              <a:ext cx="2656114" cy="12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95B45AD-A2D5-31C4-A7B5-55822C88A9E0}"/>
                </a:ext>
              </a:extLst>
            </p:cNvPr>
            <p:cNvSpPr/>
            <p:nvPr/>
          </p:nvSpPr>
          <p:spPr>
            <a:xfrm>
              <a:off x="6551221" y="4029694"/>
              <a:ext cx="756062" cy="3839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3E0691-1C4F-D3EA-97BB-D9FEB69A4946}"/>
                </a:ext>
              </a:extLst>
            </p:cNvPr>
            <p:cNvSpPr/>
            <p:nvPr/>
          </p:nvSpPr>
          <p:spPr>
            <a:xfrm>
              <a:off x="8484920" y="5250873"/>
              <a:ext cx="756062" cy="3839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B062228-8F7C-8783-667E-C6D8A6CA99CB}"/>
              </a:ext>
            </a:extLst>
          </p:cNvPr>
          <p:cNvSpPr txBox="1"/>
          <p:nvPr/>
        </p:nvSpPr>
        <p:spPr>
          <a:xfrm>
            <a:off x="6967026" y="5642358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액티비티 다이어그램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C80EA06C-F826-86AA-9C30-E9E61C381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58" t="1281" r="21886" b="80059"/>
          <a:stretch/>
        </p:blipFill>
        <p:spPr bwMode="auto">
          <a:xfrm>
            <a:off x="7368349" y="1273098"/>
            <a:ext cx="1421081" cy="87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102DD75-76E4-4129-72A3-D04396D9FC19}"/>
              </a:ext>
            </a:extLst>
          </p:cNvPr>
          <p:cNvSpPr txBox="1"/>
          <p:nvPr/>
        </p:nvSpPr>
        <p:spPr>
          <a:xfrm>
            <a:off x="7161244" y="200390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순차 다이어그램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0C53FEA-FA39-A7FC-0B0D-3DDCE1E28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3" t="72030" r="390" b="10017"/>
          <a:stretch/>
        </p:blipFill>
        <p:spPr bwMode="auto">
          <a:xfrm>
            <a:off x="10335491" y="1273098"/>
            <a:ext cx="1623953" cy="84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F2F8F4-DD3A-699F-E504-EBE196FB636D}"/>
              </a:ext>
            </a:extLst>
          </p:cNvPr>
          <p:cNvSpPr txBox="1"/>
          <p:nvPr/>
        </p:nvSpPr>
        <p:spPr>
          <a:xfrm>
            <a:off x="10053305" y="2003903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바탕" panose="02030600000101010101" pitchFamily="18" charset="-127"/>
                <a:ea typeface="바탕" panose="02030600000101010101" pitchFamily="18" charset="-127"/>
              </a:rPr>
              <a:t>클래스 다이어그램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F37BAA-F455-4C74-C728-3D571E10CBBD}"/>
              </a:ext>
            </a:extLst>
          </p:cNvPr>
          <p:cNvCxnSpPr/>
          <p:nvPr/>
        </p:nvCxnSpPr>
        <p:spPr>
          <a:xfrm>
            <a:off x="2485901" y="1900926"/>
            <a:ext cx="917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7DD801-E064-7C1D-B8A5-79A2873FA18D}"/>
              </a:ext>
            </a:extLst>
          </p:cNvPr>
          <p:cNvCxnSpPr/>
          <p:nvPr/>
        </p:nvCxnSpPr>
        <p:spPr>
          <a:xfrm>
            <a:off x="6150430" y="1900926"/>
            <a:ext cx="917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F92E677-5E0E-4308-43D1-AB7F534415E9}"/>
              </a:ext>
            </a:extLst>
          </p:cNvPr>
          <p:cNvCxnSpPr>
            <a:cxnSpLocks/>
          </p:cNvCxnSpPr>
          <p:nvPr/>
        </p:nvCxnSpPr>
        <p:spPr>
          <a:xfrm>
            <a:off x="6164561" y="1968634"/>
            <a:ext cx="996683" cy="11387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E51F61-AF7C-3CFE-C670-AC49A0DC94C6}"/>
              </a:ext>
            </a:extLst>
          </p:cNvPr>
          <p:cNvCxnSpPr>
            <a:cxnSpLocks/>
          </p:cNvCxnSpPr>
          <p:nvPr/>
        </p:nvCxnSpPr>
        <p:spPr>
          <a:xfrm>
            <a:off x="6164561" y="2115292"/>
            <a:ext cx="802465" cy="2689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11EE867-A04B-CC74-504B-581B121B1B8E}"/>
              </a:ext>
            </a:extLst>
          </p:cNvPr>
          <p:cNvCxnSpPr/>
          <p:nvPr/>
        </p:nvCxnSpPr>
        <p:spPr>
          <a:xfrm>
            <a:off x="9135367" y="1900926"/>
            <a:ext cx="91793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407B7A7-DC31-AB95-2166-7C2ED4153E7E}"/>
              </a:ext>
            </a:extLst>
          </p:cNvPr>
          <p:cNvCxnSpPr>
            <a:cxnSpLocks/>
          </p:cNvCxnSpPr>
          <p:nvPr/>
        </p:nvCxnSpPr>
        <p:spPr>
          <a:xfrm flipV="1">
            <a:off x="8946078" y="2012694"/>
            <a:ext cx="1107227" cy="10946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F79C595-E17C-65C4-B81B-CC10D43F926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001496" y="2188569"/>
            <a:ext cx="1051809" cy="26109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BF78C-D12D-A66F-8D4D-4D0FC2EA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FBD25-184F-CF0F-524A-31C2756F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다이어그램을 그릴 수 있다면 뭐든 가능함</a:t>
            </a:r>
            <a:endParaRPr lang="en-US" altLang="ko-KR" dirty="0"/>
          </a:p>
          <a:p>
            <a:pPr lvl="1"/>
            <a:r>
              <a:rPr lang="ko-KR" altLang="en-US" dirty="0"/>
              <a:t>종이에 그리기</a:t>
            </a:r>
            <a:endParaRPr lang="en-US" altLang="ko-KR" dirty="0"/>
          </a:p>
          <a:p>
            <a:pPr lvl="1"/>
            <a:r>
              <a:rPr lang="ko-KR" altLang="en-US" dirty="0"/>
              <a:t>칠판에 그리기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</a:p>
          <a:p>
            <a:r>
              <a:rPr lang="ko-KR" altLang="en-US" dirty="0"/>
              <a:t>만일 </a:t>
            </a:r>
            <a:r>
              <a:rPr lang="en-US" altLang="ko-KR" dirty="0"/>
              <a:t>online </a:t>
            </a:r>
            <a:r>
              <a:rPr lang="ko-KR" altLang="en-US" dirty="0"/>
              <a:t>도구를 사용하고 싶다면 다음과 같은 솔루션들이 있음</a:t>
            </a:r>
            <a:endParaRPr lang="en-US" altLang="ko-KR" dirty="0"/>
          </a:p>
          <a:p>
            <a:pPr lvl="1"/>
            <a:r>
              <a:rPr lang="en-US" altLang="ko-KR" dirty="0" err="1">
                <a:hlinkClick r:id="rId2"/>
              </a:rPr>
              <a:t>Lucidchart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Draw.io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Gleek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82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F584693-F4DF-64B7-9DB1-0ABBCD4A70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7296AC7-8810-4F0C-9971-0F334618C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9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D9A25-A3B1-533B-186C-DD9ABD40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ACDFA-B314-5E98-DADE-AAF42B9D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소프트웨어의 정적인 부분을 모델링 함</a:t>
            </a:r>
            <a:endParaRPr lang="en-US" altLang="ko-KR" dirty="0"/>
          </a:p>
          <a:p>
            <a:pPr lvl="1"/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정적인</a:t>
            </a:r>
            <a:r>
              <a:rPr lang="en-US" altLang="ko-KR" dirty="0"/>
              <a:t>(static) </a:t>
            </a:r>
            <a:r>
              <a:rPr lang="ko-KR" altLang="en-US" dirty="0"/>
              <a:t>부분</a:t>
            </a:r>
            <a:r>
              <a:rPr lang="en-US" altLang="ko-KR" dirty="0"/>
              <a:t> → </a:t>
            </a:r>
            <a:r>
              <a:rPr lang="ko-KR" altLang="en-US" dirty="0"/>
              <a:t>시간에 관계 없는 것 </a:t>
            </a:r>
            <a:r>
              <a:rPr lang="en-US" altLang="ko-KR" dirty="0"/>
              <a:t>→ </a:t>
            </a:r>
            <a:r>
              <a:rPr lang="ko-KR" altLang="en-US" dirty="0"/>
              <a:t>클래스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동적인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(dynamic)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부분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시간에 따라 변하는 것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→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동작</a:t>
            </a:r>
            <a:endParaRPr lang="en-US" altLang="ko-K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ko-KR" altLang="en-US" dirty="0"/>
              <a:t>각 클래스 외에 클래스 간의 관계까지 포함함 </a:t>
            </a:r>
          </a:p>
        </p:txBody>
      </p:sp>
    </p:spTree>
    <p:extLst>
      <p:ext uri="{BB962C8B-B14F-4D97-AF65-F5344CB8AC3E}">
        <p14:creationId xmlns:p14="http://schemas.microsoft.com/office/powerpoint/2010/main" val="66643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7B43F0F-FC23-EA7A-A77F-F7E907328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2688"/>
            <a:ext cx="4652468" cy="339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7CD9A25-A3B1-533B-186C-DD9ABD40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ACDFA-B314-5E98-DADE-AAF42B9D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76" y="1388532"/>
            <a:ext cx="7366659" cy="5240868"/>
          </a:xfrm>
        </p:spPr>
        <p:txBody>
          <a:bodyPr/>
          <a:lstStyle/>
          <a:p>
            <a:r>
              <a:rPr lang="ko-KR" altLang="en-US" dirty="0"/>
              <a:t>박스로 표시</a:t>
            </a:r>
            <a:endParaRPr lang="en-US" altLang="ko-KR" dirty="0"/>
          </a:p>
          <a:p>
            <a:r>
              <a:rPr lang="ko-KR" altLang="en-US" dirty="0"/>
              <a:t>세 부분으로 나눠서</a:t>
            </a:r>
            <a:br>
              <a:rPr lang="en-US" altLang="ko-KR" dirty="0"/>
            </a:br>
            <a:r>
              <a:rPr lang="en-US" altLang="ko-KR" dirty="0"/>
              <a:t>① </a:t>
            </a:r>
            <a:r>
              <a:rPr lang="ko-KR" altLang="en-US" dirty="0"/>
              <a:t>클래스 이름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ko-KR" altLang="en-US" dirty="0"/>
              <a:t>속성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멤버 변수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ko-KR" altLang="en-US" dirty="0"/>
              <a:t>오퍼레이션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메서드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를 표시</a:t>
            </a:r>
            <a:endParaRPr lang="en-US" altLang="ko-KR" dirty="0"/>
          </a:p>
          <a:p>
            <a:pPr lvl="1"/>
            <a:r>
              <a:rPr lang="en-US" altLang="ko-KR" dirty="0"/>
              <a:t>Trivial </a:t>
            </a:r>
            <a:r>
              <a:rPr lang="ko-KR" altLang="en-US" dirty="0"/>
              <a:t>한 </a:t>
            </a:r>
            <a:r>
              <a:rPr lang="en-US" altLang="ko-KR" dirty="0"/>
              <a:t>getter/setter </a:t>
            </a:r>
            <a:r>
              <a:rPr lang="ko-KR" altLang="en-US" dirty="0"/>
              <a:t>는 생략 가능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8FFF0-C92B-8EFD-6687-22C32A0ED76B}"/>
              </a:ext>
            </a:extLst>
          </p:cNvPr>
          <p:cNvSpPr txBox="1"/>
          <p:nvPr/>
        </p:nvSpPr>
        <p:spPr>
          <a:xfrm>
            <a:off x="10527744" y="1678102"/>
            <a:ext cx="1552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클래스 이름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90934-5D2A-DCD3-D80C-A763863B0A32}"/>
              </a:ext>
            </a:extLst>
          </p:cNvPr>
          <p:cNvSpPr txBox="1"/>
          <p:nvPr/>
        </p:nvSpPr>
        <p:spPr>
          <a:xfrm>
            <a:off x="10525496" y="257820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속성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EFD91-D6FB-C267-7532-78A852040F9F}"/>
              </a:ext>
            </a:extLst>
          </p:cNvPr>
          <p:cNvSpPr txBox="1"/>
          <p:nvPr/>
        </p:nvSpPr>
        <p:spPr>
          <a:xfrm>
            <a:off x="10525496" y="351335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오퍼레이션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6909E8B-61AC-7F0E-3F41-AB829AB23C2E}"/>
              </a:ext>
            </a:extLst>
          </p:cNvPr>
          <p:cNvCxnSpPr>
            <a:cxnSpLocks/>
          </p:cNvCxnSpPr>
          <p:nvPr/>
        </p:nvCxnSpPr>
        <p:spPr>
          <a:xfrm>
            <a:off x="10125694" y="1878157"/>
            <a:ext cx="399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4E4F89C-DBA9-FFF8-3DDC-FC0249FD6F2C}"/>
              </a:ext>
            </a:extLst>
          </p:cNvPr>
          <p:cNvCxnSpPr>
            <a:cxnSpLocks/>
          </p:cNvCxnSpPr>
          <p:nvPr/>
        </p:nvCxnSpPr>
        <p:spPr>
          <a:xfrm>
            <a:off x="10125694" y="2778262"/>
            <a:ext cx="399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C93E745-509A-9BCD-ECB4-CB3D8360F7CC}"/>
              </a:ext>
            </a:extLst>
          </p:cNvPr>
          <p:cNvCxnSpPr>
            <a:cxnSpLocks/>
          </p:cNvCxnSpPr>
          <p:nvPr/>
        </p:nvCxnSpPr>
        <p:spPr>
          <a:xfrm>
            <a:off x="10125694" y="3717005"/>
            <a:ext cx="3998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1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21408</TotalTime>
  <Words>2249</Words>
  <Application>Microsoft Office PowerPoint</Application>
  <PresentationFormat>와이드스크린</PresentationFormat>
  <Paragraphs>369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4" baseType="lpstr">
      <vt:lpstr>Arial</vt:lpstr>
      <vt:lpstr>Consolas</vt:lpstr>
      <vt:lpstr>나눔고딕 ExtraBold</vt:lpstr>
      <vt:lpstr>바탕</vt:lpstr>
      <vt:lpstr>나눔고딕</vt:lpstr>
      <vt:lpstr>강의 template</vt:lpstr>
      <vt:lpstr>10 - UML #1</vt:lpstr>
      <vt:lpstr>UML (Unified Modeling Language)</vt:lpstr>
      <vt:lpstr>UML 2.5 의 다이어그램 유형</vt:lpstr>
      <vt:lpstr>UML 모델링 과정</vt:lpstr>
      <vt:lpstr>UML 모델링 과정</vt:lpstr>
      <vt:lpstr>UML Tools</vt:lpstr>
      <vt:lpstr>클래스 다이어그램</vt:lpstr>
      <vt:lpstr>클래스 다이어그램</vt:lpstr>
      <vt:lpstr>클래스 표시</vt:lpstr>
      <vt:lpstr>규칙 #1 - 클래스 이름</vt:lpstr>
      <vt:lpstr>규칙 #2 - 속성</vt:lpstr>
      <vt:lpstr>규칙 #2 - 속성</vt:lpstr>
      <vt:lpstr>규칙 #2 - 속성</vt:lpstr>
      <vt:lpstr>규칙 #2 - 속성</vt:lpstr>
      <vt:lpstr>규칙 #2 - 속성</vt:lpstr>
      <vt:lpstr>규칙 #3 - 오퍼레이션</vt:lpstr>
      <vt:lpstr>규칙 #3 - 오퍼레이션</vt:lpstr>
      <vt:lpstr>규칙 #3 - 오퍼레이션</vt:lpstr>
      <vt:lpstr>클래스 표현 수준 상세화</vt:lpstr>
      <vt:lpstr>클래스 표현 수준 상세화</vt:lpstr>
      <vt:lpstr>연습: 다음을 Java 로 작성해 보시오</vt:lpstr>
      <vt:lpstr>규칙 #4 - 추상 클래스 (Abstract Class)</vt:lpstr>
      <vt:lpstr>규칙 #5 - 추상 오퍼레이션 </vt:lpstr>
      <vt:lpstr>규칙 #6 - 인터페이스</vt:lpstr>
      <vt:lpstr>연습 문제 </vt:lpstr>
      <vt:lpstr>규칙 #7 - Static 속성 (또는 클래스 속성)</vt:lpstr>
      <vt:lpstr>연습 문제 </vt:lpstr>
      <vt:lpstr>클래스 간의 관계</vt:lpstr>
      <vt:lpstr>관계 #1 - 연관 (Association)</vt:lpstr>
      <vt:lpstr>관계 #1 - 연관 (Association)</vt:lpstr>
      <vt:lpstr>관계 #1 - 연관 (Association)</vt:lpstr>
      <vt:lpstr>관계 #1 - 연관 (Association)</vt:lpstr>
      <vt:lpstr>관계 #2 - 일반화 (Generalization)</vt:lpstr>
      <vt:lpstr>관계 #2 - 일반화 (Generalization)</vt:lpstr>
      <vt:lpstr>관계 #2 - 일반화 (Generalization)</vt:lpstr>
      <vt:lpstr>관계 #2 - 일반화</vt:lpstr>
      <vt:lpstr>연습: 다음을 C++ 클래스로 구현하라</vt:lpstr>
      <vt:lpstr>관계 #3 - 구현</vt:lpstr>
      <vt:lpstr>관계 #3 - 구현</vt:lpstr>
      <vt:lpstr>연습: 다음을 Java 클래스로 구현하라</vt:lpstr>
      <vt:lpstr>관계 #4 - 의존</vt:lpstr>
      <vt:lpstr>예시: MVC</vt:lpstr>
      <vt:lpstr>관계 #5 - 집합(Aggregation) </vt:lpstr>
      <vt:lpstr>관계 #6 - 합성(Composition)</vt:lpstr>
      <vt:lpstr>합성 관계에서 복제</vt:lpstr>
      <vt:lpstr>예: 합성 관계에서 복제</vt:lpstr>
      <vt:lpstr>예: 합성 관계에서 복제</vt:lpstr>
      <vt:lpstr>UML 클래스 다이어그램 관계 표현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신재훈</cp:lastModifiedBy>
  <cp:revision>743</cp:revision>
  <dcterms:created xsi:type="dcterms:W3CDTF">2022-08-31T05:47:44Z</dcterms:created>
  <dcterms:modified xsi:type="dcterms:W3CDTF">2025-04-01T03:51:29Z</dcterms:modified>
</cp:coreProperties>
</file>