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662" r:id="rId2"/>
    <p:sldId id="619" r:id="rId3"/>
    <p:sldId id="581" r:id="rId4"/>
    <p:sldId id="639" r:id="rId5"/>
    <p:sldId id="640" r:id="rId6"/>
    <p:sldId id="641" r:id="rId7"/>
    <p:sldId id="642" r:id="rId8"/>
    <p:sldId id="643" r:id="rId9"/>
    <p:sldId id="645" r:id="rId10"/>
    <p:sldId id="646" r:id="rId11"/>
    <p:sldId id="647" r:id="rId12"/>
    <p:sldId id="648" r:id="rId13"/>
    <p:sldId id="649" r:id="rId14"/>
    <p:sldId id="650" r:id="rId15"/>
    <p:sldId id="620" r:id="rId16"/>
    <p:sldId id="622" r:id="rId17"/>
    <p:sldId id="653" r:id="rId18"/>
    <p:sldId id="654" r:id="rId19"/>
    <p:sldId id="656" r:id="rId20"/>
    <p:sldId id="657" r:id="rId21"/>
    <p:sldId id="658" r:id="rId22"/>
    <p:sldId id="659" r:id="rId23"/>
    <p:sldId id="623" r:id="rId24"/>
    <p:sldId id="624" r:id="rId25"/>
    <p:sldId id="414" r:id="rId26"/>
    <p:sldId id="415" r:id="rId27"/>
    <p:sldId id="625" r:id="rId28"/>
    <p:sldId id="626" r:id="rId29"/>
    <p:sldId id="651" r:id="rId30"/>
    <p:sldId id="652" r:id="rId31"/>
    <p:sldId id="627" r:id="rId32"/>
    <p:sldId id="630" r:id="rId33"/>
    <p:sldId id="660" r:id="rId34"/>
    <p:sldId id="631" r:id="rId35"/>
    <p:sldId id="632" r:id="rId36"/>
    <p:sldId id="633" r:id="rId37"/>
    <p:sldId id="661" r:id="rId38"/>
    <p:sldId id="634" r:id="rId39"/>
    <p:sldId id="628" r:id="rId40"/>
    <p:sldId id="635" r:id="rId41"/>
    <p:sldId id="636" r:id="rId42"/>
    <p:sldId id="637" r:id="rId43"/>
  </p:sldIdLst>
  <p:sldSz cx="12192000" cy="6858000"/>
  <p:notesSz cx="6858000" cy="9144000"/>
  <p:embeddedFontLst>
    <p:embeddedFont>
      <p:font typeface="Consolas" panose="020B0609020204030204" pitchFamily="49" charset="0"/>
      <p:regular r:id="rId44"/>
      <p:bold r:id="rId45"/>
      <p:italic r:id="rId46"/>
      <p:boldItalic r:id="rId47"/>
    </p:embeddedFont>
    <p:embeddedFont>
      <p:font typeface="나눔고딕" panose="020D0604000000000000" pitchFamily="50" charset="-127"/>
      <p:regular r:id="rId48"/>
      <p:bold r:id="rId49"/>
    </p:embeddedFont>
    <p:embeddedFont>
      <p:font typeface="나눔고딕 ExtraBold" panose="020D0904000000000000" pitchFamily="50" charset="-127"/>
      <p:bold r:id="rId5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FF"/>
    <a:srgbClr val="FFFF00"/>
    <a:srgbClr val="4472C4"/>
    <a:srgbClr val="000000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5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5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63790-98A8-8503-4BCF-E367640555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5844" y="1122363"/>
            <a:ext cx="9242156" cy="2387600"/>
          </a:xfrm>
        </p:spPr>
        <p:txBody>
          <a:bodyPr anchor="ctr"/>
          <a:lstStyle>
            <a:lvl1pPr algn="ctr">
              <a:defRPr sz="600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03B7ED-7171-5490-2F4D-C0BC150004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5844" y="3602038"/>
            <a:ext cx="9242156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113659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624583-F27E-1777-DEFB-5442299FB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06DBA6-F75D-7613-955B-6EEE16B48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D45E53-1790-F8B9-DE92-9102355049CF}"/>
              </a:ext>
            </a:extLst>
          </p:cNvPr>
          <p:cNvSpPr/>
          <p:nvPr/>
        </p:nvSpPr>
        <p:spPr>
          <a:xfrm>
            <a:off x="630238" y="1144588"/>
            <a:ext cx="1527276" cy="36000"/>
          </a:xfrm>
          <a:prstGeom prst="rect">
            <a:avLst/>
          </a:prstGeom>
          <a:solidFill>
            <a:srgbClr val="002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ACAEE6D-0DFD-85D1-3221-6D77CF590BD8}"/>
              </a:ext>
            </a:extLst>
          </p:cNvPr>
          <p:cNvSpPr/>
          <p:nvPr/>
        </p:nvSpPr>
        <p:spPr>
          <a:xfrm>
            <a:off x="2157512" y="1144587"/>
            <a:ext cx="10034488" cy="36000"/>
          </a:xfrm>
          <a:prstGeom prst="rect">
            <a:avLst/>
          </a:prstGeom>
          <a:solidFill>
            <a:srgbClr val="0186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CA2F1F8-4ABD-B4A5-3700-292DA2590A9F}"/>
              </a:ext>
            </a:extLst>
          </p:cNvPr>
          <p:cNvSpPr/>
          <p:nvPr/>
        </p:nvSpPr>
        <p:spPr>
          <a:xfrm>
            <a:off x="0" y="1144587"/>
            <a:ext cx="630238" cy="36000"/>
          </a:xfrm>
          <a:prstGeom prst="rect">
            <a:avLst/>
          </a:prstGeom>
          <a:solidFill>
            <a:srgbClr val="0186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1945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2FACC1A-4126-0DA3-C7D9-4651E92453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1F1F5E-5EC5-1453-74EB-879607948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682595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392AD-4E18-7F8F-E9B7-D01985EF9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B1B743-F7D0-B1E6-23AF-C26CDD558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/>
            </a:lvl1pPr>
            <a:lvl2pPr marL="685800" indent="-228600">
              <a:lnSpc>
                <a:spcPct val="130000"/>
              </a:lnSpc>
              <a:buFont typeface="바탕" panose="02030600000101010101" pitchFamily="18" charset="-127"/>
              <a:buChar char="-"/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C0C4F14-925D-DBD7-DE9E-17B2ED6D26BE}"/>
              </a:ext>
            </a:extLst>
          </p:cNvPr>
          <p:cNvGrpSpPr/>
          <p:nvPr/>
        </p:nvGrpSpPr>
        <p:grpSpPr>
          <a:xfrm>
            <a:off x="0" y="1144587"/>
            <a:ext cx="12192000" cy="36001"/>
            <a:chOff x="0" y="1144587"/>
            <a:chExt cx="12192000" cy="3600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561E32F-BD6C-2119-D2F9-F8E1FED65387}"/>
                </a:ext>
              </a:extLst>
            </p:cNvPr>
            <p:cNvSpPr/>
            <p:nvPr/>
          </p:nvSpPr>
          <p:spPr>
            <a:xfrm>
              <a:off x="630238" y="1144588"/>
              <a:ext cx="1527276" cy="36000"/>
            </a:xfrm>
            <a:prstGeom prst="rect">
              <a:avLst/>
            </a:prstGeom>
            <a:solidFill>
              <a:srgbClr val="002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767C8A2-AE42-A651-7D64-E6BC6093C3E2}"/>
                </a:ext>
              </a:extLst>
            </p:cNvPr>
            <p:cNvSpPr/>
            <p:nvPr/>
          </p:nvSpPr>
          <p:spPr>
            <a:xfrm>
              <a:off x="2157512" y="1144587"/>
              <a:ext cx="10034488" cy="36000"/>
            </a:xfrm>
            <a:prstGeom prst="rect">
              <a:avLst/>
            </a:prstGeom>
            <a:solidFill>
              <a:srgbClr val="0186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76789AC-AAD9-2692-4009-C0F6D88B2920}"/>
                </a:ext>
              </a:extLst>
            </p:cNvPr>
            <p:cNvSpPr/>
            <p:nvPr/>
          </p:nvSpPr>
          <p:spPr>
            <a:xfrm>
              <a:off x="0" y="1144587"/>
              <a:ext cx="630238" cy="36000"/>
            </a:xfrm>
            <a:prstGeom prst="rect">
              <a:avLst/>
            </a:prstGeom>
            <a:solidFill>
              <a:srgbClr val="0186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93979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083F1-5799-9E25-86FE-B94A093E4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22E7AA-1859-7471-4FCD-A4C78002A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46148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F9C9F-4BEF-7569-FE74-86FCB56CD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4340CD-64B8-2CF5-2593-F888D7D274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2218" y="1359974"/>
            <a:ext cx="5681130" cy="481698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2BF0C3-6581-1089-97A5-E59EFF840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359974"/>
            <a:ext cx="5681130" cy="481698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E378719-A0BE-97B4-2386-8B213AB72153}"/>
              </a:ext>
            </a:extLst>
          </p:cNvPr>
          <p:cNvSpPr/>
          <p:nvPr/>
        </p:nvSpPr>
        <p:spPr>
          <a:xfrm>
            <a:off x="630238" y="1144588"/>
            <a:ext cx="1527276" cy="36000"/>
          </a:xfrm>
          <a:prstGeom prst="rect">
            <a:avLst/>
          </a:prstGeom>
          <a:solidFill>
            <a:srgbClr val="002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3F641E-0B1C-3FB1-B0AB-B65ADFD7EDAB}"/>
              </a:ext>
            </a:extLst>
          </p:cNvPr>
          <p:cNvSpPr/>
          <p:nvPr/>
        </p:nvSpPr>
        <p:spPr>
          <a:xfrm>
            <a:off x="2157512" y="1144587"/>
            <a:ext cx="10034488" cy="36000"/>
          </a:xfrm>
          <a:prstGeom prst="rect">
            <a:avLst/>
          </a:prstGeom>
          <a:solidFill>
            <a:srgbClr val="0186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928D353-0357-D297-9FBE-AF6037932896}"/>
              </a:ext>
            </a:extLst>
          </p:cNvPr>
          <p:cNvSpPr/>
          <p:nvPr/>
        </p:nvSpPr>
        <p:spPr>
          <a:xfrm>
            <a:off x="0" y="1144587"/>
            <a:ext cx="630238" cy="36000"/>
          </a:xfrm>
          <a:prstGeom prst="rect">
            <a:avLst/>
          </a:prstGeom>
          <a:solidFill>
            <a:srgbClr val="0186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247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806DE3-1FE3-3E91-D555-F4670873A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468" y="365126"/>
            <a:ext cx="11468746" cy="7812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D2A11E-C707-1955-6074-44DD23C91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4469" y="1313013"/>
            <a:ext cx="5591014" cy="57677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1CCF99-24F8-B60F-2466-A3429F72B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4469" y="2022212"/>
            <a:ext cx="5591014" cy="416745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380D0D-459B-CF2F-9662-205D9BBA3D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13013"/>
            <a:ext cx="5591014" cy="57677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A668B6-9E62-CC8C-0BF5-A78C3B2BF8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22212"/>
            <a:ext cx="5591014" cy="416745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152686A-E904-15AC-B726-4E540C92FA10}"/>
              </a:ext>
            </a:extLst>
          </p:cNvPr>
          <p:cNvGrpSpPr/>
          <p:nvPr/>
        </p:nvGrpSpPr>
        <p:grpSpPr>
          <a:xfrm>
            <a:off x="0" y="1144587"/>
            <a:ext cx="12192000" cy="36001"/>
            <a:chOff x="0" y="1144587"/>
            <a:chExt cx="12192000" cy="36001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C567DA7-272B-3669-927A-F83B601E3D8D}"/>
                </a:ext>
              </a:extLst>
            </p:cNvPr>
            <p:cNvSpPr/>
            <p:nvPr/>
          </p:nvSpPr>
          <p:spPr>
            <a:xfrm>
              <a:off x="630238" y="1144588"/>
              <a:ext cx="1527276" cy="36000"/>
            </a:xfrm>
            <a:prstGeom prst="rect">
              <a:avLst/>
            </a:prstGeom>
            <a:solidFill>
              <a:srgbClr val="002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EE4BF55-99BF-2D3E-94F3-5F310A7BECA2}"/>
                </a:ext>
              </a:extLst>
            </p:cNvPr>
            <p:cNvSpPr/>
            <p:nvPr/>
          </p:nvSpPr>
          <p:spPr>
            <a:xfrm>
              <a:off x="2157512" y="1144587"/>
              <a:ext cx="10034488" cy="36000"/>
            </a:xfrm>
            <a:prstGeom prst="rect">
              <a:avLst/>
            </a:prstGeom>
            <a:solidFill>
              <a:srgbClr val="0186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6354B32-491F-11DB-DAFB-B76F1563E06F}"/>
                </a:ext>
              </a:extLst>
            </p:cNvPr>
            <p:cNvSpPr/>
            <p:nvPr/>
          </p:nvSpPr>
          <p:spPr>
            <a:xfrm>
              <a:off x="0" y="1144587"/>
              <a:ext cx="630238" cy="36000"/>
            </a:xfrm>
            <a:prstGeom prst="rect">
              <a:avLst/>
            </a:prstGeom>
            <a:solidFill>
              <a:srgbClr val="0186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9670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B9860-0E51-13A2-4900-8D2ACDE5A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042FA9-C5B0-B7E1-FD4D-CF5948248068}"/>
              </a:ext>
            </a:extLst>
          </p:cNvPr>
          <p:cNvSpPr/>
          <p:nvPr/>
        </p:nvSpPr>
        <p:spPr>
          <a:xfrm>
            <a:off x="630238" y="1144588"/>
            <a:ext cx="1527276" cy="36000"/>
          </a:xfrm>
          <a:prstGeom prst="rect">
            <a:avLst/>
          </a:prstGeom>
          <a:solidFill>
            <a:srgbClr val="002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A5A0821-23A3-B1C9-4038-6F60BDE6B297}"/>
              </a:ext>
            </a:extLst>
          </p:cNvPr>
          <p:cNvSpPr/>
          <p:nvPr/>
        </p:nvSpPr>
        <p:spPr>
          <a:xfrm>
            <a:off x="2157512" y="1144587"/>
            <a:ext cx="10034488" cy="36000"/>
          </a:xfrm>
          <a:prstGeom prst="rect">
            <a:avLst/>
          </a:prstGeom>
          <a:solidFill>
            <a:srgbClr val="0186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261B6E-5BDA-74FD-F2F4-978574F7262C}"/>
              </a:ext>
            </a:extLst>
          </p:cNvPr>
          <p:cNvSpPr/>
          <p:nvPr/>
        </p:nvSpPr>
        <p:spPr>
          <a:xfrm>
            <a:off x="0" y="1144587"/>
            <a:ext cx="630238" cy="36000"/>
          </a:xfrm>
          <a:prstGeom prst="rect">
            <a:avLst/>
          </a:prstGeom>
          <a:solidFill>
            <a:srgbClr val="0186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7042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0724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2CBAF-BE75-32B3-1122-F20030F3F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5715B1-D155-9A4C-C4F2-A8FBBF23C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4383C6-D05B-FCB1-204A-24B0BDF69A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144585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96B74E-C282-3570-413B-B4A7834A8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6A9F8D-A8C1-9338-B875-12F671D5E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D26C36-DDBD-3382-EB81-016451350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069584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FEBBD64-66B6-A566-EEAC-C044042F2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217" y="365126"/>
            <a:ext cx="11551115" cy="7794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3008D3-A133-D748-8D00-0EAEE9EDE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2217" y="1239864"/>
            <a:ext cx="11551115" cy="5389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56908D5-6CBB-A58C-D01A-189E2BA205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12" b="8312"/>
          <a:stretch/>
        </p:blipFill>
        <p:spPr>
          <a:xfrm>
            <a:off x="10068560" y="4735831"/>
            <a:ext cx="2123440" cy="212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105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바탕" panose="02030600000101010101" pitchFamily="18" charset="-127"/>
        <a:buChar char="-"/>
        <a:defRPr sz="22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uml-diagrams.org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E55C92B-6FD0-CCB4-9623-12DC17806E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11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UML</a:t>
            </a:r>
            <a:r>
              <a:rPr lang="ko-KR" altLang="en-US" dirty="0"/>
              <a:t> </a:t>
            </a:r>
            <a:r>
              <a:rPr lang="en-US" altLang="ko-KR" dirty="0"/>
              <a:t>#2</a:t>
            </a:r>
            <a:br>
              <a:rPr lang="en-US" altLang="ko-KR" dirty="0"/>
            </a:br>
            <a:r>
              <a:rPr lang="ko-KR" altLang="en-US" sz="4000" dirty="0"/>
              <a:t>순차 다이어그램</a:t>
            </a:r>
            <a:r>
              <a:rPr lang="en-US" altLang="ko-KR" sz="4000" dirty="0"/>
              <a:t>,</a:t>
            </a:r>
            <a:br>
              <a:rPr lang="en-US" altLang="ko-KR" sz="4000" dirty="0"/>
            </a:br>
            <a:r>
              <a:rPr lang="ko-KR" altLang="en-US" sz="4000" dirty="0"/>
              <a:t>상태 기계 다이어그램</a:t>
            </a:r>
            <a:r>
              <a:rPr lang="en-US" altLang="ko-KR" sz="4000" dirty="0"/>
              <a:t>,</a:t>
            </a:r>
            <a:br>
              <a:rPr lang="en-US" altLang="ko-KR" sz="4000" dirty="0"/>
            </a:br>
            <a:r>
              <a:rPr lang="ko-KR" altLang="en-US" sz="4000" dirty="0"/>
              <a:t>액티비티 다이어그램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7EDF1EF6-0A85-778E-0EA2-D5597730CE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286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F78908-5D10-2DF2-F7E4-B6112C6DF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순차 다이어그램의 심볼들 </a:t>
            </a:r>
            <a:r>
              <a:rPr lang="en-US" altLang="ko-KR" dirty="0"/>
              <a:t>#5 - </a:t>
            </a:r>
            <a:r>
              <a:rPr lang="ko-KR" altLang="en-US" dirty="0"/>
              <a:t>활성화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7ADB9D-5DD8-C6AC-A746-BBEB85D0A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5898" y="1239864"/>
            <a:ext cx="8637434" cy="5389536"/>
          </a:xfrm>
        </p:spPr>
        <p:txBody>
          <a:bodyPr>
            <a:normAutofit/>
          </a:bodyPr>
          <a:lstStyle/>
          <a:p>
            <a:r>
              <a:rPr lang="ko-KR" altLang="en-US" dirty="0"/>
              <a:t>활성화 </a:t>
            </a:r>
            <a:r>
              <a:rPr lang="en-US" altLang="ko-KR" dirty="0"/>
              <a:t>(activation)</a:t>
            </a:r>
          </a:p>
          <a:p>
            <a:pPr lvl="1"/>
            <a:r>
              <a:rPr lang="ko-KR" altLang="en-US" dirty="0"/>
              <a:t>생명선 덮으면서 표시함</a:t>
            </a:r>
            <a:endParaRPr lang="en-US" altLang="ko-KR" dirty="0"/>
          </a:p>
          <a:p>
            <a:r>
              <a:rPr lang="ko-KR" altLang="en-US" dirty="0"/>
              <a:t>해당 객체가 상호작용으로 활성화되었음을 의미함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함수가 실행되는 기간</a:t>
            </a:r>
            <a:br>
              <a:rPr lang="en-US" altLang="ko-KR" dirty="0"/>
            </a:br>
            <a:r>
              <a:rPr lang="en-US" altLang="ko-KR" dirty="0"/>
              <a:t>     </a:t>
            </a:r>
            <a:r>
              <a:rPr lang="ko-KR" altLang="en-US" dirty="0"/>
              <a:t>원격 서비스가 실행되는 기간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AF04DA0-C973-0F17-466C-EBCA5F957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953" y="1239864"/>
            <a:ext cx="102874" cy="2446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CD96B74-7A8E-9602-BD42-F915753AEA8C}"/>
              </a:ext>
            </a:extLst>
          </p:cNvPr>
          <p:cNvSpPr/>
          <p:nvPr/>
        </p:nvSpPr>
        <p:spPr>
          <a:xfrm>
            <a:off x="474225" y="1378528"/>
            <a:ext cx="2183204" cy="527194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FB1EEE6-981D-FEE9-E66F-7D5A6A4C2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540" y="1905722"/>
            <a:ext cx="647700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249EAA59-8911-74AB-F2F5-ACD601685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953" y="4046772"/>
            <a:ext cx="102874" cy="2446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29F8470-D888-8963-BC01-64BD5C1968CB}"/>
              </a:ext>
            </a:extLst>
          </p:cNvPr>
          <p:cNvSpPr/>
          <p:nvPr/>
        </p:nvSpPr>
        <p:spPr>
          <a:xfrm>
            <a:off x="474225" y="4026351"/>
            <a:ext cx="2183204" cy="2371725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401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F78908-5D10-2DF2-F7E4-B6112C6DF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순차 다이어그램의 심볼들 </a:t>
            </a:r>
            <a:r>
              <a:rPr lang="en-US" altLang="ko-KR" dirty="0"/>
              <a:t>#6 - </a:t>
            </a:r>
            <a:r>
              <a:rPr lang="ko-KR" altLang="en-US" dirty="0"/>
              <a:t>메시지 호출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7ADB9D-5DD8-C6AC-A746-BBEB85D0A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5898" y="1239864"/>
            <a:ext cx="8770354" cy="5389536"/>
          </a:xfrm>
        </p:spPr>
        <p:txBody>
          <a:bodyPr>
            <a:normAutofit/>
          </a:bodyPr>
          <a:lstStyle/>
          <a:p>
            <a:r>
              <a:rPr lang="en-US" altLang="ko-KR" dirty="0"/>
              <a:t>OOP </a:t>
            </a:r>
            <a:r>
              <a:rPr lang="ko-KR" altLang="en-US" dirty="0"/>
              <a:t>객체 메서드 호출 또는 네트워크 메시지 전송 의미함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동기 메시지 </a:t>
            </a:r>
            <a:r>
              <a:rPr lang="en-US" altLang="ko-KR" dirty="0"/>
              <a:t>(synchronous message)</a:t>
            </a:r>
          </a:p>
          <a:p>
            <a:pPr lvl="1"/>
            <a:r>
              <a:rPr lang="ko-KR" altLang="en-US" dirty="0"/>
              <a:t>호출한 대상은 상호작용이 끝날 때까지 기다림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비동기 메시지 </a:t>
            </a:r>
            <a:r>
              <a:rPr lang="en-US" altLang="ko-KR" dirty="0"/>
              <a:t>(asynchronous message)</a:t>
            </a:r>
          </a:p>
          <a:p>
            <a:pPr lvl="1"/>
            <a:r>
              <a:rPr lang="ko-KR" altLang="en-US" dirty="0"/>
              <a:t>호출한 대상은 상호작용 종료를 기다리지 않고 다른 작업 수행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55B5EDA5-7D3A-3D7E-1D5A-1F006410F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21" y="2421370"/>
            <a:ext cx="2971900" cy="651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F688A49A-0444-04A4-509A-2C5E5D4B3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21" y="4150732"/>
            <a:ext cx="2971900" cy="651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76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5757A7-3ACD-B396-C8B0-85C36F1C0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217" y="365126"/>
            <a:ext cx="11769710" cy="779462"/>
          </a:xfrm>
        </p:spPr>
        <p:txBody>
          <a:bodyPr>
            <a:noAutofit/>
          </a:bodyPr>
          <a:lstStyle/>
          <a:p>
            <a:r>
              <a:rPr lang="ko-KR" altLang="en-US" sz="4000" dirty="0"/>
              <a:t>참고</a:t>
            </a:r>
            <a:r>
              <a:rPr lang="en-US" altLang="ko-KR" sz="4000" dirty="0"/>
              <a:t>: </a:t>
            </a:r>
            <a:r>
              <a:rPr lang="ko-KR" altLang="en-US" sz="4000" dirty="0"/>
              <a:t>동기</a:t>
            </a:r>
            <a:r>
              <a:rPr lang="en-US" altLang="ko-KR" sz="4000" dirty="0"/>
              <a:t>(Synchronous) vs. </a:t>
            </a:r>
            <a:r>
              <a:rPr lang="ko-KR" altLang="en-US" sz="4000" dirty="0"/>
              <a:t>비동기</a:t>
            </a:r>
            <a:r>
              <a:rPr lang="en-US" altLang="ko-KR" sz="4000" dirty="0"/>
              <a:t>(Asynchronous)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15F1F-4FD0-7A8C-6D83-EB32D8FC6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타이밍을 맞추는 것을 동기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(synchronous)</a:t>
            </a:r>
            <a:r>
              <a:rPr lang="en-US" altLang="ko-KR" dirty="0"/>
              <a:t> </a:t>
            </a:r>
            <a:r>
              <a:rPr lang="ko-KR" altLang="en-US" dirty="0"/>
              <a:t>라고 하고</a:t>
            </a:r>
            <a:br>
              <a:rPr lang="en-US" altLang="ko-KR" dirty="0"/>
            </a:br>
            <a:r>
              <a:rPr lang="ko-KR" altLang="en-US" dirty="0"/>
              <a:t>타이밍을 고려하지 않는 것을 비동기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(asynchronous)</a:t>
            </a:r>
            <a:r>
              <a:rPr lang="en-US" altLang="ko-KR" dirty="0"/>
              <a:t> </a:t>
            </a:r>
            <a:r>
              <a:rPr lang="ko-KR" altLang="en-US" dirty="0"/>
              <a:t>라고 함</a:t>
            </a:r>
            <a:endParaRPr lang="en-US" altLang="ko-KR" dirty="0"/>
          </a:p>
          <a:p>
            <a:r>
              <a:rPr lang="ko-KR" altLang="en-US" dirty="0"/>
              <a:t>타이밍을 맞추는 것에는 다음의 형태들이 존재함</a:t>
            </a:r>
            <a:endParaRPr lang="en-US" altLang="ko-KR" dirty="0"/>
          </a:p>
          <a:p>
            <a:pPr lvl="1"/>
            <a:r>
              <a:rPr lang="ko-KR" altLang="en-US" dirty="0"/>
              <a:t>형태 </a:t>
            </a:r>
            <a:r>
              <a:rPr lang="en-US" altLang="ko-KR" dirty="0"/>
              <a:t>#1: “</a:t>
            </a:r>
            <a:r>
              <a:rPr lang="ko-KR" altLang="en-US" dirty="0"/>
              <a:t>네가 끝난 </a:t>
            </a:r>
            <a:r>
              <a:rPr lang="ko-KR" altLang="en-US" dirty="0" err="1"/>
              <a:t>뒤에야</a:t>
            </a:r>
            <a:r>
              <a:rPr lang="ko-KR" altLang="en-US" dirty="0"/>
              <a:t> 내가 시작한다</a:t>
            </a:r>
            <a:r>
              <a:rPr lang="en-US" altLang="ko-KR" dirty="0"/>
              <a:t>”</a:t>
            </a:r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: ① </a:t>
            </a:r>
            <a:r>
              <a:rPr lang="ko-KR" altLang="en-US" dirty="0"/>
              <a:t>호출한 함수가 결과를 반환해야만 계속 진행함</a:t>
            </a:r>
            <a:br>
              <a:rPr lang="en-US" altLang="ko-KR" dirty="0"/>
            </a:br>
            <a:r>
              <a:rPr lang="en-US" altLang="ko-KR" dirty="0"/>
              <a:t>     ② </a:t>
            </a:r>
            <a:r>
              <a:rPr lang="ko-KR" altLang="en-US" dirty="0"/>
              <a:t>작업 쓰레드가 작업을 마친 </a:t>
            </a:r>
            <a:r>
              <a:rPr lang="ko-KR" altLang="en-US" dirty="0" err="1"/>
              <a:t>뒤에야</a:t>
            </a:r>
            <a:r>
              <a:rPr lang="ko-KR" altLang="en-US" dirty="0"/>
              <a:t> 메인 쓰레드가 응답을 보냄</a:t>
            </a:r>
            <a:br>
              <a:rPr lang="en-US" altLang="ko-KR" dirty="0"/>
            </a:br>
            <a:r>
              <a:rPr lang="en-US" altLang="ko-KR" dirty="0"/>
              <a:t>     ③ </a:t>
            </a:r>
            <a:r>
              <a:rPr lang="ko-KR" altLang="en-US" dirty="0" err="1"/>
              <a:t>락을</a:t>
            </a:r>
            <a:r>
              <a:rPr lang="ko-KR" altLang="en-US" dirty="0"/>
              <a:t> 잡고 있던 쓰레드가 </a:t>
            </a:r>
            <a:r>
              <a:rPr lang="ko-KR" altLang="en-US" dirty="0" err="1"/>
              <a:t>락을</a:t>
            </a:r>
            <a:r>
              <a:rPr lang="ko-KR" altLang="en-US" dirty="0"/>
              <a:t> 풀어야 다른 쓰레드가 작업</a:t>
            </a:r>
            <a:br>
              <a:rPr lang="en-US" altLang="ko-KR" dirty="0"/>
            </a:br>
            <a:r>
              <a:rPr lang="en-US" altLang="ko-KR" dirty="0"/>
              <a:t>     ④ OAuth </a:t>
            </a:r>
            <a:r>
              <a:rPr lang="ko-KR" altLang="en-US" dirty="0"/>
              <a:t>서버가 응답을 해야만 그 다음 화면으로 이동</a:t>
            </a:r>
            <a:endParaRPr lang="en-US" altLang="ko-KR" dirty="0"/>
          </a:p>
          <a:p>
            <a:pPr lvl="1"/>
            <a:r>
              <a:rPr lang="ko-KR" altLang="en-US" dirty="0"/>
              <a:t>형태 </a:t>
            </a:r>
            <a:r>
              <a:rPr lang="en-US" altLang="ko-KR" dirty="0"/>
              <a:t>#2: “</a:t>
            </a:r>
            <a:r>
              <a:rPr lang="ko-KR" altLang="en-US" dirty="0" err="1"/>
              <a:t>너랑</a:t>
            </a:r>
            <a:r>
              <a:rPr lang="ko-KR" altLang="en-US" dirty="0"/>
              <a:t> 같이 맞춘다</a:t>
            </a:r>
            <a:r>
              <a:rPr lang="en-US" altLang="ko-KR" dirty="0"/>
              <a:t>”</a:t>
            </a:r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온라인 스크럼 툴에서 내가 작업을 업데이트 하면 실시간으로 상대에게 반영된다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     </a:t>
            </a:r>
            <a:r>
              <a:rPr lang="ko-KR" altLang="en-US" dirty="0"/>
              <a:t>앱에서 내 프로필을 업데이트하면 실시간으로 서버에 반영된다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259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5757A7-3ACD-B396-C8B0-85C36F1C0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217" y="365126"/>
            <a:ext cx="11769710" cy="779462"/>
          </a:xfrm>
        </p:spPr>
        <p:txBody>
          <a:bodyPr>
            <a:noAutofit/>
          </a:bodyPr>
          <a:lstStyle/>
          <a:p>
            <a:r>
              <a:rPr lang="ko-KR" altLang="en-US" sz="4000" dirty="0"/>
              <a:t>참고</a:t>
            </a:r>
            <a:r>
              <a:rPr lang="en-US" altLang="ko-KR" sz="4000" dirty="0"/>
              <a:t>: </a:t>
            </a:r>
            <a:r>
              <a:rPr lang="ko-KR" altLang="en-US" sz="4000" dirty="0"/>
              <a:t>동기</a:t>
            </a:r>
            <a:r>
              <a:rPr lang="en-US" altLang="ko-KR" sz="4000" dirty="0"/>
              <a:t>(Synchronous) vs. </a:t>
            </a:r>
            <a:r>
              <a:rPr lang="ko-KR" altLang="en-US" sz="4000" dirty="0"/>
              <a:t>비동기</a:t>
            </a:r>
            <a:r>
              <a:rPr lang="en-US" altLang="ko-KR" sz="4000" dirty="0"/>
              <a:t>(Asynchronous)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15F1F-4FD0-7A8C-6D83-EB32D8FC6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217" y="1239864"/>
            <a:ext cx="11769710" cy="5389536"/>
          </a:xfrm>
        </p:spPr>
        <p:txBody>
          <a:bodyPr>
            <a:normAutofit/>
          </a:bodyPr>
          <a:lstStyle/>
          <a:p>
            <a:r>
              <a:rPr lang="ko-KR" altLang="en-US" dirty="0"/>
              <a:t>타이밍을 맞추지 않으면 비동기 작업이 됨</a:t>
            </a:r>
            <a:endParaRPr lang="en-US" altLang="ko-KR" dirty="0"/>
          </a:p>
          <a:p>
            <a:pPr lvl="1"/>
            <a:r>
              <a:rPr lang="ko-KR" altLang="en-US" dirty="0"/>
              <a:t>형태 </a:t>
            </a:r>
            <a:r>
              <a:rPr lang="en-US" altLang="ko-KR" dirty="0"/>
              <a:t>#1: “</a:t>
            </a:r>
            <a:r>
              <a:rPr lang="ko-KR" altLang="en-US" dirty="0"/>
              <a:t>네가 끝난 </a:t>
            </a:r>
            <a:r>
              <a:rPr lang="ko-KR" altLang="en-US" dirty="0" err="1"/>
              <a:t>뒤에야</a:t>
            </a:r>
            <a:r>
              <a:rPr lang="ko-KR" altLang="en-US" dirty="0"/>
              <a:t> 내가 시작한다</a:t>
            </a:r>
            <a:r>
              <a:rPr lang="en-US" altLang="ko-KR" dirty="0"/>
              <a:t>”</a:t>
            </a:r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: ① </a:t>
            </a:r>
            <a:r>
              <a:rPr lang="ko-KR" altLang="en-US" dirty="0"/>
              <a:t>호출한 함수가 결과를 기다리지 않고 다음 코드 실행</a:t>
            </a:r>
            <a:r>
              <a:rPr lang="en-US" altLang="ko-KR" dirty="0"/>
              <a:t>. </a:t>
            </a:r>
            <a:r>
              <a:rPr lang="ko-KR" altLang="en-US" dirty="0"/>
              <a:t>결과는 나중에 별도로 확인</a:t>
            </a:r>
            <a:br>
              <a:rPr lang="en-US" altLang="ko-KR" dirty="0"/>
            </a:br>
            <a:r>
              <a:rPr lang="en-US" altLang="ko-KR" dirty="0"/>
              <a:t>     ② </a:t>
            </a:r>
            <a:r>
              <a:rPr lang="ko-KR" altLang="en-US" dirty="0"/>
              <a:t>작업 쓰레드가 작업을 마치지 않았지만</a:t>
            </a:r>
            <a:r>
              <a:rPr lang="en-US" altLang="ko-KR" dirty="0"/>
              <a:t>,</a:t>
            </a:r>
            <a:r>
              <a:rPr lang="ko-KR" altLang="en-US" dirty="0"/>
              <a:t> 메인 쓰레드는 자기 할 일 함</a:t>
            </a:r>
            <a:r>
              <a:rPr lang="en-US" altLang="ko-KR" dirty="0"/>
              <a:t>. </a:t>
            </a:r>
            <a:r>
              <a:rPr lang="ko-KR" altLang="en-US" dirty="0"/>
              <a:t>결과 나중 확인</a:t>
            </a:r>
            <a:br>
              <a:rPr lang="en-US" altLang="ko-KR" dirty="0"/>
            </a:br>
            <a:r>
              <a:rPr lang="en-US" altLang="ko-KR" dirty="0"/>
              <a:t>     ③ </a:t>
            </a:r>
            <a:r>
              <a:rPr lang="ko-KR" altLang="en-US" strike="sngStrike" dirty="0" err="1"/>
              <a:t>락을</a:t>
            </a:r>
            <a:r>
              <a:rPr lang="ko-KR" altLang="en-US" strike="sngStrike" dirty="0"/>
              <a:t> 잡고 있던 쓰레드가 </a:t>
            </a:r>
            <a:r>
              <a:rPr lang="ko-KR" altLang="en-US" strike="sngStrike" dirty="0" err="1"/>
              <a:t>락을</a:t>
            </a:r>
            <a:r>
              <a:rPr lang="ko-KR" altLang="en-US" strike="sngStrike" dirty="0"/>
              <a:t> 풀어야 다른 쓰레드가 작업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이건 비동기로 할 수 없음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     ④ OAuth </a:t>
            </a:r>
            <a:r>
              <a:rPr lang="ko-KR" altLang="en-US" dirty="0"/>
              <a:t>서버가 응답을 </a:t>
            </a:r>
            <a:r>
              <a:rPr lang="ko-KR" altLang="en-US" dirty="0" err="1"/>
              <a:t>안했지만</a:t>
            </a:r>
            <a:r>
              <a:rPr lang="ko-KR" altLang="en-US" dirty="0"/>
              <a:t> 화면 전환을 하고 나중에 인증 결과를 알람으로 표시</a:t>
            </a:r>
            <a:endParaRPr lang="en-US" altLang="ko-KR" dirty="0"/>
          </a:p>
          <a:p>
            <a:pPr lvl="1"/>
            <a:r>
              <a:rPr lang="ko-KR" altLang="en-US" dirty="0"/>
              <a:t>형태 </a:t>
            </a:r>
            <a:r>
              <a:rPr lang="en-US" altLang="ko-KR" dirty="0"/>
              <a:t>#2: “</a:t>
            </a:r>
            <a:r>
              <a:rPr lang="ko-KR" altLang="en-US" dirty="0" err="1"/>
              <a:t>너랑</a:t>
            </a:r>
            <a:r>
              <a:rPr lang="ko-KR" altLang="en-US" dirty="0"/>
              <a:t> 같이 맞춘다</a:t>
            </a:r>
            <a:r>
              <a:rPr lang="en-US" altLang="ko-KR" dirty="0"/>
              <a:t>”</a:t>
            </a:r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스크럼 툴에서 작업을 업데이트 하면 실시간은 아니고 언젠가는 상대에게 반영됨</a:t>
            </a:r>
            <a:br>
              <a:rPr lang="en-US" altLang="ko-KR" dirty="0"/>
            </a:br>
            <a:r>
              <a:rPr lang="en-US" altLang="ko-KR" dirty="0"/>
              <a:t>     </a:t>
            </a:r>
            <a:r>
              <a:rPr lang="ko-KR" altLang="en-US" dirty="0"/>
              <a:t>앱에서 내 프로필을 업데이트하면 실시간은 아니고 언젠가는 서버에 반영됨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6390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F78908-5D10-2DF2-F7E4-B6112C6DF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순차 다이어그램의 심볼들 </a:t>
            </a:r>
            <a:r>
              <a:rPr lang="en-US" altLang="ko-KR" dirty="0"/>
              <a:t>#7 - </a:t>
            </a:r>
            <a:r>
              <a:rPr lang="ko-KR" altLang="en-US" dirty="0"/>
              <a:t>반환 메시지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7ADB9D-5DD8-C6AC-A746-BBEB85D0A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5898" y="1239864"/>
            <a:ext cx="8770354" cy="5389536"/>
          </a:xfrm>
        </p:spPr>
        <p:txBody>
          <a:bodyPr>
            <a:normAutofit/>
          </a:bodyPr>
          <a:lstStyle/>
          <a:p>
            <a:r>
              <a:rPr lang="en-US" altLang="ko-KR" dirty="0"/>
              <a:t>OOP </a:t>
            </a:r>
            <a:r>
              <a:rPr lang="ko-KR" altLang="en-US" dirty="0"/>
              <a:t>객체 메서드 호출 결과 또는 네트워크 메시지 처리 결과 전송 의미함</a:t>
            </a:r>
            <a:endParaRPr lang="en-US" altLang="ko-KR" dirty="0"/>
          </a:p>
          <a:p>
            <a:r>
              <a:rPr lang="ko-KR" altLang="en-US" dirty="0"/>
              <a:t>반환 메시지가 중요하지 않을 때는 생략 가능</a:t>
            </a:r>
            <a:endParaRPr lang="en-US" altLang="ko-KR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CD7B2CFE-7DF0-7395-D424-DE5E5113A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39864"/>
            <a:ext cx="2971900" cy="651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9368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>
            <a:extLst>
              <a:ext uri="{FF2B5EF4-FFF2-40B4-BE49-F238E27FC236}">
                <a16:creationId xmlns:a16="http://schemas.microsoft.com/office/drawing/2014/main" id="{6060696E-767F-F42C-D7C3-26B9EE7C95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2" t="4965" r="5255" b="22396"/>
          <a:stretch/>
        </p:blipFill>
        <p:spPr bwMode="auto">
          <a:xfrm>
            <a:off x="2574102" y="97288"/>
            <a:ext cx="6803997" cy="672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677AB3-A0BC-C56F-FC9E-8755AFC1BB6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239838"/>
            <a:ext cx="11552238" cy="5389562"/>
          </a:xfrm>
        </p:spPr>
        <p:txBody>
          <a:bodyPr/>
          <a:lstStyle/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544295D-0F78-A3FC-A954-19ACA2247305}"/>
              </a:ext>
            </a:extLst>
          </p:cNvPr>
          <p:cNvSpPr/>
          <p:nvPr/>
        </p:nvSpPr>
        <p:spPr>
          <a:xfrm>
            <a:off x="3934836" y="4008966"/>
            <a:ext cx="379866" cy="11968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F029469-3A48-B60C-EB4D-5754ADBEC143}"/>
              </a:ext>
            </a:extLst>
          </p:cNvPr>
          <p:cNvSpPr/>
          <p:nvPr/>
        </p:nvSpPr>
        <p:spPr>
          <a:xfrm>
            <a:off x="3934836" y="4128655"/>
            <a:ext cx="193819" cy="11968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8A03CA1-A10A-76E4-7D31-95A08B65817A}"/>
              </a:ext>
            </a:extLst>
          </p:cNvPr>
          <p:cNvSpPr/>
          <p:nvPr/>
        </p:nvSpPr>
        <p:spPr>
          <a:xfrm>
            <a:off x="3837926" y="4188499"/>
            <a:ext cx="61139" cy="11968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A4579C0-8B0F-EFBC-E6DD-DDD7432855F3}"/>
              </a:ext>
            </a:extLst>
          </p:cNvPr>
          <p:cNvCxnSpPr>
            <a:cxnSpLocks/>
          </p:cNvCxnSpPr>
          <p:nvPr/>
        </p:nvCxnSpPr>
        <p:spPr>
          <a:xfrm flipH="1">
            <a:off x="4956945" y="235215"/>
            <a:ext cx="1742133" cy="391157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2AFD1BD-C583-2DF1-59CC-7AAB2BBAD561}"/>
              </a:ext>
            </a:extLst>
          </p:cNvPr>
          <p:cNvCxnSpPr>
            <a:cxnSpLocks/>
          </p:cNvCxnSpPr>
          <p:nvPr/>
        </p:nvCxnSpPr>
        <p:spPr>
          <a:xfrm flipH="1">
            <a:off x="6699078" y="247272"/>
            <a:ext cx="67689" cy="443349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4DC8ABF-D194-B926-D03A-EF2D7B602445}"/>
              </a:ext>
            </a:extLst>
          </p:cNvPr>
          <p:cNvCxnSpPr>
            <a:cxnSpLocks/>
          </p:cNvCxnSpPr>
          <p:nvPr/>
        </p:nvCxnSpPr>
        <p:spPr>
          <a:xfrm>
            <a:off x="6811210" y="283599"/>
            <a:ext cx="2000299" cy="2646526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FB5E938-C57F-27DA-22CB-92D6DE30C6FA}"/>
              </a:ext>
            </a:extLst>
          </p:cNvPr>
          <p:cNvSpPr txBox="1"/>
          <p:nvPr/>
        </p:nvSpPr>
        <p:spPr>
          <a:xfrm>
            <a:off x="7024358" y="124767"/>
            <a:ext cx="296908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상호작용에 참여하는 객체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2FDA545-3791-FEEF-DCD4-0A3ACF27FF55}"/>
              </a:ext>
            </a:extLst>
          </p:cNvPr>
          <p:cNvCxnSpPr>
            <a:cxnSpLocks/>
          </p:cNvCxnSpPr>
          <p:nvPr/>
        </p:nvCxnSpPr>
        <p:spPr>
          <a:xfrm flipH="1">
            <a:off x="522780" y="951345"/>
            <a:ext cx="68347" cy="575472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8766EC0-BC0D-0C76-215F-E4BCB6961E0F}"/>
              </a:ext>
            </a:extLst>
          </p:cNvPr>
          <p:cNvSpPr txBox="1"/>
          <p:nvPr/>
        </p:nvSpPr>
        <p:spPr>
          <a:xfrm>
            <a:off x="44887" y="947893"/>
            <a:ext cx="118974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시간 흐름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3E6F4CF-FEEB-296A-8BE6-3FBFA027690E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1273170" y="736787"/>
            <a:ext cx="1540731" cy="1222802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7F4ACCF-243D-EF97-7C16-76DB3E7D3ABE}"/>
              </a:ext>
            </a:extLst>
          </p:cNvPr>
          <p:cNvSpPr txBox="1"/>
          <p:nvPr/>
        </p:nvSpPr>
        <p:spPr>
          <a:xfrm>
            <a:off x="447463" y="367455"/>
            <a:ext cx="165141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객체의 생명선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C26A954-45FC-2FDC-3F9F-2A533F1BA545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1887152" y="3346493"/>
            <a:ext cx="812580" cy="49418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EB70A6B-7083-05B3-DD7C-2EC7269253D2}"/>
              </a:ext>
            </a:extLst>
          </p:cNvPr>
          <p:cNvSpPr txBox="1"/>
          <p:nvPr/>
        </p:nvSpPr>
        <p:spPr>
          <a:xfrm>
            <a:off x="1176861" y="2977161"/>
            <a:ext cx="1420582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/>
              <a:t>활성화 </a:t>
            </a:r>
            <a:r>
              <a:rPr lang="ko-KR" altLang="en-US" dirty="0"/>
              <a:t>기간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EB7ECBD-5434-7694-6D63-F4B7D3DC0DD6}"/>
              </a:ext>
            </a:extLst>
          </p:cNvPr>
          <p:cNvCxnSpPr>
            <a:cxnSpLocks/>
          </p:cNvCxnSpPr>
          <p:nvPr/>
        </p:nvCxnSpPr>
        <p:spPr>
          <a:xfrm flipH="1" flipV="1">
            <a:off x="5439264" y="3633233"/>
            <a:ext cx="502889" cy="20744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A283A25-00A4-67BA-B6A6-BED83C64151A}"/>
              </a:ext>
            </a:extLst>
          </p:cNvPr>
          <p:cNvSpPr txBox="1"/>
          <p:nvPr/>
        </p:nvSpPr>
        <p:spPr>
          <a:xfrm>
            <a:off x="5918788" y="3639634"/>
            <a:ext cx="81413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return</a:t>
            </a:r>
            <a:endParaRPr lang="ko-KR" altLang="en-US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873CDDA-C111-29C4-A2BE-C95D72B4C661}"/>
              </a:ext>
            </a:extLst>
          </p:cNvPr>
          <p:cNvCxnSpPr>
            <a:cxnSpLocks/>
          </p:cNvCxnSpPr>
          <p:nvPr/>
        </p:nvCxnSpPr>
        <p:spPr>
          <a:xfrm flipH="1">
            <a:off x="8860243" y="6147752"/>
            <a:ext cx="517856" cy="324005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2B5F0B1-7EC5-3512-8993-0BA50B4ECD7D}"/>
              </a:ext>
            </a:extLst>
          </p:cNvPr>
          <p:cNvSpPr txBox="1"/>
          <p:nvPr/>
        </p:nvSpPr>
        <p:spPr>
          <a:xfrm>
            <a:off x="9375321" y="5963086"/>
            <a:ext cx="1237261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객체 소멸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F0C6C40-A9AF-A395-BCC9-6D01BFA43C7C}"/>
              </a:ext>
            </a:extLst>
          </p:cNvPr>
          <p:cNvCxnSpPr>
            <a:cxnSpLocks/>
          </p:cNvCxnSpPr>
          <p:nvPr/>
        </p:nvCxnSpPr>
        <p:spPr>
          <a:xfrm flipH="1">
            <a:off x="5378340" y="2131236"/>
            <a:ext cx="346316" cy="257346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58EDA58-0C73-7EAB-D004-55C66FD4A592}"/>
              </a:ext>
            </a:extLst>
          </p:cNvPr>
          <p:cNvSpPr txBox="1"/>
          <p:nvPr/>
        </p:nvSpPr>
        <p:spPr>
          <a:xfrm>
            <a:off x="5724656" y="1920474"/>
            <a:ext cx="210506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동기</a:t>
            </a:r>
            <a:r>
              <a:rPr lang="en-US" altLang="ko-KR" dirty="0"/>
              <a:t>) </a:t>
            </a:r>
            <a:r>
              <a:rPr lang="ko-KR" altLang="en-US" dirty="0"/>
              <a:t>메시지 호출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B677016-700E-A178-36A8-17BAE6129315}"/>
              </a:ext>
            </a:extLst>
          </p:cNvPr>
          <p:cNvCxnSpPr>
            <a:cxnSpLocks/>
          </p:cNvCxnSpPr>
          <p:nvPr/>
        </p:nvCxnSpPr>
        <p:spPr>
          <a:xfrm flipH="1">
            <a:off x="5625510" y="5459592"/>
            <a:ext cx="346316" cy="257346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9E24554-5C7C-484C-FA43-736247B77895}"/>
              </a:ext>
            </a:extLst>
          </p:cNvPr>
          <p:cNvSpPr txBox="1"/>
          <p:nvPr/>
        </p:nvSpPr>
        <p:spPr>
          <a:xfrm>
            <a:off x="5971826" y="5248830"/>
            <a:ext cx="233589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비동기</a:t>
            </a:r>
            <a:r>
              <a:rPr lang="en-US" altLang="ko-KR" dirty="0"/>
              <a:t>) </a:t>
            </a:r>
            <a:r>
              <a:rPr lang="ko-KR" altLang="en-US" dirty="0"/>
              <a:t>메시지 호출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EEA3A693-8E32-1052-EC34-C5A87439DF3B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3020291" y="184666"/>
            <a:ext cx="387927" cy="182789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18772E8-FE19-87C8-74AC-EB1746876479}"/>
              </a:ext>
            </a:extLst>
          </p:cNvPr>
          <p:cNvSpPr txBox="1"/>
          <p:nvPr/>
        </p:nvSpPr>
        <p:spPr>
          <a:xfrm>
            <a:off x="3408218" y="0"/>
            <a:ext cx="646331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액터</a:t>
            </a:r>
            <a:endParaRPr lang="ko-KR" altLang="en-US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68815CFD-B0B2-5A40-750A-4F3670437B93}"/>
              </a:ext>
            </a:extLst>
          </p:cNvPr>
          <p:cNvCxnSpPr>
            <a:cxnSpLocks/>
          </p:cNvCxnSpPr>
          <p:nvPr/>
        </p:nvCxnSpPr>
        <p:spPr>
          <a:xfrm flipH="1">
            <a:off x="7317623" y="837597"/>
            <a:ext cx="1301218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ADE5AA3-7BDB-8471-9B06-224C842AA4F2}"/>
              </a:ext>
            </a:extLst>
          </p:cNvPr>
          <p:cNvSpPr txBox="1"/>
          <p:nvPr/>
        </p:nvSpPr>
        <p:spPr>
          <a:xfrm>
            <a:off x="8616063" y="652931"/>
            <a:ext cx="1237261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처음 </a:t>
            </a:r>
            <a:r>
              <a:rPr lang="ko-KR" altLang="en-US" dirty="0" err="1"/>
              <a:t>부터</a:t>
            </a:r>
            <a:r>
              <a:rPr lang="ko-KR" altLang="en-US" dirty="0"/>
              <a:t> 있던 객체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0A0D7721-524A-3FBD-4955-F798D2C171A7}"/>
              </a:ext>
            </a:extLst>
          </p:cNvPr>
          <p:cNvCxnSpPr>
            <a:cxnSpLocks/>
          </p:cNvCxnSpPr>
          <p:nvPr/>
        </p:nvCxnSpPr>
        <p:spPr>
          <a:xfrm flipH="1">
            <a:off x="9133519" y="3308009"/>
            <a:ext cx="1301218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25D679CE-6557-3D36-369A-095B4BFB105D}"/>
              </a:ext>
            </a:extLst>
          </p:cNvPr>
          <p:cNvSpPr txBox="1"/>
          <p:nvPr/>
        </p:nvSpPr>
        <p:spPr>
          <a:xfrm>
            <a:off x="10431959" y="3123343"/>
            <a:ext cx="1120279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/>
              <a:t>나중에 생성된 </a:t>
            </a:r>
            <a:r>
              <a:rPr lang="ko-KR" altLang="en-US" dirty="0"/>
              <a:t>객체</a:t>
            </a:r>
          </a:p>
        </p:txBody>
      </p:sp>
    </p:spTree>
    <p:extLst>
      <p:ext uri="{BB962C8B-B14F-4D97-AF65-F5344CB8AC3E}">
        <p14:creationId xmlns:p14="http://schemas.microsoft.com/office/powerpoint/2010/main" val="347068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 animBg="1"/>
      <p:bldP spid="27" grpId="0" animBg="1"/>
      <p:bldP spid="30" grpId="0" animBg="1"/>
      <p:bldP spid="33" grpId="0" animBg="1"/>
      <p:bldP spid="36" grpId="0" animBg="1"/>
      <p:bldP spid="41" grpId="0" animBg="1"/>
      <p:bldP spid="42" grpId="0" animBg="1"/>
      <p:bldP spid="45" grpId="0" animBg="1"/>
      <p:bldP spid="50" grpId="0" animBg="1"/>
      <p:bldP spid="5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E7886-A7D3-0DE8-023E-E46C22C43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Guard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E0D8F1-42D2-16B7-2077-493831EFD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참</a:t>
            </a:r>
            <a:r>
              <a:rPr lang="en-US" altLang="ko-KR" dirty="0"/>
              <a:t>/</a:t>
            </a:r>
            <a:r>
              <a:rPr lang="ko-KR" altLang="en-US" dirty="0"/>
              <a:t>거짓으로 판별될 수 있는 조건문</a:t>
            </a:r>
            <a:endParaRPr lang="en-US" altLang="ko-KR" dirty="0"/>
          </a:p>
          <a:p>
            <a:r>
              <a:rPr lang="ko-KR" altLang="en-US" dirty="0"/>
              <a:t>메시지 호출에 대한 조건을 지정하거나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뒤에 설명될</a:t>
            </a:r>
            <a:r>
              <a:rPr lang="en-US" altLang="ko-KR" dirty="0"/>
              <a:t>) sequence fragment </a:t>
            </a:r>
            <a:r>
              <a:rPr lang="ko-KR" altLang="en-US" dirty="0"/>
              <a:t>에 대한 조건을 지정하는데 사용됨</a:t>
            </a:r>
            <a:endParaRPr lang="en-US" altLang="ko-KR" dirty="0"/>
          </a:p>
          <a:p>
            <a:r>
              <a:rPr lang="ko-KR" altLang="en-US" dirty="0"/>
              <a:t>대괄호 안에 조건을 기재함</a:t>
            </a:r>
            <a:endParaRPr lang="en-US" altLang="ko-KR" dirty="0"/>
          </a:p>
          <a:p>
            <a:r>
              <a:rPr lang="ko-KR" altLang="en-US" dirty="0"/>
              <a:t>예시</a:t>
            </a:r>
            <a:r>
              <a:rPr lang="en-US" altLang="ko-KR" dirty="0"/>
              <a:t>: </a:t>
            </a:r>
            <a:r>
              <a:rPr lang="ko-KR" altLang="en-US" dirty="0"/>
              <a:t>쇼핑 카트에 아이템이 있을 때만 서버로 결제하기 메시지 전송</a:t>
            </a:r>
          </a:p>
        </p:txBody>
      </p:sp>
      <p:pic>
        <p:nvPicPr>
          <p:cNvPr id="10248" name="Picture 8">
            <a:extLst>
              <a:ext uri="{FF2B5EF4-FFF2-40B4-BE49-F238E27FC236}">
                <a16:creationId xmlns:a16="http://schemas.microsoft.com/office/drawing/2014/main" id="{9B3022BA-3EC7-07DF-8B0F-5E14BE0CD7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6" t="15597" r="7750" b="6684"/>
          <a:stretch/>
        </p:blipFill>
        <p:spPr bwMode="auto">
          <a:xfrm>
            <a:off x="1838037" y="4516582"/>
            <a:ext cx="5098473" cy="1668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197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E7886-A7D3-0DE8-023E-E46C22C43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Sequence</a:t>
            </a:r>
            <a:r>
              <a:rPr lang="ko-KR" altLang="en-US" dirty="0"/>
              <a:t> </a:t>
            </a:r>
            <a:r>
              <a:rPr lang="en-US" altLang="ko-KR" dirty="0"/>
              <a:t>Fragment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E0D8F1-42D2-16B7-2077-493831EFD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조건에 따라 실행될 메시지들을 묶어서 블록으로 만든 것</a:t>
            </a:r>
            <a:endParaRPr lang="en-US" altLang="ko-KR" dirty="0"/>
          </a:p>
          <a:p>
            <a:r>
              <a:rPr lang="ko-KR" altLang="en-US" dirty="0"/>
              <a:t>아래처럼 좌측 상단에 라벨이 붙어 있는 사각형으로 묶음 </a:t>
            </a:r>
            <a:r>
              <a:rPr lang="en-US" altLang="ko-KR" dirty="0"/>
              <a:t>(</a:t>
            </a:r>
            <a:r>
              <a:rPr lang="ko-KR" altLang="en-US" dirty="0"/>
              <a:t>중첩될 수 있음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사용되는 라벨들</a:t>
            </a:r>
            <a:endParaRPr lang="en-US" altLang="ko-KR" dirty="0"/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opt  :</a:t>
            </a:r>
            <a:r>
              <a:rPr lang="en-US" altLang="ko-KR" dirty="0"/>
              <a:t> </a:t>
            </a:r>
            <a:r>
              <a:rPr lang="en-US" altLang="ko-KR" dirty="0">
                <a:latin typeface="Consolas" panose="020B0609020204030204" pitchFamily="49" charset="0"/>
              </a:rPr>
              <a:t>if-then</a:t>
            </a:r>
            <a:r>
              <a:rPr lang="en-US" altLang="ko-KR" dirty="0"/>
              <a:t> </a:t>
            </a:r>
            <a:r>
              <a:rPr lang="ko-KR" altLang="en-US" dirty="0"/>
              <a:t>에 해당</a:t>
            </a:r>
            <a:endParaRPr lang="en-US" altLang="ko-KR" dirty="0"/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alt  :</a:t>
            </a:r>
            <a:r>
              <a:rPr lang="en-US" altLang="ko-KR" dirty="0"/>
              <a:t> </a:t>
            </a:r>
            <a:r>
              <a:rPr lang="en-US" altLang="ko-KR" dirty="0">
                <a:latin typeface="Consolas" panose="020B0609020204030204" pitchFamily="49" charset="0"/>
              </a:rPr>
              <a:t>if-then-else</a:t>
            </a:r>
            <a:r>
              <a:rPr lang="en-US" altLang="ko-KR" dirty="0"/>
              <a:t> </a:t>
            </a:r>
            <a:r>
              <a:rPr lang="ko-KR" altLang="en-US" dirty="0"/>
              <a:t>에 해당 </a:t>
            </a:r>
            <a:r>
              <a:rPr lang="en-US" altLang="ko-KR" dirty="0"/>
              <a:t>(</a:t>
            </a:r>
            <a:r>
              <a:rPr lang="ko-KR" altLang="en-US" dirty="0"/>
              <a:t>또는 </a:t>
            </a:r>
            <a:r>
              <a:rPr lang="en-US" altLang="ko-KR" dirty="0">
                <a:latin typeface="Consolas" panose="020B0609020204030204" pitchFamily="49" charset="0"/>
              </a:rPr>
              <a:t>alternative</a:t>
            </a:r>
            <a:r>
              <a:rPr lang="en-US" altLang="ko-KR" dirty="0"/>
              <a:t> </a:t>
            </a:r>
            <a:r>
              <a:rPr lang="ko-KR" altLang="en-US" dirty="0"/>
              <a:t>라고 표기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loop :</a:t>
            </a:r>
            <a:r>
              <a:rPr lang="en-US" altLang="ko-KR" dirty="0"/>
              <a:t> </a:t>
            </a:r>
            <a:r>
              <a:rPr lang="ko-KR" altLang="en-US" dirty="0"/>
              <a:t>반복문에 해당</a:t>
            </a:r>
            <a:endParaRPr lang="en-US" altLang="ko-KR" dirty="0"/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ref  :</a:t>
            </a:r>
            <a:r>
              <a:rPr lang="en-US" altLang="ko-KR" dirty="0"/>
              <a:t> </a:t>
            </a:r>
            <a:r>
              <a:rPr lang="ko-KR" altLang="en-US" dirty="0"/>
              <a:t>함수 호출처럼 다른 </a:t>
            </a:r>
            <a:r>
              <a:rPr lang="en-US" altLang="ko-KR" dirty="0"/>
              <a:t>sequence diagram </a:t>
            </a:r>
            <a:r>
              <a:rPr lang="ko-KR" altLang="en-US" dirty="0"/>
              <a:t>호출할 때 사용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48779539-DEA4-D4AA-EB89-13D75186C2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4" t="12555" r="8267" b="12616"/>
          <a:stretch/>
        </p:blipFill>
        <p:spPr bwMode="auto">
          <a:xfrm>
            <a:off x="2392218" y="2380643"/>
            <a:ext cx="4620084" cy="191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079D49-6C56-455C-2C39-38828FE96521}"/>
              </a:ext>
            </a:extLst>
          </p:cNvPr>
          <p:cNvSpPr txBox="1"/>
          <p:nvPr/>
        </p:nvSpPr>
        <p:spPr>
          <a:xfrm>
            <a:off x="338668" y="2380643"/>
            <a:ext cx="64633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라벨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065580-1BA1-470B-9A15-4B13D48E6CCD}"/>
              </a:ext>
            </a:extLst>
          </p:cNvPr>
          <p:cNvSpPr txBox="1"/>
          <p:nvPr/>
        </p:nvSpPr>
        <p:spPr>
          <a:xfrm>
            <a:off x="338668" y="2986720"/>
            <a:ext cx="156959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필요한 </a:t>
            </a:r>
            <a:r>
              <a:rPr lang="en-US" altLang="ko-KR" dirty="0"/>
              <a:t>guard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30B22CB-0013-DC5F-A020-DF280F748679}"/>
              </a:ext>
            </a:extLst>
          </p:cNvPr>
          <p:cNvCxnSpPr>
            <a:stCxn id="8" idx="3"/>
          </p:cNvCxnSpPr>
          <p:nvPr/>
        </p:nvCxnSpPr>
        <p:spPr>
          <a:xfrm>
            <a:off x="984999" y="2565309"/>
            <a:ext cx="1841328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3EAACF4-3BD2-C6D9-F2BE-5B893B59A8F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908265" y="3171386"/>
            <a:ext cx="1093553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190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E7886-A7D3-0DE8-023E-E46C22C43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Sequence</a:t>
            </a:r>
            <a:r>
              <a:rPr lang="ko-KR" altLang="en-US" dirty="0"/>
              <a:t> </a:t>
            </a:r>
            <a:r>
              <a:rPr lang="en-US" altLang="ko-KR" dirty="0"/>
              <a:t>Fragment - opt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E0D8F1-42D2-16B7-2077-493831EFD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조건을 만족할 때 수행될 블록 지정</a:t>
            </a:r>
            <a:endParaRPr lang="en-US" altLang="ko-KR" dirty="0"/>
          </a:p>
          <a:p>
            <a:r>
              <a:rPr lang="en-US" altLang="ko-KR" dirty="0">
                <a:latin typeface="Consolas" panose="020B0609020204030204" pitchFamily="49" charset="0"/>
              </a:rPr>
              <a:t>if-then</a:t>
            </a:r>
            <a:r>
              <a:rPr lang="en-US" altLang="ko-KR" dirty="0"/>
              <a:t> </a:t>
            </a:r>
            <a:r>
              <a:rPr lang="ko-KR" altLang="en-US" dirty="0"/>
              <a:t>에 대응됨</a:t>
            </a:r>
            <a:endParaRPr lang="en-US" altLang="ko-KR" dirty="0"/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0AE2CDF2-357A-BD59-46D5-F6D9AFC3A4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8" t="7380" r="6841" b="4356"/>
          <a:stretch/>
        </p:blipFill>
        <p:spPr bwMode="auto">
          <a:xfrm>
            <a:off x="757382" y="2604655"/>
            <a:ext cx="5612589" cy="402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8490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E7886-A7D3-0DE8-023E-E46C22C43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Sequence</a:t>
            </a:r>
            <a:r>
              <a:rPr lang="ko-KR" altLang="en-US" dirty="0"/>
              <a:t> </a:t>
            </a:r>
            <a:r>
              <a:rPr lang="en-US" altLang="ko-KR" dirty="0"/>
              <a:t>Fragment - alt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E0D8F1-42D2-16B7-2077-493831EFD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조건에 따라 분기할 때 사용됨</a:t>
            </a:r>
            <a:endParaRPr lang="en-US" altLang="ko-KR" dirty="0"/>
          </a:p>
          <a:p>
            <a:r>
              <a:rPr lang="en-US" altLang="ko-KR" dirty="0">
                <a:latin typeface="Consolas" panose="020B0609020204030204" pitchFamily="49" charset="0"/>
              </a:rPr>
              <a:t>if-then-else</a:t>
            </a:r>
            <a:r>
              <a:rPr lang="en-US" altLang="ko-KR" dirty="0"/>
              <a:t> </a:t>
            </a:r>
            <a:r>
              <a:rPr lang="ko-KR" altLang="en-US" dirty="0"/>
              <a:t>에 대응됨</a:t>
            </a:r>
            <a:endParaRPr lang="en-US" altLang="ko-KR" dirty="0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6712A9BB-E945-578A-79D3-FC075385DE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4" t="6895" r="6110" b="7035"/>
          <a:stretch/>
        </p:blipFill>
        <p:spPr bwMode="auto">
          <a:xfrm>
            <a:off x="646544" y="2641601"/>
            <a:ext cx="6877273" cy="3851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6275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DFF9CDA-C6F2-58B5-4B1D-156E3784B0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순차 다이어그램</a:t>
            </a:r>
            <a:br>
              <a:rPr lang="en-US" altLang="ko-KR" dirty="0"/>
            </a:br>
            <a:r>
              <a:rPr lang="en-US" altLang="ko-KR" dirty="0"/>
              <a:t>(Sequence</a:t>
            </a:r>
            <a:r>
              <a:rPr lang="ko-KR" altLang="en-US" dirty="0"/>
              <a:t> </a:t>
            </a:r>
            <a:r>
              <a:rPr lang="en-US" altLang="ko-KR" dirty="0"/>
              <a:t>Diagram)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D0965101-8716-48D6-0C2A-7082806F46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26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E7886-A7D3-0DE8-023E-E46C22C43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Sequence</a:t>
            </a:r>
            <a:r>
              <a:rPr lang="ko-KR" altLang="en-US" dirty="0"/>
              <a:t> </a:t>
            </a:r>
            <a:r>
              <a:rPr lang="en-US" altLang="ko-KR" dirty="0"/>
              <a:t>Fragment - loop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E0D8F1-42D2-16B7-2077-493831EFD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조건을 만족하는 동안 반복할 때 사용</a:t>
            </a:r>
            <a:endParaRPr lang="en-US" altLang="ko-KR" dirty="0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D0CEF6E8-6A5F-1914-2A6C-8ADEC417E0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1" t="7842" r="5635" b="25376"/>
          <a:stretch/>
        </p:blipFill>
        <p:spPr bwMode="auto">
          <a:xfrm>
            <a:off x="794327" y="2179782"/>
            <a:ext cx="7342532" cy="288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32280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E7886-A7D3-0DE8-023E-E46C22C43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Sequence</a:t>
            </a:r>
            <a:r>
              <a:rPr lang="ko-KR" altLang="en-US" dirty="0"/>
              <a:t> </a:t>
            </a:r>
            <a:r>
              <a:rPr lang="en-US" altLang="ko-KR" dirty="0"/>
              <a:t>Fragment - ref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E0D8F1-42D2-16B7-2077-493831EFD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다른 </a:t>
            </a:r>
            <a:r>
              <a:rPr lang="en-US" altLang="ko-KR" dirty="0"/>
              <a:t>sequence diagram </a:t>
            </a:r>
            <a:r>
              <a:rPr lang="ko-KR" altLang="en-US" dirty="0"/>
              <a:t>를 호출할 때 사용함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함수처럼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…)</a:t>
            </a:r>
          </a:p>
          <a:p>
            <a:r>
              <a:rPr lang="ko-KR" altLang="en-US" dirty="0"/>
              <a:t>호출하기 위해서는 </a:t>
            </a:r>
            <a:r>
              <a:rPr lang="ko-KR" altLang="en-US" dirty="0" err="1"/>
              <a:t>어딘가에</a:t>
            </a:r>
            <a:r>
              <a:rPr lang="ko-KR" altLang="en-US" dirty="0"/>
              <a:t> 해당 이름의 다이어그램이 있어야 함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함수처럼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…)</a:t>
            </a:r>
          </a:p>
          <a:p>
            <a:pPr lvl="1"/>
            <a:r>
              <a:rPr lang="ko-KR" altLang="en-US" dirty="0"/>
              <a:t>아래 예는 </a:t>
            </a:r>
            <a:r>
              <a:rPr lang="en-US" altLang="ko-KR" dirty="0"/>
              <a:t>bool </a:t>
            </a:r>
            <a:r>
              <a:rPr lang="ko-KR" altLang="en-US" dirty="0"/>
              <a:t>을 반환하는 </a:t>
            </a:r>
            <a:r>
              <a:rPr lang="en-US" altLang="ko-KR" dirty="0"/>
              <a:t>Check cart items </a:t>
            </a:r>
            <a:r>
              <a:rPr lang="ko-KR" altLang="en-US" dirty="0"/>
              <a:t>가 있어야 하고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현재 카트의 아이템을 그 다이어그램에 넘겨서 실행함을 뜻함</a:t>
            </a:r>
            <a:endParaRPr lang="en-US" altLang="ko-KR" dirty="0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A8274341-D34B-5118-F7DA-EDFE882076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4" t="7538" r="7126" b="4641"/>
          <a:stretch/>
        </p:blipFill>
        <p:spPr bwMode="auto">
          <a:xfrm>
            <a:off x="1126836" y="3495304"/>
            <a:ext cx="4821629" cy="322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20721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E7886-A7D3-0DE8-023E-E46C22C43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Sequence Diagram </a:t>
            </a:r>
            <a:r>
              <a:rPr lang="ko-KR" altLang="en-US" dirty="0"/>
              <a:t>에 이름 붙이기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E0D8F1-42D2-16B7-2077-493831EFD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217" y="1239864"/>
            <a:ext cx="11551115" cy="1290900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/>
              <a:t>다이어그램에 이름이 없어도 되지만</a:t>
            </a:r>
            <a:r>
              <a:rPr lang="en-US" altLang="ko-KR" dirty="0"/>
              <a:t>, </a:t>
            </a:r>
            <a:r>
              <a:rPr lang="ko-KR" altLang="en-US" dirty="0"/>
              <a:t>아래처럼 </a:t>
            </a:r>
            <a:r>
              <a:rPr lang="en-US" altLang="ko-KR" dirty="0"/>
              <a:t>label </a:t>
            </a:r>
            <a:r>
              <a:rPr lang="ko-KR" altLang="en-US" dirty="0"/>
              <a:t>칸에 이름을 기재할 수 있음</a:t>
            </a:r>
            <a:endParaRPr lang="en-US" altLang="ko-KR" dirty="0"/>
          </a:p>
          <a:p>
            <a:r>
              <a:rPr lang="ko-KR" altLang="en-US" dirty="0"/>
              <a:t>이 때 형식은 </a:t>
            </a:r>
            <a:r>
              <a:rPr lang="en-US" altLang="ko-KR" dirty="0"/>
              <a:t>“</a:t>
            </a:r>
            <a:r>
              <a:rPr lang="ko-KR" altLang="en-US" dirty="0"/>
              <a:t>이름</a:t>
            </a:r>
            <a:r>
              <a:rPr lang="en-US" altLang="ko-KR" dirty="0"/>
              <a:t>(</a:t>
            </a:r>
            <a:r>
              <a:rPr lang="ko-KR" altLang="en-US" dirty="0"/>
              <a:t>매개 변수들</a:t>
            </a:r>
            <a:r>
              <a:rPr lang="en-US" altLang="ko-KR" dirty="0"/>
              <a:t>) : </a:t>
            </a:r>
            <a:r>
              <a:rPr lang="ko-KR" altLang="en-US" dirty="0"/>
              <a:t>반환타입</a:t>
            </a:r>
            <a:r>
              <a:rPr lang="en-US" altLang="ko-KR" dirty="0"/>
              <a:t>”</a:t>
            </a:r>
            <a:r>
              <a:rPr lang="ko-KR" altLang="en-US" dirty="0"/>
              <a:t> 형태임</a:t>
            </a:r>
            <a:endParaRPr lang="en-US" altLang="ko-KR" dirty="0"/>
          </a:p>
          <a:p>
            <a:r>
              <a:rPr lang="ko-KR" altLang="en-US" dirty="0"/>
              <a:t>반환 타입에 해당하는 객체에 값을 씀으로써 반환 가능</a:t>
            </a:r>
            <a:endParaRPr lang="en-US" altLang="ko-KR" dirty="0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ADB2983B-DD1B-ADEE-DF62-68B46BB007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4" t="6182" r="5825" b="10500"/>
          <a:stretch/>
        </p:blipFill>
        <p:spPr bwMode="auto">
          <a:xfrm>
            <a:off x="415637" y="2606674"/>
            <a:ext cx="7529456" cy="425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4843EE-0417-7AA0-868D-3BA1F5632C0F}"/>
              </a:ext>
            </a:extLst>
          </p:cNvPr>
          <p:cNvSpPr txBox="1"/>
          <p:nvPr/>
        </p:nvSpPr>
        <p:spPr>
          <a:xfrm>
            <a:off x="8109526" y="3482112"/>
            <a:ext cx="87716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반환값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F55BFC3-0691-86E8-9E2D-18AF55C94948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7139709" y="3666778"/>
            <a:ext cx="969817" cy="0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F900898-ACC1-569B-6A4D-C6C1596B05CA}"/>
              </a:ext>
            </a:extLst>
          </p:cNvPr>
          <p:cNvSpPr txBox="1"/>
          <p:nvPr/>
        </p:nvSpPr>
        <p:spPr>
          <a:xfrm>
            <a:off x="8109526" y="5929748"/>
            <a:ext cx="142058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반환값</a:t>
            </a:r>
            <a:r>
              <a:rPr lang="ko-KR" altLang="en-US" dirty="0"/>
              <a:t> 저장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2599CAF-F043-DA65-3B61-303A8956FD66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5671127" y="6114414"/>
            <a:ext cx="2438399" cy="369513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773F8DA-EFBF-67A1-E56B-EFE37C913C08}"/>
              </a:ext>
            </a:extLst>
          </p:cNvPr>
          <p:cNvSpPr txBox="1"/>
          <p:nvPr/>
        </p:nvSpPr>
        <p:spPr>
          <a:xfrm>
            <a:off x="4253344" y="2649073"/>
            <a:ext cx="399500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다이어그램 이름</a:t>
            </a:r>
            <a:r>
              <a:rPr lang="en-US" altLang="ko-KR" dirty="0"/>
              <a:t>, </a:t>
            </a:r>
            <a:r>
              <a:rPr lang="ko-KR" altLang="en-US" dirty="0"/>
              <a:t>매개변수</a:t>
            </a:r>
            <a:r>
              <a:rPr lang="en-US" altLang="ko-KR" dirty="0"/>
              <a:t>, </a:t>
            </a:r>
            <a:r>
              <a:rPr lang="ko-KR" altLang="en-US" dirty="0"/>
              <a:t>반환타입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44B7256-0782-A456-B8CC-258388D279BF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3283527" y="2833739"/>
            <a:ext cx="969817" cy="0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311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0DFED5-1D6B-6D4C-0AB1-8591D6976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순차 다이어그램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977AE6-559D-EFC1-2421-29C27E980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표현되는 객체는 같은 메모리 공간에 있을 필요가 없음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dirty="0"/>
              <a:t> 같은 메모리 공간에 있는 경우 → 로컬 객체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/>
              <a:t>다른 메모리 공간에 있는 경우 → 원격 객체</a:t>
            </a:r>
            <a:endParaRPr lang="en-US" altLang="ko-KR" dirty="0"/>
          </a:p>
          <a:p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dirty="0"/>
              <a:t> 유사하게 메시지 교환 역시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/>
              <a:t>같은 메모리 공간에 있는 경우 → 로컬 함수 호출 </a:t>
            </a:r>
            <a:r>
              <a:rPr lang="en-US" altLang="ko-KR" dirty="0"/>
              <a:t>(Local Procedure Call)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/>
              <a:t>다른 메모리 공간에 있는 경우 → 원격 함수 호출 </a:t>
            </a:r>
            <a:r>
              <a:rPr lang="en-US" altLang="ko-KR" dirty="0"/>
              <a:t>(Remote Procedure Call)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021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717B6C7A-9BE7-C319-3247-0F9AD6CC3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도서관 이용자가 도서관 클래스의 메서드를 통해 책을 빌리는 경우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F53A747-1DF0-50ED-21D7-C6B787B42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538" y="373043"/>
            <a:ext cx="11512795" cy="779462"/>
          </a:xfrm>
        </p:spPr>
        <p:txBody>
          <a:bodyPr/>
          <a:lstStyle/>
          <a:p>
            <a:r>
              <a:rPr lang="ko-KR" altLang="en-US" dirty="0"/>
              <a:t>순차 다이어그램 예시</a:t>
            </a:r>
            <a:r>
              <a:rPr lang="en-US" altLang="ko-KR" dirty="0"/>
              <a:t> #1 - </a:t>
            </a:r>
            <a:r>
              <a:rPr lang="ko-KR" altLang="en-US" dirty="0"/>
              <a:t>로컬 함수 호출</a:t>
            </a:r>
          </a:p>
        </p:txBody>
      </p:sp>
      <p:pic>
        <p:nvPicPr>
          <p:cNvPr id="5" name="그림 1">
            <a:extLst>
              <a:ext uri="{FF2B5EF4-FFF2-40B4-BE49-F238E27FC236}">
                <a16:creationId xmlns:a16="http://schemas.microsoft.com/office/drawing/2014/main" id="{4F47E4C7-4563-32D6-5F7E-BECCBA0F0F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1" t="16870"/>
          <a:stretch/>
        </p:blipFill>
        <p:spPr bwMode="auto">
          <a:xfrm>
            <a:off x="3388913" y="2760534"/>
            <a:ext cx="5174377" cy="3936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D8A14C8-02CB-5F4C-556B-D86CC1F067B5}"/>
              </a:ext>
            </a:extLst>
          </p:cNvPr>
          <p:cNvSpPr/>
          <p:nvPr/>
        </p:nvSpPr>
        <p:spPr>
          <a:xfrm>
            <a:off x="2803509" y="3219901"/>
            <a:ext cx="996739" cy="194982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B701D0-16C0-A0CE-4FC6-7ADA00A80964}"/>
              </a:ext>
            </a:extLst>
          </p:cNvPr>
          <p:cNvSpPr/>
          <p:nvPr/>
        </p:nvSpPr>
        <p:spPr>
          <a:xfrm>
            <a:off x="6025680" y="3178629"/>
            <a:ext cx="945135" cy="15319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B3E9A44-6C7C-E430-17CC-511E55E10EBD}"/>
              </a:ext>
            </a:extLst>
          </p:cNvPr>
          <p:cNvSpPr/>
          <p:nvPr/>
        </p:nvSpPr>
        <p:spPr>
          <a:xfrm>
            <a:off x="7785208" y="3790208"/>
            <a:ext cx="945135" cy="15319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544295D-0F78-A3FC-A954-19ACA2247305}"/>
              </a:ext>
            </a:extLst>
          </p:cNvPr>
          <p:cNvSpPr/>
          <p:nvPr/>
        </p:nvSpPr>
        <p:spPr>
          <a:xfrm>
            <a:off x="3934836" y="4008966"/>
            <a:ext cx="379866" cy="11968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F029469-3A48-B60C-EB4D-5754ADBEC143}"/>
              </a:ext>
            </a:extLst>
          </p:cNvPr>
          <p:cNvSpPr/>
          <p:nvPr/>
        </p:nvSpPr>
        <p:spPr>
          <a:xfrm>
            <a:off x="3934836" y="4128655"/>
            <a:ext cx="193819" cy="11968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8A03CA1-A10A-76E4-7D31-95A08B65817A}"/>
              </a:ext>
            </a:extLst>
          </p:cNvPr>
          <p:cNvSpPr/>
          <p:nvPr/>
        </p:nvSpPr>
        <p:spPr>
          <a:xfrm>
            <a:off x="3837926" y="4188499"/>
            <a:ext cx="61139" cy="11968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873CDDA-C111-29C4-A2BE-C95D72B4C661}"/>
              </a:ext>
            </a:extLst>
          </p:cNvPr>
          <p:cNvCxnSpPr>
            <a:cxnSpLocks/>
          </p:cNvCxnSpPr>
          <p:nvPr/>
        </p:nvCxnSpPr>
        <p:spPr>
          <a:xfrm>
            <a:off x="2564119" y="3334802"/>
            <a:ext cx="123612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2B5F0B1-7EC5-3512-8993-0BA50B4ECD7D}"/>
              </a:ext>
            </a:extLst>
          </p:cNvPr>
          <p:cNvSpPr txBox="1"/>
          <p:nvPr/>
        </p:nvSpPr>
        <p:spPr>
          <a:xfrm>
            <a:off x="340538" y="3165525"/>
            <a:ext cx="2362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borrowBookFor</a:t>
            </a:r>
            <a:r>
              <a:rPr lang="en-US" altLang="ko-KR" sz="1600" dirty="0"/>
              <a:t>(b1, p1)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044205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126454-A1D0-148D-2CB6-2AE0E7F5D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r>
              <a:rPr lang="en-US" altLang="ko-KR" dirty="0"/>
              <a:t>: RPC (Remote Procedure Call)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2F984B-46AE-F9EC-9263-3C4BAFA36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217" y="1388532"/>
            <a:ext cx="11551115" cy="4967817"/>
          </a:xfrm>
        </p:spPr>
        <p:txBody>
          <a:bodyPr>
            <a:normAutofit/>
          </a:bodyPr>
          <a:lstStyle/>
          <a:p>
            <a:r>
              <a:rPr lang="ko-KR" altLang="en-US" dirty="0"/>
              <a:t>네트워크 상의 다른 컴퓨터에 동작하는 프로그램에 어떤 동작을 요청하는 방식</a:t>
            </a:r>
            <a:endParaRPr lang="en-US" altLang="ko-KR" dirty="0"/>
          </a:p>
          <a:p>
            <a:r>
              <a:rPr lang="en-US" altLang="ko-KR" dirty="0">
                <a:latin typeface="Consolas" panose="020B0609020204030204" pitchFamily="49" charset="0"/>
              </a:rPr>
              <a:t>RPC</a:t>
            </a:r>
            <a:r>
              <a:rPr lang="en-US" altLang="ko-KR" dirty="0"/>
              <a:t> </a:t>
            </a:r>
            <a:r>
              <a:rPr lang="ko-KR" altLang="en-US" dirty="0"/>
              <a:t>는 </a:t>
            </a:r>
            <a:r>
              <a:rPr lang="en-US" altLang="ko-KR" dirty="0"/>
              <a:t>Client-Server </a:t>
            </a:r>
            <a:r>
              <a:rPr lang="ko-KR" altLang="en-US" dirty="0"/>
              <a:t>방식을 따름</a:t>
            </a:r>
            <a:endParaRPr lang="en-US" altLang="ko-KR" dirty="0"/>
          </a:p>
          <a:p>
            <a:pPr lvl="1"/>
            <a:r>
              <a:rPr lang="ko-KR" altLang="en-US" dirty="0"/>
              <a:t>기능을 제공하는 쪽은 </a:t>
            </a:r>
            <a:r>
              <a:rPr lang="en-US" altLang="ko-KR" dirty="0"/>
              <a:t>server, </a:t>
            </a:r>
            <a:r>
              <a:rPr lang="ko-KR" altLang="en-US" dirty="0"/>
              <a:t>기능을 호출하는 쪽은 </a:t>
            </a:r>
            <a:r>
              <a:rPr lang="en-US" altLang="ko-KR" dirty="0"/>
              <a:t>client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RPC</a:t>
            </a:r>
            <a:r>
              <a:rPr lang="en-US" altLang="ko-KR" dirty="0"/>
              <a:t> </a:t>
            </a:r>
            <a:r>
              <a:rPr lang="ko-KR" altLang="en-US" dirty="0"/>
              <a:t>는 </a:t>
            </a:r>
            <a:r>
              <a:rPr lang="en-US" altLang="ko-KR" dirty="0"/>
              <a:t>local procedure call </a:t>
            </a:r>
            <a:r>
              <a:rPr lang="ko-KR" altLang="en-US" dirty="0"/>
              <a:t>처럼 동기적 통신임</a:t>
            </a:r>
            <a:endParaRPr lang="en-US" altLang="ko-KR" dirty="0"/>
          </a:p>
          <a:p>
            <a:pPr lvl="1"/>
            <a:r>
              <a:rPr lang="ko-KR" altLang="en-US" dirty="0"/>
              <a:t>즉 요청을 보내고 그 요청을 받을 때까지 </a:t>
            </a:r>
            <a:r>
              <a:rPr lang="en-US" altLang="ko-KR" dirty="0"/>
              <a:t>client </a:t>
            </a:r>
            <a:r>
              <a:rPr lang="ko-KR" altLang="en-US" dirty="0"/>
              <a:t>는 다음 요청을 보낼 수 없음</a:t>
            </a:r>
            <a:endParaRPr lang="en-US" altLang="ko-KR" dirty="0"/>
          </a:p>
          <a:p>
            <a:pPr lvl="2"/>
            <a:r>
              <a:rPr lang="en-US" altLang="ko-KR" dirty="0"/>
              <a:t>Client </a:t>
            </a:r>
            <a:r>
              <a:rPr lang="ko-KR" altLang="en-US" dirty="0"/>
              <a:t>내에서 요청을 보낸 </a:t>
            </a:r>
            <a:r>
              <a:rPr lang="en-US" altLang="ko-KR" dirty="0"/>
              <a:t>thread </a:t>
            </a:r>
            <a:r>
              <a:rPr lang="ko-KR" altLang="en-US" dirty="0"/>
              <a:t>는 </a:t>
            </a:r>
            <a:r>
              <a:rPr lang="en-US" altLang="ko-KR" dirty="0"/>
              <a:t>local procedure call </a:t>
            </a:r>
            <a:r>
              <a:rPr lang="ko-KR" altLang="en-US" dirty="0"/>
              <a:t>처럼 </a:t>
            </a:r>
            <a:r>
              <a:rPr lang="en-US" altLang="ko-KR" dirty="0"/>
              <a:t>blocking </a:t>
            </a:r>
            <a:r>
              <a:rPr lang="ko-KR" altLang="en-US" dirty="0"/>
              <a:t>됨</a:t>
            </a:r>
          </a:p>
        </p:txBody>
      </p:sp>
    </p:spTree>
    <p:extLst>
      <p:ext uri="{BB962C8B-B14F-4D97-AF65-F5344CB8AC3E}">
        <p14:creationId xmlns:p14="http://schemas.microsoft.com/office/powerpoint/2010/main" val="269363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3B08F9-B0FD-95A7-7681-0549828DF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r>
              <a:rPr lang="en-US" altLang="ko-KR" dirty="0"/>
              <a:t>: </a:t>
            </a:r>
            <a:r>
              <a:rPr lang="ko-KR" altLang="en-US" dirty="0"/>
              <a:t>좁은 의미에서 </a:t>
            </a:r>
            <a:r>
              <a:rPr lang="en-US" altLang="ko-KR" dirty="0"/>
              <a:t>RPC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190EF6-E1D7-AC30-E24C-9D8F543EA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Local procedure call </a:t>
            </a:r>
            <a:r>
              <a:rPr lang="ko-KR" altLang="en-US" dirty="0"/>
              <a:t>을 호출하면</a:t>
            </a:r>
            <a:endParaRPr lang="en-US" altLang="ko-KR" dirty="0"/>
          </a:p>
          <a:p>
            <a:r>
              <a:rPr lang="ko-KR" altLang="en-US" dirty="0"/>
              <a:t>이를 네트워크 메시지로 </a:t>
            </a:r>
            <a:r>
              <a:rPr lang="ko-KR" altLang="en-US" dirty="0" err="1"/>
              <a:t>패키징해서</a:t>
            </a:r>
            <a:endParaRPr lang="en-US" altLang="ko-KR" dirty="0"/>
          </a:p>
          <a:p>
            <a:r>
              <a:rPr lang="ko-KR" altLang="en-US" dirty="0"/>
              <a:t>요청을 전달 한 후</a:t>
            </a:r>
            <a:endParaRPr lang="en-US" altLang="ko-KR" dirty="0"/>
          </a:p>
          <a:p>
            <a:r>
              <a:rPr lang="ko-KR" altLang="en-US" dirty="0"/>
              <a:t>응답을 받아</a:t>
            </a:r>
            <a:endParaRPr lang="en-US" altLang="ko-KR" dirty="0"/>
          </a:p>
          <a:p>
            <a:r>
              <a:rPr lang="ko-KR" altLang="en-US" dirty="0"/>
              <a:t>마치 </a:t>
            </a:r>
            <a:r>
              <a:rPr lang="en-US" altLang="ko-KR" dirty="0"/>
              <a:t>local procedure </a:t>
            </a:r>
            <a:r>
              <a:rPr lang="ko-KR" altLang="en-US" dirty="0"/>
              <a:t>에서 반환하는 것처럼 포장해주는 것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7450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66570F-E7D9-795D-36FB-E4E152DFB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r>
              <a:rPr lang="en-US" altLang="ko-KR" dirty="0"/>
              <a:t>: HTTP </a:t>
            </a:r>
            <a:r>
              <a:rPr lang="ko-KR" altLang="en-US" dirty="0"/>
              <a:t>를 </a:t>
            </a:r>
            <a:r>
              <a:rPr lang="en-US" altLang="ko-KR" dirty="0"/>
              <a:t>RPC </a:t>
            </a:r>
            <a:r>
              <a:rPr lang="ko-KR" altLang="en-US" dirty="0"/>
              <a:t>로 이용하는 경우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299725-0E34-035A-6EE9-D726BD093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넓은 의미로 </a:t>
            </a:r>
            <a:r>
              <a:rPr lang="en-US" altLang="ko-KR" dirty="0"/>
              <a:t>RPC </a:t>
            </a:r>
            <a:r>
              <a:rPr lang="ko-KR" altLang="en-US" dirty="0"/>
              <a:t>는 원격 컴퓨터에 </a:t>
            </a:r>
            <a:r>
              <a:rPr lang="en-US" altLang="ko-KR" dirty="0"/>
              <a:t>“</a:t>
            </a:r>
            <a:r>
              <a:rPr lang="ko-KR" altLang="en-US" dirty="0"/>
              <a:t>동작을 요청</a:t>
            </a:r>
            <a:r>
              <a:rPr lang="en-US" altLang="ko-KR" dirty="0"/>
              <a:t>” </a:t>
            </a:r>
            <a:r>
              <a:rPr lang="ko-KR" altLang="en-US" dirty="0"/>
              <a:t>하는 것이므로</a:t>
            </a:r>
            <a:br>
              <a:rPr lang="en-US" altLang="ko-KR" dirty="0"/>
            </a:br>
            <a:r>
              <a:rPr lang="en-US" altLang="ko-KR" dirty="0"/>
              <a:t>HTTP </a:t>
            </a:r>
            <a:r>
              <a:rPr lang="ko-KR" altLang="en-US" dirty="0"/>
              <a:t>를 </a:t>
            </a:r>
            <a:r>
              <a:rPr lang="en-US" altLang="ko-KR" dirty="0"/>
              <a:t>RPC </a:t>
            </a:r>
            <a:r>
              <a:rPr lang="ko-KR" altLang="en-US" dirty="0"/>
              <a:t>방식으로도 이용할 수 있음</a:t>
            </a:r>
            <a:endParaRPr lang="en-US" altLang="ko-KR" dirty="0"/>
          </a:p>
          <a:p>
            <a:pPr lvl="1"/>
            <a:r>
              <a:rPr lang="en-US" altLang="ko-KR" dirty="0"/>
              <a:t>Data </a:t>
            </a:r>
            <a:r>
              <a:rPr lang="ko-KR" altLang="en-US" dirty="0"/>
              <a:t>를 얻어내는 동작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HTTP </a:t>
            </a:r>
            <a:r>
              <a:rPr lang="ko-KR" altLang="en-US" dirty="0"/>
              <a:t>의 </a:t>
            </a:r>
            <a:r>
              <a:rPr lang="en-US" altLang="ko-KR" dirty="0"/>
              <a:t>GET </a:t>
            </a:r>
            <a:r>
              <a:rPr lang="ko-KR" altLang="en-US" dirty="0"/>
              <a:t>메소드 사용</a:t>
            </a:r>
            <a:endParaRPr lang="en-US" altLang="ko-KR" dirty="0"/>
          </a:p>
          <a:p>
            <a:pPr lvl="1"/>
            <a:r>
              <a:rPr lang="en-US" altLang="ko-KR" dirty="0"/>
              <a:t>Data </a:t>
            </a:r>
            <a:r>
              <a:rPr lang="ko-KR" altLang="en-US" dirty="0"/>
              <a:t>를 변경하는 동작</a:t>
            </a:r>
            <a:r>
              <a:rPr lang="en-US" altLang="ko-KR" dirty="0"/>
              <a:t>: HTTP </a:t>
            </a:r>
            <a:r>
              <a:rPr lang="ko-KR" altLang="en-US" dirty="0"/>
              <a:t>의 </a:t>
            </a:r>
            <a:r>
              <a:rPr lang="en-US" altLang="ko-KR" dirty="0"/>
              <a:t>POST </a:t>
            </a:r>
            <a:r>
              <a:rPr lang="ko-KR" altLang="en-US" dirty="0"/>
              <a:t>메소드 사용</a:t>
            </a:r>
          </a:p>
        </p:txBody>
      </p:sp>
    </p:spTree>
    <p:extLst>
      <p:ext uri="{BB962C8B-B14F-4D97-AF65-F5344CB8AC3E}">
        <p14:creationId xmlns:p14="http://schemas.microsoft.com/office/powerpoint/2010/main" val="40202245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79D78C-B991-9519-341D-7C5F83D00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3600" dirty="0"/>
              <a:t>순차 다이어그램 예시 </a:t>
            </a:r>
            <a:r>
              <a:rPr lang="en-US" altLang="ko-KR" sz="3600" dirty="0"/>
              <a:t>#2</a:t>
            </a:r>
            <a:br>
              <a:rPr lang="en-US" altLang="ko-KR" sz="3600" dirty="0"/>
            </a:br>
            <a:r>
              <a:rPr lang="en-US" altLang="ko-KR" sz="3600" dirty="0"/>
              <a:t>- </a:t>
            </a:r>
            <a:r>
              <a:rPr lang="ko-KR" altLang="en-US" sz="3600" dirty="0"/>
              <a:t>원격 함수 호출</a:t>
            </a:r>
            <a:r>
              <a:rPr lang="en-US" altLang="ko-KR" sz="3600" dirty="0"/>
              <a:t> 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355A30-7F1B-E2D1-193A-4640D6D1D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218" y="1388532"/>
            <a:ext cx="5619612" cy="5240868"/>
          </a:xfrm>
        </p:spPr>
        <p:txBody>
          <a:bodyPr/>
          <a:lstStyle/>
          <a:p>
            <a:r>
              <a:rPr lang="en-US" altLang="ko-KR" dirty="0"/>
              <a:t>Facebook </a:t>
            </a:r>
            <a:r>
              <a:rPr lang="ko-KR" altLang="en-US" dirty="0"/>
              <a:t>인증 후 </a:t>
            </a:r>
            <a:r>
              <a:rPr lang="en-US" altLang="ko-KR" dirty="0"/>
              <a:t>Facebook </a:t>
            </a:r>
            <a:r>
              <a:rPr lang="ko-KR" altLang="en-US" dirty="0"/>
              <a:t>내 개인 정보 이용하기</a:t>
            </a:r>
            <a:endParaRPr lang="en-US" altLang="ko-KR" dirty="0"/>
          </a:p>
          <a:p>
            <a:r>
              <a:rPr lang="ko-KR" altLang="en-US" sz="1800" dirty="0"/>
              <a:t>출처</a:t>
            </a:r>
            <a:r>
              <a:rPr lang="en-US" altLang="ko-KR" sz="1800" dirty="0"/>
              <a:t>: </a:t>
            </a:r>
            <a:r>
              <a:rPr lang="en-US" altLang="ko-KR" sz="1800" dirty="0">
                <a:hlinkClick r:id="rId2"/>
              </a:rPr>
              <a:t>https://www.uml-diagrams.org/</a:t>
            </a:r>
            <a:endParaRPr lang="en-US" altLang="ko-KR" sz="1800" dirty="0"/>
          </a:p>
          <a:p>
            <a:endParaRPr lang="ko-KR" altLang="en-US" dirty="0"/>
          </a:p>
        </p:txBody>
      </p:sp>
      <p:pic>
        <p:nvPicPr>
          <p:cNvPr id="1026" name="Picture 2" descr="Sequence diagram example - Facebook User Authentication in a Web Application.">
            <a:extLst>
              <a:ext uri="{FF2B5EF4-FFF2-40B4-BE49-F238E27FC236}">
                <a16:creationId xmlns:a16="http://schemas.microsoft.com/office/drawing/2014/main" id="{7C794640-D51D-53B5-A4C2-6A366399D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765" y="0"/>
            <a:ext cx="57785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79939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79D78C-B991-9519-341D-7C5F83D00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3600" dirty="0"/>
              <a:t>순차 다이어그램 예시 </a:t>
            </a:r>
            <a:r>
              <a:rPr lang="en-US" altLang="ko-KR" sz="3600" dirty="0"/>
              <a:t>#2</a:t>
            </a:r>
            <a:br>
              <a:rPr lang="en-US" altLang="ko-KR" sz="3600" dirty="0"/>
            </a:br>
            <a:r>
              <a:rPr lang="en-US" altLang="ko-KR" sz="3600" dirty="0"/>
              <a:t>- </a:t>
            </a:r>
            <a:r>
              <a:rPr lang="ko-KR" altLang="en-US" sz="3600" dirty="0"/>
              <a:t>원격 함수 호출</a:t>
            </a:r>
            <a:r>
              <a:rPr lang="en-US" altLang="ko-KR" sz="3600" dirty="0"/>
              <a:t> </a:t>
            </a:r>
            <a:endParaRPr lang="ko-KR" altLang="en-US" sz="3600" dirty="0"/>
          </a:p>
        </p:txBody>
      </p:sp>
      <p:pic>
        <p:nvPicPr>
          <p:cNvPr id="1026" name="Picture 2" descr="Sequence diagram example - Facebook User Authentication in a Web Application.">
            <a:extLst>
              <a:ext uri="{FF2B5EF4-FFF2-40B4-BE49-F238E27FC236}">
                <a16:creationId xmlns:a16="http://schemas.microsoft.com/office/drawing/2014/main" id="{7C794640-D51D-53B5-A4C2-6A366399D0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862"/>
          <a:stretch/>
        </p:blipFill>
        <p:spPr bwMode="auto">
          <a:xfrm>
            <a:off x="302217" y="1256146"/>
            <a:ext cx="9889489" cy="5532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6398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FF7452DC-D22D-1EBE-859A-5CC434A309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08"/>
          <a:stretch/>
        </p:blipFill>
        <p:spPr>
          <a:xfrm>
            <a:off x="3831821" y="1381484"/>
            <a:ext cx="8268731" cy="508265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6F6B7B0-4A00-FBAF-9507-29E9AD9BB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UML 2.5 </a:t>
            </a:r>
            <a:r>
              <a:rPr lang="ko-KR" altLang="en-US" dirty="0"/>
              <a:t>의 다이어그램 유형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BF74F4-F2AC-2D97-FB30-39F81A60C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총 </a:t>
            </a:r>
            <a:r>
              <a:rPr lang="en-US" altLang="ko-KR" dirty="0"/>
              <a:t>14</a:t>
            </a:r>
            <a:r>
              <a:rPr lang="ko-KR" altLang="en-US" dirty="0"/>
              <a:t>개 유형</a:t>
            </a:r>
            <a:br>
              <a:rPr lang="en-US" altLang="ko-KR" dirty="0"/>
            </a:br>
            <a:r>
              <a:rPr lang="en-US" altLang="ko-KR" dirty="0"/>
              <a:t>(= </a:t>
            </a:r>
            <a:r>
              <a:rPr lang="ko-KR" altLang="en-US" dirty="0"/>
              <a:t>구조 </a:t>
            </a:r>
            <a:r>
              <a:rPr lang="en-US" altLang="ko-KR" dirty="0"/>
              <a:t>7</a:t>
            </a:r>
            <a:r>
              <a:rPr lang="ko-KR" altLang="en-US" dirty="0"/>
              <a:t>개 </a:t>
            </a:r>
            <a:r>
              <a:rPr lang="en-US" altLang="ko-KR" dirty="0"/>
              <a:t>+ </a:t>
            </a:r>
            <a:r>
              <a:rPr lang="ko-KR" altLang="en-US" dirty="0"/>
              <a:t>동작 </a:t>
            </a:r>
            <a:r>
              <a:rPr lang="en-US" altLang="ko-KR" dirty="0"/>
              <a:t>7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3F12B77-AE23-BF5D-A9BF-E4B920C8648A}"/>
              </a:ext>
            </a:extLst>
          </p:cNvPr>
          <p:cNvSpPr/>
          <p:nvPr/>
        </p:nvSpPr>
        <p:spPr>
          <a:xfrm>
            <a:off x="8277100" y="3688028"/>
            <a:ext cx="1088571" cy="605642"/>
          </a:xfrm>
          <a:prstGeom prst="rect">
            <a:avLst/>
          </a:prstGeom>
          <a:noFill/>
          <a:ln w="57150">
            <a:solidFill>
              <a:srgbClr val="FF0000">
                <a:alpha val="3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2D710C9-71C8-7E97-7FF4-CFE54818D6AD}"/>
              </a:ext>
            </a:extLst>
          </p:cNvPr>
          <p:cNvSpPr/>
          <p:nvPr/>
        </p:nvSpPr>
        <p:spPr>
          <a:xfrm>
            <a:off x="4021777" y="3688028"/>
            <a:ext cx="1088571" cy="605642"/>
          </a:xfrm>
          <a:prstGeom prst="rect">
            <a:avLst/>
          </a:prstGeom>
          <a:noFill/>
          <a:ln w="57150">
            <a:solidFill>
              <a:srgbClr val="FF0000">
                <a:alpha val="3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22CB77B-3A1C-77EE-2C0D-5ED985CE4486}"/>
              </a:ext>
            </a:extLst>
          </p:cNvPr>
          <p:cNvSpPr/>
          <p:nvPr/>
        </p:nvSpPr>
        <p:spPr>
          <a:xfrm>
            <a:off x="7198427" y="5718523"/>
            <a:ext cx="995548" cy="60564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783F96E-6D1E-A8C3-3875-1A1118A5754F}"/>
              </a:ext>
            </a:extLst>
          </p:cNvPr>
          <p:cNvSpPr/>
          <p:nvPr/>
        </p:nvSpPr>
        <p:spPr>
          <a:xfrm>
            <a:off x="9611095" y="3688028"/>
            <a:ext cx="1088571" cy="605642"/>
          </a:xfrm>
          <a:prstGeom prst="rect">
            <a:avLst/>
          </a:prstGeom>
          <a:noFill/>
          <a:ln w="57150">
            <a:solidFill>
              <a:srgbClr val="FF0000">
                <a:alpha val="3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C7CD4E-EFD5-1729-766E-D36112828502}"/>
              </a:ext>
            </a:extLst>
          </p:cNvPr>
          <p:cNvSpPr/>
          <p:nvPr/>
        </p:nvSpPr>
        <p:spPr>
          <a:xfrm>
            <a:off x="10945090" y="3688028"/>
            <a:ext cx="1088571" cy="605642"/>
          </a:xfrm>
          <a:prstGeom prst="rect">
            <a:avLst/>
          </a:prstGeom>
          <a:noFill/>
          <a:ln w="57150">
            <a:solidFill>
              <a:srgbClr val="FF0000">
                <a:alpha val="3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112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79D78C-B991-9519-341D-7C5F83D00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3600" dirty="0"/>
              <a:t>순차 다이어그램 예시 </a:t>
            </a:r>
            <a:r>
              <a:rPr lang="en-US" altLang="ko-KR" sz="3600" dirty="0"/>
              <a:t>#2</a:t>
            </a:r>
            <a:br>
              <a:rPr lang="en-US" altLang="ko-KR" sz="3600" dirty="0"/>
            </a:br>
            <a:r>
              <a:rPr lang="en-US" altLang="ko-KR" sz="3600" dirty="0"/>
              <a:t>- </a:t>
            </a:r>
            <a:r>
              <a:rPr lang="ko-KR" altLang="en-US" sz="3600" dirty="0"/>
              <a:t>원격 함수 호출</a:t>
            </a:r>
            <a:r>
              <a:rPr lang="en-US" altLang="ko-KR" sz="3600" dirty="0"/>
              <a:t> </a:t>
            </a:r>
            <a:endParaRPr lang="ko-KR" altLang="en-US" sz="3600" dirty="0"/>
          </a:p>
        </p:txBody>
      </p:sp>
      <p:pic>
        <p:nvPicPr>
          <p:cNvPr id="1026" name="Picture 2" descr="Sequence diagram example - Facebook User Authentication in a Web Application.">
            <a:extLst>
              <a:ext uri="{FF2B5EF4-FFF2-40B4-BE49-F238E27FC236}">
                <a16:creationId xmlns:a16="http://schemas.microsoft.com/office/drawing/2014/main" id="{7C794640-D51D-53B5-A4C2-6A366399D0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677"/>
          <a:stretch/>
        </p:blipFill>
        <p:spPr bwMode="auto">
          <a:xfrm>
            <a:off x="376108" y="1287140"/>
            <a:ext cx="8971092" cy="5570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27427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463A03-D295-CBB7-D2C5-DBC87E5DD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순차 다이어그램 작성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CDF799-B22D-7F4D-D2CB-65B5E4D8D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등장하는 객체를 모두 파악</a:t>
            </a:r>
            <a:endParaRPr lang="en-US" altLang="ko-KR" dirty="0"/>
          </a:p>
          <a:p>
            <a:pPr lvl="1"/>
            <a:r>
              <a:rPr lang="ko-KR" altLang="en-US" dirty="0" err="1"/>
              <a:t>유스</a:t>
            </a:r>
            <a:r>
              <a:rPr lang="ko-KR" altLang="en-US" dirty="0"/>
              <a:t> 케이스 명세를 이용해서 등장하는 객체를 모두 식별함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파악한 객체를 가로축에 나열하고 객체 생성</a:t>
            </a:r>
            <a:r>
              <a:rPr lang="en-US" altLang="ko-KR" dirty="0"/>
              <a:t>/</a:t>
            </a:r>
            <a:r>
              <a:rPr lang="ko-KR" altLang="en-US" dirty="0"/>
              <a:t>소멸에 따라 생명선을 그림</a:t>
            </a:r>
            <a:endParaRPr lang="en-US" altLang="ko-KR" dirty="0"/>
          </a:p>
          <a:p>
            <a:pPr lvl="1"/>
            <a:r>
              <a:rPr lang="ko-KR" altLang="en-US" dirty="0"/>
              <a:t>중간에 임시로 생성</a:t>
            </a:r>
            <a:r>
              <a:rPr lang="en-US" altLang="ko-KR" dirty="0"/>
              <a:t>/</a:t>
            </a:r>
            <a:r>
              <a:rPr lang="ko-KR" altLang="en-US" dirty="0"/>
              <a:t>삭제되는 객체는 그 시점부터 생명선이 그어짐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err="1"/>
              <a:t>유스</a:t>
            </a:r>
            <a:r>
              <a:rPr lang="ko-KR" altLang="en-US" dirty="0"/>
              <a:t> 케이스에 기술된 순서에 따라 메시지 호출을 화살표로 나타냄</a:t>
            </a:r>
          </a:p>
        </p:txBody>
      </p:sp>
    </p:spTree>
    <p:extLst>
      <p:ext uri="{BB962C8B-B14F-4D97-AF65-F5344CB8AC3E}">
        <p14:creationId xmlns:p14="http://schemas.microsoft.com/office/powerpoint/2010/main" val="1954602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9BA65C9-6A99-BBC0-0259-460BB2E191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상태 기계 다이어그램</a:t>
            </a:r>
            <a:br>
              <a:rPr lang="en-US" altLang="ko-KR" dirty="0"/>
            </a:br>
            <a:r>
              <a:rPr lang="en-US" altLang="ko-KR" dirty="0"/>
              <a:t>(State Machine Diagram)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DF7F0409-914D-5AC3-E808-641993FBBE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6854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FF7452DC-D22D-1EBE-859A-5CC434A309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08"/>
          <a:stretch/>
        </p:blipFill>
        <p:spPr>
          <a:xfrm>
            <a:off x="3831821" y="1381484"/>
            <a:ext cx="8268731" cy="508265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6F6B7B0-4A00-FBAF-9507-29E9AD9BB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UML 2.5 </a:t>
            </a:r>
            <a:r>
              <a:rPr lang="ko-KR" altLang="en-US" dirty="0"/>
              <a:t>의 다이어그램 유형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BF74F4-F2AC-2D97-FB30-39F81A60C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총 </a:t>
            </a:r>
            <a:r>
              <a:rPr lang="en-US" altLang="ko-KR" dirty="0"/>
              <a:t>14</a:t>
            </a:r>
            <a:r>
              <a:rPr lang="ko-KR" altLang="en-US" dirty="0"/>
              <a:t>개 유형</a:t>
            </a:r>
            <a:br>
              <a:rPr lang="en-US" altLang="ko-KR" dirty="0"/>
            </a:br>
            <a:r>
              <a:rPr lang="en-US" altLang="ko-KR" dirty="0"/>
              <a:t>(= </a:t>
            </a:r>
            <a:r>
              <a:rPr lang="ko-KR" altLang="en-US" dirty="0"/>
              <a:t>구조 </a:t>
            </a:r>
            <a:r>
              <a:rPr lang="en-US" altLang="ko-KR" dirty="0"/>
              <a:t>7</a:t>
            </a:r>
            <a:r>
              <a:rPr lang="ko-KR" altLang="en-US" dirty="0"/>
              <a:t>개 </a:t>
            </a:r>
            <a:r>
              <a:rPr lang="en-US" altLang="ko-KR" dirty="0"/>
              <a:t>+ </a:t>
            </a:r>
            <a:r>
              <a:rPr lang="ko-KR" altLang="en-US" dirty="0"/>
              <a:t>동작 </a:t>
            </a:r>
            <a:r>
              <a:rPr lang="en-US" altLang="ko-KR" dirty="0"/>
              <a:t>7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3F12B77-AE23-BF5D-A9BF-E4B920C8648A}"/>
              </a:ext>
            </a:extLst>
          </p:cNvPr>
          <p:cNvSpPr/>
          <p:nvPr/>
        </p:nvSpPr>
        <p:spPr>
          <a:xfrm>
            <a:off x="8277100" y="3688028"/>
            <a:ext cx="1088571" cy="605642"/>
          </a:xfrm>
          <a:prstGeom prst="rect">
            <a:avLst/>
          </a:prstGeom>
          <a:noFill/>
          <a:ln w="57150">
            <a:solidFill>
              <a:srgbClr val="FF0000">
                <a:alpha val="3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2D710C9-71C8-7E97-7FF4-CFE54818D6AD}"/>
              </a:ext>
            </a:extLst>
          </p:cNvPr>
          <p:cNvSpPr/>
          <p:nvPr/>
        </p:nvSpPr>
        <p:spPr>
          <a:xfrm>
            <a:off x="4021777" y="3688028"/>
            <a:ext cx="1088571" cy="605642"/>
          </a:xfrm>
          <a:prstGeom prst="rect">
            <a:avLst/>
          </a:prstGeom>
          <a:noFill/>
          <a:ln w="57150">
            <a:solidFill>
              <a:srgbClr val="FF0000">
                <a:alpha val="3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22CB77B-3A1C-77EE-2C0D-5ED985CE4486}"/>
              </a:ext>
            </a:extLst>
          </p:cNvPr>
          <p:cNvSpPr/>
          <p:nvPr/>
        </p:nvSpPr>
        <p:spPr>
          <a:xfrm>
            <a:off x="7198427" y="5718523"/>
            <a:ext cx="995548" cy="605642"/>
          </a:xfrm>
          <a:prstGeom prst="rect">
            <a:avLst/>
          </a:prstGeom>
          <a:noFill/>
          <a:ln w="57150">
            <a:solidFill>
              <a:srgbClr val="FF0000">
                <a:alpha val="3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783F96E-6D1E-A8C3-3875-1A1118A5754F}"/>
              </a:ext>
            </a:extLst>
          </p:cNvPr>
          <p:cNvSpPr/>
          <p:nvPr/>
        </p:nvSpPr>
        <p:spPr>
          <a:xfrm>
            <a:off x="9611095" y="3688028"/>
            <a:ext cx="1088571" cy="605642"/>
          </a:xfrm>
          <a:prstGeom prst="rect">
            <a:avLst/>
          </a:prstGeom>
          <a:noFill/>
          <a:ln w="57150">
            <a:solidFill>
              <a:srgbClr val="FF0000">
                <a:alpha val="3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C7CD4E-EFD5-1729-766E-D36112828502}"/>
              </a:ext>
            </a:extLst>
          </p:cNvPr>
          <p:cNvSpPr/>
          <p:nvPr/>
        </p:nvSpPr>
        <p:spPr>
          <a:xfrm>
            <a:off x="10945090" y="3688028"/>
            <a:ext cx="1088571" cy="60564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21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BD556-110D-16DD-F670-B5908F7B6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4000" dirty="0"/>
              <a:t>상태 기계 다이어그램 </a:t>
            </a:r>
            <a:r>
              <a:rPr lang="en-US" altLang="ko-KR" sz="4000" dirty="0"/>
              <a:t>(State Machine Diagram)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8501F6-2A98-2223-AE40-1D3A3C11D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특정 상태에서 수신된 이벤트에 따라 다른 상태로 전환하는 것을 모델링함</a:t>
            </a:r>
            <a:endParaRPr lang="en-US" altLang="ko-KR" dirty="0"/>
          </a:p>
          <a:p>
            <a:pPr lvl="1"/>
            <a:r>
              <a:rPr lang="ko-KR" altLang="en-US" dirty="0"/>
              <a:t>객체</a:t>
            </a:r>
            <a:r>
              <a:rPr lang="en-US" altLang="ko-KR" dirty="0"/>
              <a:t>/</a:t>
            </a:r>
            <a:r>
              <a:rPr lang="ko-KR" altLang="en-US" dirty="0"/>
              <a:t>모듈</a:t>
            </a:r>
            <a:r>
              <a:rPr lang="en-US" altLang="ko-KR" dirty="0"/>
              <a:t>/</a:t>
            </a:r>
            <a:r>
              <a:rPr lang="ko-KR" altLang="en-US" dirty="0"/>
              <a:t>서브시스템</a:t>
            </a:r>
            <a:r>
              <a:rPr lang="en-US" altLang="ko-KR" dirty="0"/>
              <a:t>/</a:t>
            </a:r>
            <a:r>
              <a:rPr lang="ko-KR" altLang="en-US" dirty="0"/>
              <a:t>원격시스템 등의 상태 변화를 나타낼 수 있음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3C77C57-0A42-57C9-A8C4-568F41B81E07}"/>
              </a:ext>
            </a:extLst>
          </p:cNvPr>
          <p:cNvSpPr/>
          <p:nvPr/>
        </p:nvSpPr>
        <p:spPr>
          <a:xfrm>
            <a:off x="2454234" y="3429000"/>
            <a:ext cx="1480457" cy="92627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현재 상태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F7618BA4-6DE9-7010-394B-50A3D288AC5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934691" y="3892138"/>
            <a:ext cx="17258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FD41160-FE8E-33B1-D5B5-F4386C013990}"/>
              </a:ext>
            </a:extLst>
          </p:cNvPr>
          <p:cNvSpPr/>
          <p:nvPr/>
        </p:nvSpPr>
        <p:spPr>
          <a:xfrm>
            <a:off x="5660571" y="3429000"/>
            <a:ext cx="1480457" cy="92627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다음 상태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51D7F1-5539-39A0-CF8F-070AFF35DDA9}"/>
              </a:ext>
            </a:extLst>
          </p:cNvPr>
          <p:cNvSpPr txBox="1"/>
          <p:nvPr/>
        </p:nvSpPr>
        <p:spPr>
          <a:xfrm>
            <a:off x="4046558" y="3553584"/>
            <a:ext cx="15150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수신된 이벤트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E77DB9C-FCE1-89EB-5551-15841BB8B98D}"/>
              </a:ext>
            </a:extLst>
          </p:cNvPr>
          <p:cNvSpPr/>
          <p:nvPr/>
        </p:nvSpPr>
        <p:spPr>
          <a:xfrm>
            <a:off x="1094508" y="3749634"/>
            <a:ext cx="285008" cy="285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2BE41E1-AEEF-D9A6-62A0-3578E700B407}"/>
              </a:ext>
            </a:extLst>
          </p:cNvPr>
          <p:cNvCxnSpPr>
            <a:cxnSpLocks/>
            <a:stCxn id="9" idx="6"/>
            <a:endCxn id="5" idx="1"/>
          </p:cNvCxnSpPr>
          <p:nvPr/>
        </p:nvCxnSpPr>
        <p:spPr>
          <a:xfrm>
            <a:off x="1379516" y="3892138"/>
            <a:ext cx="107471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34723F8-098A-B1AE-FBEB-AD03C6521001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7149241" y="3892138"/>
            <a:ext cx="17258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EC562AE-C561-F524-7C50-A3F8945F58F0}"/>
              </a:ext>
            </a:extLst>
          </p:cNvPr>
          <p:cNvSpPr/>
          <p:nvPr/>
        </p:nvSpPr>
        <p:spPr>
          <a:xfrm>
            <a:off x="8875121" y="3429000"/>
            <a:ext cx="1480457" cy="92627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그 다음 상태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A4D235-87AA-3C91-ECBE-FABEEFAF0A61}"/>
              </a:ext>
            </a:extLst>
          </p:cNvPr>
          <p:cNvSpPr txBox="1"/>
          <p:nvPr/>
        </p:nvSpPr>
        <p:spPr>
          <a:xfrm>
            <a:off x="7261108" y="3553584"/>
            <a:ext cx="15150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수신된 이벤트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5FF200A-9691-1C5C-AC2C-6EB567E40EF2}"/>
              </a:ext>
            </a:extLst>
          </p:cNvPr>
          <p:cNvSpPr/>
          <p:nvPr/>
        </p:nvSpPr>
        <p:spPr>
          <a:xfrm>
            <a:off x="11442606" y="3749634"/>
            <a:ext cx="285008" cy="285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0763BB6-39EA-4FAD-8A78-9DE1FD5B37C7}"/>
              </a:ext>
            </a:extLst>
          </p:cNvPr>
          <p:cNvCxnSpPr>
            <a:cxnSpLocks/>
          </p:cNvCxnSpPr>
          <p:nvPr/>
        </p:nvCxnSpPr>
        <p:spPr>
          <a:xfrm>
            <a:off x="10355578" y="3892138"/>
            <a:ext cx="107471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ADEE025C-D522-1C3B-D6DE-63071C6605B6}"/>
              </a:ext>
            </a:extLst>
          </p:cNvPr>
          <p:cNvSpPr/>
          <p:nvPr/>
        </p:nvSpPr>
        <p:spPr>
          <a:xfrm>
            <a:off x="11408885" y="3716939"/>
            <a:ext cx="350397" cy="3503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B9F3B2-562F-1AD5-F05C-96F0B86EAD07}"/>
              </a:ext>
            </a:extLst>
          </p:cNvPr>
          <p:cNvSpPr txBox="1"/>
          <p:nvPr/>
        </p:nvSpPr>
        <p:spPr>
          <a:xfrm>
            <a:off x="651163" y="4408716"/>
            <a:ext cx="1171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시작 상태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62D153-0A16-66F3-46A8-43E72B885D03}"/>
              </a:ext>
            </a:extLst>
          </p:cNvPr>
          <p:cNvSpPr txBox="1"/>
          <p:nvPr/>
        </p:nvSpPr>
        <p:spPr>
          <a:xfrm>
            <a:off x="10998235" y="4408716"/>
            <a:ext cx="1171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종료 상태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D2CB4A6-92B6-0DD2-91A7-C2C959A282F8}"/>
              </a:ext>
            </a:extLst>
          </p:cNvPr>
          <p:cNvCxnSpPr>
            <a:stCxn id="25" idx="0"/>
            <a:endCxn id="9" idx="4"/>
          </p:cNvCxnSpPr>
          <p:nvPr/>
        </p:nvCxnSpPr>
        <p:spPr>
          <a:xfrm flipV="1">
            <a:off x="1237012" y="4034642"/>
            <a:ext cx="0" cy="37407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7062802-1ECE-B7A0-07E1-E0FA44355931}"/>
              </a:ext>
            </a:extLst>
          </p:cNvPr>
          <p:cNvCxnSpPr>
            <a:cxnSpLocks/>
            <a:stCxn id="26" idx="0"/>
            <a:endCxn id="24" idx="4"/>
          </p:cNvCxnSpPr>
          <p:nvPr/>
        </p:nvCxnSpPr>
        <p:spPr>
          <a:xfrm flipV="1">
            <a:off x="11584084" y="4067336"/>
            <a:ext cx="0" cy="34138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910D3D3-A5F5-4258-0D5A-AC6F2BE72D5C}"/>
              </a:ext>
            </a:extLst>
          </p:cNvPr>
          <p:cNvSpPr txBox="1"/>
          <p:nvPr/>
        </p:nvSpPr>
        <p:spPr>
          <a:xfrm>
            <a:off x="6089410" y="4747270"/>
            <a:ext cx="1171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상태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A0D4153-1480-6E05-3BD3-C64EB1C87BE8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3194463" y="4355276"/>
            <a:ext cx="3071454" cy="46313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13E4AB06-5AFD-31F0-4905-D3D4090C5C4F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6400800" y="4355276"/>
            <a:ext cx="0" cy="46313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F2A85AF-98C9-7DB4-6000-EA079C8C1FA0}"/>
              </a:ext>
            </a:extLst>
          </p:cNvPr>
          <p:cNvCxnSpPr>
            <a:cxnSpLocks/>
          </p:cNvCxnSpPr>
          <p:nvPr/>
        </p:nvCxnSpPr>
        <p:spPr>
          <a:xfrm flipV="1">
            <a:off x="6531429" y="4355276"/>
            <a:ext cx="3075708" cy="42751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50F8DE10-A49E-6726-512A-49C2D8A91EE4}"/>
              </a:ext>
            </a:extLst>
          </p:cNvPr>
          <p:cNvCxnSpPr>
            <a:cxnSpLocks/>
          </p:cNvCxnSpPr>
          <p:nvPr/>
        </p:nvCxnSpPr>
        <p:spPr>
          <a:xfrm flipH="1">
            <a:off x="7229440" y="3378454"/>
            <a:ext cx="170508" cy="49683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517EB85-EE23-C35E-2FFC-851060A908B8}"/>
              </a:ext>
            </a:extLst>
          </p:cNvPr>
          <p:cNvSpPr txBox="1"/>
          <p:nvPr/>
        </p:nvSpPr>
        <p:spPr>
          <a:xfrm>
            <a:off x="7328065" y="3192329"/>
            <a:ext cx="1171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rgbClr val="FF0000"/>
                </a:solidFill>
              </a:rPr>
              <a:t>트랜지션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075B72CA-DAB7-8387-89FC-BF237DC336DE}"/>
              </a:ext>
            </a:extLst>
          </p:cNvPr>
          <p:cNvCxnSpPr>
            <a:cxnSpLocks/>
          </p:cNvCxnSpPr>
          <p:nvPr/>
        </p:nvCxnSpPr>
        <p:spPr>
          <a:xfrm flipH="1">
            <a:off x="4710483" y="3061222"/>
            <a:ext cx="170508" cy="49683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9CF85A4-F650-8BE3-477A-29A704697225}"/>
              </a:ext>
            </a:extLst>
          </p:cNvPr>
          <p:cNvSpPr txBox="1"/>
          <p:nvPr/>
        </p:nvSpPr>
        <p:spPr>
          <a:xfrm>
            <a:off x="4851827" y="2882446"/>
            <a:ext cx="1171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레이블</a:t>
            </a:r>
          </a:p>
        </p:txBody>
      </p:sp>
    </p:spTree>
    <p:extLst>
      <p:ext uri="{BB962C8B-B14F-4D97-AF65-F5344CB8AC3E}">
        <p14:creationId xmlns:p14="http://schemas.microsoft.com/office/powerpoint/2010/main" val="290322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34" grpId="0"/>
      <p:bldP spid="46" grpId="0"/>
      <p:bldP spid="4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A83753-BFF5-8CF8-E85D-364CAECB8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상태 기계 다이어그램 예시 </a:t>
            </a:r>
            <a:r>
              <a:rPr lang="en-US" altLang="ko-KR" dirty="0"/>
              <a:t>- </a:t>
            </a:r>
            <a:r>
              <a:rPr lang="ko-KR" altLang="en-US" dirty="0"/>
              <a:t>도서관 대출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9A4727-DF3C-D053-DCA3-1FD7D5D21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1">
            <a:extLst>
              <a:ext uri="{FF2B5EF4-FFF2-40B4-BE49-F238E27FC236}">
                <a16:creationId xmlns:a16="http://schemas.microsoft.com/office/drawing/2014/main" id="{EA35250D-6421-7ADB-A9C8-ADDBC1D8B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388531"/>
            <a:ext cx="10657115" cy="5244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21957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BAFC164-92C7-4F6C-C0D9-C266A2219E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액티비티 다이어그램</a:t>
            </a:r>
            <a:br>
              <a:rPr lang="en-US" altLang="ko-KR" dirty="0"/>
            </a:br>
            <a:r>
              <a:rPr lang="en-US" altLang="ko-KR" dirty="0"/>
              <a:t>(Activity Diagram)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12259644-F029-7B23-3CC1-3ABC8D1935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0597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FF7452DC-D22D-1EBE-859A-5CC434A309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08"/>
          <a:stretch/>
        </p:blipFill>
        <p:spPr>
          <a:xfrm>
            <a:off x="3831821" y="1381484"/>
            <a:ext cx="8268731" cy="508265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6F6B7B0-4A00-FBAF-9507-29E9AD9BB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UML 2.5 </a:t>
            </a:r>
            <a:r>
              <a:rPr lang="ko-KR" altLang="en-US" dirty="0"/>
              <a:t>의 다이어그램 유형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BF74F4-F2AC-2D97-FB30-39F81A60C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총 </a:t>
            </a:r>
            <a:r>
              <a:rPr lang="en-US" altLang="ko-KR" dirty="0"/>
              <a:t>14</a:t>
            </a:r>
            <a:r>
              <a:rPr lang="ko-KR" altLang="en-US" dirty="0"/>
              <a:t>개 유형</a:t>
            </a:r>
            <a:br>
              <a:rPr lang="en-US" altLang="ko-KR" dirty="0"/>
            </a:br>
            <a:r>
              <a:rPr lang="en-US" altLang="ko-KR" dirty="0"/>
              <a:t>(= </a:t>
            </a:r>
            <a:r>
              <a:rPr lang="ko-KR" altLang="en-US" dirty="0"/>
              <a:t>구조 </a:t>
            </a:r>
            <a:r>
              <a:rPr lang="en-US" altLang="ko-KR" dirty="0"/>
              <a:t>7</a:t>
            </a:r>
            <a:r>
              <a:rPr lang="ko-KR" altLang="en-US" dirty="0"/>
              <a:t>개 </a:t>
            </a:r>
            <a:r>
              <a:rPr lang="en-US" altLang="ko-KR" dirty="0"/>
              <a:t>+ </a:t>
            </a:r>
            <a:r>
              <a:rPr lang="ko-KR" altLang="en-US" dirty="0"/>
              <a:t>동작 </a:t>
            </a:r>
            <a:r>
              <a:rPr lang="en-US" altLang="ko-KR" dirty="0"/>
              <a:t>7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3F12B77-AE23-BF5D-A9BF-E4B920C8648A}"/>
              </a:ext>
            </a:extLst>
          </p:cNvPr>
          <p:cNvSpPr/>
          <p:nvPr/>
        </p:nvSpPr>
        <p:spPr>
          <a:xfrm>
            <a:off x="8277100" y="3688028"/>
            <a:ext cx="1088571" cy="60564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2D710C9-71C8-7E97-7FF4-CFE54818D6AD}"/>
              </a:ext>
            </a:extLst>
          </p:cNvPr>
          <p:cNvSpPr/>
          <p:nvPr/>
        </p:nvSpPr>
        <p:spPr>
          <a:xfrm>
            <a:off x="4021777" y="3688028"/>
            <a:ext cx="1088571" cy="605642"/>
          </a:xfrm>
          <a:prstGeom prst="rect">
            <a:avLst/>
          </a:prstGeom>
          <a:noFill/>
          <a:ln w="57150">
            <a:solidFill>
              <a:srgbClr val="FF0000">
                <a:alpha val="3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22CB77B-3A1C-77EE-2C0D-5ED985CE4486}"/>
              </a:ext>
            </a:extLst>
          </p:cNvPr>
          <p:cNvSpPr/>
          <p:nvPr/>
        </p:nvSpPr>
        <p:spPr>
          <a:xfrm>
            <a:off x="7198427" y="5718523"/>
            <a:ext cx="995548" cy="605642"/>
          </a:xfrm>
          <a:prstGeom prst="rect">
            <a:avLst/>
          </a:prstGeom>
          <a:noFill/>
          <a:ln w="57150">
            <a:solidFill>
              <a:srgbClr val="FF0000">
                <a:alpha val="3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783F96E-6D1E-A8C3-3875-1A1118A5754F}"/>
              </a:ext>
            </a:extLst>
          </p:cNvPr>
          <p:cNvSpPr/>
          <p:nvPr/>
        </p:nvSpPr>
        <p:spPr>
          <a:xfrm>
            <a:off x="9611095" y="3688028"/>
            <a:ext cx="1088571" cy="605642"/>
          </a:xfrm>
          <a:prstGeom prst="rect">
            <a:avLst/>
          </a:prstGeom>
          <a:noFill/>
          <a:ln w="57150">
            <a:solidFill>
              <a:srgbClr val="FF0000">
                <a:alpha val="3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C7CD4E-EFD5-1729-766E-D36112828502}"/>
              </a:ext>
            </a:extLst>
          </p:cNvPr>
          <p:cNvSpPr/>
          <p:nvPr/>
        </p:nvSpPr>
        <p:spPr>
          <a:xfrm>
            <a:off x="10945090" y="3688028"/>
            <a:ext cx="1088571" cy="605642"/>
          </a:xfrm>
          <a:prstGeom prst="rect">
            <a:avLst/>
          </a:prstGeom>
          <a:noFill/>
          <a:ln w="57150">
            <a:solidFill>
              <a:srgbClr val="FF0000">
                <a:alpha val="3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41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99DF6C-0516-47AB-6CD8-EA04DDC89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액티비티 다이어그램 </a:t>
            </a:r>
            <a:r>
              <a:rPr lang="en-US" altLang="ko-KR" dirty="0"/>
              <a:t>(Activity Diagram)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3F3C82-BD6B-A207-F770-2FF551B6A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제어 흐름을 모델링 함</a:t>
            </a:r>
            <a:endParaRPr lang="en-US" altLang="ko-KR" dirty="0"/>
          </a:p>
          <a:p>
            <a:pPr lvl="1"/>
            <a:r>
              <a:rPr lang="ko-KR" altLang="en-US" dirty="0"/>
              <a:t>사용 예</a:t>
            </a:r>
            <a:r>
              <a:rPr lang="en-US" altLang="ko-KR" dirty="0"/>
              <a:t>: </a:t>
            </a:r>
            <a:r>
              <a:rPr lang="ko-KR" altLang="en-US" dirty="0"/>
              <a:t>알고리즘</a:t>
            </a:r>
            <a:r>
              <a:rPr lang="en-US" altLang="ko-KR" dirty="0"/>
              <a:t>, </a:t>
            </a:r>
            <a:r>
              <a:rPr lang="ko-KR" altLang="en-US" dirty="0"/>
              <a:t>작업 절차 등</a:t>
            </a:r>
            <a:endParaRPr lang="en-US" altLang="ko-KR" dirty="0"/>
          </a:p>
          <a:p>
            <a:r>
              <a:rPr lang="ko-KR" altLang="en-US" dirty="0"/>
              <a:t>사용되는 심볼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액티비티</a:t>
            </a:r>
            <a:r>
              <a:rPr lang="en-US" altLang="ko-KR" dirty="0"/>
              <a:t>: </a:t>
            </a:r>
            <a:r>
              <a:rPr lang="ko-KR" altLang="en-US" dirty="0"/>
              <a:t>하나의 계산 또는 프로세스를 의미</a:t>
            </a:r>
            <a:endParaRPr lang="en-US" altLang="ko-KR" dirty="0"/>
          </a:p>
          <a:p>
            <a:pPr lvl="1"/>
            <a:r>
              <a:rPr lang="ko-KR" altLang="en-US" dirty="0" err="1"/>
              <a:t>트랜지션</a:t>
            </a:r>
            <a:r>
              <a:rPr lang="en-US" altLang="ko-KR" dirty="0"/>
              <a:t>(</a:t>
            </a:r>
            <a:r>
              <a:rPr lang="ko-KR" altLang="en-US" dirty="0"/>
              <a:t>전환</a:t>
            </a:r>
            <a:r>
              <a:rPr lang="en-US" altLang="ko-KR" dirty="0"/>
              <a:t>): </a:t>
            </a:r>
            <a:r>
              <a:rPr lang="ko-KR" altLang="en-US" dirty="0"/>
              <a:t>하나의 액티비티에서 다른 액티비티로의 이동을 의미</a:t>
            </a:r>
            <a:endParaRPr lang="en-US" altLang="ko-KR" dirty="0"/>
          </a:p>
          <a:p>
            <a:pPr lvl="1"/>
            <a:r>
              <a:rPr lang="ko-KR" altLang="en-US" dirty="0"/>
              <a:t>분기 및 병합</a:t>
            </a:r>
            <a:r>
              <a:rPr lang="en-US" altLang="ko-KR" dirty="0"/>
              <a:t>: </a:t>
            </a:r>
            <a:r>
              <a:rPr lang="ko-KR" altLang="en-US" dirty="0"/>
              <a:t>조건부 제어 흐름 의미</a:t>
            </a:r>
          </a:p>
        </p:txBody>
      </p:sp>
      <p:pic>
        <p:nvPicPr>
          <p:cNvPr id="4" name="그림 1">
            <a:extLst>
              <a:ext uri="{FF2B5EF4-FFF2-40B4-BE49-F238E27FC236}">
                <a16:creationId xmlns:a16="http://schemas.microsoft.com/office/drawing/2014/main" id="{F8041A75-2473-41EA-02A0-7576DEF2C7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983"/>
          <a:stretch/>
        </p:blipFill>
        <p:spPr bwMode="auto">
          <a:xfrm>
            <a:off x="958211" y="3108854"/>
            <a:ext cx="6480175" cy="1350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6844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C80C02-086D-C10C-2237-35A1C561F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액티비티 다이어그램 예시 </a:t>
            </a:r>
            <a:r>
              <a:rPr lang="en-US" altLang="ko-KR" dirty="0"/>
              <a:t>- </a:t>
            </a:r>
            <a:r>
              <a:rPr lang="ko-KR" altLang="en-US" dirty="0"/>
              <a:t>도서관 대출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440BBD-A1F2-EFAE-E6D5-CB2B342BA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2">
            <a:extLst>
              <a:ext uri="{FF2B5EF4-FFF2-40B4-BE49-F238E27FC236}">
                <a16:creationId xmlns:a16="http://schemas.microsoft.com/office/drawing/2014/main" id="{68708A9A-C4A0-4BF6-0DC6-96E925EDF8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613"/>
          <a:stretch/>
        </p:blipFill>
        <p:spPr bwMode="auto">
          <a:xfrm>
            <a:off x="539749" y="1341438"/>
            <a:ext cx="4281633" cy="528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2">
            <a:extLst>
              <a:ext uri="{FF2B5EF4-FFF2-40B4-BE49-F238E27FC236}">
                <a16:creationId xmlns:a16="http://schemas.microsoft.com/office/drawing/2014/main" id="{E741D3CC-EC99-A515-DF93-935A52C459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50" t="6875" r="-4137" b="-6875"/>
          <a:stretch/>
        </p:blipFill>
        <p:spPr bwMode="auto">
          <a:xfrm>
            <a:off x="5119833" y="1341438"/>
            <a:ext cx="4281633" cy="528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801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20F5A1-9779-8758-1939-61B712CCE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순차 다이어그램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10866F-7C5B-35A8-C6CA-80D56B18B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217" y="1239864"/>
            <a:ext cx="11551115" cy="5618136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err="1"/>
              <a:t>액터</a:t>
            </a:r>
            <a:r>
              <a:rPr lang="en-US" altLang="ko-KR" dirty="0"/>
              <a:t>, </a:t>
            </a:r>
            <a:r>
              <a:rPr lang="ko-KR" altLang="en-US" dirty="0"/>
              <a:t>객체</a:t>
            </a:r>
            <a:r>
              <a:rPr lang="en-US" altLang="ko-KR" dirty="0"/>
              <a:t>, </a:t>
            </a:r>
            <a:r>
              <a:rPr lang="ko-KR" altLang="en-US" dirty="0" err="1"/>
              <a:t>콤포넌트들의</a:t>
            </a:r>
            <a:r>
              <a:rPr lang="ko-KR" altLang="en-US" dirty="0"/>
              <a:t> 상호 작용을 시간 순서대로 표현하기 위해서 사용됨</a:t>
            </a:r>
            <a:endParaRPr lang="en-US" altLang="ko-KR" dirty="0"/>
          </a:p>
          <a:p>
            <a:pPr lvl="1"/>
            <a:r>
              <a:rPr lang="ko-KR" altLang="en-US" dirty="0"/>
              <a:t>꼭 </a:t>
            </a:r>
            <a:r>
              <a:rPr lang="en-US" altLang="ko-KR" dirty="0"/>
              <a:t>“OOP </a:t>
            </a:r>
            <a:r>
              <a:rPr lang="ko-KR" altLang="en-US" dirty="0"/>
              <a:t>클래스의 인스턴스</a:t>
            </a:r>
            <a:r>
              <a:rPr lang="en-US" altLang="ko-KR" dirty="0"/>
              <a:t>”</a:t>
            </a:r>
            <a:r>
              <a:rPr lang="ko-KR" altLang="en-US" dirty="0"/>
              <a:t> 간의 상호작용만을 나타내는 것은 아님</a:t>
            </a:r>
            <a:endParaRPr lang="en-US" altLang="ko-KR" dirty="0"/>
          </a:p>
          <a:p>
            <a:pPr lvl="2"/>
            <a:r>
              <a:rPr lang="ko-KR" altLang="en-US" dirty="0"/>
              <a:t>클래스 객체 간 상호작용을 표현할 수 있음</a:t>
            </a:r>
            <a:endParaRPr lang="en-US" altLang="ko-KR" dirty="0"/>
          </a:p>
          <a:p>
            <a:pPr lvl="2"/>
            <a:r>
              <a:rPr lang="ko-KR" altLang="en-US" dirty="0"/>
              <a:t>모듈</a:t>
            </a:r>
            <a:r>
              <a:rPr lang="en-US" altLang="ko-KR" dirty="0"/>
              <a:t>/</a:t>
            </a:r>
            <a:r>
              <a:rPr lang="ko-KR" altLang="en-US" dirty="0"/>
              <a:t>서브시스템 간 상호 작용을 표현하는데도 사용됨</a:t>
            </a:r>
            <a:endParaRPr lang="en-US" altLang="ko-KR" dirty="0"/>
          </a:p>
          <a:p>
            <a:pPr lvl="2"/>
            <a:r>
              <a:rPr lang="ko-KR" altLang="en-US" dirty="0"/>
              <a:t>클라이언트</a:t>
            </a:r>
            <a:r>
              <a:rPr lang="en-US" altLang="ko-KR" dirty="0"/>
              <a:t>-</a:t>
            </a:r>
            <a:r>
              <a:rPr lang="ko-KR" altLang="en-US" dirty="0"/>
              <a:t>서버 모델처럼 원격 객체간 상호 작용을 표현하는데도 사용됨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표현되는 정보</a:t>
            </a:r>
            <a:endParaRPr lang="en-US" altLang="ko-KR" dirty="0"/>
          </a:p>
          <a:p>
            <a:pPr lvl="1"/>
            <a:r>
              <a:rPr lang="ko-KR" altLang="en-US" dirty="0"/>
              <a:t>상호 작용 주체 </a:t>
            </a:r>
            <a:r>
              <a:rPr lang="en-US" altLang="ko-KR" dirty="0"/>
              <a:t>(</a:t>
            </a:r>
            <a:r>
              <a:rPr lang="ko-KR" altLang="en-US" dirty="0" err="1"/>
              <a:t>액터</a:t>
            </a:r>
            <a:r>
              <a:rPr lang="en-US" altLang="ko-KR" dirty="0"/>
              <a:t>, </a:t>
            </a:r>
            <a:r>
              <a:rPr lang="ko-KR" altLang="en-US" dirty="0"/>
              <a:t>클래스 객체</a:t>
            </a:r>
            <a:r>
              <a:rPr lang="en-US" altLang="ko-KR" dirty="0"/>
              <a:t>, </a:t>
            </a:r>
            <a:r>
              <a:rPr lang="ko-KR" altLang="en-US" dirty="0"/>
              <a:t>모듈</a:t>
            </a:r>
            <a:r>
              <a:rPr lang="en-US" altLang="ko-KR" dirty="0"/>
              <a:t>, </a:t>
            </a:r>
            <a:r>
              <a:rPr lang="ko-KR" altLang="en-US" dirty="0"/>
              <a:t>서브시스템</a:t>
            </a:r>
            <a:r>
              <a:rPr lang="en-US" altLang="ko-KR" dirty="0"/>
              <a:t>, </a:t>
            </a:r>
            <a:r>
              <a:rPr lang="ko-KR" altLang="en-US" dirty="0"/>
              <a:t>원격 시스템 등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교환되는 메시지 </a:t>
            </a:r>
            <a:r>
              <a:rPr lang="en-US" altLang="ko-KR" dirty="0"/>
              <a:t>(</a:t>
            </a:r>
            <a:r>
              <a:rPr lang="ko-KR" altLang="en-US" dirty="0"/>
              <a:t>메서드 호출</a:t>
            </a:r>
            <a:r>
              <a:rPr lang="en-US" altLang="ko-KR" dirty="0"/>
              <a:t>, </a:t>
            </a:r>
            <a:r>
              <a:rPr lang="ko-KR" altLang="en-US" dirty="0"/>
              <a:t>네트워크 메시지 등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반환 값</a:t>
            </a:r>
            <a:endParaRPr lang="en-US" altLang="ko-KR" dirty="0"/>
          </a:p>
          <a:p>
            <a:pPr lvl="1"/>
            <a:r>
              <a:rPr lang="ko-KR" altLang="en-US" dirty="0"/>
              <a:t>반복</a:t>
            </a:r>
            <a:r>
              <a:rPr lang="en-US" altLang="ko-KR" dirty="0"/>
              <a:t>, </a:t>
            </a:r>
            <a:r>
              <a:rPr lang="en-US" altLang="ko-KR" dirty="0">
                <a:latin typeface="Consolas" panose="020B0609020204030204" pitchFamily="49" charset="0"/>
              </a:rPr>
              <a:t>if-then</a:t>
            </a:r>
            <a:r>
              <a:rPr lang="en-US" altLang="ko-KR" dirty="0"/>
              <a:t>, </a:t>
            </a:r>
            <a:r>
              <a:rPr lang="en-US" altLang="ko-KR" dirty="0">
                <a:latin typeface="Consolas" panose="020B0609020204030204" pitchFamily="49" charset="0"/>
              </a:rPr>
              <a:t>if-then-else</a:t>
            </a:r>
            <a:r>
              <a:rPr lang="en-US" altLang="ko-KR" dirty="0"/>
              <a:t>, </a:t>
            </a:r>
            <a:r>
              <a:rPr lang="ko-KR" altLang="en-US" dirty="0"/>
              <a:t>병렬처리</a:t>
            </a:r>
            <a:r>
              <a:rPr lang="en-US" altLang="ko-KR" dirty="0"/>
              <a:t> </a:t>
            </a:r>
            <a:r>
              <a:rPr lang="ko-KR" altLang="en-US" dirty="0"/>
              <a:t>등에 대응되는 </a:t>
            </a:r>
            <a:r>
              <a:rPr lang="en-US" altLang="ko-KR" dirty="0"/>
              <a:t>sequence fragment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Event diagram </a:t>
            </a:r>
            <a:r>
              <a:rPr lang="ko-KR" altLang="en-US" dirty="0"/>
              <a:t>또는 </a:t>
            </a:r>
            <a:r>
              <a:rPr lang="en-US" altLang="ko-KR" dirty="0"/>
              <a:t>event scenario </a:t>
            </a:r>
            <a:r>
              <a:rPr lang="ko-KR" altLang="en-US" dirty="0"/>
              <a:t>라고도 불림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0805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11383-9992-F449-1D13-53DFF37A2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다이어그램의 일관성 검사 </a:t>
            </a:r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2B2EE3-6541-0106-1438-0940ECEBB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유스</a:t>
            </a:r>
            <a:r>
              <a:rPr lang="ko-KR" altLang="en-US" dirty="0"/>
              <a:t> 케이스 다이어그램 내 각 </a:t>
            </a:r>
            <a:r>
              <a:rPr lang="ko-KR" altLang="en-US" dirty="0" err="1"/>
              <a:t>유스</a:t>
            </a:r>
            <a:r>
              <a:rPr lang="ko-KR" altLang="en-US" dirty="0"/>
              <a:t> 케이스에 대한 순차 다이어그램이 있는가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4" name="그림 1">
            <a:extLst>
              <a:ext uri="{FF2B5EF4-FFF2-40B4-BE49-F238E27FC236}">
                <a16:creationId xmlns:a16="http://schemas.microsoft.com/office/drawing/2014/main" id="{E3C80762-DF63-2167-AB9D-C8AD05FDA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957" y="1949981"/>
            <a:ext cx="6292850" cy="351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3589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11383-9992-F449-1D13-53DFF37A2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다이어그램의 일관성 검사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2B2EE3-6541-0106-1438-0940ECEBB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순차 다이어그램</a:t>
            </a:r>
            <a:r>
              <a:rPr lang="en-US" altLang="ko-KR" dirty="0"/>
              <a:t> </a:t>
            </a:r>
            <a:r>
              <a:rPr lang="ko-KR" altLang="en-US" dirty="0"/>
              <a:t>내 클래스와 메서드가 클래스 다이어그램에 있는가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5" name="그림 3">
            <a:extLst>
              <a:ext uri="{FF2B5EF4-FFF2-40B4-BE49-F238E27FC236}">
                <a16:creationId xmlns:a16="http://schemas.microsoft.com/office/drawing/2014/main" id="{FCF53A54-B36D-E4F3-EBD4-A5FA44227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807" y="2136510"/>
            <a:ext cx="7651750" cy="374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363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11383-9992-F449-1D13-53DFF37A2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다이어그램의 일관성 검사 </a:t>
            </a:r>
            <a:r>
              <a:rPr lang="en-US" altLang="ko-KR" dirty="0"/>
              <a:t>#3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2B2EE3-6541-0106-1438-0940ECEBB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상태 머신 다이어그램</a:t>
            </a:r>
            <a:r>
              <a:rPr lang="en-US" altLang="ko-KR" dirty="0"/>
              <a:t> </a:t>
            </a:r>
            <a:r>
              <a:rPr lang="ko-KR" altLang="en-US" dirty="0"/>
              <a:t>내 클래스와 메서드가 클래스 다이어그램에 있는가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예시 </a:t>
            </a:r>
            <a:r>
              <a:rPr lang="en-US" altLang="ko-KR" dirty="0"/>
              <a:t>- </a:t>
            </a:r>
            <a:r>
              <a:rPr lang="en-US" altLang="ko-KR" dirty="0">
                <a:latin typeface="Consolas" panose="020B0609020204030204" pitchFamily="49" charset="0"/>
              </a:rPr>
              <a:t>A</a:t>
            </a:r>
            <a:r>
              <a:rPr lang="en-US" altLang="ko-KR" dirty="0"/>
              <a:t> </a:t>
            </a:r>
            <a:r>
              <a:rPr lang="ko-KR" altLang="en-US" dirty="0"/>
              <a:t>에 </a:t>
            </a:r>
            <a:r>
              <a:rPr lang="en-US" altLang="ko-KR" dirty="0">
                <a:latin typeface="Consolas" panose="020B0609020204030204" pitchFamily="49" charset="0"/>
              </a:rPr>
              <a:t>method2()</a:t>
            </a:r>
            <a:r>
              <a:rPr lang="en-US" altLang="ko-KR" dirty="0"/>
              <a:t> </a:t>
            </a:r>
            <a:r>
              <a:rPr lang="ko-KR" altLang="en-US" dirty="0"/>
              <a:t>가 누락됨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7DB76AA-B80B-5AED-BF9D-3D0237D06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075" y="2707854"/>
            <a:ext cx="7127875" cy="287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3154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6E7A5-7ECC-E17C-B8CE-53BCD6C50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순차 다이어그램 장점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F007A2-642D-A5DC-0CA4-FD80FD152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Use case </a:t>
            </a:r>
            <a:r>
              <a:rPr lang="ko-KR" altLang="en-US" dirty="0"/>
              <a:t>를 가시화하는데 유용함</a:t>
            </a:r>
            <a:endParaRPr lang="en-US" altLang="ko-KR" dirty="0"/>
          </a:p>
          <a:p>
            <a:r>
              <a:rPr lang="ko-KR" altLang="en-US" dirty="0"/>
              <a:t>복잡한 함수나 서비스 기능의 논리흐름을 표현하는데 유용함</a:t>
            </a:r>
            <a:endParaRPr lang="en-US" altLang="ko-KR" dirty="0"/>
          </a:p>
          <a:p>
            <a:r>
              <a:rPr lang="ko-KR" altLang="en-US" dirty="0"/>
              <a:t>상호작용의 이해가 쉬움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04224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F78908-5D10-2DF2-F7E4-B6112C6DF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순차 다이어그램의 심볼들 </a:t>
            </a:r>
            <a:r>
              <a:rPr lang="en-US" altLang="ko-KR" dirty="0"/>
              <a:t>#1 - </a:t>
            </a:r>
            <a:r>
              <a:rPr lang="ko-KR" altLang="en-US" dirty="0"/>
              <a:t>객체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7ADB9D-5DD8-C6AC-A746-BBEB85D0A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5898" y="1239864"/>
            <a:ext cx="8637434" cy="5389536"/>
          </a:xfrm>
        </p:spPr>
        <p:txBody>
          <a:bodyPr/>
          <a:lstStyle/>
          <a:p>
            <a:r>
              <a:rPr lang="ko-KR" altLang="en-US" dirty="0"/>
              <a:t>객체</a:t>
            </a:r>
            <a:endParaRPr lang="en-US" altLang="ko-KR" dirty="0"/>
          </a:p>
          <a:p>
            <a:pPr lvl="1"/>
            <a:r>
              <a:rPr lang="ko-KR" altLang="en-US" dirty="0"/>
              <a:t>클래스 객체 뿐만 아니라 모듈</a:t>
            </a:r>
            <a:r>
              <a:rPr lang="en-US" altLang="ko-KR" dirty="0"/>
              <a:t>, </a:t>
            </a:r>
            <a:r>
              <a:rPr lang="ko-KR" altLang="en-US" dirty="0"/>
              <a:t>서브시스템</a:t>
            </a:r>
            <a:r>
              <a:rPr lang="en-US" altLang="ko-KR" dirty="0"/>
              <a:t>, </a:t>
            </a:r>
            <a:r>
              <a:rPr lang="ko-KR" altLang="en-US" dirty="0"/>
              <a:t>원격 서비스 등</a:t>
            </a:r>
            <a:endParaRPr lang="en-US" altLang="ko-KR" dirty="0"/>
          </a:p>
          <a:p>
            <a:pPr lvl="1"/>
            <a:r>
              <a:rPr lang="ko-KR" altLang="en-US" dirty="0"/>
              <a:t>클래스 </a:t>
            </a:r>
            <a:r>
              <a:rPr lang="ko-KR" altLang="en-US" dirty="0" err="1"/>
              <a:t>다이어그램에서처럼</a:t>
            </a:r>
            <a:r>
              <a:rPr lang="ko-KR" altLang="en-US" dirty="0"/>
              <a:t> </a:t>
            </a:r>
            <a:r>
              <a:rPr lang="en-US" altLang="ko-KR" dirty="0">
                <a:latin typeface="Consolas" panose="020B0609020204030204" pitchFamily="49" charset="0"/>
              </a:rPr>
              <a:t>name: type</a:t>
            </a:r>
            <a:r>
              <a:rPr lang="en-US" altLang="ko-KR" dirty="0"/>
              <a:t> </a:t>
            </a:r>
            <a:r>
              <a:rPr lang="ko-KR" altLang="en-US" dirty="0"/>
              <a:t>형태로 기재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>
                <a:latin typeface="Consolas" panose="020B0609020204030204" pitchFamily="49" charset="0"/>
              </a:rPr>
              <a:t>session: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Session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ui</a:t>
            </a:r>
            <a:r>
              <a:rPr lang="en-US" altLang="ko-KR" dirty="0">
                <a:latin typeface="Consolas" panose="020B0609020204030204" pitchFamily="49" charset="0"/>
              </a:rPr>
              <a:t>: UI</a:t>
            </a:r>
          </a:p>
          <a:p>
            <a:pPr lvl="1"/>
            <a:r>
              <a:rPr lang="ko-KR" altLang="en-US" dirty="0"/>
              <a:t>만일 현재 </a:t>
            </a:r>
            <a:r>
              <a:rPr lang="en-US" altLang="ko-KR" dirty="0"/>
              <a:t>type </a:t>
            </a:r>
            <a:r>
              <a:rPr lang="ko-KR" altLang="en-US" dirty="0"/>
              <a:t>이 미정이라면 이름만 기재 가능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>
                <a:latin typeface="Consolas" panose="020B0609020204030204" pitchFamily="49" charset="0"/>
              </a:rPr>
              <a:t>session</a:t>
            </a:r>
            <a:r>
              <a:rPr lang="en-US" altLang="ko-KR" dirty="0"/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ui</a:t>
            </a:r>
            <a:r>
              <a:rPr lang="en-US" altLang="ko-KR" dirty="0"/>
              <a:t>, </a:t>
            </a:r>
            <a:r>
              <a:rPr lang="en-US" altLang="ko-KR" dirty="0">
                <a:latin typeface="Consolas" panose="020B0609020204030204" pitchFamily="49" charset="0"/>
              </a:rPr>
              <a:t>server</a:t>
            </a:r>
          </a:p>
          <a:p>
            <a:pPr lvl="1"/>
            <a:r>
              <a:rPr lang="ko-KR" altLang="en-US" dirty="0"/>
              <a:t>만일 특정 객체를 가리킬 필요가 없다면</a:t>
            </a:r>
            <a:br>
              <a:rPr lang="en-US" altLang="ko-KR" dirty="0"/>
            </a:br>
            <a:r>
              <a:rPr lang="ko-KR" altLang="en-US" dirty="0"/>
              <a:t>이름은 생략하고 콜론 붙여서 타입만 기재하는 것도 가능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: </a:t>
            </a:r>
            <a:r>
              <a:rPr lang="en-US" altLang="ko-KR" dirty="0">
                <a:latin typeface="Consolas" panose="020B0609020204030204" pitchFamily="49" charset="0"/>
              </a:rPr>
              <a:t>Session</a:t>
            </a:r>
            <a:r>
              <a:rPr lang="en-US" altLang="ko-KR" dirty="0"/>
              <a:t>, : </a:t>
            </a:r>
            <a:r>
              <a:rPr lang="en-US" altLang="ko-KR" dirty="0">
                <a:latin typeface="Consolas" panose="020B0609020204030204" pitchFamily="49" charset="0"/>
              </a:rPr>
              <a:t>UI</a:t>
            </a:r>
          </a:p>
          <a:p>
            <a:pPr lvl="1"/>
            <a:r>
              <a:rPr lang="ko-KR" altLang="en-US" dirty="0"/>
              <a:t>복수 객체가 쓰일 때는 박스를 겹침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E0ED0D0-12C5-75EA-1805-7795936EC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17" y="1239864"/>
            <a:ext cx="2183204" cy="2034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1F456F2D-3A0E-AD41-9B94-043700E9EC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97" t="14703" b="10753"/>
          <a:stretch/>
        </p:blipFill>
        <p:spPr bwMode="auto">
          <a:xfrm>
            <a:off x="8876144" y="5800436"/>
            <a:ext cx="1141531" cy="924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CD8BFA50-D808-8BE1-B2A4-AC0E8E73F5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97" t="14703" b="10753"/>
          <a:stretch/>
        </p:blipFill>
        <p:spPr bwMode="auto">
          <a:xfrm>
            <a:off x="8760689" y="5933760"/>
            <a:ext cx="1141531" cy="924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547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F78908-5D10-2DF2-F7E4-B6112C6DF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순차 다이어그램의 심볼들 </a:t>
            </a:r>
            <a:r>
              <a:rPr lang="en-US" altLang="ko-KR" dirty="0"/>
              <a:t>#2 - </a:t>
            </a:r>
            <a:r>
              <a:rPr lang="ko-KR" altLang="en-US" dirty="0" err="1"/>
              <a:t>액터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7ADB9D-5DD8-C6AC-A746-BBEB85D0A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5898" y="1239864"/>
            <a:ext cx="8637434" cy="5389536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액터</a:t>
            </a:r>
            <a:r>
              <a:rPr lang="ko-KR" altLang="en-US" dirty="0"/>
              <a:t> </a:t>
            </a:r>
            <a:r>
              <a:rPr lang="en-US" altLang="ko-KR" dirty="0"/>
              <a:t>(actor)</a:t>
            </a:r>
          </a:p>
          <a:p>
            <a:pPr lvl="1"/>
            <a:r>
              <a:rPr lang="ko-KR" altLang="en-US" dirty="0"/>
              <a:t>상호 작용에 참여하는 외부 주체</a:t>
            </a:r>
            <a:endParaRPr lang="en-US" altLang="ko-KR" dirty="0"/>
          </a:p>
          <a:p>
            <a:pPr lvl="1"/>
            <a:r>
              <a:rPr lang="ko-KR" altLang="en-US" dirty="0"/>
              <a:t>반드시 물리적인 존재일 필요는 없음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사용자</a:t>
            </a:r>
            <a:r>
              <a:rPr lang="en-US" altLang="ko-KR" dirty="0"/>
              <a:t>, </a:t>
            </a:r>
            <a:r>
              <a:rPr lang="ko-KR" altLang="en-US" dirty="0"/>
              <a:t>모니터링 </a:t>
            </a:r>
            <a:r>
              <a:rPr lang="ko-KR" altLang="en-US" dirty="0" err="1"/>
              <a:t>대쉬보드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82B9C2C1-B7D6-B769-1AB4-A5883DD71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962" y="1239864"/>
            <a:ext cx="1531672" cy="278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175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F78908-5D10-2DF2-F7E4-B6112C6DF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순차 다이어그램의 심볼들 </a:t>
            </a:r>
            <a:r>
              <a:rPr lang="en-US" altLang="ko-KR" dirty="0"/>
              <a:t>#3 - </a:t>
            </a:r>
            <a:r>
              <a:rPr lang="ko-KR" altLang="en-US" dirty="0"/>
              <a:t>생명선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7ADB9D-5DD8-C6AC-A746-BBEB85D0A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5898" y="1239864"/>
            <a:ext cx="8637434" cy="5389536"/>
          </a:xfrm>
        </p:spPr>
        <p:txBody>
          <a:bodyPr>
            <a:normAutofit/>
          </a:bodyPr>
          <a:lstStyle/>
          <a:p>
            <a:r>
              <a:rPr lang="ko-KR" altLang="en-US" dirty="0"/>
              <a:t>생명선 </a:t>
            </a:r>
            <a:r>
              <a:rPr lang="en-US" altLang="ko-KR" dirty="0"/>
              <a:t>(Life line)</a:t>
            </a:r>
          </a:p>
          <a:p>
            <a:pPr lvl="1"/>
            <a:r>
              <a:rPr lang="ko-KR" altLang="en-US" dirty="0"/>
              <a:t>객체나 </a:t>
            </a:r>
            <a:r>
              <a:rPr lang="ko-KR" altLang="en-US" dirty="0" err="1"/>
              <a:t>액터에</a:t>
            </a:r>
            <a:r>
              <a:rPr lang="ko-KR" altLang="en-US" dirty="0"/>
              <a:t> </a:t>
            </a:r>
            <a:r>
              <a:rPr lang="ko-KR" altLang="en-US" dirty="0" err="1"/>
              <a:t>연결되서</a:t>
            </a:r>
            <a:r>
              <a:rPr lang="ko-KR" altLang="en-US" dirty="0"/>
              <a:t> 시작됨</a:t>
            </a:r>
            <a:endParaRPr lang="en-US" altLang="ko-KR" dirty="0"/>
          </a:p>
          <a:p>
            <a:r>
              <a:rPr lang="ko-KR" altLang="en-US" dirty="0"/>
              <a:t>연결된 객체나 </a:t>
            </a:r>
            <a:r>
              <a:rPr lang="ko-KR" altLang="en-US" dirty="0" err="1"/>
              <a:t>액터에</a:t>
            </a:r>
            <a:r>
              <a:rPr lang="ko-KR" altLang="en-US" dirty="0"/>
              <a:t> 시간 순으로 발생하는 이벤트를 표시 </a:t>
            </a:r>
            <a:r>
              <a:rPr lang="en-US" altLang="ko-KR" dirty="0"/>
              <a:t>(</a:t>
            </a:r>
            <a:r>
              <a:rPr lang="ko-KR" altLang="en-US" dirty="0"/>
              <a:t>위에서 아래로 시간이 흐름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생명선이 시작되는 시점부터 객체</a:t>
            </a:r>
            <a:r>
              <a:rPr lang="en-US" altLang="ko-KR" dirty="0"/>
              <a:t>/</a:t>
            </a:r>
            <a:r>
              <a:rPr lang="ko-KR" altLang="en-US" dirty="0" err="1"/>
              <a:t>액터가</a:t>
            </a:r>
            <a:r>
              <a:rPr lang="ko-KR" altLang="en-US" dirty="0"/>
              <a:t> 존재함을 의미함</a:t>
            </a:r>
            <a:endParaRPr lang="en-US" altLang="ko-KR" dirty="0"/>
          </a:p>
          <a:p>
            <a:pPr lvl="1"/>
            <a:r>
              <a:rPr lang="ko-KR" altLang="en-US" dirty="0"/>
              <a:t>처음부터 존재하는 객체는 맨 상단부터 생명선이 내려옴</a:t>
            </a:r>
            <a:endParaRPr lang="en-US" altLang="ko-KR" dirty="0"/>
          </a:p>
          <a:p>
            <a:pPr lvl="1"/>
            <a:r>
              <a:rPr lang="ko-KR" altLang="en-US" dirty="0"/>
              <a:t>중간에 만들어지는 객체는</a:t>
            </a:r>
            <a:br>
              <a:rPr lang="en-US" altLang="ko-KR" dirty="0"/>
            </a:br>
            <a:r>
              <a:rPr lang="ko-KR" altLang="en-US" dirty="0"/>
              <a:t>중간에 등장하고 거기서 생명선 내려옴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4F5BE0F-16BA-FAFB-A9A4-0C794A72A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17" y="1239864"/>
            <a:ext cx="2183204" cy="203460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6AF04DA0-C973-0F17-466C-EBCA5F957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953" y="2957827"/>
            <a:ext cx="102874" cy="2446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CD96B74-7A8E-9602-BD42-F915753AEA8C}"/>
              </a:ext>
            </a:extLst>
          </p:cNvPr>
          <p:cNvSpPr/>
          <p:nvPr/>
        </p:nvSpPr>
        <p:spPr>
          <a:xfrm>
            <a:off x="474225" y="1454071"/>
            <a:ext cx="2183204" cy="1671782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04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5EFE6E1A-7D37-96D3-7E9D-6E3E2DCF7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565" y="3319805"/>
            <a:ext cx="10096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4F78908-5D10-2DF2-F7E4-B6112C6DF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순차 다이어그램의 심볼들 </a:t>
            </a:r>
            <a:r>
              <a:rPr lang="en-US" altLang="ko-KR" dirty="0"/>
              <a:t>#4 - </a:t>
            </a:r>
            <a:r>
              <a:rPr lang="ko-KR" altLang="en-US" dirty="0"/>
              <a:t>삭제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7ADB9D-5DD8-C6AC-A746-BBEB85D0A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5898" y="1239864"/>
            <a:ext cx="8637434" cy="5389536"/>
          </a:xfrm>
        </p:spPr>
        <p:txBody>
          <a:bodyPr>
            <a:normAutofit/>
          </a:bodyPr>
          <a:lstStyle/>
          <a:p>
            <a:r>
              <a:rPr lang="ko-KR" altLang="en-US" dirty="0"/>
              <a:t>생명선 끝 부분에 </a:t>
            </a:r>
            <a:r>
              <a:rPr lang="en-US" altLang="ko-KR" dirty="0"/>
              <a:t>X</a:t>
            </a:r>
            <a:r>
              <a:rPr lang="ko-KR" altLang="en-US" dirty="0"/>
              <a:t> 표시함</a:t>
            </a:r>
            <a:endParaRPr lang="en-US" altLang="ko-KR" dirty="0"/>
          </a:p>
          <a:p>
            <a:r>
              <a:rPr lang="ko-KR" altLang="en-US" dirty="0"/>
              <a:t>해당 객체가 그 시점에 소멸됨을 의미함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AF04DA0-C973-0F17-466C-EBCA5F957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953" y="1239864"/>
            <a:ext cx="102874" cy="2446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CD96B74-7A8E-9602-BD42-F915753AEA8C}"/>
              </a:ext>
            </a:extLst>
          </p:cNvPr>
          <p:cNvSpPr/>
          <p:nvPr/>
        </p:nvSpPr>
        <p:spPr>
          <a:xfrm>
            <a:off x="474225" y="1378528"/>
            <a:ext cx="2183204" cy="2186708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819910"/>
      </p:ext>
    </p:extLst>
  </p:cSld>
  <p:clrMapOvr>
    <a:masterClrMapping/>
  </p:clrMapOvr>
</p:sld>
</file>

<file path=ppt/theme/theme1.xml><?xml version="1.0" encoding="utf-8"?>
<a:theme xmlns:a="http://schemas.openxmlformats.org/drawingml/2006/main" name="강의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강의 template" id="{BB395788-A58F-4FF7-AF85-A2E9AD47C29F}" vid="{D913A44C-1368-47D4-ADF7-8B8919509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21682</TotalTime>
  <Words>1491</Words>
  <Application>Microsoft Office PowerPoint</Application>
  <PresentationFormat>와이드스크린</PresentationFormat>
  <Paragraphs>199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9" baseType="lpstr">
      <vt:lpstr>나눔고딕 ExtraBold</vt:lpstr>
      <vt:lpstr>Consolas</vt:lpstr>
      <vt:lpstr>나눔고딕</vt:lpstr>
      <vt:lpstr>Wingdings</vt:lpstr>
      <vt:lpstr>바탕</vt:lpstr>
      <vt:lpstr>Arial</vt:lpstr>
      <vt:lpstr>강의 template</vt:lpstr>
      <vt:lpstr>11 - UML #2 순차 다이어그램, 상태 기계 다이어그램, 액티비티 다이어그램</vt:lpstr>
      <vt:lpstr>순차 다이어그램 (Sequence Diagram)</vt:lpstr>
      <vt:lpstr>UML 2.5 의 다이어그램 유형</vt:lpstr>
      <vt:lpstr>순차 다이어그램</vt:lpstr>
      <vt:lpstr>순차 다이어그램 장점</vt:lpstr>
      <vt:lpstr>순차 다이어그램의 심볼들 #1 - 객체</vt:lpstr>
      <vt:lpstr>순차 다이어그램의 심볼들 #2 - 액터</vt:lpstr>
      <vt:lpstr>순차 다이어그램의 심볼들 #3 - 생명선</vt:lpstr>
      <vt:lpstr>순차 다이어그램의 심볼들 #4 - 삭제</vt:lpstr>
      <vt:lpstr>순차 다이어그램의 심볼들 #5 - 활성화</vt:lpstr>
      <vt:lpstr>순차 다이어그램의 심볼들 #6 - 메시지 호출</vt:lpstr>
      <vt:lpstr>참고: 동기(Synchronous) vs. 비동기(Asynchronous)</vt:lpstr>
      <vt:lpstr>참고: 동기(Synchronous) vs. 비동기(Asynchronous)</vt:lpstr>
      <vt:lpstr>순차 다이어그램의 심볼들 #7 - 반환 메시지</vt:lpstr>
      <vt:lpstr>PowerPoint 프레젠테이션</vt:lpstr>
      <vt:lpstr>Guard</vt:lpstr>
      <vt:lpstr>Sequence Fragment</vt:lpstr>
      <vt:lpstr>Sequence Fragment - opt</vt:lpstr>
      <vt:lpstr>Sequence Fragment - alt</vt:lpstr>
      <vt:lpstr>Sequence Fragment - loop</vt:lpstr>
      <vt:lpstr>Sequence Fragment - ref</vt:lpstr>
      <vt:lpstr>Sequence Diagram 에 이름 붙이기</vt:lpstr>
      <vt:lpstr>순차 다이어그램</vt:lpstr>
      <vt:lpstr>순차 다이어그램 예시 #1 - 로컬 함수 호출</vt:lpstr>
      <vt:lpstr>참고: RPC (Remote Procedure Call)</vt:lpstr>
      <vt:lpstr>참고: 좁은 의미에서 RPC</vt:lpstr>
      <vt:lpstr>참고: HTTP 를 RPC 로 이용하는 경우</vt:lpstr>
      <vt:lpstr>순차 다이어그램 예시 #2 - 원격 함수 호출 </vt:lpstr>
      <vt:lpstr>순차 다이어그램 예시 #2 - 원격 함수 호출 </vt:lpstr>
      <vt:lpstr>순차 다이어그램 예시 #2 - 원격 함수 호출 </vt:lpstr>
      <vt:lpstr>순차 다이어그램 작성 방법</vt:lpstr>
      <vt:lpstr>상태 기계 다이어그램 (State Machine Diagram)</vt:lpstr>
      <vt:lpstr>UML 2.5 의 다이어그램 유형</vt:lpstr>
      <vt:lpstr>상태 기계 다이어그램 (State Machine Diagram)</vt:lpstr>
      <vt:lpstr>상태 기계 다이어그램 예시 - 도서관 대출</vt:lpstr>
      <vt:lpstr>액티비티 다이어그램 (Activity Diagram)</vt:lpstr>
      <vt:lpstr>UML 2.5 의 다이어그램 유형</vt:lpstr>
      <vt:lpstr>액티비티 다이어그램 (Activity Diagram)</vt:lpstr>
      <vt:lpstr>액티비티 다이어그램 예시 - 도서관 대출</vt:lpstr>
      <vt:lpstr>다이어그램의 일관성 검사 #1</vt:lpstr>
      <vt:lpstr>다이어그램의 일관성 검사 #2</vt:lpstr>
      <vt:lpstr>다이어그램의 일관성 검사 #3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DK Moon</dc:creator>
  <cp:lastModifiedBy>DK Moon</cp:lastModifiedBy>
  <cp:revision>756</cp:revision>
  <dcterms:created xsi:type="dcterms:W3CDTF">2022-08-31T05:47:44Z</dcterms:created>
  <dcterms:modified xsi:type="dcterms:W3CDTF">2025-02-20T08:50:08Z</dcterms:modified>
</cp:coreProperties>
</file>