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416" r:id="rId2"/>
    <p:sldId id="417" r:id="rId3"/>
    <p:sldId id="420" r:id="rId4"/>
    <p:sldId id="422" r:id="rId5"/>
    <p:sldId id="423" r:id="rId6"/>
    <p:sldId id="424" r:id="rId7"/>
    <p:sldId id="425" r:id="rId8"/>
    <p:sldId id="426" r:id="rId9"/>
    <p:sldId id="427" r:id="rId10"/>
    <p:sldId id="428" r:id="rId11"/>
    <p:sldId id="429" r:id="rId12"/>
    <p:sldId id="430" r:id="rId13"/>
    <p:sldId id="431" r:id="rId14"/>
    <p:sldId id="443" r:id="rId15"/>
    <p:sldId id="432" r:id="rId16"/>
    <p:sldId id="444" r:id="rId17"/>
    <p:sldId id="445" r:id="rId18"/>
    <p:sldId id="434" r:id="rId19"/>
    <p:sldId id="435" r:id="rId20"/>
    <p:sldId id="436" r:id="rId21"/>
    <p:sldId id="437" r:id="rId22"/>
    <p:sldId id="446" r:id="rId23"/>
    <p:sldId id="447" r:id="rId24"/>
    <p:sldId id="448" r:id="rId25"/>
    <p:sldId id="449" r:id="rId26"/>
    <p:sldId id="438" r:id="rId27"/>
    <p:sldId id="419" r:id="rId28"/>
    <p:sldId id="439" r:id="rId29"/>
    <p:sldId id="440" r:id="rId30"/>
    <p:sldId id="342" r:id="rId31"/>
    <p:sldId id="343" r:id="rId32"/>
    <p:sldId id="442" r:id="rId33"/>
    <p:sldId id="441" r:id="rId34"/>
  </p:sldIdLst>
  <p:sldSz cx="12192000" cy="6858000"/>
  <p:notesSz cx="6858000" cy="9144000"/>
  <p:embeddedFontLst>
    <p:embeddedFont>
      <p:font typeface="나눔고딕 ExtraBold" panose="020B0600000101010101" charset="-127"/>
      <p:bold r:id="rId35"/>
    </p:embeddedFont>
    <p:embeddedFont>
      <p:font typeface="Consolas" panose="020B0609020204030204" pitchFamily="49" charset="0"/>
      <p:regular r:id="rId36"/>
      <p:bold r:id="rId37"/>
      <p:italic r:id="rId38"/>
      <p:boldItalic r:id="rId39"/>
    </p:embeddedFont>
    <p:embeddedFont>
      <p:font typeface="나눔고딕" panose="020B0600000101010101" charset="-127"/>
      <p:regular r:id="rId40"/>
      <p:bold r:id="rId41"/>
    </p:embeddedFont>
    <p:embeddedFont>
      <p:font typeface="맑은 고딕" panose="020B0503020000020004" pitchFamily="50" charset="-127"/>
      <p:regular r:id="rId42"/>
      <p:bold r:id="rId43"/>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4472C4"/>
    <a:srgbClr val="2F528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8.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A063790-98A8-8503-4BCF-E36764055504}"/>
              </a:ext>
            </a:extLst>
          </p:cNvPr>
          <p:cNvSpPr>
            <a:spLocks noGrp="1"/>
          </p:cNvSpPr>
          <p:nvPr>
            <p:ph type="ctrTitle"/>
          </p:nvPr>
        </p:nvSpPr>
        <p:spPr>
          <a:xfrm>
            <a:off x="1524000" y="1122363"/>
            <a:ext cx="9144000" cy="2387600"/>
          </a:xfrm>
        </p:spPr>
        <p:txBody>
          <a:bodyPr anchor="ctr"/>
          <a:lstStyle>
            <a:lvl1pPr algn="ctr">
              <a:defRPr sz="6000">
                <a:latin typeface="나눔고딕 ExtraBold" panose="020D0904000000000000" pitchFamily="50" charset="-127"/>
                <a:ea typeface="나눔고딕 ExtraBold" panose="020D0904000000000000" pitchFamily="50" charset="-127"/>
              </a:defRPr>
            </a:lvl1pPr>
          </a:lstStyle>
          <a:p>
            <a:r>
              <a:rPr lang="ko-KR" altLang="en-US"/>
              <a:t>마스터 제목 스타일 편집</a:t>
            </a:r>
            <a:endParaRPr lang="ko-KR" altLang="en-US" dirty="0"/>
          </a:p>
        </p:txBody>
      </p:sp>
      <p:sp>
        <p:nvSpPr>
          <p:cNvPr id="3" name="부제목 2">
            <a:extLst>
              <a:ext uri="{FF2B5EF4-FFF2-40B4-BE49-F238E27FC236}">
                <a16:creationId xmlns:a16="http://schemas.microsoft.com/office/drawing/2014/main" id="{E803B7ED-7171-5490-2F4D-C0BC1500044B}"/>
              </a:ext>
            </a:extLst>
          </p:cNvPr>
          <p:cNvSpPr>
            <a:spLocks noGrp="1"/>
          </p:cNvSpPr>
          <p:nvPr>
            <p:ph type="subTitle" idx="1"/>
          </p:nvPr>
        </p:nvSpPr>
        <p:spPr>
          <a:xfrm>
            <a:off x="1524000" y="3602038"/>
            <a:ext cx="9144000" cy="1655762"/>
          </a:xfrm>
        </p:spPr>
        <p:txBody>
          <a:bodyPr>
            <a:normAutofit/>
          </a:bodyPr>
          <a:lstStyle>
            <a:lvl1pPr marL="0" indent="0" algn="ctr">
              <a:buNone/>
              <a:defRPr sz="3200">
                <a:latin typeface="바탕" panose="02030600000101010101" pitchFamily="18" charset="-127"/>
                <a:ea typeface="바탕" panose="02030600000101010101" pitchFamily="18"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Tree>
    <p:extLst>
      <p:ext uri="{BB962C8B-B14F-4D97-AF65-F5344CB8AC3E}">
        <p14:creationId xmlns:p14="http://schemas.microsoft.com/office/powerpoint/2010/main" val="2113659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A624583-F27E-1777-DEFB-5442299FBF31}"/>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306DBA6-F75D-7613-955B-6EEE16B4845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직사각형 6">
            <a:extLst>
              <a:ext uri="{FF2B5EF4-FFF2-40B4-BE49-F238E27FC236}">
                <a16:creationId xmlns:a16="http://schemas.microsoft.com/office/drawing/2014/main" id="{ECD45E53-1790-F8B9-DE92-9102355049CF}"/>
              </a:ext>
            </a:extLst>
          </p:cNvPr>
          <p:cNvSpPr/>
          <p:nvPr/>
        </p:nvSpPr>
        <p:spPr>
          <a:xfrm>
            <a:off x="630238" y="1144588"/>
            <a:ext cx="1527276" cy="36000"/>
          </a:xfrm>
          <a:prstGeom prst="rect">
            <a:avLst/>
          </a:prstGeom>
          <a:solidFill>
            <a:srgbClr val="00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1ACAEE6D-0DFD-85D1-3221-6D77CF590BD8}"/>
              </a:ext>
            </a:extLst>
          </p:cNvPr>
          <p:cNvSpPr/>
          <p:nvPr/>
        </p:nvSpPr>
        <p:spPr>
          <a:xfrm>
            <a:off x="2157512" y="1144587"/>
            <a:ext cx="1003448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CCA2F1F8-4ABD-B4A5-3700-292DA2590A9F}"/>
              </a:ext>
            </a:extLst>
          </p:cNvPr>
          <p:cNvSpPr/>
          <p:nvPr/>
        </p:nvSpPr>
        <p:spPr>
          <a:xfrm>
            <a:off x="0" y="1144587"/>
            <a:ext cx="63023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3291945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2FACC1A-4126-0DA3-C7D9-4651E92453A6}"/>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91F1F5E-5EC5-1453-74EB-87960794814C}"/>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Tree>
    <p:extLst>
      <p:ext uri="{BB962C8B-B14F-4D97-AF65-F5344CB8AC3E}">
        <p14:creationId xmlns:p14="http://schemas.microsoft.com/office/powerpoint/2010/main" val="3682595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B392AD-4E18-7F8F-E9B7-D01985EF9E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8B1B743-F7D0-B1E6-23AF-C26CDD558A20}"/>
              </a:ext>
            </a:extLst>
          </p:cNvPr>
          <p:cNvSpPr>
            <a:spLocks noGrp="1"/>
          </p:cNvSpPr>
          <p:nvPr>
            <p:ph idx="1"/>
          </p:nvPr>
        </p:nvSpPr>
        <p:spPr/>
        <p:txBody>
          <a:bodyPr/>
          <a:lstStyle>
            <a:lvl1pPr>
              <a:lnSpc>
                <a:spcPct val="130000"/>
              </a:lnSpc>
              <a:defRPr/>
            </a:lvl1pPr>
            <a:lvl2pPr marL="685800" indent="-228600">
              <a:lnSpc>
                <a:spcPct val="130000"/>
              </a:lnSpc>
              <a:buFont typeface="바탕" panose="02030600000101010101" pitchFamily="18" charset="-127"/>
              <a:buChar char="-"/>
              <a:defRPr/>
            </a:lvl2pPr>
            <a:lvl3pPr>
              <a:lnSpc>
                <a:spcPct val="130000"/>
              </a:lnSpc>
              <a:defRPr/>
            </a:lvl3pPr>
            <a:lvl4pPr>
              <a:lnSpc>
                <a:spcPct val="130000"/>
              </a:lnSpc>
              <a:defRPr/>
            </a:lvl4pPr>
            <a:lvl5pPr>
              <a:lnSpc>
                <a:spcPct val="130000"/>
              </a:lnSpc>
              <a:defRPr/>
            </a:lvl5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grpSp>
        <p:nvGrpSpPr>
          <p:cNvPr id="10" name="그룹 9">
            <a:extLst>
              <a:ext uri="{FF2B5EF4-FFF2-40B4-BE49-F238E27FC236}">
                <a16:creationId xmlns:a16="http://schemas.microsoft.com/office/drawing/2014/main" id="{1C0C4F14-925D-DBD7-DE9E-17B2ED6D26BE}"/>
              </a:ext>
            </a:extLst>
          </p:cNvPr>
          <p:cNvGrpSpPr/>
          <p:nvPr/>
        </p:nvGrpSpPr>
        <p:grpSpPr>
          <a:xfrm>
            <a:off x="0" y="1144587"/>
            <a:ext cx="12192000" cy="36001"/>
            <a:chOff x="0" y="1144587"/>
            <a:chExt cx="12192000" cy="36001"/>
          </a:xfrm>
        </p:grpSpPr>
        <p:sp>
          <p:nvSpPr>
            <p:cNvPr id="7" name="직사각형 6">
              <a:extLst>
                <a:ext uri="{FF2B5EF4-FFF2-40B4-BE49-F238E27FC236}">
                  <a16:creationId xmlns:a16="http://schemas.microsoft.com/office/drawing/2014/main" id="{A561E32F-BD6C-2119-D2F9-F8E1FED65387}"/>
                </a:ext>
              </a:extLst>
            </p:cNvPr>
            <p:cNvSpPr/>
            <p:nvPr/>
          </p:nvSpPr>
          <p:spPr>
            <a:xfrm>
              <a:off x="630238" y="1144588"/>
              <a:ext cx="1527276" cy="36000"/>
            </a:xfrm>
            <a:prstGeom prst="rect">
              <a:avLst/>
            </a:prstGeom>
            <a:solidFill>
              <a:srgbClr val="00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1767C8A2-AE42-A651-7D64-E6BC6093C3E2}"/>
                </a:ext>
              </a:extLst>
            </p:cNvPr>
            <p:cNvSpPr/>
            <p:nvPr/>
          </p:nvSpPr>
          <p:spPr>
            <a:xfrm>
              <a:off x="2157512" y="1144587"/>
              <a:ext cx="1003448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876789AC-AAD9-2692-4009-C0F6D88B2920}"/>
                </a:ext>
              </a:extLst>
            </p:cNvPr>
            <p:cNvSpPr/>
            <p:nvPr/>
          </p:nvSpPr>
          <p:spPr>
            <a:xfrm>
              <a:off x="0" y="1144587"/>
              <a:ext cx="63023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169397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8083F1-5799-9E25-86FE-B94A093E49DE}"/>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9222E7AA-1859-7471-4FCD-A4C78002A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바탕" panose="02030600000101010101" pitchFamily="18" charset="-127"/>
                <a:ea typeface="바탕" panose="02030600000101010101" pitchFamily="18" charset="-12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Tree>
    <p:extLst>
      <p:ext uri="{BB962C8B-B14F-4D97-AF65-F5344CB8AC3E}">
        <p14:creationId xmlns:p14="http://schemas.microsoft.com/office/powerpoint/2010/main" val="3461487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AF9C9F-4BEF-7569-FE74-86FCB56CDB0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94340CD-64B8-2CF5-2593-F888D7D27422}"/>
              </a:ext>
            </a:extLst>
          </p:cNvPr>
          <p:cNvSpPr>
            <a:spLocks noGrp="1"/>
          </p:cNvSpPr>
          <p:nvPr>
            <p:ph sz="half" idx="1"/>
          </p:nvPr>
        </p:nvSpPr>
        <p:spPr>
          <a:xfrm>
            <a:off x="838200" y="1359974"/>
            <a:ext cx="5181600" cy="481698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A2BF0C3-6581-1089-97A5-E59EFF840058}"/>
              </a:ext>
            </a:extLst>
          </p:cNvPr>
          <p:cNvSpPr>
            <a:spLocks noGrp="1"/>
          </p:cNvSpPr>
          <p:nvPr>
            <p:ph sz="half" idx="2"/>
          </p:nvPr>
        </p:nvSpPr>
        <p:spPr>
          <a:xfrm>
            <a:off x="6172200" y="1359974"/>
            <a:ext cx="5181600" cy="4816989"/>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8" name="직사각형 7">
            <a:extLst>
              <a:ext uri="{FF2B5EF4-FFF2-40B4-BE49-F238E27FC236}">
                <a16:creationId xmlns:a16="http://schemas.microsoft.com/office/drawing/2014/main" id="{6E378719-A0BE-97B4-2386-8B213AB72153}"/>
              </a:ext>
            </a:extLst>
          </p:cNvPr>
          <p:cNvSpPr/>
          <p:nvPr/>
        </p:nvSpPr>
        <p:spPr>
          <a:xfrm>
            <a:off x="630238" y="1144588"/>
            <a:ext cx="1527276" cy="36000"/>
          </a:xfrm>
          <a:prstGeom prst="rect">
            <a:avLst/>
          </a:prstGeom>
          <a:solidFill>
            <a:srgbClr val="00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직사각형 8">
            <a:extLst>
              <a:ext uri="{FF2B5EF4-FFF2-40B4-BE49-F238E27FC236}">
                <a16:creationId xmlns:a16="http://schemas.microsoft.com/office/drawing/2014/main" id="{673F641E-0B1C-3FB1-B0AB-B65ADFD7EDAB}"/>
              </a:ext>
            </a:extLst>
          </p:cNvPr>
          <p:cNvSpPr/>
          <p:nvPr/>
        </p:nvSpPr>
        <p:spPr>
          <a:xfrm>
            <a:off x="2157512" y="1144587"/>
            <a:ext cx="1003448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0" name="직사각형 9">
            <a:extLst>
              <a:ext uri="{FF2B5EF4-FFF2-40B4-BE49-F238E27FC236}">
                <a16:creationId xmlns:a16="http://schemas.microsoft.com/office/drawing/2014/main" id="{C928D353-0357-D297-9FBE-AF6037932896}"/>
              </a:ext>
            </a:extLst>
          </p:cNvPr>
          <p:cNvSpPr/>
          <p:nvPr/>
        </p:nvSpPr>
        <p:spPr>
          <a:xfrm>
            <a:off x="0" y="1144587"/>
            <a:ext cx="63023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70247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806DE3-1FE3-3E91-D555-F4670873A7ED}"/>
              </a:ext>
            </a:extLst>
          </p:cNvPr>
          <p:cNvSpPr>
            <a:spLocks noGrp="1"/>
          </p:cNvSpPr>
          <p:nvPr>
            <p:ph type="title"/>
          </p:nvPr>
        </p:nvSpPr>
        <p:spPr>
          <a:xfrm>
            <a:off x="839788" y="365126"/>
            <a:ext cx="10515600" cy="781200"/>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60D2A11E-C707-1955-6074-44DD23C91741}"/>
              </a:ext>
            </a:extLst>
          </p:cNvPr>
          <p:cNvSpPr>
            <a:spLocks noGrp="1"/>
          </p:cNvSpPr>
          <p:nvPr>
            <p:ph type="body" idx="1"/>
          </p:nvPr>
        </p:nvSpPr>
        <p:spPr>
          <a:xfrm>
            <a:off x="839788" y="1313013"/>
            <a:ext cx="5157787" cy="576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81CCF99-24F8-B60F-2466-A3429F72B2BD}"/>
              </a:ext>
            </a:extLst>
          </p:cNvPr>
          <p:cNvSpPr>
            <a:spLocks noGrp="1"/>
          </p:cNvSpPr>
          <p:nvPr>
            <p:ph sz="half" idx="2"/>
          </p:nvPr>
        </p:nvSpPr>
        <p:spPr>
          <a:xfrm>
            <a:off x="839788" y="2022212"/>
            <a:ext cx="5157787" cy="416745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sp>
        <p:nvSpPr>
          <p:cNvPr id="5" name="텍스트 개체 틀 4">
            <a:extLst>
              <a:ext uri="{FF2B5EF4-FFF2-40B4-BE49-F238E27FC236}">
                <a16:creationId xmlns:a16="http://schemas.microsoft.com/office/drawing/2014/main" id="{E8380D0D-459B-CF2F-9662-205D9BBA3D49}"/>
              </a:ext>
            </a:extLst>
          </p:cNvPr>
          <p:cNvSpPr>
            <a:spLocks noGrp="1"/>
          </p:cNvSpPr>
          <p:nvPr>
            <p:ph type="body" sz="quarter" idx="3"/>
          </p:nvPr>
        </p:nvSpPr>
        <p:spPr>
          <a:xfrm>
            <a:off x="6172200" y="1313013"/>
            <a:ext cx="5183188" cy="57677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6A668B6-9E62-CC8C-0BF5-A78C3B2BF81F}"/>
              </a:ext>
            </a:extLst>
          </p:cNvPr>
          <p:cNvSpPr>
            <a:spLocks noGrp="1"/>
          </p:cNvSpPr>
          <p:nvPr>
            <p:ph sz="quarter" idx="4"/>
          </p:nvPr>
        </p:nvSpPr>
        <p:spPr>
          <a:xfrm>
            <a:off x="6172200" y="2022212"/>
            <a:ext cx="5183188" cy="4167451"/>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ko-KR" altLang="en-US" dirty="0"/>
          </a:p>
        </p:txBody>
      </p:sp>
      <p:grpSp>
        <p:nvGrpSpPr>
          <p:cNvPr id="10" name="그룹 9">
            <a:extLst>
              <a:ext uri="{FF2B5EF4-FFF2-40B4-BE49-F238E27FC236}">
                <a16:creationId xmlns:a16="http://schemas.microsoft.com/office/drawing/2014/main" id="{2152686A-E904-15AC-B726-4E540C92FA10}"/>
              </a:ext>
            </a:extLst>
          </p:cNvPr>
          <p:cNvGrpSpPr/>
          <p:nvPr/>
        </p:nvGrpSpPr>
        <p:grpSpPr>
          <a:xfrm>
            <a:off x="0" y="1144587"/>
            <a:ext cx="12192000" cy="36001"/>
            <a:chOff x="0" y="1144587"/>
            <a:chExt cx="12192000" cy="36001"/>
          </a:xfrm>
        </p:grpSpPr>
        <p:sp>
          <p:nvSpPr>
            <p:cNvPr id="11" name="직사각형 10">
              <a:extLst>
                <a:ext uri="{FF2B5EF4-FFF2-40B4-BE49-F238E27FC236}">
                  <a16:creationId xmlns:a16="http://schemas.microsoft.com/office/drawing/2014/main" id="{4C567DA7-272B-3669-927A-F83B601E3D8D}"/>
                </a:ext>
              </a:extLst>
            </p:cNvPr>
            <p:cNvSpPr/>
            <p:nvPr/>
          </p:nvSpPr>
          <p:spPr>
            <a:xfrm>
              <a:off x="630238" y="1144588"/>
              <a:ext cx="1527276" cy="36000"/>
            </a:xfrm>
            <a:prstGeom prst="rect">
              <a:avLst/>
            </a:prstGeom>
            <a:solidFill>
              <a:srgbClr val="00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2" name="직사각형 11">
              <a:extLst>
                <a:ext uri="{FF2B5EF4-FFF2-40B4-BE49-F238E27FC236}">
                  <a16:creationId xmlns:a16="http://schemas.microsoft.com/office/drawing/2014/main" id="{3EE4BF55-99BF-2D3E-94F3-5F310A7BECA2}"/>
                </a:ext>
              </a:extLst>
            </p:cNvPr>
            <p:cNvSpPr/>
            <p:nvPr/>
          </p:nvSpPr>
          <p:spPr>
            <a:xfrm>
              <a:off x="2157512" y="1144587"/>
              <a:ext cx="1003448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직사각형 12">
              <a:extLst>
                <a:ext uri="{FF2B5EF4-FFF2-40B4-BE49-F238E27FC236}">
                  <a16:creationId xmlns:a16="http://schemas.microsoft.com/office/drawing/2014/main" id="{26354B32-491F-11DB-DAFB-B76F1563E06F}"/>
                </a:ext>
              </a:extLst>
            </p:cNvPr>
            <p:cNvSpPr/>
            <p:nvPr/>
          </p:nvSpPr>
          <p:spPr>
            <a:xfrm>
              <a:off x="0" y="1144587"/>
              <a:ext cx="63023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grpSp>
    </p:spTree>
    <p:extLst>
      <p:ext uri="{BB962C8B-B14F-4D97-AF65-F5344CB8AC3E}">
        <p14:creationId xmlns:p14="http://schemas.microsoft.com/office/powerpoint/2010/main" val="42967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04B9860-0E51-13A2-4900-8D2ACDE5AD8A}"/>
              </a:ext>
            </a:extLst>
          </p:cNvPr>
          <p:cNvSpPr>
            <a:spLocks noGrp="1"/>
          </p:cNvSpPr>
          <p:nvPr>
            <p:ph type="title"/>
          </p:nvPr>
        </p:nvSpPr>
        <p:spPr/>
        <p:txBody>
          <a:bodyPr/>
          <a:lstStyle/>
          <a:p>
            <a:r>
              <a:rPr lang="ko-KR" altLang="en-US"/>
              <a:t>마스터 제목 스타일 편집</a:t>
            </a:r>
          </a:p>
        </p:txBody>
      </p:sp>
      <p:sp>
        <p:nvSpPr>
          <p:cNvPr id="6" name="직사각형 5">
            <a:extLst>
              <a:ext uri="{FF2B5EF4-FFF2-40B4-BE49-F238E27FC236}">
                <a16:creationId xmlns:a16="http://schemas.microsoft.com/office/drawing/2014/main" id="{10042FA9-C5B0-B7E1-FD4D-CF5948248068}"/>
              </a:ext>
            </a:extLst>
          </p:cNvPr>
          <p:cNvSpPr/>
          <p:nvPr/>
        </p:nvSpPr>
        <p:spPr>
          <a:xfrm>
            <a:off x="630238" y="1144588"/>
            <a:ext cx="1527276" cy="36000"/>
          </a:xfrm>
          <a:prstGeom prst="rect">
            <a:avLst/>
          </a:prstGeom>
          <a:solidFill>
            <a:srgbClr val="0029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7" name="직사각형 6">
            <a:extLst>
              <a:ext uri="{FF2B5EF4-FFF2-40B4-BE49-F238E27FC236}">
                <a16:creationId xmlns:a16="http://schemas.microsoft.com/office/drawing/2014/main" id="{AA5A0821-23A3-B1C9-4038-6F60BDE6B297}"/>
              </a:ext>
            </a:extLst>
          </p:cNvPr>
          <p:cNvSpPr/>
          <p:nvPr/>
        </p:nvSpPr>
        <p:spPr>
          <a:xfrm>
            <a:off x="2157512" y="1144587"/>
            <a:ext cx="1003448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8" name="직사각형 7">
            <a:extLst>
              <a:ext uri="{FF2B5EF4-FFF2-40B4-BE49-F238E27FC236}">
                <a16:creationId xmlns:a16="http://schemas.microsoft.com/office/drawing/2014/main" id="{DB261B6E-5BDA-74FD-F2F4-978574F7262C}"/>
              </a:ext>
            </a:extLst>
          </p:cNvPr>
          <p:cNvSpPr/>
          <p:nvPr/>
        </p:nvSpPr>
        <p:spPr>
          <a:xfrm>
            <a:off x="0" y="1144587"/>
            <a:ext cx="630238" cy="36000"/>
          </a:xfrm>
          <a:prstGeom prst="rect">
            <a:avLst/>
          </a:prstGeom>
          <a:solidFill>
            <a:srgbClr val="0186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4047042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724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582CBAF-BE75-32B3-1122-F20030F3F78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85715B1-D155-9A4C-C4F2-A8FBBF23C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E04383C6-D05B-FCB1-204A-24B0BDF69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Tree>
    <p:extLst>
      <p:ext uri="{BB962C8B-B14F-4D97-AF65-F5344CB8AC3E}">
        <p14:creationId xmlns:p14="http://schemas.microsoft.com/office/powerpoint/2010/main" val="2144585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F96B74E-C282-3570-413B-B4A7834A814E}"/>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3D6A9F8D-A8C1-9338-B875-12F671D5EF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dirty="0"/>
              <a:t>그림을 추가하려면 아이콘을 클릭하십시오</a:t>
            </a:r>
          </a:p>
        </p:txBody>
      </p:sp>
      <p:sp>
        <p:nvSpPr>
          <p:cNvPr id="4" name="텍스트 개체 틀 3">
            <a:extLst>
              <a:ext uri="{FF2B5EF4-FFF2-40B4-BE49-F238E27FC236}">
                <a16:creationId xmlns:a16="http://schemas.microsoft.com/office/drawing/2014/main" id="{73D26C36-DDBD-3382-EB81-016451350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Tree>
    <p:extLst>
      <p:ext uri="{BB962C8B-B14F-4D97-AF65-F5344CB8AC3E}">
        <p14:creationId xmlns:p14="http://schemas.microsoft.com/office/powerpoint/2010/main" val="106958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CFEBBD64-66B6-A566-EEAC-C044042F2145}"/>
              </a:ext>
            </a:extLst>
          </p:cNvPr>
          <p:cNvSpPr>
            <a:spLocks noGrp="1"/>
          </p:cNvSpPr>
          <p:nvPr>
            <p:ph type="title"/>
          </p:nvPr>
        </p:nvSpPr>
        <p:spPr>
          <a:xfrm>
            <a:off x="340963" y="365126"/>
            <a:ext cx="11512369" cy="779462"/>
          </a:xfrm>
          <a:prstGeom prst="rect">
            <a:avLst/>
          </a:prstGeom>
        </p:spPr>
        <p:txBody>
          <a:bodyPr vert="horz" lIns="91440" tIns="45720" rIns="91440" bIns="45720" rtlCol="0" anchor="b">
            <a:normAutofit/>
          </a:bodyPr>
          <a:lstStyle/>
          <a:p>
            <a:r>
              <a:rPr lang="ko-KR" altLang="en-US" dirty="0"/>
              <a:t>마스터 제목 스타일 편집</a:t>
            </a:r>
          </a:p>
        </p:txBody>
      </p:sp>
      <p:sp>
        <p:nvSpPr>
          <p:cNvPr id="3" name="텍스트 개체 틀 2">
            <a:extLst>
              <a:ext uri="{FF2B5EF4-FFF2-40B4-BE49-F238E27FC236}">
                <a16:creationId xmlns:a16="http://schemas.microsoft.com/office/drawing/2014/main" id="{DB3008D3-A133-D748-8D00-0EAEE9EDE5C6}"/>
              </a:ext>
            </a:extLst>
          </p:cNvPr>
          <p:cNvSpPr>
            <a:spLocks noGrp="1"/>
          </p:cNvSpPr>
          <p:nvPr>
            <p:ph type="body" idx="1"/>
          </p:nvPr>
        </p:nvSpPr>
        <p:spPr>
          <a:xfrm>
            <a:off x="340964" y="1216617"/>
            <a:ext cx="11512368" cy="5412783"/>
          </a:xfrm>
          <a:prstGeom prst="rect">
            <a:avLst/>
          </a:prstGeom>
        </p:spPr>
        <p:txBody>
          <a:bodyPr vert="horz" lIns="91440" tIns="45720" rIns="91440" bIns="45720" rtlCol="0">
            <a:normAutofit/>
          </a:bodyPr>
          <a:lstStyle/>
          <a:p>
            <a:pPr lvl="0"/>
            <a:r>
              <a:rPr lang="ko-KR" altLang="en-US" dirty="0"/>
              <a:t>마스터 텍스트 스타일을 편집하려면 클릭</a:t>
            </a:r>
          </a:p>
          <a:p>
            <a:pPr lvl="1"/>
            <a:r>
              <a:rPr lang="ko-KR" altLang="en-US" dirty="0"/>
              <a:t>두 번째 수준</a:t>
            </a:r>
          </a:p>
          <a:p>
            <a:pPr lvl="2"/>
            <a:r>
              <a:rPr lang="ko-KR" altLang="en-US" dirty="0"/>
              <a:t>세 번째 수준</a:t>
            </a:r>
          </a:p>
          <a:p>
            <a:pPr lvl="3"/>
            <a:r>
              <a:rPr lang="ko-KR" altLang="en-US" dirty="0"/>
              <a:t>네 번째 수준</a:t>
            </a:r>
          </a:p>
          <a:p>
            <a:pPr lvl="4"/>
            <a:r>
              <a:rPr lang="ko-KR" altLang="en-US" dirty="0"/>
              <a:t>다섯 번째 수준</a:t>
            </a:r>
          </a:p>
        </p:txBody>
      </p:sp>
      <p:pic>
        <p:nvPicPr>
          <p:cNvPr id="5" name="그림 4" descr="텍스트이(가) 표시된 사진&#10;&#10;자동 생성된 설명">
            <a:extLst>
              <a:ext uri="{FF2B5EF4-FFF2-40B4-BE49-F238E27FC236}">
                <a16:creationId xmlns:a16="http://schemas.microsoft.com/office/drawing/2014/main" id="{A56908D5-6CBB-A58C-D01A-189E2BA205CE}"/>
              </a:ext>
            </a:extLst>
          </p:cNvPr>
          <p:cNvPicPr>
            <a:picLocks noChangeAspect="1"/>
          </p:cNvPicPr>
          <p:nvPr userDrawn="1"/>
        </p:nvPicPr>
        <p:blipFill rotWithShape="1">
          <a:blip r:embed="rId13">
            <a:alphaModFix amt="20000"/>
            <a:extLst>
              <a:ext uri="{28A0092B-C50C-407E-A947-70E740481C1C}">
                <a14:useLocalDpi xmlns:a14="http://schemas.microsoft.com/office/drawing/2010/main" val="0"/>
              </a:ext>
            </a:extLst>
          </a:blip>
          <a:srcRect r="7112" b="8312"/>
          <a:stretch/>
        </p:blipFill>
        <p:spPr>
          <a:xfrm>
            <a:off x="10068560" y="4735831"/>
            <a:ext cx="2123440" cy="2122170"/>
          </a:xfrm>
          <a:prstGeom prst="rect">
            <a:avLst/>
          </a:prstGeom>
        </p:spPr>
      </p:pic>
    </p:spTree>
    <p:extLst>
      <p:ext uri="{BB962C8B-B14F-4D97-AF65-F5344CB8AC3E}">
        <p14:creationId xmlns:p14="http://schemas.microsoft.com/office/powerpoint/2010/main" val="1863105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b="1" kern="1200">
          <a:solidFill>
            <a:schemeClr val="tx1"/>
          </a:solidFill>
          <a:latin typeface="나눔고딕" panose="020D0604000000000000" pitchFamily="50" charset="-127"/>
          <a:ea typeface="나눔고딕" panose="020D0604000000000000" pitchFamily="50" charset="-127"/>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400" kern="1200">
          <a:solidFill>
            <a:schemeClr val="tx1"/>
          </a:solidFill>
          <a:latin typeface="바탕" panose="02030600000101010101" pitchFamily="18" charset="-127"/>
          <a:ea typeface="바탕" panose="02030600000101010101" pitchFamily="18" charset="-127"/>
          <a:cs typeface="+mn-cs"/>
        </a:defRPr>
      </a:lvl1pPr>
      <a:lvl2pPr marL="685800" indent="-228600" algn="l" defTabSz="914400" rtl="0" eaLnBrk="1" latinLnBrk="1" hangingPunct="1">
        <a:lnSpc>
          <a:spcPct val="90000"/>
        </a:lnSpc>
        <a:spcBef>
          <a:spcPts val="500"/>
        </a:spcBef>
        <a:buFont typeface="바탕" panose="02030600000101010101" pitchFamily="18" charset="-127"/>
        <a:buChar char="-"/>
        <a:defRPr sz="2200" kern="1200">
          <a:solidFill>
            <a:schemeClr val="tx1"/>
          </a:solidFill>
          <a:latin typeface="바탕" panose="02030600000101010101" pitchFamily="18" charset="-127"/>
          <a:ea typeface="바탕" panose="02030600000101010101" pitchFamily="18" charset="-127"/>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바탕" panose="02030600000101010101" pitchFamily="18" charset="-127"/>
          <a:ea typeface="바탕" panose="02030600000101010101" pitchFamily="18" charset="-127"/>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바탕" panose="02030600000101010101" pitchFamily="18" charset="-127"/>
          <a:ea typeface="바탕" panose="02030600000101010101" pitchFamily="18" charset="-127"/>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바탕" panose="02030600000101010101" pitchFamily="18" charset="-127"/>
          <a:ea typeface="바탕" panose="02030600000101010101" pitchFamily="18" charset="-127"/>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제목 3">
            <a:extLst>
              <a:ext uri="{FF2B5EF4-FFF2-40B4-BE49-F238E27FC236}">
                <a16:creationId xmlns:a16="http://schemas.microsoft.com/office/drawing/2014/main" id="{40F7E9CA-9F76-D195-D1ED-9F60560AF71A}"/>
              </a:ext>
            </a:extLst>
          </p:cNvPr>
          <p:cNvSpPr>
            <a:spLocks noGrp="1"/>
          </p:cNvSpPr>
          <p:nvPr>
            <p:ph type="ctrTitle"/>
          </p:nvPr>
        </p:nvSpPr>
        <p:spPr>
          <a:xfrm>
            <a:off x="1216617" y="1122363"/>
            <a:ext cx="9926663" cy="2387600"/>
          </a:xfrm>
        </p:spPr>
        <p:txBody>
          <a:bodyPr/>
          <a:lstStyle/>
          <a:p>
            <a:r>
              <a:rPr lang="en-US" altLang="ko-KR"/>
              <a:t>12 </a:t>
            </a:r>
            <a:r>
              <a:rPr lang="en-US" altLang="ko-KR" dirty="0"/>
              <a:t>- </a:t>
            </a:r>
            <a:r>
              <a:rPr lang="ko-KR" altLang="en-US" dirty="0"/>
              <a:t>설계원리 </a:t>
            </a:r>
            <a:r>
              <a:rPr lang="en-US" altLang="ko-KR" dirty="0"/>
              <a:t>#1</a:t>
            </a:r>
            <a:endParaRPr lang="ko-KR" altLang="en-US" dirty="0"/>
          </a:p>
        </p:txBody>
      </p:sp>
      <p:sp>
        <p:nvSpPr>
          <p:cNvPr id="5" name="부제목 4">
            <a:extLst>
              <a:ext uri="{FF2B5EF4-FFF2-40B4-BE49-F238E27FC236}">
                <a16:creationId xmlns:a16="http://schemas.microsoft.com/office/drawing/2014/main" id="{3C28E6AE-10EF-73E7-610F-5D0CED35D46A}"/>
              </a:ext>
            </a:extLst>
          </p:cNvPr>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61294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20EFF-E481-A61D-B2FA-7ADC35D60669}"/>
              </a:ext>
            </a:extLst>
          </p:cNvPr>
          <p:cNvSpPr>
            <a:spLocks noGrp="1"/>
          </p:cNvSpPr>
          <p:nvPr>
            <p:ph type="title"/>
          </p:nvPr>
        </p:nvSpPr>
        <p:spPr/>
        <p:txBody>
          <a:bodyPr/>
          <a:lstStyle/>
          <a:p>
            <a:r>
              <a:rPr lang="ko-KR" altLang="en-US" dirty="0"/>
              <a:t>결합도</a:t>
            </a:r>
            <a:r>
              <a:rPr lang="en-US" altLang="ko-KR" dirty="0"/>
              <a:t>(Coupling)</a:t>
            </a:r>
            <a:endParaRPr lang="ko-KR" altLang="en-US" dirty="0"/>
          </a:p>
        </p:txBody>
      </p:sp>
      <p:sp>
        <p:nvSpPr>
          <p:cNvPr id="3" name="내용 개체 틀 2">
            <a:extLst>
              <a:ext uri="{FF2B5EF4-FFF2-40B4-BE49-F238E27FC236}">
                <a16:creationId xmlns:a16="http://schemas.microsoft.com/office/drawing/2014/main" id="{B302A732-C086-BD01-3362-EA17EEDB61B6}"/>
              </a:ext>
            </a:extLst>
          </p:cNvPr>
          <p:cNvSpPr>
            <a:spLocks noGrp="1"/>
          </p:cNvSpPr>
          <p:nvPr>
            <p:ph idx="1"/>
          </p:nvPr>
        </p:nvSpPr>
        <p:spPr/>
        <p:txBody>
          <a:bodyPr/>
          <a:lstStyle/>
          <a:p>
            <a:r>
              <a:rPr lang="ko-KR" altLang="en-US" dirty="0"/>
              <a:t>모듈 간에 서로 의존하는 정도</a:t>
            </a:r>
            <a:endParaRPr lang="en-US" altLang="ko-KR" dirty="0"/>
          </a:p>
          <a:p>
            <a:r>
              <a:rPr lang="ko-KR" altLang="en-US" dirty="0"/>
              <a:t>결합도가 높다는 말의 의미는</a:t>
            </a:r>
            <a:r>
              <a:rPr lang="en-US" altLang="ko-KR" dirty="0"/>
              <a:t>…</a:t>
            </a:r>
          </a:p>
          <a:p>
            <a:pPr marL="457200" lvl="1" indent="0">
              <a:buNone/>
            </a:pPr>
            <a:r>
              <a:rPr lang="ko-KR" altLang="ko-KR" dirty="0"/>
              <a:t>→</a:t>
            </a:r>
            <a:r>
              <a:rPr lang="en-US" altLang="ko-KR" dirty="0"/>
              <a:t> </a:t>
            </a:r>
            <a:r>
              <a:rPr lang="ko-KR" altLang="en-US" dirty="0"/>
              <a:t>모듈 간 상호 작용이 많음</a:t>
            </a:r>
            <a:r>
              <a:rPr lang="en-US" altLang="ko-KR" dirty="0"/>
              <a:t> </a:t>
            </a:r>
            <a:r>
              <a:rPr lang="ko-KR" altLang="ko-KR" dirty="0"/>
              <a:t>→</a:t>
            </a:r>
            <a:r>
              <a:rPr lang="en-US" altLang="ko-KR" dirty="0"/>
              <a:t> </a:t>
            </a:r>
            <a:r>
              <a:rPr lang="ko-KR" altLang="en-US" dirty="0"/>
              <a:t>이해하기 어려움 </a:t>
            </a:r>
            <a:r>
              <a:rPr lang="ko-KR" altLang="ko-KR" dirty="0"/>
              <a:t>→</a:t>
            </a:r>
            <a:r>
              <a:rPr lang="en-US" altLang="ko-KR" dirty="0"/>
              <a:t> </a:t>
            </a:r>
            <a:r>
              <a:rPr lang="ko-KR" altLang="en-US" dirty="0"/>
              <a:t>버그 발생률 올라감</a:t>
            </a:r>
            <a:endParaRPr lang="en-US" altLang="ko-KR" dirty="0"/>
          </a:p>
          <a:p>
            <a:pPr marL="457200" lvl="1" indent="0">
              <a:buNone/>
            </a:pPr>
            <a:r>
              <a:rPr lang="ko-KR" altLang="ko-KR" dirty="0"/>
              <a:t>→</a:t>
            </a:r>
            <a:r>
              <a:rPr lang="en-US" altLang="ko-KR" dirty="0"/>
              <a:t> </a:t>
            </a:r>
            <a:r>
              <a:rPr lang="ko-KR" altLang="en-US" dirty="0"/>
              <a:t>변경 사항의 </a:t>
            </a:r>
            <a:r>
              <a:rPr lang="ko-KR" altLang="en-US" dirty="0" err="1"/>
              <a:t>파급력이</a:t>
            </a:r>
            <a:r>
              <a:rPr lang="ko-KR" altLang="en-US" dirty="0"/>
              <a:t> 큼 </a:t>
            </a:r>
            <a:r>
              <a:rPr lang="ko-KR" altLang="ko-KR" dirty="0"/>
              <a:t>→</a:t>
            </a:r>
            <a:r>
              <a:rPr lang="en-US" altLang="ko-KR" dirty="0"/>
              <a:t> </a:t>
            </a:r>
            <a:r>
              <a:rPr lang="ko-KR" altLang="en-US" dirty="0"/>
              <a:t>생산성 떨어짐</a:t>
            </a:r>
            <a:r>
              <a:rPr lang="en-US" altLang="ko-KR" dirty="0"/>
              <a:t> &amp; </a:t>
            </a:r>
            <a:r>
              <a:rPr lang="ko-KR" altLang="en-US" dirty="0"/>
              <a:t>버그 발생률 올라감</a:t>
            </a:r>
            <a:endParaRPr lang="en-US" altLang="ko-KR" dirty="0"/>
          </a:p>
          <a:p>
            <a:r>
              <a:rPr lang="ko-KR" altLang="en-US" dirty="0"/>
              <a:t>따라서 좋은 소프트웨어는 모듈간 결합도가 낮음</a:t>
            </a:r>
            <a:endParaRPr lang="en-US" altLang="ko-KR" dirty="0"/>
          </a:p>
          <a:p>
            <a:r>
              <a:rPr lang="ko-KR" altLang="en-US" dirty="0"/>
              <a:t>우측 그림에서 패키지 </a:t>
            </a:r>
            <a:r>
              <a:rPr lang="en-US" altLang="ko-KR" dirty="0"/>
              <a:t>B </a:t>
            </a:r>
            <a:r>
              <a:rPr lang="ko-KR" altLang="en-US" dirty="0"/>
              <a:t>는 </a:t>
            </a:r>
            <a:r>
              <a:rPr lang="en-US" altLang="ko-KR" dirty="0"/>
              <a:t>A </a:t>
            </a:r>
            <a:r>
              <a:rPr lang="ko-KR" altLang="en-US" dirty="0"/>
              <a:t>에 의존함</a:t>
            </a:r>
            <a:r>
              <a:rPr lang="en-US" altLang="ko-KR" dirty="0"/>
              <a:t/>
            </a:r>
            <a:br>
              <a:rPr lang="en-US" altLang="ko-KR" dirty="0"/>
            </a:br>
            <a:r>
              <a:rPr lang="ko-KR" altLang="en-US" dirty="0"/>
              <a:t>그런데 의존 정도가 너무 심하다면</a:t>
            </a:r>
            <a:r>
              <a:rPr lang="en-US" altLang="ko-KR" dirty="0"/>
              <a:t/>
            </a:r>
            <a:br>
              <a:rPr lang="en-US" altLang="ko-KR" dirty="0"/>
            </a:br>
            <a:r>
              <a:rPr lang="en-US" altLang="ko-KR" dirty="0"/>
              <a:t>B </a:t>
            </a:r>
            <a:r>
              <a:rPr lang="ko-KR" altLang="en-US" dirty="0"/>
              <a:t>는 그냥 </a:t>
            </a:r>
            <a:r>
              <a:rPr lang="en-US" altLang="ko-KR" dirty="0"/>
              <a:t>A </a:t>
            </a:r>
            <a:r>
              <a:rPr lang="ko-KR" altLang="en-US" dirty="0"/>
              <a:t>패키지와 묶는 것이 나을 수도 있음</a:t>
            </a:r>
          </a:p>
        </p:txBody>
      </p:sp>
      <p:pic>
        <p:nvPicPr>
          <p:cNvPr id="1028" name="Picture 4">
            <a:extLst>
              <a:ext uri="{FF2B5EF4-FFF2-40B4-BE49-F238E27FC236}">
                <a16:creationId xmlns:a16="http://schemas.microsoft.com/office/drawing/2014/main" id="{1ECD94E0-EADE-6DDB-1EFE-9C333D4D39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23" t="7244" r="6403" b="7682"/>
          <a:stretch/>
        </p:blipFill>
        <p:spPr bwMode="auto">
          <a:xfrm>
            <a:off x="7229958" y="4237630"/>
            <a:ext cx="4874219" cy="2397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536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920EFF-E481-A61D-B2FA-7ADC35D60669}"/>
              </a:ext>
            </a:extLst>
          </p:cNvPr>
          <p:cNvSpPr>
            <a:spLocks noGrp="1"/>
          </p:cNvSpPr>
          <p:nvPr>
            <p:ph type="title"/>
          </p:nvPr>
        </p:nvSpPr>
        <p:spPr/>
        <p:txBody>
          <a:bodyPr/>
          <a:lstStyle/>
          <a:p>
            <a:r>
              <a:rPr lang="ko-KR" altLang="en-US" dirty="0"/>
              <a:t>결합도</a:t>
            </a:r>
            <a:r>
              <a:rPr lang="en-US" altLang="ko-KR" dirty="0"/>
              <a:t>(Coupling)</a:t>
            </a:r>
            <a:endParaRPr lang="ko-KR" altLang="en-US" dirty="0"/>
          </a:p>
        </p:txBody>
      </p:sp>
      <p:sp>
        <p:nvSpPr>
          <p:cNvPr id="3" name="내용 개체 틀 2">
            <a:extLst>
              <a:ext uri="{FF2B5EF4-FFF2-40B4-BE49-F238E27FC236}">
                <a16:creationId xmlns:a16="http://schemas.microsoft.com/office/drawing/2014/main" id="{B302A732-C086-BD01-3362-EA17EEDB61B6}"/>
              </a:ext>
            </a:extLst>
          </p:cNvPr>
          <p:cNvSpPr>
            <a:spLocks noGrp="1"/>
          </p:cNvSpPr>
          <p:nvPr>
            <p:ph idx="1"/>
          </p:nvPr>
        </p:nvSpPr>
        <p:spPr/>
        <p:txBody>
          <a:bodyPr/>
          <a:lstStyle/>
          <a:p>
            <a:r>
              <a:rPr lang="ko-KR" altLang="en-US" dirty="0"/>
              <a:t>결합도에 영향을 미치는 요소</a:t>
            </a:r>
            <a:endParaRPr lang="en-US" altLang="ko-KR" dirty="0"/>
          </a:p>
          <a:p>
            <a:pPr marL="914400" lvl="1" indent="-457200">
              <a:buFont typeface="+mj-lt"/>
              <a:buAutoNum type="arabicPeriod"/>
            </a:pPr>
            <a:r>
              <a:rPr lang="ko-KR" altLang="en-US" dirty="0"/>
              <a:t>모듈 외부로 노출되는 인터페이스 수</a:t>
            </a:r>
            <a:endParaRPr lang="en-US" altLang="ko-KR" dirty="0"/>
          </a:p>
          <a:p>
            <a:pPr lvl="2"/>
            <a:r>
              <a:rPr lang="en-US" altLang="ko-KR" dirty="0"/>
              <a:t>public class, public method, …</a:t>
            </a:r>
          </a:p>
          <a:p>
            <a:pPr marL="914400" lvl="1" indent="-457200">
              <a:buFont typeface="+mj-lt"/>
              <a:buAutoNum type="arabicPeriod"/>
            </a:pPr>
            <a:r>
              <a:rPr lang="ko-KR" altLang="en-US" dirty="0"/>
              <a:t>모듈 간 결합도 타입</a:t>
            </a:r>
            <a:endParaRPr lang="en-US" altLang="ko-KR" dirty="0"/>
          </a:p>
          <a:p>
            <a:pPr lvl="2"/>
            <a:r>
              <a:rPr lang="ko-KR" altLang="en-US" dirty="0"/>
              <a:t>내용 결합 </a:t>
            </a:r>
            <a:r>
              <a:rPr lang="en-US" altLang="ko-KR" dirty="0"/>
              <a:t>(content coupling)</a:t>
            </a:r>
          </a:p>
          <a:p>
            <a:pPr lvl="2"/>
            <a:r>
              <a:rPr lang="ko-KR" altLang="en-US" dirty="0"/>
              <a:t>공통 결합 </a:t>
            </a:r>
            <a:r>
              <a:rPr lang="en-US" altLang="ko-KR" dirty="0"/>
              <a:t>(common coupling)</a:t>
            </a:r>
          </a:p>
          <a:p>
            <a:pPr lvl="2"/>
            <a:r>
              <a:rPr lang="ko-KR" altLang="en-US" dirty="0"/>
              <a:t>제어 결합 </a:t>
            </a:r>
            <a:r>
              <a:rPr lang="en-US" altLang="ko-KR" dirty="0"/>
              <a:t>(control coupling)</a:t>
            </a:r>
          </a:p>
          <a:p>
            <a:pPr lvl="2"/>
            <a:r>
              <a:rPr lang="ko-KR" altLang="en-US" dirty="0"/>
              <a:t>스탬프 결합 </a:t>
            </a:r>
            <a:r>
              <a:rPr lang="en-US" altLang="ko-KR" dirty="0"/>
              <a:t>(stamp coupling)</a:t>
            </a:r>
          </a:p>
          <a:p>
            <a:pPr lvl="2"/>
            <a:r>
              <a:rPr lang="ko-KR" altLang="en-US" dirty="0"/>
              <a:t>데이터 결합 </a:t>
            </a:r>
            <a:r>
              <a:rPr lang="en-US" altLang="ko-KR" dirty="0"/>
              <a:t>(data coupling)</a:t>
            </a:r>
            <a:endParaRPr lang="ko-KR" altLang="en-US" dirty="0"/>
          </a:p>
        </p:txBody>
      </p:sp>
      <p:pic>
        <p:nvPicPr>
          <p:cNvPr id="4" name="그림 1">
            <a:extLst>
              <a:ext uri="{FF2B5EF4-FFF2-40B4-BE49-F238E27FC236}">
                <a16:creationId xmlns:a16="http://schemas.microsoft.com/office/drawing/2014/main" id="{90DC55D6-7241-DD14-0524-573ADD0A1D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35" b="8725"/>
          <a:stretch/>
        </p:blipFill>
        <p:spPr bwMode="auto">
          <a:xfrm>
            <a:off x="5641383" y="2836652"/>
            <a:ext cx="6438772" cy="288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715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#1 - </a:t>
            </a:r>
            <a:r>
              <a:rPr lang="ko-KR" altLang="en-US" sz="4000" dirty="0"/>
              <a:t>내용 결합 </a:t>
            </a:r>
            <a:r>
              <a:rPr lang="en-US" altLang="ko-KR" sz="4000" dirty="0"/>
              <a:t>(Content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a:xfrm>
            <a:off x="340964" y="1216617"/>
            <a:ext cx="11512368" cy="3285641"/>
          </a:xfrm>
        </p:spPr>
        <p:txBody>
          <a:bodyPr>
            <a:normAutofit fontScale="92500" lnSpcReduction="10000"/>
          </a:bodyPr>
          <a:lstStyle/>
          <a:p>
            <a:r>
              <a:rPr lang="ko-KR" altLang="en-US" dirty="0"/>
              <a:t>다른 모듈의 내용에 직접적인 의존성이 있는 경우</a:t>
            </a:r>
            <a:endParaRPr lang="en-US" altLang="ko-KR" dirty="0"/>
          </a:p>
          <a:p>
            <a:pPr lvl="1"/>
            <a:r>
              <a:rPr lang="ko-KR" altLang="en-US" dirty="0"/>
              <a:t>즉</a:t>
            </a:r>
            <a:r>
              <a:rPr lang="en-US" altLang="ko-KR" dirty="0"/>
              <a:t>, </a:t>
            </a:r>
            <a:r>
              <a:rPr lang="ko-KR" altLang="en-US" dirty="0"/>
              <a:t>모듈을 쓰기 위해서 그 모듈의 내용을 알고 있어야 하는 경우</a:t>
            </a:r>
            <a:endParaRPr lang="en-US" altLang="ko-KR" dirty="0"/>
          </a:p>
          <a:p>
            <a:pPr lvl="1"/>
            <a:r>
              <a:rPr lang="ko-KR" altLang="en-US" dirty="0"/>
              <a:t>예</a:t>
            </a:r>
            <a:r>
              <a:rPr lang="en-US" altLang="ko-KR" dirty="0"/>
              <a:t>: </a:t>
            </a:r>
            <a:r>
              <a:rPr lang="ko-KR" altLang="en-US" dirty="0"/>
              <a:t>클래스 객체를 쓰기 위해 </a:t>
            </a:r>
            <a:r>
              <a:rPr lang="en-US" altLang="ko-KR" dirty="0"/>
              <a:t>public </a:t>
            </a:r>
            <a:r>
              <a:rPr lang="ko-KR" altLang="en-US" dirty="0"/>
              <a:t>으로 노출된 멤버 변수를 써야 하는 경우</a:t>
            </a:r>
            <a:endParaRPr lang="en-US" altLang="ko-KR" dirty="0"/>
          </a:p>
          <a:p>
            <a:r>
              <a:rPr lang="ko-KR" altLang="en-US" dirty="0"/>
              <a:t>문제점</a:t>
            </a:r>
            <a:r>
              <a:rPr lang="en-US" altLang="ko-KR" dirty="0"/>
              <a:t>: </a:t>
            </a:r>
            <a:r>
              <a:rPr lang="ko-KR" altLang="en-US" dirty="0"/>
              <a:t>모듈의 구현 세부 사항을 고치는데 그걸 쓰는 모든 곳을 같이 수정해야 함</a:t>
            </a:r>
            <a:endParaRPr lang="en-US" altLang="ko-KR" dirty="0"/>
          </a:p>
          <a:p>
            <a:r>
              <a:rPr lang="ko-KR" altLang="en-US" dirty="0"/>
              <a:t>피하는 법</a:t>
            </a:r>
            <a:endParaRPr lang="en-US" altLang="ko-KR" dirty="0"/>
          </a:p>
          <a:p>
            <a:pPr lvl="1"/>
            <a:r>
              <a:rPr lang="ko-KR" altLang="en-US" dirty="0"/>
              <a:t>다시 설계 해야 함</a:t>
            </a:r>
            <a:endParaRPr lang="en-US" altLang="ko-KR" dirty="0"/>
          </a:p>
          <a:p>
            <a:pPr lvl="1"/>
            <a:r>
              <a:rPr lang="ko-KR" altLang="en-US" dirty="0"/>
              <a:t>단순히 </a:t>
            </a:r>
            <a:r>
              <a:rPr lang="en-US" altLang="ko-KR" dirty="0"/>
              <a:t>setter/getter </a:t>
            </a:r>
            <a:r>
              <a:rPr lang="ko-KR" altLang="en-US" dirty="0"/>
              <a:t>를 둘 것이 아니라 논리적으로 적절한 메서드를 고안할 것</a:t>
            </a:r>
          </a:p>
        </p:txBody>
      </p:sp>
      <p:sp>
        <p:nvSpPr>
          <p:cNvPr id="5" name="TextBox 4">
            <a:extLst>
              <a:ext uri="{FF2B5EF4-FFF2-40B4-BE49-F238E27FC236}">
                <a16:creationId xmlns:a16="http://schemas.microsoft.com/office/drawing/2014/main" id="{F4A8C0D4-0C27-0ACF-BB1B-A1ACD06D922F}"/>
              </a:ext>
            </a:extLst>
          </p:cNvPr>
          <p:cNvSpPr txBox="1"/>
          <p:nvPr/>
        </p:nvSpPr>
        <p:spPr>
          <a:xfrm>
            <a:off x="141421" y="4625720"/>
            <a:ext cx="3322450" cy="2031325"/>
          </a:xfrm>
          <a:prstGeom prst="rect">
            <a:avLst/>
          </a:prstGeom>
          <a:noFill/>
          <a:ln>
            <a:solidFill>
              <a:schemeClr val="tx1"/>
            </a:solidFill>
            <a:prstDash val="dash"/>
          </a:ln>
        </p:spPr>
        <p:txBody>
          <a:bodyPr wrap="square">
            <a:spAutoFit/>
          </a:bodyPr>
          <a:lstStyle/>
          <a:p>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class</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User</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int</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a:t>
            </a:r>
          </a:p>
          <a:p>
            <a:endParaRPr lang="en-US" altLang="ko-KR" b="0" dirty="0">
              <a:solidFill>
                <a:srgbClr val="000000"/>
              </a:solidFill>
              <a:effectLst/>
              <a:highlight>
                <a:srgbClr val="FFFFFF"/>
              </a:highlight>
              <a:latin typeface="Consolas" panose="020B0609020204030204" pitchFamily="49" charset="0"/>
            </a:endParaRPr>
          </a:p>
          <a:p>
            <a:r>
              <a:rPr lang="en-US" altLang="ko-KR" dirty="0">
                <a:solidFill>
                  <a:srgbClr val="000000"/>
                </a:solidFill>
                <a:highlight>
                  <a:srgbClr val="FFFFFF"/>
                </a:highlight>
                <a:latin typeface="Consolas" panose="020B0609020204030204" pitchFamily="49" charset="0"/>
              </a:rPr>
              <a:t>…</a:t>
            </a:r>
            <a:r>
              <a:rPr lang="en-US" altLang="ko-KR" b="0" dirty="0">
                <a:solidFill>
                  <a:srgbClr val="000000"/>
                </a:solidFill>
                <a:effectLst/>
                <a:highlight>
                  <a:srgbClr val="FFFFFF"/>
                </a:highlight>
                <a:latin typeface="Consolas" panose="020B0609020204030204" pitchFamily="49" charset="0"/>
              </a:rPr>
              <a:t/>
            </a:r>
            <a:br>
              <a:rPr lang="en-US" altLang="ko-KR" b="0" dirty="0">
                <a:solidFill>
                  <a:srgbClr val="000000"/>
                </a:solidFill>
                <a:effectLst/>
                <a:highlight>
                  <a:srgbClr val="FFFFFF"/>
                </a:highlight>
                <a:latin typeface="Consolas" panose="020B0609020204030204" pitchFamily="49" charset="0"/>
              </a:rPr>
            </a:br>
            <a:r>
              <a:rPr lang="en-US" altLang="ko-KR" b="0" dirty="0" err="1">
                <a:solidFill>
                  <a:srgbClr val="001080"/>
                </a:solidFill>
                <a:effectLst/>
                <a:highlight>
                  <a:srgbClr val="FFFFFF"/>
                </a:highlight>
                <a:latin typeface="Consolas" panose="020B0609020204030204" pitchFamily="49" charset="0"/>
              </a:rPr>
              <a:t>user</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 = </a:t>
            </a:r>
            <a:r>
              <a:rPr lang="en-US" altLang="ko-KR" b="0" dirty="0" err="1">
                <a:solidFill>
                  <a:srgbClr val="001080"/>
                </a:solidFill>
                <a:effectLst/>
                <a:highlight>
                  <a:srgbClr val="FFFFFF"/>
                </a:highlight>
                <a:latin typeface="Consolas" panose="020B0609020204030204" pitchFamily="49" charset="0"/>
              </a:rPr>
              <a:t>user</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098658"/>
                </a:solidFill>
                <a:effectLst/>
                <a:highlight>
                  <a:srgbClr val="FFFFFF"/>
                </a:highlight>
                <a:latin typeface="Consolas" panose="020B0609020204030204" pitchFamily="49" charset="0"/>
              </a:rPr>
              <a:t>1</a:t>
            </a:r>
            <a:r>
              <a:rPr lang="en-US" altLang="ko-KR" b="0" dirty="0">
                <a:solidFill>
                  <a:srgbClr val="000000"/>
                </a:solidFill>
                <a:effectLst/>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a:t>
            </a:r>
            <a:r>
              <a:rPr lang="en-US" altLang="ko-KR" b="0" dirty="0">
                <a:solidFill>
                  <a:srgbClr val="000000"/>
                </a:solidFill>
                <a:effectLst/>
                <a:highlight>
                  <a:srgbClr val="FFFFFF"/>
                </a:highlight>
                <a:latin typeface="Consolas" panose="020B0609020204030204" pitchFamily="49" charset="0"/>
              </a:rPr>
              <a:t> </a:t>
            </a:r>
          </a:p>
        </p:txBody>
      </p:sp>
      <p:sp>
        <p:nvSpPr>
          <p:cNvPr id="7" name="TextBox 6">
            <a:extLst>
              <a:ext uri="{FF2B5EF4-FFF2-40B4-BE49-F238E27FC236}">
                <a16:creationId xmlns:a16="http://schemas.microsoft.com/office/drawing/2014/main" id="{39DCDB52-FABA-3778-81B7-495608316CB8}"/>
              </a:ext>
            </a:extLst>
          </p:cNvPr>
          <p:cNvSpPr txBox="1"/>
          <p:nvPr/>
        </p:nvSpPr>
        <p:spPr>
          <a:xfrm>
            <a:off x="3518292" y="4620798"/>
            <a:ext cx="4177441" cy="2031325"/>
          </a:xfrm>
          <a:prstGeom prst="rect">
            <a:avLst/>
          </a:prstGeom>
          <a:noFill/>
          <a:ln>
            <a:solidFill>
              <a:schemeClr val="tx1"/>
            </a:solidFill>
            <a:prstDash val="dash"/>
          </a:ln>
        </p:spPr>
        <p:txBody>
          <a:bodyPr wrap="square">
            <a:spAutoFit/>
          </a:bodyPr>
          <a:lstStyle/>
          <a:p>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class</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User</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private</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int</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void</a:t>
            </a:r>
            <a:r>
              <a:rPr lang="en-US" altLang="ko-KR" b="0" dirty="0">
                <a:solidFill>
                  <a:srgbClr val="000000"/>
                </a:solidFill>
                <a:effectLst/>
                <a:highlight>
                  <a:srgbClr val="FFFFFF"/>
                </a:highlight>
                <a:latin typeface="Consolas" panose="020B0609020204030204" pitchFamily="49" charset="0"/>
              </a:rPr>
              <a:t> </a:t>
            </a:r>
            <a:r>
              <a:rPr lang="en-US" altLang="ko-KR" b="0" dirty="0" err="1">
                <a:solidFill>
                  <a:srgbClr val="795E26"/>
                </a:solidFill>
                <a:effectLst/>
                <a:highlight>
                  <a:srgbClr val="FFFFFF"/>
                </a:highlight>
                <a:latin typeface="Consolas" panose="020B0609020204030204" pitchFamily="49" charset="0"/>
              </a:rPr>
              <a:t>setAge</a:t>
            </a:r>
            <a:r>
              <a:rPr lang="en-US" altLang="ko-KR" b="0" dirty="0">
                <a:solidFill>
                  <a:srgbClr val="000000"/>
                </a:solidFill>
                <a:effectLst/>
                <a:highlight>
                  <a:srgbClr val="FFFFFF"/>
                </a:highlight>
                <a:latin typeface="Consolas" panose="020B0609020204030204" pitchFamily="49" charset="0"/>
              </a:rPr>
              <a:t>(</a:t>
            </a:r>
            <a:r>
              <a:rPr lang="en-US" altLang="ko-KR" b="0" dirty="0">
                <a:solidFill>
                  <a:srgbClr val="267F99"/>
                </a:solidFill>
                <a:effectLst/>
                <a:highlight>
                  <a:srgbClr val="FFFFFF"/>
                </a:highlight>
                <a:latin typeface="Consolas" panose="020B0609020204030204" pitchFamily="49" charset="0"/>
              </a:rPr>
              <a:t>int</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void</a:t>
            </a:r>
            <a:r>
              <a:rPr lang="en-US" altLang="ko-KR" b="0" dirty="0">
                <a:solidFill>
                  <a:srgbClr val="000000"/>
                </a:solidFill>
                <a:effectLst/>
                <a:highlight>
                  <a:srgbClr val="FFFFFF"/>
                </a:highlight>
                <a:latin typeface="Consolas" panose="020B0609020204030204" pitchFamily="49" charset="0"/>
              </a:rPr>
              <a:t> </a:t>
            </a:r>
            <a:r>
              <a:rPr lang="en-US" altLang="ko-KR" b="0" dirty="0" err="1">
                <a:solidFill>
                  <a:srgbClr val="795E26"/>
                </a:solidFill>
                <a:effectLst/>
                <a:highlight>
                  <a:srgbClr val="FFFFFF"/>
                </a:highlight>
                <a:latin typeface="Consolas" panose="020B0609020204030204" pitchFamily="49" charset="0"/>
              </a:rPr>
              <a:t>getAge</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r>
            <a:br>
              <a:rPr lang="en-US" altLang="ko-KR" b="0" dirty="0">
                <a:solidFill>
                  <a:srgbClr val="000000"/>
                </a:solidFill>
                <a:effectLst/>
                <a:highlight>
                  <a:srgbClr val="FFFFFF"/>
                </a:highlight>
                <a:latin typeface="Consolas" panose="020B0609020204030204" pitchFamily="49" charset="0"/>
              </a:rPr>
            </a:br>
            <a:r>
              <a:rPr lang="en-US" altLang="ko-KR" b="0" dirty="0" err="1">
                <a:solidFill>
                  <a:srgbClr val="001080"/>
                </a:solidFill>
                <a:effectLst/>
                <a:highlight>
                  <a:srgbClr val="FFFFFF"/>
                </a:highlight>
                <a:latin typeface="Consolas" panose="020B0609020204030204" pitchFamily="49" charset="0"/>
              </a:rPr>
              <a:t>user</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795E26"/>
                </a:solidFill>
                <a:effectLst/>
                <a:highlight>
                  <a:srgbClr val="FFFFFF"/>
                </a:highlight>
                <a:latin typeface="Consolas" panose="020B0609020204030204" pitchFamily="49" charset="0"/>
              </a:rPr>
              <a:t>setAge</a:t>
            </a:r>
            <a:r>
              <a:rPr lang="en-US" altLang="ko-KR" b="0" dirty="0">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user</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795E26"/>
                </a:solidFill>
                <a:effectLst/>
                <a:highlight>
                  <a:srgbClr val="FFFFFF"/>
                </a:highlight>
                <a:latin typeface="Consolas" panose="020B0609020204030204" pitchFamily="49" charset="0"/>
              </a:rPr>
              <a:t>getAge</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098658"/>
                </a:solidFill>
                <a:effectLst/>
                <a:highlight>
                  <a:srgbClr val="FFFFFF"/>
                </a:highlight>
                <a:latin typeface="Consolas" panose="020B0609020204030204" pitchFamily="49" charset="0"/>
              </a:rPr>
              <a:t>1</a:t>
            </a:r>
            <a:r>
              <a:rPr lang="en-US" altLang="ko-KR" b="0" dirty="0">
                <a:solidFill>
                  <a:srgbClr val="000000"/>
                </a:solidFill>
                <a:effectLst/>
                <a:highlight>
                  <a:srgbClr val="FFFFFF"/>
                </a:highlight>
                <a:latin typeface="Consolas" panose="020B0609020204030204" pitchFamily="49" charset="0"/>
              </a:rPr>
              <a:t>);</a:t>
            </a:r>
          </a:p>
        </p:txBody>
      </p:sp>
      <p:sp>
        <p:nvSpPr>
          <p:cNvPr id="9" name="TextBox 8">
            <a:extLst>
              <a:ext uri="{FF2B5EF4-FFF2-40B4-BE49-F238E27FC236}">
                <a16:creationId xmlns:a16="http://schemas.microsoft.com/office/drawing/2014/main" id="{9F3FD220-0800-50D9-8184-2CE192109052}"/>
              </a:ext>
            </a:extLst>
          </p:cNvPr>
          <p:cNvSpPr txBox="1"/>
          <p:nvPr/>
        </p:nvSpPr>
        <p:spPr>
          <a:xfrm>
            <a:off x="7750154" y="4620798"/>
            <a:ext cx="4391832" cy="1754326"/>
          </a:xfrm>
          <a:prstGeom prst="rect">
            <a:avLst/>
          </a:prstGeom>
          <a:noFill/>
          <a:ln>
            <a:solidFill>
              <a:schemeClr val="tx1"/>
            </a:solidFill>
            <a:prstDash val="dash"/>
          </a:ln>
        </p:spPr>
        <p:txBody>
          <a:bodyPr wrap="square">
            <a:spAutoFit/>
          </a:bodyPr>
          <a:lstStyle/>
          <a:p>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class</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User</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private</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int</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void</a:t>
            </a:r>
            <a:r>
              <a:rPr lang="en-US" altLang="ko-KR" b="0" dirty="0">
                <a:solidFill>
                  <a:srgbClr val="000000"/>
                </a:solidFill>
                <a:effectLst/>
                <a:highlight>
                  <a:srgbClr val="FFFFFF"/>
                </a:highlight>
                <a:latin typeface="Consolas" panose="020B0609020204030204" pitchFamily="49" charset="0"/>
              </a:rPr>
              <a:t> </a:t>
            </a:r>
            <a:r>
              <a:rPr lang="en-US" altLang="ko-KR" b="0" dirty="0" err="1">
                <a:solidFill>
                  <a:srgbClr val="795E26"/>
                </a:solidFill>
                <a:effectLst/>
                <a:highlight>
                  <a:srgbClr val="FFFFFF"/>
                </a:highlight>
                <a:latin typeface="Consolas" panose="020B0609020204030204" pitchFamily="49" charset="0"/>
              </a:rPr>
              <a:t>getOld</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age</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098658"/>
                </a:solidFill>
                <a:effectLst/>
                <a:highlight>
                  <a:srgbClr val="FFFFFF"/>
                </a:highlight>
                <a:latin typeface="Consolas" panose="020B0609020204030204" pitchFamily="49" charset="0"/>
              </a:rPr>
              <a:t>1</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r>
            <a:br>
              <a:rPr lang="en-US" altLang="ko-KR" b="0" dirty="0">
                <a:solidFill>
                  <a:srgbClr val="000000"/>
                </a:solidFill>
                <a:effectLst/>
                <a:highlight>
                  <a:srgbClr val="FFFFFF"/>
                </a:highlight>
                <a:latin typeface="Consolas" panose="020B0609020204030204" pitchFamily="49" charset="0"/>
              </a:rPr>
            </a:br>
            <a:r>
              <a:rPr lang="en-US" altLang="ko-KR" b="0" dirty="0" err="1">
                <a:solidFill>
                  <a:srgbClr val="001080"/>
                </a:solidFill>
                <a:effectLst/>
                <a:highlight>
                  <a:srgbClr val="FFFFFF"/>
                </a:highlight>
                <a:latin typeface="Consolas" panose="020B0609020204030204" pitchFamily="49" charset="0"/>
              </a:rPr>
              <a:t>user</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795E26"/>
                </a:solidFill>
                <a:effectLst/>
                <a:highlight>
                  <a:srgbClr val="FFFFFF"/>
                </a:highlight>
                <a:latin typeface="Consolas" panose="020B0609020204030204" pitchFamily="49" charset="0"/>
              </a:rPr>
              <a:t>getOld</a:t>
            </a:r>
            <a:r>
              <a:rPr lang="en-US" altLang="ko-KR" b="0" dirty="0">
                <a:solidFill>
                  <a:srgbClr val="000000"/>
                </a:solidFill>
                <a:effectLst/>
                <a:highlight>
                  <a:srgbClr val="FFFFFF"/>
                </a:highlight>
                <a:latin typeface="Consolas" panose="020B0609020204030204" pitchFamily="49" charset="0"/>
              </a:rPr>
              <a:t>();</a:t>
            </a:r>
          </a:p>
        </p:txBody>
      </p:sp>
      <p:sp>
        <p:nvSpPr>
          <p:cNvPr id="10" name="화살표: 오른쪽 9">
            <a:extLst>
              <a:ext uri="{FF2B5EF4-FFF2-40B4-BE49-F238E27FC236}">
                <a16:creationId xmlns:a16="http://schemas.microsoft.com/office/drawing/2014/main" id="{F433209B-DA36-262B-43EE-CB9F1F3AA5FC}"/>
              </a:ext>
            </a:extLst>
          </p:cNvPr>
          <p:cNvSpPr/>
          <p:nvPr/>
        </p:nvSpPr>
        <p:spPr>
          <a:xfrm>
            <a:off x="3142281" y="5033074"/>
            <a:ext cx="643180" cy="67417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화살표: 오른쪽 10">
            <a:extLst>
              <a:ext uri="{FF2B5EF4-FFF2-40B4-BE49-F238E27FC236}">
                <a16:creationId xmlns:a16="http://schemas.microsoft.com/office/drawing/2014/main" id="{47C13A99-3FB8-8E48-4C6D-7CC65FAB4C2A}"/>
              </a:ext>
            </a:extLst>
          </p:cNvPr>
          <p:cNvSpPr/>
          <p:nvPr/>
        </p:nvSpPr>
        <p:spPr>
          <a:xfrm>
            <a:off x="7428564" y="5033074"/>
            <a:ext cx="643180" cy="674176"/>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4509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#2 - </a:t>
            </a:r>
            <a:r>
              <a:rPr lang="ko-KR" altLang="en-US" sz="4000" dirty="0"/>
              <a:t>공통 결합 </a:t>
            </a:r>
            <a:r>
              <a:rPr lang="en-US" altLang="ko-KR" sz="4000" dirty="0"/>
              <a:t>(Common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a:xfrm>
            <a:off x="340964" y="1216617"/>
            <a:ext cx="11763212" cy="5412783"/>
          </a:xfrm>
        </p:spPr>
        <p:txBody>
          <a:bodyPr/>
          <a:lstStyle/>
          <a:p>
            <a:r>
              <a:rPr lang="ko-KR" altLang="en-US" dirty="0"/>
              <a:t>모듈 간 전역 변수를 공유하는 경우</a:t>
            </a:r>
            <a:endParaRPr lang="en-US" altLang="ko-KR" dirty="0"/>
          </a:p>
          <a:p>
            <a:pPr lvl="1"/>
            <a:r>
              <a:rPr lang="ko-KR" altLang="en-US" dirty="0"/>
              <a:t>예</a:t>
            </a:r>
            <a:r>
              <a:rPr lang="en-US" altLang="ko-KR" dirty="0"/>
              <a:t>: </a:t>
            </a:r>
            <a:r>
              <a:rPr lang="ko-KR" altLang="en-US" dirty="0"/>
              <a:t>클래스의 </a:t>
            </a:r>
            <a:r>
              <a:rPr lang="en-US" altLang="ko-KR" dirty="0"/>
              <a:t>static </a:t>
            </a:r>
            <a:r>
              <a:rPr lang="ko-KR" altLang="en-US" dirty="0"/>
              <a:t>변수</a:t>
            </a:r>
            <a:endParaRPr lang="en-US" altLang="ko-KR" dirty="0"/>
          </a:p>
          <a:p>
            <a:endParaRPr lang="en-US" altLang="ko-KR" dirty="0"/>
          </a:p>
          <a:p>
            <a:endParaRPr lang="en-US" altLang="ko-KR" dirty="0"/>
          </a:p>
          <a:p>
            <a:r>
              <a:rPr lang="ko-KR" altLang="en-US" dirty="0"/>
              <a:t>문제점</a:t>
            </a:r>
            <a:r>
              <a:rPr lang="en-US" altLang="ko-KR" dirty="0"/>
              <a:t>: </a:t>
            </a:r>
            <a:r>
              <a:rPr lang="ko-KR" altLang="en-US" dirty="0"/>
              <a:t>같은 클래스의 객체들이 묵시적으로 같은 전역 변수를 공유하게 됨</a:t>
            </a:r>
            <a:r>
              <a:rPr lang="en-US" altLang="ko-KR" dirty="0"/>
              <a:t/>
            </a:r>
            <a:br>
              <a:rPr lang="en-US" altLang="ko-KR" dirty="0"/>
            </a:br>
            <a:r>
              <a:rPr lang="en-US" altLang="ko-KR" dirty="0"/>
              <a:t>           </a:t>
            </a:r>
            <a:r>
              <a:rPr lang="ko-KR" altLang="en-US" dirty="0" err="1"/>
              <a:t>객체별</a:t>
            </a:r>
            <a:r>
              <a:rPr lang="ko-KR" altLang="en-US" dirty="0"/>
              <a:t> 변수인 줄 알고 실수로 전역 변수를 업데이트하면 전체가 영향 받음</a:t>
            </a:r>
            <a:endParaRPr lang="en-US" altLang="ko-KR" dirty="0"/>
          </a:p>
          <a:p>
            <a:pPr lvl="1"/>
            <a:r>
              <a:rPr lang="ko-KR" altLang="en-US" dirty="0"/>
              <a:t>위의 예시의 경우 아래 같은 코드는 문제가 됨</a:t>
            </a:r>
          </a:p>
        </p:txBody>
      </p:sp>
      <p:sp>
        <p:nvSpPr>
          <p:cNvPr id="8" name="TextBox 7">
            <a:extLst>
              <a:ext uri="{FF2B5EF4-FFF2-40B4-BE49-F238E27FC236}">
                <a16:creationId xmlns:a16="http://schemas.microsoft.com/office/drawing/2014/main" id="{FA7F079B-6C1B-A08E-5235-FD326F3F36C3}"/>
              </a:ext>
            </a:extLst>
          </p:cNvPr>
          <p:cNvSpPr txBox="1"/>
          <p:nvPr/>
        </p:nvSpPr>
        <p:spPr>
          <a:xfrm>
            <a:off x="1144797" y="2297029"/>
            <a:ext cx="6094708" cy="923330"/>
          </a:xfrm>
          <a:prstGeom prst="rect">
            <a:avLst/>
          </a:prstGeom>
          <a:noFill/>
          <a:ln>
            <a:solidFill>
              <a:schemeClr val="tx1"/>
            </a:solidFill>
            <a:prstDash val="dash"/>
          </a:ln>
        </p:spPr>
        <p:txBody>
          <a:bodyPr wrap="square">
            <a:spAutoFit/>
          </a:bodyPr>
          <a:lstStyle/>
          <a:p>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class</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Item</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static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int</a:t>
            </a:r>
            <a:r>
              <a:rPr lang="en-US" altLang="ko-KR" dirty="0">
                <a:solidFill>
                  <a:srgbClr val="000000"/>
                </a:solidFill>
                <a:highlight>
                  <a:srgbClr val="FFFFFF"/>
                </a:highlight>
                <a:latin typeface="Consolas" panose="020B0609020204030204" pitchFamily="49" charset="0"/>
              </a:rPr>
              <a:t> </a:t>
            </a:r>
            <a:r>
              <a:rPr lang="en-US" altLang="ko-KR" dirty="0">
                <a:solidFill>
                  <a:srgbClr val="001080"/>
                </a:solidFill>
                <a:latin typeface="Consolas" panose="020B0609020204030204" pitchFamily="49" charset="0"/>
              </a:rPr>
              <a:t>PRICE</a:t>
            </a:r>
            <a:r>
              <a:rPr lang="en-US" altLang="ko-KR" dirty="0">
                <a:solidFill>
                  <a:srgbClr val="000000"/>
                </a:solidFill>
                <a:highlight>
                  <a:srgbClr val="FFFFFF"/>
                </a:highlight>
                <a:latin typeface="Consolas" panose="020B0609020204030204" pitchFamily="49" charset="0"/>
              </a:rPr>
              <a:t> = </a:t>
            </a:r>
            <a:r>
              <a:rPr lang="en-US" altLang="ko-KR" dirty="0">
                <a:solidFill>
                  <a:srgbClr val="098658"/>
                </a:solidFill>
                <a:highlight>
                  <a:srgbClr val="FFFFFF"/>
                </a:highlight>
                <a:latin typeface="Consolas" panose="020B0609020204030204" pitchFamily="49" charset="0"/>
              </a:rPr>
              <a:t>20</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a:t>
            </a:r>
          </a:p>
        </p:txBody>
      </p:sp>
      <p:sp>
        <p:nvSpPr>
          <p:cNvPr id="7" name="TextBox 6">
            <a:extLst>
              <a:ext uri="{FF2B5EF4-FFF2-40B4-BE49-F238E27FC236}">
                <a16:creationId xmlns:a16="http://schemas.microsoft.com/office/drawing/2014/main" id="{08C8430B-C593-EC0C-5492-57A00CC7C371}"/>
              </a:ext>
            </a:extLst>
          </p:cNvPr>
          <p:cNvSpPr txBox="1"/>
          <p:nvPr/>
        </p:nvSpPr>
        <p:spPr>
          <a:xfrm>
            <a:off x="1144797" y="5224101"/>
            <a:ext cx="6094708" cy="1477328"/>
          </a:xfrm>
          <a:prstGeom prst="rect">
            <a:avLst/>
          </a:prstGeom>
          <a:noFill/>
          <a:ln>
            <a:solidFill>
              <a:schemeClr val="tx1"/>
            </a:solidFill>
            <a:prstDash val="dash"/>
          </a:ln>
        </p:spPr>
        <p:txBody>
          <a:bodyPr wrap="square">
            <a:spAutoFit/>
          </a:bodyPr>
          <a:lstStyle/>
          <a:p>
            <a:r>
              <a:rPr lang="en-US" altLang="ko-KR" b="0" dirty="0">
                <a:solidFill>
                  <a:srgbClr val="267F99"/>
                </a:solidFill>
                <a:effectLst/>
                <a:highlight>
                  <a:srgbClr val="FFFFFF"/>
                </a:highlight>
                <a:latin typeface="Consolas" panose="020B0609020204030204" pitchFamily="49" charset="0"/>
              </a:rPr>
              <a:t>Item</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a</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AF00DB"/>
                </a:solidFill>
                <a:effectLst/>
                <a:highlight>
                  <a:srgbClr val="FFFFFF"/>
                </a:highlight>
                <a:latin typeface="Consolas" panose="020B0609020204030204" pitchFamily="49" charset="0"/>
              </a:rPr>
              <a:t>new</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795E26"/>
                </a:solidFill>
                <a:effectLst/>
                <a:highlight>
                  <a:srgbClr val="FFFFFF"/>
                </a:highlight>
                <a:latin typeface="Consolas" panose="020B0609020204030204" pitchFamily="49" charset="0"/>
              </a:rPr>
              <a:t>Item</a:t>
            </a:r>
            <a:r>
              <a:rPr lang="en-US" altLang="ko-KR" b="0" dirty="0">
                <a:solidFill>
                  <a:srgbClr val="000000"/>
                </a:solidFill>
                <a:effectLst/>
                <a:highlight>
                  <a:srgbClr val="FFFFFF"/>
                </a:highlight>
                <a:latin typeface="Consolas" panose="020B0609020204030204" pitchFamily="49" charset="0"/>
              </a:rPr>
              <a:t>();</a:t>
            </a:r>
          </a:p>
          <a:p>
            <a:r>
              <a:rPr lang="en-US" altLang="ko-KR" b="0" dirty="0" err="1">
                <a:solidFill>
                  <a:srgbClr val="001080"/>
                </a:solidFill>
                <a:effectLst/>
                <a:highlight>
                  <a:srgbClr val="FFFFFF"/>
                </a:highlight>
                <a:latin typeface="Consolas" panose="020B0609020204030204" pitchFamily="49" charset="0"/>
              </a:rPr>
              <a:t>a</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PRICE</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098658"/>
                </a:solidFill>
                <a:effectLst/>
                <a:highlight>
                  <a:srgbClr val="FFFFFF"/>
                </a:highlight>
                <a:latin typeface="Consolas" panose="020B0609020204030204" pitchFamily="49" charset="0"/>
              </a:rPr>
              <a:t>100</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r>
            <a:br>
              <a:rPr lang="en-US" altLang="ko-KR" b="0" dirty="0">
                <a:solidFill>
                  <a:srgbClr val="000000"/>
                </a:solidFill>
                <a:effectLst/>
                <a:highlight>
                  <a:srgbClr val="FFFFFF"/>
                </a:highlight>
                <a:latin typeface="Consolas" panose="020B0609020204030204" pitchFamily="49" charset="0"/>
              </a:rPr>
            </a:br>
            <a:r>
              <a:rPr lang="en-US" altLang="ko-KR" b="0" dirty="0">
                <a:solidFill>
                  <a:srgbClr val="267F99"/>
                </a:solidFill>
                <a:effectLst/>
                <a:highlight>
                  <a:srgbClr val="FFFFFF"/>
                </a:highlight>
                <a:latin typeface="Consolas" panose="020B0609020204030204" pitchFamily="49" charset="0"/>
              </a:rPr>
              <a:t>Item</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b</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AF00DB"/>
                </a:solidFill>
                <a:effectLst/>
                <a:highlight>
                  <a:srgbClr val="FFFFFF"/>
                </a:highlight>
                <a:latin typeface="Consolas" panose="020B0609020204030204" pitchFamily="49" charset="0"/>
              </a:rPr>
              <a:t>new</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795E26"/>
                </a:solidFill>
                <a:effectLst/>
                <a:highlight>
                  <a:srgbClr val="FFFFFF"/>
                </a:highlight>
                <a:latin typeface="Consolas" panose="020B0609020204030204" pitchFamily="49" charset="0"/>
              </a:rPr>
              <a:t>Item</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1080"/>
                </a:solidFill>
                <a:effectLst/>
                <a:highlight>
                  <a:srgbClr val="FFFFFF"/>
                </a:highlight>
                <a:latin typeface="Consolas" panose="020B0609020204030204" pitchFamily="49" charset="0"/>
              </a:rPr>
              <a:t>System</a:t>
            </a:r>
            <a:r>
              <a:rPr lang="en-US" altLang="ko-KR" b="0" dirty="0">
                <a:solidFill>
                  <a:srgbClr val="000000"/>
                </a:solidFill>
                <a:effectLst/>
                <a:highlight>
                  <a:srgbClr val="FFFFFF"/>
                </a:highlight>
                <a:latin typeface="Consolas" panose="020B0609020204030204" pitchFamily="49" charset="0"/>
              </a:rPr>
              <a:t>.</a:t>
            </a:r>
            <a:r>
              <a:rPr lang="en-US" altLang="ko-KR" b="0" dirty="0">
                <a:solidFill>
                  <a:srgbClr val="001080"/>
                </a:solidFill>
                <a:effectLst/>
                <a:highlight>
                  <a:srgbClr val="FFFFFF"/>
                </a:highlight>
                <a:latin typeface="Consolas" panose="020B0609020204030204" pitchFamily="49" charset="0"/>
              </a:rPr>
              <a:t>out</a:t>
            </a:r>
            <a:r>
              <a:rPr lang="en-US" altLang="ko-KR" b="0" dirty="0">
                <a:solidFill>
                  <a:srgbClr val="000000"/>
                </a:solidFill>
                <a:effectLst/>
                <a:highlight>
                  <a:srgbClr val="FFFFFF"/>
                </a:highlight>
                <a:latin typeface="Consolas" panose="020B0609020204030204" pitchFamily="49" charset="0"/>
              </a:rPr>
              <a:t>.</a:t>
            </a:r>
            <a:r>
              <a:rPr lang="en-US" altLang="ko-KR" b="0" dirty="0">
                <a:solidFill>
                  <a:srgbClr val="795E26"/>
                </a:solidFill>
                <a:effectLst/>
                <a:highlight>
                  <a:srgbClr val="FFFFFF"/>
                </a:highlight>
                <a:latin typeface="Consolas" panose="020B0609020204030204" pitchFamily="49" charset="0"/>
              </a:rPr>
              <a:t>println</a:t>
            </a:r>
            <a:r>
              <a:rPr lang="en-US" altLang="ko-KR" b="0" dirty="0">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b</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001080"/>
                </a:solidFill>
                <a:effectLst/>
                <a:highlight>
                  <a:srgbClr val="FFFFFF"/>
                </a:highlight>
                <a:latin typeface="Consolas" panose="020B0609020204030204" pitchFamily="49" charset="0"/>
              </a:rPr>
              <a:t>PRICE</a:t>
            </a:r>
            <a:r>
              <a:rPr lang="en-US" altLang="ko-KR" b="0" dirty="0">
                <a:solidFill>
                  <a:srgbClr val="000000"/>
                </a:solidFill>
                <a:effectLst/>
                <a:highlight>
                  <a:srgbClr val="FFFFFF"/>
                </a:highlight>
                <a:latin typeface="Consolas" panose="020B0609020204030204" pitchFamily="49" charset="0"/>
              </a:rPr>
              <a:t>);</a:t>
            </a:r>
          </a:p>
        </p:txBody>
      </p:sp>
    </p:spTree>
    <p:extLst>
      <p:ext uri="{BB962C8B-B14F-4D97-AF65-F5344CB8AC3E}">
        <p14:creationId xmlns:p14="http://schemas.microsoft.com/office/powerpoint/2010/main" val="34434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#2 - </a:t>
            </a:r>
            <a:r>
              <a:rPr lang="ko-KR" altLang="en-US" sz="4000" dirty="0"/>
              <a:t>공통 결합 </a:t>
            </a:r>
            <a:r>
              <a:rPr lang="en-US" altLang="ko-KR" sz="4000" dirty="0"/>
              <a:t>(Common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p:txBody>
          <a:bodyPr/>
          <a:lstStyle/>
          <a:p>
            <a:r>
              <a:rPr lang="ko-KR" altLang="en-US" dirty="0"/>
              <a:t>피하는 법</a:t>
            </a:r>
            <a:endParaRPr lang="en-US" altLang="ko-KR" dirty="0"/>
          </a:p>
          <a:p>
            <a:pPr lvl="1"/>
            <a:r>
              <a:rPr lang="ko-KR" altLang="en-US" dirty="0"/>
              <a:t>전역 변수</a:t>
            </a:r>
            <a:r>
              <a:rPr lang="en-US" altLang="ko-KR" dirty="0"/>
              <a:t> </a:t>
            </a:r>
            <a:r>
              <a:rPr lang="ko-KR" altLang="en-US" dirty="0"/>
              <a:t>및</a:t>
            </a:r>
            <a:r>
              <a:rPr lang="en-US" altLang="ko-KR" dirty="0"/>
              <a:t> </a:t>
            </a:r>
            <a:r>
              <a:rPr lang="ko-KR" altLang="en-US" dirty="0"/>
              <a:t>클래스 </a:t>
            </a:r>
            <a:r>
              <a:rPr lang="en-US" altLang="ko-KR" dirty="0"/>
              <a:t>static </a:t>
            </a:r>
            <a:r>
              <a:rPr lang="ko-KR" altLang="en-US" dirty="0"/>
              <a:t>변수 사용을 피함</a:t>
            </a:r>
            <a:endParaRPr lang="en-US" altLang="ko-KR" dirty="0"/>
          </a:p>
          <a:p>
            <a:pPr lvl="1"/>
            <a:r>
              <a:rPr lang="ko-KR" altLang="en-US" dirty="0"/>
              <a:t>만일 공통 </a:t>
            </a:r>
            <a:r>
              <a:rPr lang="ko-KR" altLang="en-US" dirty="0" err="1"/>
              <a:t>설정값</a:t>
            </a:r>
            <a:r>
              <a:rPr lang="ko-KR" altLang="en-US" dirty="0"/>
              <a:t> </a:t>
            </a:r>
            <a:r>
              <a:rPr lang="ko-KR" altLang="en-US" dirty="0" err="1"/>
              <a:t>처럼</a:t>
            </a:r>
            <a:r>
              <a:rPr lang="ko-KR" altLang="en-US" dirty="0"/>
              <a:t> 공유되어야 되는 내용이 있다면</a:t>
            </a:r>
            <a:r>
              <a:rPr lang="en-US" altLang="ko-KR" dirty="0"/>
              <a:t>,</a:t>
            </a:r>
            <a:br>
              <a:rPr lang="en-US" altLang="ko-KR" dirty="0"/>
            </a:br>
            <a:r>
              <a:rPr lang="ko-KR" altLang="en-US" dirty="0"/>
              <a:t>해당 설정 내용을 담고 있는 </a:t>
            </a:r>
            <a:r>
              <a:rPr lang="en-US" altLang="ko-KR" dirty="0"/>
              <a:t>singleton </a:t>
            </a:r>
            <a:r>
              <a:rPr lang="ko-KR" altLang="en-US" dirty="0"/>
              <a:t>객체를 만들어서 사용함</a:t>
            </a:r>
            <a:endParaRPr lang="en-US" altLang="ko-KR" dirty="0"/>
          </a:p>
          <a:p>
            <a:pPr lvl="2"/>
            <a:r>
              <a:rPr lang="ko-KR" altLang="en-US" dirty="0"/>
              <a:t>참고</a:t>
            </a:r>
            <a:r>
              <a:rPr lang="en-US" altLang="ko-KR" dirty="0"/>
              <a:t>: </a:t>
            </a:r>
            <a:r>
              <a:rPr lang="en-US" altLang="ko-KR" b="1" dirty="0"/>
              <a:t>singleton</a:t>
            </a:r>
            <a:r>
              <a:rPr lang="en-US" altLang="ko-KR" dirty="0"/>
              <a:t>: </a:t>
            </a:r>
            <a:r>
              <a:rPr lang="ko-KR" altLang="en-US" dirty="0"/>
              <a:t>오직 하나만 존재하는 객체</a:t>
            </a:r>
          </a:p>
        </p:txBody>
      </p:sp>
      <p:sp>
        <p:nvSpPr>
          <p:cNvPr id="6" name="TextBox 5">
            <a:extLst>
              <a:ext uri="{FF2B5EF4-FFF2-40B4-BE49-F238E27FC236}">
                <a16:creationId xmlns:a16="http://schemas.microsoft.com/office/drawing/2014/main" id="{EE0E1D30-4E10-909F-4657-A07D15DF140E}"/>
              </a:ext>
            </a:extLst>
          </p:cNvPr>
          <p:cNvSpPr txBox="1"/>
          <p:nvPr/>
        </p:nvSpPr>
        <p:spPr>
          <a:xfrm>
            <a:off x="1203055" y="3923008"/>
            <a:ext cx="7716220" cy="2031325"/>
          </a:xfrm>
          <a:prstGeom prst="rect">
            <a:avLst/>
          </a:prstGeom>
          <a:noFill/>
          <a:ln>
            <a:solidFill>
              <a:schemeClr val="tx1"/>
            </a:solidFill>
            <a:prstDash val="dash"/>
          </a:ln>
        </p:spPr>
        <p:txBody>
          <a:bodyPr wrap="square">
            <a:spAutoFit/>
          </a:bodyPr>
          <a:lstStyle/>
          <a:p>
            <a:r>
              <a:rPr lang="en-US" altLang="ko-KR" b="0" dirty="0">
                <a:solidFill>
                  <a:srgbClr val="0000FF"/>
                </a:solidFill>
                <a:effectLst/>
                <a:highlight>
                  <a:srgbClr val="FFFFFF"/>
                </a:highlight>
                <a:latin typeface="Consolas" panose="020B0609020204030204" pitchFamily="49" charset="0"/>
              </a:rPr>
              <a:t>class</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Config</a:t>
            </a:r>
            <a:r>
              <a:rPr lang="en-US" altLang="ko-KR" b="0" dirty="0">
                <a:solidFill>
                  <a:srgbClr val="000000"/>
                </a:solidFill>
                <a:effectLst/>
                <a:highlight>
                  <a:srgbClr val="FFFFFF"/>
                </a:highlight>
                <a:latin typeface="Consolas" panose="020B0609020204030204" pitchFamily="49" charset="0"/>
              </a:rPr>
              <a:t> {</a:t>
            </a:r>
          </a:p>
          <a:p>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00FF"/>
                </a:solidFill>
                <a:effectLst/>
                <a:highlight>
                  <a:srgbClr val="FFFFFF"/>
                </a:highlight>
                <a:latin typeface="Consolas" panose="020B0609020204030204" pitchFamily="49" charset="0"/>
              </a:rPr>
              <a:t>public</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267F99"/>
                </a:solidFill>
                <a:effectLst/>
                <a:highlight>
                  <a:srgbClr val="FFFFFF"/>
                </a:highlight>
                <a:latin typeface="Consolas" panose="020B0609020204030204" pitchFamily="49" charset="0"/>
              </a:rPr>
              <a:t>int</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001080"/>
                </a:solidFill>
                <a:effectLst/>
                <a:highlight>
                  <a:srgbClr val="FFFFFF"/>
                </a:highlight>
                <a:latin typeface="Consolas" panose="020B0609020204030204" pitchFamily="49" charset="0"/>
              </a:rPr>
              <a:t>PRICE</a:t>
            </a:r>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a:t>
            </a:r>
          </a:p>
          <a:p>
            <a:r>
              <a:rPr lang="en-US" altLang="ko-KR" b="0" dirty="0">
                <a:solidFill>
                  <a:srgbClr val="000000"/>
                </a:solidFill>
                <a:effectLst/>
                <a:highlight>
                  <a:srgbClr val="FFFFFF"/>
                </a:highlight>
                <a:latin typeface="Consolas" panose="020B0609020204030204" pitchFamily="49" charset="0"/>
              </a:rPr>
              <a:t/>
            </a:r>
            <a:br>
              <a:rPr lang="en-US" altLang="ko-KR" b="0" dirty="0">
                <a:solidFill>
                  <a:srgbClr val="000000"/>
                </a:solidFill>
                <a:effectLst/>
                <a:highlight>
                  <a:srgbClr val="FFFFFF"/>
                </a:highlight>
                <a:latin typeface="Consolas" panose="020B0609020204030204" pitchFamily="49" charset="0"/>
              </a:rPr>
            </a:br>
            <a:r>
              <a:rPr lang="en-US" altLang="ko-KR" b="0" dirty="0">
                <a:solidFill>
                  <a:srgbClr val="267F99"/>
                </a:solidFill>
                <a:effectLst/>
                <a:highlight>
                  <a:srgbClr val="FFFFFF"/>
                </a:highlight>
                <a:latin typeface="Consolas" panose="020B0609020204030204" pitchFamily="49" charset="0"/>
              </a:rPr>
              <a:t>Config</a:t>
            </a:r>
            <a:r>
              <a:rPr lang="en-US" altLang="ko-KR" b="0" dirty="0">
                <a:solidFill>
                  <a:srgbClr val="000000"/>
                </a:solidFill>
                <a:effectLst/>
                <a:highlight>
                  <a:srgbClr val="FFFFFF"/>
                </a:highlight>
                <a:latin typeface="Consolas" panose="020B0609020204030204" pitchFamily="49" charset="0"/>
              </a:rPr>
              <a:t> </a:t>
            </a:r>
            <a:r>
              <a:rPr lang="en-US" altLang="ko-KR" b="0" dirty="0" err="1">
                <a:solidFill>
                  <a:srgbClr val="001080"/>
                </a:solidFill>
                <a:effectLst/>
                <a:highlight>
                  <a:srgbClr val="FFFFFF"/>
                </a:highlight>
                <a:latin typeface="Consolas" panose="020B0609020204030204" pitchFamily="49" charset="0"/>
              </a:rPr>
              <a:t>globalConfig</a:t>
            </a:r>
            <a:r>
              <a:rPr lang="en-US" altLang="ko-KR" b="0" dirty="0">
                <a:solidFill>
                  <a:srgbClr val="000000"/>
                </a:solidFill>
                <a:effectLst/>
                <a:highlight>
                  <a:srgbClr val="FFFFFF"/>
                </a:highlight>
                <a:latin typeface="Consolas" panose="020B0609020204030204" pitchFamily="49" charset="0"/>
              </a:rPr>
              <a:t> = </a:t>
            </a:r>
            <a:r>
              <a:rPr lang="en-US" altLang="ko-KR" b="0" dirty="0">
                <a:solidFill>
                  <a:srgbClr val="AF00DB"/>
                </a:solidFill>
                <a:effectLst/>
                <a:highlight>
                  <a:srgbClr val="FFFFFF"/>
                </a:highlight>
                <a:latin typeface="Consolas" panose="020B0609020204030204" pitchFamily="49" charset="0"/>
              </a:rPr>
              <a:t>new</a:t>
            </a:r>
            <a:r>
              <a:rPr lang="en-US" altLang="ko-KR" b="0" dirty="0">
                <a:solidFill>
                  <a:srgbClr val="000000"/>
                </a:solidFill>
                <a:effectLst/>
                <a:highlight>
                  <a:srgbClr val="FFFFFF"/>
                </a:highlight>
                <a:latin typeface="Consolas" panose="020B0609020204030204" pitchFamily="49" charset="0"/>
              </a:rPr>
              <a:t> </a:t>
            </a:r>
            <a:r>
              <a:rPr lang="en-US" altLang="ko-KR" b="0" dirty="0">
                <a:solidFill>
                  <a:srgbClr val="795E26"/>
                </a:solidFill>
                <a:effectLst/>
                <a:highlight>
                  <a:srgbClr val="FFFFFF"/>
                </a:highlight>
                <a:latin typeface="Consolas" panose="020B0609020204030204" pitchFamily="49" charset="0"/>
              </a:rPr>
              <a:t>Config</a:t>
            </a:r>
            <a:r>
              <a:rPr lang="en-US" altLang="ko-KR" b="0" dirty="0">
                <a:solidFill>
                  <a:srgbClr val="000000"/>
                </a:solidFill>
                <a:effectLst/>
                <a:highlight>
                  <a:srgbClr val="FFFFFF"/>
                </a:highlight>
                <a:latin typeface="Consolas" panose="020B0609020204030204" pitchFamily="49" charset="0"/>
              </a:rPr>
              <a:t>();</a:t>
            </a:r>
          </a:p>
          <a:p>
            <a:endParaRPr lang="en-US" altLang="ko-KR" b="0" dirty="0">
              <a:solidFill>
                <a:srgbClr val="000000"/>
              </a:solidFill>
              <a:effectLst/>
              <a:highlight>
                <a:srgbClr val="FFFFFF"/>
              </a:highlight>
              <a:latin typeface="Consolas" panose="020B0609020204030204" pitchFamily="49" charset="0"/>
            </a:endParaRPr>
          </a:p>
          <a:p>
            <a:r>
              <a:rPr lang="en-US" altLang="ko-KR" dirty="0">
                <a:solidFill>
                  <a:srgbClr val="000000"/>
                </a:solidFill>
                <a:highlight>
                  <a:srgbClr val="FFFFFF"/>
                </a:highlight>
                <a:latin typeface="Consolas" panose="020B0609020204030204" pitchFamily="49" charset="0"/>
              </a:rPr>
              <a:t>// </a:t>
            </a:r>
            <a:r>
              <a:rPr lang="ko-KR" altLang="en-US" dirty="0">
                <a:solidFill>
                  <a:srgbClr val="000000"/>
                </a:solidFill>
                <a:highlight>
                  <a:srgbClr val="FFFFFF"/>
                </a:highlight>
                <a:latin typeface="Consolas" panose="020B0609020204030204" pitchFamily="49" charset="0"/>
              </a:rPr>
              <a:t>이제 </a:t>
            </a:r>
            <a:r>
              <a:rPr lang="en-US" altLang="ko-KR" dirty="0" err="1">
                <a:solidFill>
                  <a:srgbClr val="000000"/>
                </a:solidFill>
                <a:highlight>
                  <a:srgbClr val="FFFFFF"/>
                </a:highlight>
                <a:latin typeface="Consolas" panose="020B0609020204030204" pitchFamily="49" charset="0"/>
              </a:rPr>
              <a:t>Config.PRICE</a:t>
            </a:r>
            <a:r>
              <a:rPr lang="en-US" altLang="ko-KR" dirty="0">
                <a:solidFill>
                  <a:srgbClr val="000000"/>
                </a:solidFill>
                <a:highlight>
                  <a:srgbClr val="FFFFFF"/>
                </a:highlight>
                <a:latin typeface="Consolas" panose="020B0609020204030204" pitchFamily="49" charset="0"/>
              </a:rPr>
              <a:t> </a:t>
            </a:r>
            <a:r>
              <a:rPr lang="ko-KR" altLang="en-US" dirty="0">
                <a:solidFill>
                  <a:srgbClr val="000000"/>
                </a:solidFill>
                <a:highlight>
                  <a:srgbClr val="FFFFFF"/>
                </a:highlight>
                <a:latin typeface="Consolas" panose="020B0609020204030204" pitchFamily="49" charset="0"/>
              </a:rPr>
              <a:t>가 필요하면 </a:t>
            </a:r>
            <a:r>
              <a:rPr lang="en-US" altLang="ko-KR" dirty="0" err="1">
                <a:solidFill>
                  <a:srgbClr val="000000"/>
                </a:solidFill>
                <a:highlight>
                  <a:srgbClr val="FFFFFF"/>
                </a:highlight>
                <a:latin typeface="Consolas" panose="020B0609020204030204" pitchFamily="49" charset="0"/>
              </a:rPr>
              <a:t>globalConfig.PRICE</a:t>
            </a:r>
            <a:r>
              <a:rPr lang="en-US" altLang="ko-KR" dirty="0">
                <a:solidFill>
                  <a:srgbClr val="000000"/>
                </a:solidFill>
                <a:highlight>
                  <a:srgbClr val="FFFFFF"/>
                </a:highlight>
                <a:latin typeface="Consolas" panose="020B0609020204030204" pitchFamily="49" charset="0"/>
              </a:rPr>
              <a:t> </a:t>
            </a:r>
            <a:r>
              <a:rPr lang="ko-KR" altLang="en-US" dirty="0">
                <a:solidFill>
                  <a:srgbClr val="000000"/>
                </a:solidFill>
                <a:highlight>
                  <a:srgbClr val="FFFFFF"/>
                </a:highlight>
                <a:latin typeface="Consolas" panose="020B0609020204030204" pitchFamily="49" charset="0"/>
              </a:rPr>
              <a:t>를 이용함</a:t>
            </a:r>
            <a:endParaRPr lang="en-US" altLang="ko-KR" b="0" dirty="0">
              <a:solidFill>
                <a:srgbClr val="000000"/>
              </a:solidFill>
              <a:effectLst/>
              <a:highlight>
                <a:srgbClr val="FFFFFF"/>
              </a:highlight>
              <a:latin typeface="Consolas" panose="020B0609020204030204" pitchFamily="49" charset="0"/>
            </a:endParaRPr>
          </a:p>
        </p:txBody>
      </p:sp>
    </p:spTree>
    <p:extLst>
      <p:ext uri="{BB962C8B-B14F-4D97-AF65-F5344CB8AC3E}">
        <p14:creationId xmlns:p14="http://schemas.microsoft.com/office/powerpoint/2010/main" val="56931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#3 - </a:t>
            </a:r>
            <a:r>
              <a:rPr lang="ko-KR" altLang="en-US" sz="4000" dirty="0"/>
              <a:t>제어 결합 </a:t>
            </a:r>
            <a:r>
              <a:rPr lang="en-US" altLang="ko-KR" sz="4000" dirty="0"/>
              <a:t>(Control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a:xfrm>
            <a:off x="340964" y="1216617"/>
            <a:ext cx="11512368" cy="5509647"/>
          </a:xfrm>
        </p:spPr>
        <p:txBody>
          <a:bodyPr>
            <a:normAutofit/>
          </a:bodyPr>
          <a:lstStyle/>
          <a:p>
            <a:r>
              <a:rPr lang="ko-KR" altLang="en-US" dirty="0"/>
              <a:t>매개변수 등으로 다른 모듈의 제어 흐름 경로를 바꿀 수 있는 경우</a:t>
            </a:r>
            <a:endParaRPr lang="en-US" altLang="ko-KR" dirty="0"/>
          </a:p>
          <a:p>
            <a:endParaRPr lang="en-US" altLang="ko-KR" dirty="0"/>
          </a:p>
          <a:p>
            <a:endParaRPr lang="en-US" altLang="ko-KR" dirty="0"/>
          </a:p>
          <a:p>
            <a:endParaRPr lang="en-US" altLang="ko-KR" dirty="0"/>
          </a:p>
          <a:p>
            <a:endParaRPr lang="en-US" altLang="ko-KR" dirty="0"/>
          </a:p>
          <a:p>
            <a:endParaRPr lang="en-US" altLang="ko-KR" dirty="0"/>
          </a:p>
          <a:p>
            <a:endParaRPr lang="ko-KR" altLang="en-US" dirty="0"/>
          </a:p>
        </p:txBody>
      </p:sp>
      <p:sp>
        <p:nvSpPr>
          <p:cNvPr id="5" name="TextBox 4">
            <a:extLst>
              <a:ext uri="{FF2B5EF4-FFF2-40B4-BE49-F238E27FC236}">
                <a16:creationId xmlns:a16="http://schemas.microsoft.com/office/drawing/2014/main" id="{90E3F00F-4E3F-0E67-40B7-E001BBA6B694}"/>
              </a:ext>
            </a:extLst>
          </p:cNvPr>
          <p:cNvSpPr txBox="1"/>
          <p:nvPr/>
        </p:nvSpPr>
        <p:spPr>
          <a:xfrm>
            <a:off x="727213" y="1858763"/>
            <a:ext cx="6420592" cy="2585323"/>
          </a:xfrm>
          <a:prstGeom prst="rect">
            <a:avLst/>
          </a:prstGeom>
          <a:noFill/>
          <a:ln>
            <a:solidFill>
              <a:schemeClr val="tx1"/>
            </a:solidFill>
            <a:prstDash val="dash"/>
          </a:ln>
        </p:spPr>
        <p:txBody>
          <a:bodyPr wrap="square">
            <a:spAutoFit/>
          </a:bodyPr>
          <a:lstStyle/>
          <a:p>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class</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Store</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void</a:t>
            </a:r>
            <a:r>
              <a:rPr lang="en-US" altLang="ko-KR" dirty="0">
                <a:solidFill>
                  <a:srgbClr val="000000"/>
                </a:solidFill>
                <a:highlight>
                  <a:srgbClr val="FFFFFF"/>
                </a:highlight>
                <a:latin typeface="Consolas" panose="020B0609020204030204" pitchFamily="49" charset="0"/>
              </a:rPr>
              <a:t> </a:t>
            </a:r>
            <a:r>
              <a:rPr lang="en-US" altLang="ko-KR" dirty="0" err="1">
                <a:solidFill>
                  <a:srgbClr val="795E26"/>
                </a:solidFill>
                <a:highlight>
                  <a:srgbClr val="FFFFFF"/>
                </a:highlight>
                <a:latin typeface="Consolas" panose="020B0609020204030204" pitchFamily="49" charset="0"/>
              </a:rPr>
              <a:t>onPurchase</a:t>
            </a:r>
            <a:r>
              <a:rPr lang="en-US" altLang="ko-KR" dirty="0">
                <a:solidFill>
                  <a:srgbClr val="000000"/>
                </a:solidFill>
                <a:highlight>
                  <a:srgbClr val="FFFFFF"/>
                </a:highlight>
                <a:latin typeface="Consolas" panose="020B0609020204030204" pitchFamily="49" charset="0"/>
              </a:rPr>
              <a:t>(</a:t>
            </a:r>
            <a:r>
              <a:rPr lang="en-US" altLang="ko-KR" dirty="0" err="1">
                <a:solidFill>
                  <a:srgbClr val="267F99"/>
                </a:solidFill>
                <a:highlight>
                  <a:srgbClr val="FFFFFF"/>
                </a:highlight>
                <a:latin typeface="Consolas" panose="020B0609020204030204" pitchFamily="49" charset="0"/>
              </a:rPr>
              <a:t>boolean</a:t>
            </a:r>
            <a:r>
              <a:rPr lang="en-US" altLang="ko-KR" dirty="0">
                <a:solidFill>
                  <a:srgbClr val="000000"/>
                </a:solidFill>
                <a:highlight>
                  <a:srgbClr val="FFFFFF"/>
                </a:highlight>
                <a:latin typeface="Consolas" panose="020B0609020204030204" pitchFamily="49" charset="0"/>
              </a:rPr>
              <a:t> </a:t>
            </a:r>
            <a:r>
              <a:rPr lang="en-US" altLang="ko-KR" dirty="0" err="1">
                <a:solidFill>
                  <a:srgbClr val="001080"/>
                </a:solidFill>
                <a:highlight>
                  <a:srgbClr val="FFFFFF"/>
                </a:highlight>
                <a:latin typeface="Consolas" panose="020B0609020204030204" pitchFamily="49" charset="0"/>
              </a:rPr>
              <a:t>isPromotion</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AF00DB"/>
                </a:solidFill>
                <a:highlight>
                  <a:srgbClr val="FFFFFF"/>
                </a:highlight>
                <a:latin typeface="Consolas" panose="020B0609020204030204" pitchFamily="49" charset="0"/>
              </a:rPr>
              <a:t>if</a:t>
            </a:r>
            <a:r>
              <a:rPr lang="en-US" altLang="ko-KR" dirty="0">
                <a:solidFill>
                  <a:srgbClr val="000000"/>
                </a:solidFill>
                <a:highlight>
                  <a:srgbClr val="FFFFFF"/>
                </a:highlight>
                <a:latin typeface="Consolas" panose="020B0609020204030204" pitchFamily="49" charset="0"/>
              </a:rPr>
              <a:t> (</a:t>
            </a:r>
            <a:r>
              <a:rPr lang="en-US" altLang="ko-KR" dirty="0" err="1">
                <a:solidFill>
                  <a:srgbClr val="001080"/>
                </a:solidFill>
                <a:highlight>
                  <a:srgbClr val="FFFFFF"/>
                </a:highlight>
                <a:latin typeface="Consolas" panose="020B0609020204030204" pitchFamily="49" charset="0"/>
              </a:rPr>
              <a:t>isPromotion</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8000"/>
                </a:solidFill>
                <a:highlight>
                  <a:srgbClr val="FFFFFF"/>
                </a:highlight>
                <a:latin typeface="Consolas" panose="020B0609020204030204" pitchFamily="49" charset="0"/>
              </a:rPr>
              <a:t>// </a:t>
            </a:r>
            <a:r>
              <a:rPr lang="ko-KR" altLang="en-US" dirty="0">
                <a:solidFill>
                  <a:srgbClr val="008000"/>
                </a:solidFill>
                <a:highlight>
                  <a:srgbClr val="FFFFFF"/>
                </a:highlight>
                <a:latin typeface="Consolas" panose="020B0609020204030204" pitchFamily="49" charset="0"/>
              </a:rPr>
              <a:t>할인된 가격</a:t>
            </a:r>
            <a:endParaRPr lang="ko-KR" altLang="en-US" dirty="0">
              <a:solidFill>
                <a:srgbClr val="000000"/>
              </a:solidFill>
              <a:highlight>
                <a:srgbClr val="FFFFFF"/>
              </a:highlight>
              <a:latin typeface="Consolas" panose="020B0609020204030204" pitchFamily="49" charset="0"/>
            </a:endParaRPr>
          </a:p>
          <a:p>
            <a:r>
              <a:rPr lang="ko-KR" altLang="en-US" dirty="0">
                <a:solidFill>
                  <a:srgbClr val="000000"/>
                </a:solidFill>
                <a:highlight>
                  <a:srgbClr val="FFFFFF"/>
                </a:highlight>
                <a:latin typeface="Consolas" panose="020B0609020204030204" pitchFamily="49" charset="0"/>
              </a:rPr>
              <a:t>    </a:t>
            </a:r>
            <a:r>
              <a:rPr lang="en-US" altLang="ko-KR" dirty="0">
                <a:solidFill>
                  <a:srgbClr val="000000"/>
                </a:solidFill>
                <a:highlight>
                  <a:srgbClr val="FFFFFF"/>
                </a:highlight>
                <a:latin typeface="Consolas" panose="020B0609020204030204" pitchFamily="49" charset="0"/>
              </a:rPr>
              <a:t>} </a:t>
            </a:r>
            <a:r>
              <a:rPr lang="en-US" altLang="ko-KR" dirty="0">
                <a:solidFill>
                  <a:srgbClr val="AF00DB"/>
                </a:solidFill>
                <a:highlight>
                  <a:srgbClr val="FFFFFF"/>
                </a:highlight>
                <a:latin typeface="Consolas" panose="020B0609020204030204" pitchFamily="49" charset="0"/>
              </a:rPr>
              <a:t>else</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8000"/>
                </a:solidFill>
                <a:highlight>
                  <a:srgbClr val="FFFFFF"/>
                </a:highlight>
                <a:latin typeface="Consolas" panose="020B0609020204030204" pitchFamily="49" charset="0"/>
              </a:rPr>
              <a:t>// </a:t>
            </a:r>
            <a:r>
              <a:rPr lang="ko-KR" altLang="en-US" dirty="0">
                <a:solidFill>
                  <a:srgbClr val="008000"/>
                </a:solidFill>
                <a:highlight>
                  <a:srgbClr val="FFFFFF"/>
                </a:highlight>
                <a:latin typeface="Consolas" panose="020B0609020204030204" pitchFamily="49" charset="0"/>
              </a:rPr>
              <a:t>정가</a:t>
            </a:r>
            <a:endParaRPr lang="ko-KR" altLang="en-US" dirty="0">
              <a:solidFill>
                <a:srgbClr val="000000"/>
              </a:solidFill>
              <a:highlight>
                <a:srgbClr val="FFFFFF"/>
              </a:highlight>
              <a:latin typeface="Consolas" panose="020B0609020204030204" pitchFamily="49" charset="0"/>
            </a:endParaRPr>
          </a:p>
          <a:p>
            <a:r>
              <a:rPr lang="ko-KR" altLang="en-US" dirty="0">
                <a:solidFill>
                  <a:srgbClr val="000000"/>
                </a:solidFill>
                <a:highlight>
                  <a:srgbClr val="FFFFFF"/>
                </a:highlight>
                <a:latin typeface="Consolas" panose="020B0609020204030204" pitchFamily="49" charset="0"/>
              </a:rPr>
              <a:t>    </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932581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#3 - </a:t>
            </a:r>
            <a:r>
              <a:rPr lang="ko-KR" altLang="en-US" sz="4000" dirty="0"/>
              <a:t>제어 결합 </a:t>
            </a:r>
            <a:r>
              <a:rPr lang="en-US" altLang="ko-KR" sz="4000" dirty="0"/>
              <a:t>(Control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a:xfrm>
            <a:off x="340964" y="1216617"/>
            <a:ext cx="11512368" cy="5509647"/>
          </a:xfrm>
        </p:spPr>
        <p:txBody>
          <a:bodyPr>
            <a:normAutofit/>
          </a:bodyPr>
          <a:lstStyle/>
          <a:p>
            <a:r>
              <a:rPr lang="ko-KR" altLang="en-US" dirty="0"/>
              <a:t>피하는 법</a:t>
            </a:r>
            <a:endParaRPr lang="en-US" altLang="ko-KR" dirty="0"/>
          </a:p>
          <a:p>
            <a:pPr lvl="1"/>
            <a:r>
              <a:rPr lang="ko-KR" altLang="en-US" dirty="0"/>
              <a:t>방법 </a:t>
            </a:r>
            <a:r>
              <a:rPr lang="en-US" altLang="ko-KR" dirty="0"/>
              <a:t>#1: </a:t>
            </a:r>
            <a:r>
              <a:rPr lang="ko-KR" altLang="en-US" dirty="0"/>
              <a:t>메서드를 세분화 하고 호출하는 측에서 의도에 따라 구분해서 호출함</a:t>
            </a:r>
            <a:endParaRPr lang="en-US" altLang="ko-KR" dirty="0"/>
          </a:p>
          <a:p>
            <a:pPr lvl="2"/>
            <a:r>
              <a:rPr lang="ko-KR" altLang="en-US" dirty="0"/>
              <a:t>위의 예에서는 </a:t>
            </a:r>
            <a:r>
              <a:rPr lang="en-US" altLang="ko-KR" dirty="0" err="1">
                <a:solidFill>
                  <a:srgbClr val="795E26"/>
                </a:solidFill>
                <a:highlight>
                  <a:srgbClr val="FFFFFF"/>
                </a:highlight>
                <a:latin typeface="Consolas" panose="020B0609020204030204" pitchFamily="49" charset="0"/>
              </a:rPr>
              <a:t>onPurchase</a:t>
            </a:r>
            <a:r>
              <a:rPr lang="en-US" altLang="ko-KR" dirty="0">
                <a:solidFill>
                  <a:srgbClr val="000000"/>
                </a:solidFill>
                <a:highlight>
                  <a:srgbClr val="FFFFFF"/>
                </a:highlight>
                <a:latin typeface="Consolas" panose="020B0609020204030204" pitchFamily="49" charset="0"/>
              </a:rPr>
              <a:t>()</a:t>
            </a:r>
            <a:r>
              <a:rPr lang="en-US" altLang="ko-KR" dirty="0"/>
              <a:t> </a:t>
            </a:r>
            <a:r>
              <a:rPr lang="ko-KR" altLang="en-US" dirty="0"/>
              <a:t>안에서 </a:t>
            </a:r>
            <a:r>
              <a:rPr lang="en-US" altLang="ko-KR" dirty="0"/>
              <a:t>flag </a:t>
            </a:r>
            <a:r>
              <a:rPr lang="ko-KR" altLang="en-US" dirty="0"/>
              <a:t>로 구분할 것이 아니라</a:t>
            </a:r>
            <a:r>
              <a:rPr lang="en-US" altLang="ko-KR" dirty="0"/>
              <a:t>,</a:t>
            </a:r>
            <a:br>
              <a:rPr lang="en-US" altLang="ko-KR" dirty="0"/>
            </a:br>
            <a:r>
              <a:rPr lang="en-US" altLang="ko-KR" dirty="0" err="1">
                <a:solidFill>
                  <a:srgbClr val="795E26"/>
                </a:solidFill>
                <a:highlight>
                  <a:srgbClr val="FFFFFF"/>
                </a:highlight>
                <a:latin typeface="Consolas" panose="020B0609020204030204" pitchFamily="49" charset="0"/>
              </a:rPr>
              <a:t>onPurchase</a:t>
            </a:r>
            <a:r>
              <a:rPr lang="en-US" altLang="ko-KR" dirty="0">
                <a:solidFill>
                  <a:srgbClr val="000000"/>
                </a:solidFill>
                <a:highlight>
                  <a:srgbClr val="FFFFFF"/>
                </a:highlight>
                <a:latin typeface="Consolas" panose="020B0609020204030204" pitchFamily="49" charset="0"/>
              </a:rPr>
              <a:t>()</a:t>
            </a:r>
            <a:r>
              <a:rPr lang="en-US" altLang="ko-KR" dirty="0"/>
              <a:t> </a:t>
            </a:r>
            <a:r>
              <a:rPr lang="ko-KR" altLang="en-US" dirty="0"/>
              <a:t>를</a:t>
            </a:r>
            <a:r>
              <a:rPr lang="en-US" altLang="ko-KR" dirty="0"/>
              <a:t/>
            </a:r>
            <a:br>
              <a:rPr lang="en-US" altLang="ko-KR" dirty="0"/>
            </a:br>
            <a:r>
              <a:rPr lang="ko-KR" altLang="en-US" dirty="0"/>
              <a:t>①처음부터 할인 가격</a:t>
            </a:r>
            <a:r>
              <a:rPr lang="en-US" altLang="ko-KR" dirty="0"/>
              <a:t>, </a:t>
            </a:r>
            <a:r>
              <a:rPr lang="ko-KR" altLang="en-US" dirty="0"/>
              <a:t>정상 가격 두개의 메서드로 나누고</a:t>
            </a:r>
            <a:r>
              <a:rPr lang="en-US" altLang="ko-KR" dirty="0"/>
              <a:t/>
            </a:r>
            <a:br>
              <a:rPr lang="en-US" altLang="ko-KR" dirty="0"/>
            </a:br>
            <a:r>
              <a:rPr lang="ko-KR" altLang="en-US" dirty="0"/>
              <a:t>②호출하는 측에서 상황에 맞는 메서드를 호출하게 변경</a:t>
            </a:r>
            <a:endParaRPr lang="en-US" altLang="ko-KR" dirty="0"/>
          </a:p>
        </p:txBody>
      </p:sp>
    </p:spTree>
    <p:extLst>
      <p:ext uri="{BB962C8B-B14F-4D97-AF65-F5344CB8AC3E}">
        <p14:creationId xmlns:p14="http://schemas.microsoft.com/office/powerpoint/2010/main" val="4172133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#3 - </a:t>
            </a:r>
            <a:r>
              <a:rPr lang="ko-KR" altLang="en-US" sz="4000" dirty="0"/>
              <a:t>제어 결합 </a:t>
            </a:r>
            <a:r>
              <a:rPr lang="en-US" altLang="ko-KR" sz="4000" dirty="0"/>
              <a:t>(Control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a:xfrm>
            <a:off x="340964" y="1216617"/>
            <a:ext cx="11512368" cy="5509647"/>
          </a:xfrm>
        </p:spPr>
        <p:txBody>
          <a:bodyPr>
            <a:normAutofit/>
          </a:bodyPr>
          <a:lstStyle/>
          <a:p>
            <a:r>
              <a:rPr lang="ko-KR" altLang="en-US" dirty="0"/>
              <a:t>피하는 법</a:t>
            </a:r>
            <a:endParaRPr lang="en-US" altLang="ko-KR" dirty="0"/>
          </a:p>
          <a:p>
            <a:pPr lvl="1"/>
            <a:r>
              <a:rPr lang="ko-KR" altLang="en-US" dirty="0"/>
              <a:t>방법 </a:t>
            </a:r>
            <a:r>
              <a:rPr lang="en-US" altLang="ko-KR" dirty="0"/>
              <a:t>#2: </a:t>
            </a:r>
            <a:r>
              <a:rPr lang="ko-KR" altLang="en-US" dirty="0"/>
              <a:t>클래스의 다형성을 이용함</a:t>
            </a:r>
            <a:endParaRPr lang="en-US" altLang="ko-KR" dirty="0"/>
          </a:p>
          <a:p>
            <a:pPr lvl="2"/>
            <a:r>
              <a:rPr lang="ko-KR" altLang="en-US" dirty="0"/>
              <a:t>앞의 예는 정상가격을 계산하는 자식 클래스와 할인 가격을 계산하는 자식 클래스를 두고</a:t>
            </a:r>
            <a:r>
              <a:rPr lang="en-US" altLang="ko-KR" dirty="0"/>
              <a:t/>
            </a:r>
            <a:br>
              <a:rPr lang="en-US" altLang="ko-KR" dirty="0"/>
            </a:br>
            <a:r>
              <a:rPr lang="ko-KR" altLang="en-US" dirty="0"/>
              <a:t>이 둘이 </a:t>
            </a:r>
            <a:r>
              <a:rPr lang="en-US" altLang="ko-KR" dirty="0" err="1">
                <a:solidFill>
                  <a:srgbClr val="795E26"/>
                </a:solidFill>
                <a:highlight>
                  <a:srgbClr val="FFFFFF"/>
                </a:highlight>
                <a:latin typeface="Consolas" panose="020B0609020204030204" pitchFamily="49" charset="0"/>
              </a:rPr>
              <a:t>onPurchase</a:t>
            </a:r>
            <a:r>
              <a:rPr lang="en-US" altLang="ko-KR" dirty="0">
                <a:solidFill>
                  <a:srgbClr val="000000"/>
                </a:solidFill>
                <a:highlight>
                  <a:srgbClr val="FFFFFF"/>
                </a:highlight>
                <a:latin typeface="Consolas" panose="020B0609020204030204" pitchFamily="49" charset="0"/>
              </a:rPr>
              <a:t>()</a:t>
            </a:r>
            <a:r>
              <a:rPr lang="ko-KR" altLang="en-US" dirty="0"/>
              <a:t>를 </a:t>
            </a:r>
            <a:r>
              <a:rPr lang="en-US" altLang="ko-KR" dirty="0"/>
              <a:t>override </a:t>
            </a:r>
            <a:r>
              <a:rPr lang="ko-KR" altLang="en-US" dirty="0"/>
              <a:t>할 수 있음</a:t>
            </a:r>
            <a:r>
              <a:rPr lang="en-US" altLang="ko-KR" dirty="0"/>
              <a:t>.</a:t>
            </a:r>
          </a:p>
          <a:p>
            <a:pPr lvl="3"/>
            <a:r>
              <a:rPr lang="ko-KR" altLang="en-US" dirty="0"/>
              <a:t>이 때 부모는 </a:t>
            </a:r>
            <a:r>
              <a:rPr lang="en-US" altLang="ko-KR" dirty="0"/>
              <a:t>abstract class </a:t>
            </a:r>
            <a:r>
              <a:rPr lang="ko-KR" altLang="en-US" dirty="0"/>
              <a:t>나 </a:t>
            </a:r>
            <a:r>
              <a:rPr lang="en-US" altLang="ko-KR" dirty="0"/>
              <a:t>interface </a:t>
            </a:r>
            <a:r>
              <a:rPr lang="ko-KR" altLang="en-US" dirty="0"/>
              <a:t>로 변경</a:t>
            </a:r>
            <a:endParaRPr lang="en-US" altLang="ko-KR" dirty="0"/>
          </a:p>
        </p:txBody>
      </p:sp>
      <p:sp>
        <p:nvSpPr>
          <p:cNvPr id="5" name="TextBox 4">
            <a:extLst>
              <a:ext uri="{FF2B5EF4-FFF2-40B4-BE49-F238E27FC236}">
                <a16:creationId xmlns:a16="http://schemas.microsoft.com/office/drawing/2014/main" id="{A8703EE9-4971-5126-8592-E178408C5A4C}"/>
              </a:ext>
            </a:extLst>
          </p:cNvPr>
          <p:cNvSpPr txBox="1"/>
          <p:nvPr/>
        </p:nvSpPr>
        <p:spPr>
          <a:xfrm>
            <a:off x="6968067" y="3680848"/>
            <a:ext cx="4711409" cy="646331"/>
          </a:xfrm>
          <a:prstGeom prst="rect">
            <a:avLst/>
          </a:prstGeom>
          <a:noFill/>
          <a:ln>
            <a:solidFill>
              <a:schemeClr val="tx1"/>
            </a:solidFill>
            <a:prstDash val="dash"/>
          </a:ln>
        </p:spPr>
        <p:txBody>
          <a:bodyPr wrap="square">
            <a:spAutoFit/>
          </a:bodyPr>
          <a:lstStyle/>
          <a:p>
            <a:r>
              <a:rPr lang="en-US" altLang="ko-KR" b="0" dirty="0">
                <a:solidFill>
                  <a:srgbClr val="000000"/>
                </a:solidFill>
                <a:effectLst/>
                <a:highlight>
                  <a:srgbClr val="FFFFFF"/>
                </a:highlight>
                <a:latin typeface="Consolas" panose="020B0609020204030204" pitchFamily="49" charset="0"/>
              </a:rPr>
              <a:t>Store </a:t>
            </a:r>
            <a:r>
              <a:rPr lang="en-US" altLang="ko-KR" dirty="0" err="1" smtClean="0">
                <a:solidFill>
                  <a:srgbClr val="001080"/>
                </a:solidFill>
                <a:highlight>
                  <a:srgbClr val="FFFFFF"/>
                </a:highlight>
                <a:latin typeface="Consolas" panose="020B0609020204030204" pitchFamily="49" charset="0"/>
              </a:rPr>
              <a:t>store</a:t>
            </a:r>
            <a:r>
              <a:rPr lang="en-US" altLang="ko-KR" smtClean="0">
                <a:solidFill>
                  <a:srgbClr val="001080"/>
                </a:solidFill>
                <a:highlight>
                  <a:srgbClr val="FFFFFF"/>
                </a:highlight>
                <a:latin typeface="Consolas" panose="020B0609020204030204" pitchFamily="49" charset="0"/>
              </a:rPr>
              <a:t> </a:t>
            </a:r>
            <a:r>
              <a:rPr lang="en-US" altLang="ko-KR" b="0" smtClean="0">
                <a:solidFill>
                  <a:srgbClr val="000000"/>
                </a:solidFill>
                <a:effectLst/>
                <a:highlight>
                  <a:srgbClr val="FFFFFF"/>
                </a:highlight>
                <a:latin typeface="Consolas" panose="020B0609020204030204" pitchFamily="49" charset="0"/>
              </a:rPr>
              <a:t>= </a:t>
            </a:r>
            <a:r>
              <a:rPr lang="en-US" altLang="ko-KR" b="0" dirty="0">
                <a:solidFill>
                  <a:srgbClr val="AF00DB"/>
                </a:solidFill>
                <a:effectLst/>
                <a:highlight>
                  <a:srgbClr val="FFFFFF"/>
                </a:highlight>
                <a:latin typeface="Consolas" panose="020B0609020204030204" pitchFamily="49" charset="0"/>
              </a:rPr>
              <a:t>new</a:t>
            </a:r>
            <a:r>
              <a:rPr lang="en-US" altLang="ko-KR" b="0" dirty="0">
                <a:solidFill>
                  <a:srgbClr val="000000"/>
                </a:solidFill>
                <a:effectLst/>
                <a:highlight>
                  <a:srgbClr val="FFFFFF"/>
                </a:highlight>
                <a:latin typeface="Consolas" panose="020B0609020204030204" pitchFamily="49" charset="0"/>
              </a:rPr>
              <a:t> </a:t>
            </a:r>
            <a:r>
              <a:rPr lang="en-US" altLang="ko-KR" b="0" dirty="0" err="1">
                <a:solidFill>
                  <a:srgbClr val="795E26"/>
                </a:solidFill>
                <a:effectLst/>
                <a:highlight>
                  <a:srgbClr val="FFFFFF"/>
                </a:highlight>
                <a:latin typeface="Consolas" panose="020B0609020204030204" pitchFamily="49" charset="0"/>
              </a:rPr>
              <a:t>DiscountedStore</a:t>
            </a:r>
            <a:r>
              <a:rPr lang="en-US" altLang="ko-KR" b="0" dirty="0">
                <a:solidFill>
                  <a:srgbClr val="000000"/>
                </a:solidFill>
                <a:effectLst/>
                <a:highlight>
                  <a:srgbClr val="FFFFFF"/>
                </a:highlight>
                <a:latin typeface="Consolas" panose="020B0609020204030204" pitchFamily="49" charset="0"/>
              </a:rPr>
              <a:t>();</a:t>
            </a:r>
          </a:p>
          <a:p>
            <a:r>
              <a:rPr lang="en-US" altLang="ko-KR" b="0" dirty="0" err="1">
                <a:solidFill>
                  <a:srgbClr val="001080"/>
                </a:solidFill>
                <a:effectLst/>
                <a:highlight>
                  <a:srgbClr val="FFFFFF"/>
                </a:highlight>
                <a:latin typeface="Consolas" panose="020B0609020204030204" pitchFamily="49" charset="0"/>
              </a:rPr>
              <a:t>store</a:t>
            </a:r>
            <a:r>
              <a:rPr lang="en-US" altLang="ko-KR" b="0" dirty="0" err="1">
                <a:solidFill>
                  <a:srgbClr val="000000"/>
                </a:solidFill>
                <a:effectLst/>
                <a:highlight>
                  <a:srgbClr val="FFFFFF"/>
                </a:highlight>
                <a:latin typeface="Consolas" panose="020B0609020204030204" pitchFamily="49" charset="0"/>
              </a:rPr>
              <a:t>.</a:t>
            </a:r>
            <a:r>
              <a:rPr lang="en-US" altLang="ko-KR" b="0" dirty="0" err="1">
                <a:solidFill>
                  <a:srgbClr val="795E26"/>
                </a:solidFill>
                <a:effectLst/>
                <a:highlight>
                  <a:srgbClr val="FFFFFF"/>
                </a:highlight>
                <a:latin typeface="Consolas" panose="020B0609020204030204" pitchFamily="49" charset="0"/>
              </a:rPr>
              <a:t>onPurchase</a:t>
            </a:r>
            <a:r>
              <a:rPr lang="en-US" altLang="ko-KR" b="0" dirty="0">
                <a:solidFill>
                  <a:srgbClr val="000000"/>
                </a:solidFill>
                <a:effectLst/>
                <a:highlight>
                  <a:srgbClr val="FFFFFF"/>
                </a:highlight>
                <a:latin typeface="Consolas" panose="020B0609020204030204" pitchFamily="49" charset="0"/>
              </a:rPr>
              <a:t>(...);</a:t>
            </a:r>
          </a:p>
        </p:txBody>
      </p:sp>
      <p:pic>
        <p:nvPicPr>
          <p:cNvPr id="2052" name="Picture 4">
            <a:extLst>
              <a:ext uri="{FF2B5EF4-FFF2-40B4-BE49-F238E27FC236}">
                <a16:creationId xmlns:a16="http://schemas.microsoft.com/office/drawing/2014/main" id="{B6FE29FD-F498-8885-24A3-769802DD25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51" t="7634" r="6216" b="6509"/>
          <a:stretch/>
        </p:blipFill>
        <p:spPr bwMode="auto">
          <a:xfrm>
            <a:off x="2026404" y="3771566"/>
            <a:ext cx="4069596" cy="2811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016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#4 - </a:t>
            </a:r>
            <a:r>
              <a:rPr lang="ko-KR" altLang="en-US" sz="4000" dirty="0"/>
              <a:t>스탬프 결합 </a:t>
            </a:r>
            <a:r>
              <a:rPr lang="en-US" altLang="ko-KR" sz="4000" dirty="0"/>
              <a:t>(Stamp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p:txBody>
          <a:bodyPr>
            <a:normAutofit fontScale="92500" lnSpcReduction="20000"/>
          </a:bodyPr>
          <a:lstStyle/>
          <a:p>
            <a:r>
              <a:rPr lang="ko-KR" altLang="en-US" dirty="0"/>
              <a:t>모듈 간 복합 자료 구조를 공유할 때</a:t>
            </a:r>
            <a:endParaRPr lang="en-US" altLang="ko-KR" dirty="0"/>
          </a:p>
          <a:p>
            <a:pPr lvl="1"/>
            <a:r>
              <a:rPr lang="ko-KR" altLang="en-US" dirty="0"/>
              <a:t>예</a:t>
            </a:r>
            <a:r>
              <a:rPr lang="en-US" altLang="ko-KR" dirty="0"/>
              <a:t>: User DB </a:t>
            </a:r>
            <a:r>
              <a:rPr lang="ko-KR" altLang="en-US" dirty="0"/>
              <a:t>레코드를 표현하기 위한 객체를 함수 인자로 넘길 때 </a:t>
            </a:r>
            <a:endParaRPr lang="en-US" altLang="ko-KR" dirty="0"/>
          </a:p>
          <a:p>
            <a:pPr lvl="1"/>
            <a:endParaRPr lang="en-US" altLang="ko-KR" dirty="0"/>
          </a:p>
          <a:p>
            <a:pPr lvl="1"/>
            <a:endParaRPr lang="en-US" altLang="ko-KR" dirty="0"/>
          </a:p>
          <a:p>
            <a:pPr lvl="1"/>
            <a:endParaRPr lang="en-US" altLang="ko-KR" dirty="0"/>
          </a:p>
          <a:p>
            <a:pPr lvl="1"/>
            <a:endParaRPr lang="en-US" altLang="ko-KR" dirty="0"/>
          </a:p>
          <a:p>
            <a:pPr marL="457200" lvl="1" indent="0">
              <a:buNone/>
            </a:pPr>
            <a:endParaRPr lang="en-US" altLang="ko-KR" dirty="0"/>
          </a:p>
          <a:p>
            <a:pPr lvl="1"/>
            <a:r>
              <a:rPr lang="ko-KR" altLang="en-US" dirty="0"/>
              <a:t>비교</a:t>
            </a:r>
            <a:r>
              <a:rPr lang="en-US" altLang="ko-KR" dirty="0"/>
              <a:t>: </a:t>
            </a:r>
            <a:r>
              <a:rPr lang="ko-KR" altLang="en-US" dirty="0"/>
              <a:t>뒤에 나오는 </a:t>
            </a:r>
            <a:r>
              <a:rPr lang="en-US" altLang="ko-KR" dirty="0"/>
              <a:t>“</a:t>
            </a:r>
            <a:r>
              <a:rPr lang="ko-KR" altLang="en-US" dirty="0"/>
              <a:t>데이터 결합</a:t>
            </a:r>
            <a:r>
              <a:rPr lang="en-US" altLang="ko-KR" dirty="0"/>
              <a:t>”</a:t>
            </a:r>
            <a:r>
              <a:rPr lang="ko-KR" altLang="en-US" dirty="0"/>
              <a:t>은 복합 자료 구조가 아닌 기본 타입을 이용함</a:t>
            </a:r>
            <a:endParaRPr lang="en-US" altLang="ko-KR" dirty="0"/>
          </a:p>
          <a:p>
            <a:r>
              <a:rPr lang="ko-KR" altLang="en-US" dirty="0"/>
              <a:t>자료 구조를 공유하기 때문에 </a:t>
            </a:r>
            <a:r>
              <a:rPr lang="en-US" altLang="ko-KR" dirty="0"/>
              <a:t>data structure coupling </a:t>
            </a:r>
            <a:r>
              <a:rPr lang="ko-KR" altLang="en-US" dirty="0"/>
              <a:t>이라고도 불림</a:t>
            </a:r>
            <a:endParaRPr lang="en-US" altLang="ko-KR" dirty="0"/>
          </a:p>
          <a:p>
            <a:r>
              <a:rPr lang="ko-KR" altLang="en-US" dirty="0"/>
              <a:t>상대적으로 낮은 결합 형태임</a:t>
            </a:r>
            <a:endParaRPr lang="en-US" altLang="ko-KR" dirty="0"/>
          </a:p>
          <a:p>
            <a:r>
              <a:rPr lang="ko-KR" altLang="en-US" dirty="0"/>
              <a:t>그럼에도 굳이 문제점을 찾는다면</a:t>
            </a:r>
            <a:r>
              <a:rPr lang="en-US" altLang="ko-KR" dirty="0"/>
              <a:t>…</a:t>
            </a:r>
            <a:br>
              <a:rPr lang="en-US" altLang="ko-KR" dirty="0"/>
            </a:br>
            <a:r>
              <a:rPr lang="ko-KR" altLang="en-US" dirty="0"/>
              <a:t>자료 구조의 내용이 모두 쓰이지 않는데도 자료 구조 전체를 넘기는 것이 문제일 수 있음</a:t>
            </a:r>
          </a:p>
        </p:txBody>
      </p:sp>
      <p:sp>
        <p:nvSpPr>
          <p:cNvPr id="7" name="TextBox 6">
            <a:extLst>
              <a:ext uri="{FF2B5EF4-FFF2-40B4-BE49-F238E27FC236}">
                <a16:creationId xmlns:a16="http://schemas.microsoft.com/office/drawing/2014/main" id="{A394AE1E-9EBA-5589-EF17-AEB835D59576}"/>
              </a:ext>
            </a:extLst>
          </p:cNvPr>
          <p:cNvSpPr txBox="1"/>
          <p:nvPr/>
        </p:nvSpPr>
        <p:spPr>
          <a:xfrm>
            <a:off x="1528662" y="2122153"/>
            <a:ext cx="3645725" cy="1754326"/>
          </a:xfrm>
          <a:prstGeom prst="rect">
            <a:avLst/>
          </a:prstGeom>
          <a:noFill/>
          <a:ln>
            <a:solidFill>
              <a:schemeClr val="tx1"/>
            </a:solidFill>
            <a:prstDash val="dash"/>
          </a:ln>
        </p:spPr>
        <p:txBody>
          <a:bodyPr wrap="square">
            <a:spAutoFit/>
          </a:bodyPr>
          <a:lstStyle/>
          <a:p>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class</a:t>
            </a:r>
            <a:r>
              <a:rPr lang="en-US" altLang="ko-KR" dirty="0">
                <a:solidFill>
                  <a:srgbClr val="000000"/>
                </a:solidFill>
                <a:highlight>
                  <a:srgbClr val="FFFFFF"/>
                </a:highlight>
                <a:latin typeface="Consolas" panose="020B0609020204030204" pitchFamily="49" charset="0"/>
              </a:rPr>
              <a:t> </a:t>
            </a:r>
            <a:r>
              <a:rPr lang="en-US" altLang="ko-KR" dirty="0" err="1">
                <a:solidFill>
                  <a:srgbClr val="267F99"/>
                </a:solidFill>
                <a:highlight>
                  <a:srgbClr val="FFFFFF"/>
                </a:highlight>
                <a:latin typeface="Consolas" panose="020B0609020204030204" pitchFamily="49" charset="0"/>
              </a:rPr>
              <a:t>UserData</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String</a:t>
            </a:r>
            <a:r>
              <a:rPr lang="en-US" altLang="ko-KR" dirty="0">
                <a:solidFill>
                  <a:srgbClr val="000000"/>
                </a:solidFill>
                <a:highlight>
                  <a:srgbClr val="FFFFFF"/>
                </a:highlight>
                <a:latin typeface="Consolas" panose="020B0609020204030204" pitchFamily="49" charset="0"/>
              </a:rPr>
              <a:t> </a:t>
            </a:r>
            <a:r>
              <a:rPr lang="en-US" altLang="ko-KR" dirty="0">
                <a:solidFill>
                  <a:srgbClr val="001080"/>
                </a:solidFill>
                <a:highlight>
                  <a:srgbClr val="FFFFFF"/>
                </a:highlight>
                <a:latin typeface="Consolas" panose="020B0609020204030204" pitchFamily="49" charset="0"/>
              </a:rPr>
              <a:t>name</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int</a:t>
            </a:r>
            <a:r>
              <a:rPr lang="en-US" altLang="ko-KR" dirty="0">
                <a:solidFill>
                  <a:srgbClr val="000000"/>
                </a:solidFill>
                <a:highlight>
                  <a:srgbClr val="FFFFFF"/>
                </a:highlight>
                <a:latin typeface="Consolas" panose="020B0609020204030204" pitchFamily="49" charset="0"/>
              </a:rPr>
              <a:t> </a:t>
            </a:r>
            <a:r>
              <a:rPr lang="en-US" altLang="ko-KR" dirty="0">
                <a:solidFill>
                  <a:srgbClr val="001080"/>
                </a:solidFill>
                <a:highlight>
                  <a:srgbClr val="FFFFFF"/>
                </a:highlight>
                <a:latin typeface="Consolas" panose="020B0609020204030204" pitchFamily="49" charset="0"/>
              </a:rPr>
              <a:t>age</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String</a:t>
            </a:r>
            <a:r>
              <a:rPr lang="en-US" altLang="ko-KR" dirty="0">
                <a:solidFill>
                  <a:srgbClr val="000000"/>
                </a:solidFill>
                <a:highlight>
                  <a:srgbClr val="FFFFFF"/>
                </a:highlight>
                <a:latin typeface="Consolas" panose="020B0609020204030204" pitchFamily="49" charset="0"/>
              </a:rPr>
              <a:t> </a:t>
            </a:r>
            <a:r>
              <a:rPr lang="en-US" altLang="ko-KR" dirty="0">
                <a:solidFill>
                  <a:srgbClr val="001080"/>
                </a:solidFill>
                <a:highlight>
                  <a:srgbClr val="FFFFFF"/>
                </a:highlight>
                <a:latin typeface="Consolas" panose="020B0609020204030204" pitchFamily="49" charset="0"/>
              </a:rPr>
              <a:t>token</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err="1">
                <a:solidFill>
                  <a:srgbClr val="267F99"/>
                </a:solidFill>
                <a:highlight>
                  <a:srgbClr val="FFFFFF"/>
                </a:highlight>
                <a:latin typeface="Consolas" panose="020B0609020204030204" pitchFamily="49" charset="0"/>
              </a:rPr>
              <a:t>boolean</a:t>
            </a:r>
            <a:r>
              <a:rPr lang="en-US" altLang="ko-KR" dirty="0">
                <a:solidFill>
                  <a:srgbClr val="000000"/>
                </a:solidFill>
                <a:highlight>
                  <a:srgbClr val="FFFFFF"/>
                </a:highlight>
                <a:latin typeface="Consolas" panose="020B0609020204030204" pitchFamily="49" charset="0"/>
              </a:rPr>
              <a:t> </a:t>
            </a:r>
            <a:r>
              <a:rPr lang="en-US" altLang="ko-KR" dirty="0" err="1">
                <a:solidFill>
                  <a:srgbClr val="001080"/>
                </a:solidFill>
                <a:highlight>
                  <a:srgbClr val="FFFFFF"/>
                </a:highlight>
                <a:latin typeface="Consolas" panose="020B0609020204030204" pitchFamily="49" charset="0"/>
              </a:rPr>
              <a:t>inGame</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a:t>
            </a:r>
          </a:p>
        </p:txBody>
      </p:sp>
      <p:sp>
        <p:nvSpPr>
          <p:cNvPr id="9" name="TextBox 8">
            <a:extLst>
              <a:ext uri="{FF2B5EF4-FFF2-40B4-BE49-F238E27FC236}">
                <a16:creationId xmlns:a16="http://schemas.microsoft.com/office/drawing/2014/main" id="{C79A30D7-B265-EF0C-104C-F9D1E8FC5EB2}"/>
              </a:ext>
            </a:extLst>
          </p:cNvPr>
          <p:cNvSpPr txBox="1"/>
          <p:nvPr/>
        </p:nvSpPr>
        <p:spPr>
          <a:xfrm>
            <a:off x="5531636" y="2122153"/>
            <a:ext cx="6096000" cy="1477328"/>
          </a:xfrm>
          <a:prstGeom prst="rect">
            <a:avLst/>
          </a:prstGeom>
          <a:noFill/>
          <a:ln>
            <a:solidFill>
              <a:schemeClr val="tx1"/>
            </a:solidFill>
            <a:prstDash val="dash"/>
          </a:ln>
        </p:spPr>
        <p:txBody>
          <a:bodyPr wrap="square">
            <a:spAutoFit/>
          </a:bodyPr>
          <a:lstStyle/>
          <a:p>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class</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Utility</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0000FF"/>
                </a:solidFill>
                <a:highlight>
                  <a:srgbClr val="FFFFFF"/>
                </a:highlight>
                <a:latin typeface="Consolas" panose="020B0609020204030204" pitchFamily="49" charset="0"/>
              </a:rPr>
              <a:t>public</a:t>
            </a:r>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void</a:t>
            </a:r>
            <a:r>
              <a:rPr lang="en-US" altLang="ko-KR" dirty="0">
                <a:solidFill>
                  <a:srgbClr val="000000"/>
                </a:solidFill>
                <a:highlight>
                  <a:srgbClr val="FFFFFF"/>
                </a:highlight>
                <a:latin typeface="Consolas" panose="020B0609020204030204" pitchFamily="49" charset="0"/>
              </a:rPr>
              <a:t> </a:t>
            </a:r>
            <a:r>
              <a:rPr lang="en-US" altLang="ko-KR" dirty="0" err="1">
                <a:solidFill>
                  <a:srgbClr val="795E26"/>
                </a:solidFill>
                <a:highlight>
                  <a:srgbClr val="FFFFFF"/>
                </a:highlight>
                <a:latin typeface="Consolas" panose="020B0609020204030204" pitchFamily="49" charset="0"/>
              </a:rPr>
              <a:t>PrintUser</a:t>
            </a:r>
            <a:r>
              <a:rPr lang="en-US" altLang="ko-KR" dirty="0">
                <a:solidFill>
                  <a:srgbClr val="000000"/>
                </a:solidFill>
                <a:highlight>
                  <a:srgbClr val="FFFFFF"/>
                </a:highlight>
                <a:latin typeface="Consolas" panose="020B0609020204030204" pitchFamily="49" charset="0"/>
              </a:rPr>
              <a:t>(</a:t>
            </a:r>
            <a:r>
              <a:rPr lang="en-US" altLang="ko-KR" dirty="0" err="1">
                <a:solidFill>
                  <a:srgbClr val="267F99"/>
                </a:solidFill>
                <a:highlight>
                  <a:srgbClr val="FFFF00"/>
                </a:highlight>
                <a:latin typeface="Consolas" panose="020B0609020204030204" pitchFamily="49" charset="0"/>
              </a:rPr>
              <a:t>UserData</a:t>
            </a:r>
            <a:r>
              <a:rPr lang="en-US" altLang="ko-KR" dirty="0">
                <a:solidFill>
                  <a:srgbClr val="000000"/>
                </a:solidFill>
                <a:highlight>
                  <a:srgbClr val="FFFFFF"/>
                </a:highlight>
                <a:latin typeface="Consolas" panose="020B0609020204030204" pitchFamily="49" charset="0"/>
              </a:rPr>
              <a:t> </a:t>
            </a:r>
            <a:r>
              <a:rPr lang="en-US" altLang="ko-KR" dirty="0">
                <a:solidFill>
                  <a:srgbClr val="001080"/>
                </a:solidFill>
                <a:highlight>
                  <a:srgbClr val="FFFFFF"/>
                </a:highlight>
                <a:latin typeface="Consolas" panose="020B0609020204030204" pitchFamily="49" charset="0"/>
              </a:rPr>
              <a:t>data</a:t>
            </a:r>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    </a:t>
            </a:r>
            <a:r>
              <a:rPr lang="en-US" altLang="ko-KR" dirty="0">
                <a:solidFill>
                  <a:srgbClr val="267F99"/>
                </a:solidFill>
                <a:highlight>
                  <a:srgbClr val="FFFFFF"/>
                </a:highlight>
                <a:latin typeface="Consolas" panose="020B0609020204030204" pitchFamily="49" charset="0"/>
              </a:rPr>
              <a:t>System</a:t>
            </a:r>
            <a:r>
              <a:rPr lang="en-US" altLang="ko-KR" dirty="0">
                <a:solidFill>
                  <a:srgbClr val="000000"/>
                </a:solidFill>
                <a:highlight>
                  <a:srgbClr val="FFFFFF"/>
                </a:highlight>
                <a:latin typeface="Consolas" panose="020B0609020204030204" pitchFamily="49" charset="0"/>
              </a:rPr>
              <a:t>.</a:t>
            </a:r>
            <a:r>
              <a:rPr lang="en-US" altLang="ko-KR" dirty="0">
                <a:solidFill>
                  <a:srgbClr val="0070C1"/>
                </a:solidFill>
                <a:highlight>
                  <a:srgbClr val="FFFFFF"/>
                </a:highlight>
                <a:latin typeface="Consolas" panose="020B0609020204030204" pitchFamily="49" charset="0"/>
              </a:rPr>
              <a:t>out</a:t>
            </a:r>
            <a:r>
              <a:rPr lang="en-US" altLang="ko-KR" dirty="0">
                <a:solidFill>
                  <a:srgbClr val="000000"/>
                </a:solidFill>
                <a:highlight>
                  <a:srgbClr val="FFFFFF"/>
                </a:highlight>
                <a:latin typeface="Consolas" panose="020B0609020204030204" pitchFamily="49" charset="0"/>
              </a:rPr>
              <a:t>.</a:t>
            </a:r>
            <a:r>
              <a:rPr lang="en-US" altLang="ko-KR" dirty="0">
                <a:solidFill>
                  <a:srgbClr val="795E26"/>
                </a:solidFill>
                <a:highlight>
                  <a:srgbClr val="FFFFFF"/>
                </a:highlight>
                <a:latin typeface="Consolas" panose="020B0609020204030204" pitchFamily="49" charset="0"/>
              </a:rPr>
              <a:t>println</a:t>
            </a:r>
            <a:r>
              <a:rPr lang="en-US" altLang="ko-KR" dirty="0">
                <a:solidFill>
                  <a:srgbClr val="000000"/>
                </a:solidFill>
                <a:highlight>
                  <a:srgbClr val="FFFFFF"/>
                </a:highlight>
                <a:latin typeface="Consolas" panose="020B0609020204030204" pitchFamily="49" charset="0"/>
              </a:rPr>
              <a:t>(</a:t>
            </a:r>
            <a:r>
              <a:rPr lang="en-US" altLang="ko-KR" dirty="0">
                <a:solidFill>
                  <a:srgbClr val="001080"/>
                </a:solidFill>
                <a:highlight>
                  <a:srgbClr val="FFFFFF"/>
                </a:highlight>
                <a:latin typeface="Consolas" panose="020B0609020204030204" pitchFamily="49" charset="0"/>
              </a:rPr>
              <a:t>data</a:t>
            </a:r>
            <a:r>
              <a:rPr lang="en-US" altLang="ko-KR" dirty="0">
                <a:solidFill>
                  <a:srgbClr val="000000"/>
                </a:solidFill>
                <a:highlight>
                  <a:srgbClr val="FFFFFF"/>
                </a:highlight>
                <a:latin typeface="Consolas" panose="020B0609020204030204" pitchFamily="49" charset="0"/>
              </a:rPr>
              <a:t>.</a:t>
            </a:r>
            <a:r>
              <a:rPr lang="en-US" altLang="ko-KR" dirty="0">
                <a:solidFill>
                  <a:srgbClr val="001080"/>
                </a:solidFill>
                <a:highlight>
                  <a:srgbClr val="FFFFFF"/>
                </a:highlight>
                <a:latin typeface="Consolas" panose="020B0609020204030204" pitchFamily="49" charset="0"/>
              </a:rPr>
              <a:t>name</a:t>
            </a:r>
            <a:r>
              <a:rPr lang="en-US" altLang="ko-KR" dirty="0">
                <a:solidFill>
                  <a:srgbClr val="000000"/>
                </a:solidFill>
                <a:highlight>
                  <a:srgbClr val="FFFFFF"/>
                </a:highlight>
                <a:latin typeface="Consolas" panose="020B0609020204030204" pitchFamily="49" charset="0"/>
              </a:rPr>
              <a:t>);</a:t>
            </a:r>
          </a:p>
          <a:p>
            <a:r>
              <a:rPr lang="en-US" altLang="ko-KR" dirty="0">
                <a:solidFill>
                  <a:srgbClr val="000000"/>
                </a:solidFill>
                <a:highlight>
                  <a:srgbClr val="FFFFFF"/>
                </a:highlight>
                <a:latin typeface="Consolas" panose="020B0609020204030204" pitchFamily="49" charset="0"/>
              </a:rPr>
              <a:t>  }</a:t>
            </a:r>
          </a:p>
          <a:p>
            <a:r>
              <a:rPr lang="en-US" altLang="ko-KR"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105407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073F1AB-B81C-2B7F-14C5-9D8580B515FF}"/>
              </a:ext>
            </a:extLst>
          </p:cNvPr>
          <p:cNvSpPr>
            <a:spLocks noGrp="1"/>
          </p:cNvSpPr>
          <p:nvPr>
            <p:ph type="title"/>
          </p:nvPr>
        </p:nvSpPr>
        <p:spPr/>
        <p:txBody>
          <a:bodyPr>
            <a:noAutofit/>
          </a:bodyPr>
          <a:lstStyle/>
          <a:p>
            <a:r>
              <a:rPr lang="ko-KR" altLang="en-US" sz="4000" dirty="0"/>
              <a:t>결합도 타입 </a:t>
            </a:r>
            <a:r>
              <a:rPr lang="en-US" altLang="ko-KR" sz="4000" dirty="0"/>
              <a:t>#5 - </a:t>
            </a:r>
            <a:r>
              <a:rPr lang="ko-KR" altLang="en-US" sz="4000" dirty="0"/>
              <a:t>데이터 결합 </a:t>
            </a:r>
            <a:r>
              <a:rPr lang="en-US" altLang="ko-KR" sz="4000" dirty="0"/>
              <a:t>(Data Coupling)</a:t>
            </a:r>
            <a:endParaRPr lang="ko-KR" altLang="en-US" sz="4000" dirty="0"/>
          </a:p>
        </p:txBody>
      </p:sp>
      <p:sp>
        <p:nvSpPr>
          <p:cNvPr id="3" name="내용 개체 틀 2">
            <a:extLst>
              <a:ext uri="{FF2B5EF4-FFF2-40B4-BE49-F238E27FC236}">
                <a16:creationId xmlns:a16="http://schemas.microsoft.com/office/drawing/2014/main" id="{1AFCA15A-F84B-299E-7734-ED6D9833969D}"/>
              </a:ext>
            </a:extLst>
          </p:cNvPr>
          <p:cNvSpPr>
            <a:spLocks noGrp="1"/>
          </p:cNvSpPr>
          <p:nvPr>
            <p:ph idx="1"/>
          </p:nvPr>
        </p:nvSpPr>
        <p:spPr/>
        <p:txBody>
          <a:bodyPr>
            <a:normAutofit/>
          </a:bodyPr>
          <a:lstStyle/>
          <a:p>
            <a:r>
              <a:rPr lang="ko-KR" altLang="en-US" dirty="0"/>
              <a:t>모듈끼리 기본 타입으로 된 파라미터로 데이터를 주고 받는 경우</a:t>
            </a:r>
            <a:endParaRPr lang="en-US" altLang="ko-KR" dirty="0"/>
          </a:p>
          <a:p>
            <a:pPr lvl="1"/>
            <a:r>
              <a:rPr lang="ko-KR" altLang="en-US" dirty="0"/>
              <a:t>예</a:t>
            </a:r>
            <a:r>
              <a:rPr lang="en-US" altLang="ko-KR" dirty="0"/>
              <a:t>: </a:t>
            </a:r>
            <a:r>
              <a:rPr lang="ko-KR" altLang="en-US" dirty="0"/>
              <a:t>유저 객체를 통째로 함수 매개 변수로 넘김 → 스탬프 결합</a:t>
            </a:r>
            <a:r>
              <a:rPr lang="en-US" altLang="ko-KR" dirty="0"/>
              <a:t/>
            </a:r>
            <a:br>
              <a:rPr lang="en-US" altLang="ko-KR" dirty="0"/>
            </a:br>
            <a:r>
              <a:rPr lang="en-US" altLang="ko-KR" dirty="0"/>
              <a:t>     </a:t>
            </a:r>
            <a:r>
              <a:rPr lang="ko-KR" altLang="en-US" dirty="0"/>
              <a:t>유저 객체 필드들을 각각 함수 매개 변수로 넘김 → 데이터 결합</a:t>
            </a:r>
            <a:endParaRPr lang="en-US" altLang="ko-KR" dirty="0"/>
          </a:p>
          <a:p>
            <a:r>
              <a:rPr lang="ko-KR" altLang="en-US" dirty="0"/>
              <a:t>가장 낮은 결합도를 보이는 경우임</a:t>
            </a:r>
            <a:endParaRPr lang="en-US" altLang="ko-KR" dirty="0"/>
          </a:p>
          <a:p>
            <a:r>
              <a:rPr lang="ko-KR" altLang="en-US" dirty="0"/>
              <a:t>만일 매개 변수 인자가 너무 많이 늘어난다면</a:t>
            </a:r>
            <a:r>
              <a:rPr lang="en-US" altLang="ko-KR" dirty="0"/>
              <a:t/>
            </a:r>
            <a:br>
              <a:rPr lang="en-US" altLang="ko-KR" dirty="0"/>
            </a:br>
            <a:r>
              <a:rPr lang="ko-KR" altLang="en-US" dirty="0"/>
              <a:t>스탬프 결합이 되더라도 자료 구조 객체를 넘기는 것이 바람직할 수 있음</a:t>
            </a:r>
            <a:endParaRPr lang="en-US" altLang="ko-KR" dirty="0"/>
          </a:p>
          <a:p>
            <a:pPr lvl="1"/>
            <a:r>
              <a:rPr lang="ko-KR" altLang="en-US" dirty="0"/>
              <a:t>예</a:t>
            </a:r>
            <a:r>
              <a:rPr lang="en-US" altLang="ko-KR" dirty="0"/>
              <a:t>: </a:t>
            </a:r>
            <a:r>
              <a:rPr lang="ko-KR" altLang="en-US" dirty="0"/>
              <a:t>유저 객체 필드가 </a:t>
            </a:r>
            <a:r>
              <a:rPr lang="en-US" altLang="ko-KR" dirty="0"/>
              <a:t>5</a:t>
            </a:r>
            <a:r>
              <a:rPr lang="ko-KR" altLang="en-US" dirty="0"/>
              <a:t>개라면 각각을 매개 변수로 넘기는 것보다</a:t>
            </a:r>
            <a:r>
              <a:rPr lang="en-US" altLang="ko-KR" dirty="0"/>
              <a:t/>
            </a:r>
            <a:br>
              <a:rPr lang="en-US" altLang="ko-KR" dirty="0"/>
            </a:br>
            <a:r>
              <a:rPr lang="en-US" altLang="ko-KR" dirty="0"/>
              <a:t>     </a:t>
            </a:r>
            <a:r>
              <a:rPr lang="ko-KR" altLang="en-US" dirty="0"/>
              <a:t>유저 객체를 통째로 매개 변수로 넘기는 것이 바람직할 수 있음</a:t>
            </a:r>
            <a:endParaRPr lang="en-US" altLang="ko-KR" dirty="0"/>
          </a:p>
          <a:p>
            <a:pPr lvl="1"/>
            <a:r>
              <a:rPr lang="ko-KR" altLang="en-US" dirty="0"/>
              <a:t>참고</a:t>
            </a:r>
            <a:r>
              <a:rPr lang="en-US" altLang="ko-KR" dirty="0"/>
              <a:t>: </a:t>
            </a:r>
            <a:r>
              <a:rPr lang="ko-KR" altLang="en-US" dirty="0"/>
              <a:t>매개 변수 인자가 많다</a:t>
            </a:r>
            <a:r>
              <a:rPr lang="en-US" altLang="ko-KR" dirty="0"/>
              <a:t>/</a:t>
            </a:r>
            <a:r>
              <a:rPr lang="ko-KR" altLang="en-US" dirty="0"/>
              <a:t>적다는 주관적이지만</a:t>
            </a:r>
            <a:r>
              <a:rPr lang="en-US" altLang="ko-KR" dirty="0"/>
              <a:t>,</a:t>
            </a:r>
            <a:br>
              <a:rPr lang="en-US" altLang="ko-KR" dirty="0"/>
            </a:br>
            <a:r>
              <a:rPr lang="en-US" altLang="ko-KR" dirty="0"/>
              <a:t>        3</a:t>
            </a:r>
            <a:r>
              <a:rPr lang="ko-KR" altLang="en-US" dirty="0"/>
              <a:t>개 초과하는 경우 스탬프 결합이 되더라도 자료구조 객체로 인자를 전달</a:t>
            </a:r>
            <a:endParaRPr lang="en-US" altLang="ko-KR" dirty="0"/>
          </a:p>
          <a:p>
            <a:endParaRPr lang="en-US" altLang="ko-KR" dirty="0"/>
          </a:p>
          <a:p>
            <a:endParaRPr lang="ko-KR" altLang="en-US" dirty="0"/>
          </a:p>
        </p:txBody>
      </p:sp>
    </p:spTree>
    <p:extLst>
      <p:ext uri="{BB962C8B-B14F-4D97-AF65-F5344CB8AC3E}">
        <p14:creationId xmlns:p14="http://schemas.microsoft.com/office/powerpoint/2010/main" val="40256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6FF75C9-AF7A-3100-7467-2A069A7597B5}"/>
              </a:ext>
            </a:extLst>
          </p:cNvPr>
          <p:cNvSpPr>
            <a:spLocks noGrp="1"/>
          </p:cNvSpPr>
          <p:nvPr>
            <p:ph type="title"/>
          </p:nvPr>
        </p:nvSpPr>
        <p:spPr/>
        <p:txBody>
          <a:bodyPr/>
          <a:lstStyle/>
          <a:p>
            <a:r>
              <a:rPr lang="ko-KR" altLang="en-US" dirty="0"/>
              <a:t>요구분석 </a:t>
            </a:r>
            <a:r>
              <a:rPr lang="en-US" altLang="ko-KR" dirty="0"/>
              <a:t>VS. </a:t>
            </a:r>
            <a:r>
              <a:rPr lang="ko-KR" altLang="en-US" dirty="0"/>
              <a:t>설계</a:t>
            </a:r>
          </a:p>
        </p:txBody>
      </p:sp>
      <p:sp>
        <p:nvSpPr>
          <p:cNvPr id="4" name="내용 개체 틀 3">
            <a:extLst>
              <a:ext uri="{FF2B5EF4-FFF2-40B4-BE49-F238E27FC236}">
                <a16:creationId xmlns:a16="http://schemas.microsoft.com/office/drawing/2014/main" id="{F42B726D-409A-9294-6FA1-E9D5A21C784B}"/>
              </a:ext>
            </a:extLst>
          </p:cNvPr>
          <p:cNvSpPr>
            <a:spLocks noGrp="1"/>
          </p:cNvSpPr>
          <p:nvPr>
            <p:ph sz="half" idx="1"/>
          </p:nvPr>
        </p:nvSpPr>
        <p:spPr>
          <a:xfrm>
            <a:off x="340963" y="1359974"/>
            <a:ext cx="5678837" cy="4816989"/>
          </a:xfrm>
        </p:spPr>
        <p:txBody>
          <a:bodyPr/>
          <a:lstStyle/>
          <a:p>
            <a:pPr>
              <a:lnSpc>
                <a:spcPct val="150000"/>
              </a:lnSpc>
            </a:pPr>
            <a:r>
              <a:rPr lang="ko-KR" altLang="en-US" dirty="0"/>
              <a:t>요구 분석</a:t>
            </a:r>
            <a:endParaRPr lang="en-US" altLang="ko-KR" dirty="0"/>
          </a:p>
          <a:p>
            <a:pPr lvl="1">
              <a:lnSpc>
                <a:spcPct val="150000"/>
              </a:lnSpc>
            </a:pPr>
            <a:r>
              <a:rPr lang="en-US" altLang="ko-KR" dirty="0"/>
              <a:t>“</a:t>
            </a:r>
            <a:r>
              <a:rPr lang="ko-KR" altLang="en-US" dirty="0"/>
              <a:t>무엇을 만들 것인가</a:t>
            </a:r>
            <a:r>
              <a:rPr lang="en-US" altLang="ko-KR" dirty="0"/>
              <a:t>?”</a:t>
            </a:r>
          </a:p>
          <a:p>
            <a:pPr lvl="1">
              <a:lnSpc>
                <a:spcPct val="150000"/>
              </a:lnSpc>
            </a:pPr>
            <a:r>
              <a:rPr lang="ko-KR" altLang="en-US" dirty="0"/>
              <a:t>기능을 식별하는 과정</a:t>
            </a:r>
            <a:endParaRPr lang="en-US" altLang="ko-KR" dirty="0"/>
          </a:p>
          <a:p>
            <a:pPr lvl="1">
              <a:lnSpc>
                <a:spcPct val="150000"/>
              </a:lnSpc>
            </a:pPr>
            <a:r>
              <a:rPr lang="ko-KR" altLang="en-US" dirty="0"/>
              <a:t>고객의 </a:t>
            </a:r>
            <a:r>
              <a:rPr lang="en-US" altLang="ko-KR" dirty="0"/>
              <a:t>“</a:t>
            </a:r>
            <a:r>
              <a:rPr lang="ko-KR" altLang="en-US" dirty="0"/>
              <a:t>요구</a:t>
            </a:r>
            <a:r>
              <a:rPr lang="en-US" altLang="ko-KR" dirty="0"/>
              <a:t>” </a:t>
            </a:r>
            <a:r>
              <a:rPr lang="ko-KR" altLang="en-US" dirty="0"/>
              <a:t>가 중심</a:t>
            </a:r>
          </a:p>
        </p:txBody>
      </p:sp>
      <p:sp>
        <p:nvSpPr>
          <p:cNvPr id="5" name="내용 개체 틀 4">
            <a:extLst>
              <a:ext uri="{FF2B5EF4-FFF2-40B4-BE49-F238E27FC236}">
                <a16:creationId xmlns:a16="http://schemas.microsoft.com/office/drawing/2014/main" id="{6A8C5C42-5A1B-0A50-F045-89AAB302653A}"/>
              </a:ext>
            </a:extLst>
          </p:cNvPr>
          <p:cNvSpPr>
            <a:spLocks noGrp="1"/>
          </p:cNvSpPr>
          <p:nvPr>
            <p:ph sz="half" idx="2"/>
          </p:nvPr>
        </p:nvSpPr>
        <p:spPr/>
        <p:txBody>
          <a:bodyPr/>
          <a:lstStyle/>
          <a:p>
            <a:pPr>
              <a:lnSpc>
                <a:spcPct val="150000"/>
              </a:lnSpc>
            </a:pPr>
            <a:r>
              <a:rPr lang="ko-KR" altLang="en-US" dirty="0"/>
              <a:t>설계</a:t>
            </a:r>
            <a:endParaRPr lang="en-US" altLang="ko-KR" dirty="0"/>
          </a:p>
          <a:p>
            <a:pPr lvl="1">
              <a:lnSpc>
                <a:spcPct val="150000"/>
              </a:lnSpc>
            </a:pPr>
            <a:r>
              <a:rPr lang="en-US" altLang="ko-KR" dirty="0"/>
              <a:t>“</a:t>
            </a:r>
            <a:r>
              <a:rPr lang="ko-KR" altLang="en-US" dirty="0"/>
              <a:t>어떻게 만들 것인가</a:t>
            </a:r>
            <a:r>
              <a:rPr lang="en-US" altLang="ko-KR" dirty="0"/>
              <a:t>?”</a:t>
            </a:r>
          </a:p>
          <a:p>
            <a:pPr lvl="1">
              <a:lnSpc>
                <a:spcPct val="150000"/>
              </a:lnSpc>
            </a:pPr>
            <a:r>
              <a:rPr lang="ko-KR" altLang="en-US" dirty="0"/>
              <a:t>논리적인 구성을 결정하는 과정</a:t>
            </a:r>
            <a:endParaRPr lang="en-US" altLang="ko-KR" dirty="0"/>
          </a:p>
          <a:p>
            <a:pPr lvl="1">
              <a:lnSpc>
                <a:spcPct val="150000"/>
              </a:lnSpc>
            </a:pPr>
            <a:r>
              <a:rPr lang="ko-KR" altLang="en-US" dirty="0"/>
              <a:t>요구를 구현하는 </a:t>
            </a:r>
            <a:r>
              <a:rPr lang="en-US" altLang="ko-KR" dirty="0"/>
              <a:t>“</a:t>
            </a:r>
            <a:r>
              <a:rPr lang="ko-KR" altLang="en-US" dirty="0"/>
              <a:t>솔루션</a:t>
            </a:r>
            <a:r>
              <a:rPr lang="en-US" altLang="ko-KR" dirty="0"/>
              <a:t>” </a:t>
            </a:r>
            <a:r>
              <a:rPr lang="ko-KR" altLang="en-US" dirty="0"/>
              <a:t>이 중심</a:t>
            </a:r>
          </a:p>
        </p:txBody>
      </p:sp>
    </p:spTree>
    <p:extLst>
      <p:ext uri="{BB962C8B-B14F-4D97-AF65-F5344CB8AC3E}">
        <p14:creationId xmlns:p14="http://schemas.microsoft.com/office/powerpoint/2010/main" val="210554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183DD6-CEFB-4B5F-7DA9-D3C884FE83CC}"/>
              </a:ext>
            </a:extLst>
          </p:cNvPr>
          <p:cNvSpPr>
            <a:spLocks noGrp="1"/>
          </p:cNvSpPr>
          <p:nvPr>
            <p:ph type="title"/>
          </p:nvPr>
        </p:nvSpPr>
        <p:spPr/>
        <p:txBody>
          <a:bodyPr/>
          <a:lstStyle/>
          <a:p>
            <a:r>
              <a:rPr lang="ko-KR" altLang="en-US" dirty="0"/>
              <a:t>응집도 </a:t>
            </a:r>
            <a:r>
              <a:rPr lang="en-US" altLang="ko-KR" dirty="0"/>
              <a:t>(Cohesion)</a:t>
            </a:r>
            <a:endParaRPr lang="ko-KR" altLang="en-US" dirty="0"/>
          </a:p>
        </p:txBody>
      </p:sp>
      <p:sp>
        <p:nvSpPr>
          <p:cNvPr id="3" name="내용 개체 틀 2">
            <a:extLst>
              <a:ext uri="{FF2B5EF4-FFF2-40B4-BE49-F238E27FC236}">
                <a16:creationId xmlns:a16="http://schemas.microsoft.com/office/drawing/2014/main" id="{F1788DAF-45C8-2B94-E591-E715543F12FE}"/>
              </a:ext>
            </a:extLst>
          </p:cNvPr>
          <p:cNvSpPr>
            <a:spLocks noGrp="1"/>
          </p:cNvSpPr>
          <p:nvPr>
            <p:ph idx="1"/>
          </p:nvPr>
        </p:nvSpPr>
        <p:spPr>
          <a:xfrm>
            <a:off x="340964" y="1388532"/>
            <a:ext cx="11668948" cy="5240868"/>
          </a:xfrm>
        </p:spPr>
        <p:txBody>
          <a:bodyPr>
            <a:normAutofit/>
          </a:bodyPr>
          <a:lstStyle/>
          <a:p>
            <a:r>
              <a:rPr lang="ko-KR" altLang="en-US" sz="2000" dirty="0"/>
              <a:t>하나의 모듈 안에서 수행되는 작업들이 서로 관련된 정도</a:t>
            </a:r>
            <a:endParaRPr lang="en-US" altLang="ko-KR" sz="2000" dirty="0"/>
          </a:p>
          <a:p>
            <a:r>
              <a:rPr lang="ko-KR" altLang="en-US" sz="2000" dirty="0"/>
              <a:t>모듈 안의 여러 요소들은 하나의 목적을 위해 유기적으로 관련되는 것이 </a:t>
            </a:r>
            <a:r>
              <a:rPr lang="ko-KR" altLang="en-US" sz="2000" dirty="0" err="1"/>
              <a:t>바람직</a:t>
            </a:r>
            <a:r>
              <a:rPr lang="ko-KR" altLang="en-US" sz="2000" dirty="0"/>
              <a:t> 함</a:t>
            </a:r>
            <a:endParaRPr lang="en-US" altLang="ko-KR" sz="2000" dirty="0"/>
          </a:p>
          <a:p>
            <a:pPr lvl="1"/>
            <a:r>
              <a:rPr lang="ko-KR" altLang="en-US" sz="2000" dirty="0"/>
              <a:t>모듈에 대한 이해가 쉬움</a:t>
            </a:r>
            <a:endParaRPr lang="en-US" altLang="ko-KR" sz="2000" dirty="0"/>
          </a:p>
          <a:p>
            <a:pPr lvl="1"/>
            <a:r>
              <a:rPr lang="ko-KR" altLang="en-US" sz="2000" dirty="0"/>
              <a:t>모듈의 재사용성이 높아짐</a:t>
            </a:r>
            <a:endParaRPr lang="en-US" altLang="ko-KR" sz="2000" dirty="0"/>
          </a:p>
          <a:p>
            <a:pPr lvl="1"/>
            <a:r>
              <a:rPr lang="ko-KR" altLang="en-US" sz="2000" dirty="0"/>
              <a:t>수정에 대한 영향이 </a:t>
            </a:r>
            <a:r>
              <a:rPr lang="ko-KR" altLang="en-US" sz="2000" dirty="0" err="1"/>
              <a:t>적어짐</a:t>
            </a:r>
            <a:endParaRPr lang="en-US" altLang="ko-KR" sz="2000" dirty="0"/>
          </a:p>
        </p:txBody>
      </p:sp>
    </p:spTree>
    <p:extLst>
      <p:ext uri="{BB962C8B-B14F-4D97-AF65-F5344CB8AC3E}">
        <p14:creationId xmlns:p14="http://schemas.microsoft.com/office/powerpoint/2010/main" val="167603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183DD6-CEFB-4B5F-7DA9-D3C884FE83CC}"/>
              </a:ext>
            </a:extLst>
          </p:cNvPr>
          <p:cNvSpPr>
            <a:spLocks noGrp="1"/>
          </p:cNvSpPr>
          <p:nvPr>
            <p:ph type="title"/>
          </p:nvPr>
        </p:nvSpPr>
        <p:spPr/>
        <p:txBody>
          <a:bodyPr/>
          <a:lstStyle/>
          <a:p>
            <a:r>
              <a:rPr lang="ko-KR" altLang="en-US" dirty="0"/>
              <a:t>응집도 </a:t>
            </a:r>
            <a:r>
              <a:rPr lang="en-US" altLang="ko-KR" dirty="0"/>
              <a:t>(Cohesion) - </a:t>
            </a:r>
            <a:r>
              <a:rPr lang="ko-KR" altLang="en-US" dirty="0"/>
              <a:t>종류</a:t>
            </a:r>
          </a:p>
        </p:txBody>
      </p:sp>
      <p:sp>
        <p:nvSpPr>
          <p:cNvPr id="3" name="내용 개체 틀 2">
            <a:extLst>
              <a:ext uri="{FF2B5EF4-FFF2-40B4-BE49-F238E27FC236}">
                <a16:creationId xmlns:a16="http://schemas.microsoft.com/office/drawing/2014/main" id="{F1788DAF-45C8-2B94-E591-E715543F12FE}"/>
              </a:ext>
            </a:extLst>
          </p:cNvPr>
          <p:cNvSpPr>
            <a:spLocks noGrp="1"/>
          </p:cNvSpPr>
          <p:nvPr>
            <p:ph idx="1"/>
          </p:nvPr>
        </p:nvSpPr>
        <p:spPr>
          <a:xfrm>
            <a:off x="518557" y="1388532"/>
            <a:ext cx="11334776" cy="5240868"/>
          </a:xfrm>
        </p:spPr>
        <p:txBody>
          <a:bodyPr>
            <a:normAutofit/>
          </a:bodyPr>
          <a:lstStyle/>
          <a:p>
            <a:r>
              <a:rPr lang="ko-KR" altLang="en-US" sz="2000" b="1" dirty="0"/>
              <a:t>우연적 응집 </a:t>
            </a:r>
            <a:r>
              <a:rPr lang="en-US" altLang="ko-KR" sz="2000" b="1" dirty="0"/>
              <a:t>(coincidental)</a:t>
            </a:r>
            <a:r>
              <a:rPr lang="en-US" altLang="ko-KR" sz="2000" dirty="0"/>
              <a:t>: </a:t>
            </a:r>
            <a:r>
              <a:rPr lang="ko-KR" altLang="en-US" sz="2000" dirty="0"/>
              <a:t>아무 의미 없이 그냥 우연히 모아 둔 것</a:t>
            </a:r>
            <a:endParaRPr lang="en-US" altLang="ko-KR" sz="2000" dirty="0"/>
          </a:p>
          <a:p>
            <a:r>
              <a:rPr lang="ko-KR" altLang="en-US" sz="2000" b="1" dirty="0"/>
              <a:t>논리적 응집 </a:t>
            </a:r>
            <a:r>
              <a:rPr lang="en-US" altLang="ko-KR" sz="2000" b="1" dirty="0"/>
              <a:t>(logical)</a:t>
            </a:r>
            <a:r>
              <a:rPr lang="en-US" altLang="ko-KR" sz="2000" dirty="0"/>
              <a:t>: </a:t>
            </a:r>
            <a:r>
              <a:rPr lang="ko-KR" altLang="en-US" sz="2000" dirty="0"/>
              <a:t>큰 범주에서 볼 때 비슷한 기능들이라 묶은 경우</a:t>
            </a:r>
            <a:endParaRPr lang="en-US" altLang="ko-KR" sz="2000" dirty="0"/>
          </a:p>
          <a:p>
            <a:pPr lvl="1"/>
            <a:r>
              <a:rPr lang="ko-KR" altLang="en-US" sz="1800" dirty="0"/>
              <a:t>예시</a:t>
            </a:r>
            <a:r>
              <a:rPr lang="en-US" altLang="ko-KR" sz="1800" dirty="0"/>
              <a:t>: </a:t>
            </a:r>
            <a:r>
              <a:rPr lang="ko-KR" altLang="en-US" sz="1800" dirty="0"/>
              <a:t>마우스를 다루는 함수와 키보드를 다루는 함수를 같이 묶음</a:t>
            </a:r>
            <a:endParaRPr lang="en-US" altLang="ko-KR" sz="1800" dirty="0"/>
          </a:p>
          <a:p>
            <a:r>
              <a:rPr lang="ko-KR" altLang="en-US" sz="2000" b="1" dirty="0"/>
              <a:t>시간적 응집 </a:t>
            </a:r>
            <a:r>
              <a:rPr lang="en-US" altLang="ko-KR" sz="2000" b="1" dirty="0"/>
              <a:t>(temporal)</a:t>
            </a:r>
            <a:r>
              <a:rPr lang="en-US" altLang="ko-KR" sz="2000" dirty="0"/>
              <a:t>: </a:t>
            </a:r>
            <a:r>
              <a:rPr lang="ko-KR" altLang="en-US" sz="2000" dirty="0"/>
              <a:t>내부 요소들이 비슷한 시기에 호출될 수 있어서 묶은 경우</a:t>
            </a:r>
            <a:endParaRPr lang="en-US" altLang="ko-KR" sz="2000" dirty="0"/>
          </a:p>
          <a:p>
            <a:pPr lvl="1"/>
            <a:r>
              <a:rPr lang="ko-KR" altLang="en-US" sz="1800" dirty="0"/>
              <a:t>예시</a:t>
            </a:r>
            <a:r>
              <a:rPr lang="en-US" altLang="ko-KR" sz="1800" dirty="0"/>
              <a:t>: </a:t>
            </a:r>
            <a:r>
              <a:rPr lang="ko-KR" altLang="en-US" sz="1800" dirty="0"/>
              <a:t>파일을 여는 함수와</a:t>
            </a:r>
            <a:r>
              <a:rPr lang="en-US" altLang="ko-KR" sz="1800" dirty="0"/>
              <a:t> </a:t>
            </a:r>
            <a:r>
              <a:rPr lang="ko-KR" altLang="en-US" sz="1800" dirty="0"/>
              <a:t>이 때 발생할 수 있는 예외 클래스를 같이 묶음</a:t>
            </a:r>
            <a:endParaRPr lang="en-US" altLang="ko-KR" sz="1800" dirty="0"/>
          </a:p>
          <a:p>
            <a:r>
              <a:rPr lang="ko-KR" altLang="en-US" sz="2000" b="1" dirty="0"/>
              <a:t>절차적 응집 </a:t>
            </a:r>
            <a:r>
              <a:rPr lang="en-US" altLang="ko-KR" sz="2000" b="1" dirty="0"/>
              <a:t>(procedural)</a:t>
            </a:r>
            <a:r>
              <a:rPr lang="en-US" altLang="ko-KR" sz="2000" dirty="0"/>
              <a:t>: </a:t>
            </a:r>
            <a:r>
              <a:rPr lang="ko-KR" altLang="en-US" sz="2000" dirty="0"/>
              <a:t>내부 요소들의 수행 순서에 따라 묶은 경우</a:t>
            </a:r>
            <a:endParaRPr lang="en-US" altLang="ko-KR" sz="2000" dirty="0"/>
          </a:p>
          <a:p>
            <a:pPr lvl="1"/>
            <a:r>
              <a:rPr lang="ko-KR" altLang="en-US" sz="1800" dirty="0"/>
              <a:t>예시</a:t>
            </a:r>
            <a:r>
              <a:rPr lang="en-US" altLang="ko-KR" sz="1800" dirty="0"/>
              <a:t>: </a:t>
            </a:r>
            <a:r>
              <a:rPr lang="ko-KR" altLang="en-US" sz="1800" dirty="0"/>
              <a:t>파일을 열고</a:t>
            </a:r>
            <a:r>
              <a:rPr lang="en-US" altLang="ko-KR" sz="1800" dirty="0"/>
              <a:t>, </a:t>
            </a:r>
            <a:r>
              <a:rPr lang="ko-KR" altLang="en-US" sz="1800" dirty="0"/>
              <a:t>단어 수를 세고</a:t>
            </a:r>
            <a:r>
              <a:rPr lang="en-US" altLang="ko-KR" sz="1800" dirty="0"/>
              <a:t>, </a:t>
            </a:r>
            <a:r>
              <a:rPr lang="ko-KR" altLang="en-US" sz="1800" dirty="0"/>
              <a:t>이를 화면에 출력하는 작업을 위해 같이 묶음</a:t>
            </a:r>
            <a:endParaRPr lang="en-US" altLang="ko-KR" sz="1800" dirty="0"/>
          </a:p>
          <a:p>
            <a:r>
              <a:rPr lang="ko-KR" altLang="en-US" sz="2000" b="1" dirty="0"/>
              <a:t>교환적 응집 </a:t>
            </a:r>
            <a:r>
              <a:rPr lang="en-US" altLang="ko-KR" sz="2000" b="1" dirty="0"/>
              <a:t>(communicational)</a:t>
            </a:r>
            <a:r>
              <a:rPr lang="en-US" altLang="ko-KR" sz="2000" dirty="0"/>
              <a:t>: </a:t>
            </a:r>
            <a:r>
              <a:rPr lang="ko-KR" altLang="en-US" sz="2000" dirty="0"/>
              <a:t>같은 데이터 타입을 다루기 때문에 묶은 경우</a:t>
            </a:r>
            <a:endParaRPr lang="en-US" altLang="ko-KR" sz="2000" dirty="0"/>
          </a:p>
          <a:p>
            <a:pPr lvl="1"/>
            <a:r>
              <a:rPr lang="ko-KR" altLang="en-US" sz="1800" dirty="0"/>
              <a:t>예시</a:t>
            </a:r>
            <a:r>
              <a:rPr lang="en-US" altLang="ko-KR" sz="1800" dirty="0"/>
              <a:t>: </a:t>
            </a:r>
            <a:r>
              <a:rPr lang="ko-KR" altLang="en-US" sz="1800" dirty="0"/>
              <a:t>유저 로그인</a:t>
            </a:r>
            <a:r>
              <a:rPr lang="en-US" altLang="ko-KR" sz="1800" dirty="0"/>
              <a:t>, </a:t>
            </a:r>
            <a:r>
              <a:rPr lang="ko-KR" altLang="en-US" sz="1800" dirty="0"/>
              <a:t>로그 아웃</a:t>
            </a:r>
            <a:r>
              <a:rPr lang="en-US" altLang="ko-KR" sz="1800" dirty="0"/>
              <a:t>, </a:t>
            </a:r>
            <a:r>
              <a:rPr lang="ko-KR" altLang="en-US" sz="1800" dirty="0"/>
              <a:t>유저 정보 출력은 모두 유저를 다루는 내용이므로 같이 묶음</a:t>
            </a:r>
            <a:endParaRPr lang="en-US" altLang="ko-KR" sz="1800" dirty="0"/>
          </a:p>
          <a:p>
            <a:r>
              <a:rPr lang="ko-KR" altLang="en-US" sz="2000" b="1" dirty="0"/>
              <a:t>기능적 응집 </a:t>
            </a:r>
            <a:r>
              <a:rPr lang="en-US" altLang="ko-KR" sz="2000" b="1" dirty="0"/>
              <a:t>(functional)</a:t>
            </a:r>
            <a:r>
              <a:rPr lang="en-US" altLang="ko-KR" sz="2000" dirty="0"/>
              <a:t>: </a:t>
            </a:r>
            <a:r>
              <a:rPr lang="ko-KR" altLang="en-US" sz="2000" dirty="0"/>
              <a:t>모듈의 한 기능에 모두 기여하는 것들을 묶음</a:t>
            </a:r>
            <a:endParaRPr lang="en-US" altLang="ko-KR" sz="2000" dirty="0"/>
          </a:p>
          <a:p>
            <a:pPr lvl="1"/>
            <a:r>
              <a:rPr lang="ko-KR" altLang="en-US" sz="1800" dirty="0"/>
              <a:t>예시</a:t>
            </a:r>
            <a:r>
              <a:rPr lang="en-US" altLang="ko-KR" sz="1800" dirty="0"/>
              <a:t>: XML </a:t>
            </a:r>
            <a:r>
              <a:rPr lang="ko-KR" altLang="en-US" sz="1800" dirty="0"/>
              <a:t>을 </a:t>
            </a:r>
            <a:r>
              <a:rPr lang="ko-KR" altLang="en-US" sz="1800" dirty="0" err="1"/>
              <a:t>파싱하는데</a:t>
            </a:r>
            <a:r>
              <a:rPr lang="ko-KR" altLang="en-US" sz="1800" dirty="0"/>
              <a:t> 필요한 모든 함수 묶음</a:t>
            </a:r>
            <a:endParaRPr lang="en-US" altLang="ko-KR" sz="1800" dirty="0"/>
          </a:p>
        </p:txBody>
      </p:sp>
      <p:cxnSp>
        <p:nvCxnSpPr>
          <p:cNvPr id="6" name="직선 화살표 연결선 5">
            <a:extLst>
              <a:ext uri="{FF2B5EF4-FFF2-40B4-BE49-F238E27FC236}">
                <a16:creationId xmlns:a16="http://schemas.microsoft.com/office/drawing/2014/main" id="{CBA3CD08-C10D-599E-336E-2FE1C103A592}"/>
              </a:ext>
            </a:extLst>
          </p:cNvPr>
          <p:cNvCxnSpPr>
            <a:cxnSpLocks/>
          </p:cNvCxnSpPr>
          <p:nvPr/>
        </p:nvCxnSpPr>
        <p:spPr>
          <a:xfrm>
            <a:off x="11360727" y="1388532"/>
            <a:ext cx="0" cy="53078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54F272-A093-0FB4-748A-050F105A61E4}"/>
              </a:ext>
            </a:extLst>
          </p:cNvPr>
          <p:cNvSpPr txBox="1"/>
          <p:nvPr/>
        </p:nvSpPr>
        <p:spPr>
          <a:xfrm rot="5400000">
            <a:off x="11012155" y="1731777"/>
            <a:ext cx="1189749" cy="369332"/>
          </a:xfrm>
          <a:prstGeom prst="rect">
            <a:avLst/>
          </a:prstGeom>
          <a:solidFill>
            <a:schemeClr val="accent2">
              <a:lumMod val="20000"/>
              <a:lumOff val="80000"/>
            </a:schemeClr>
          </a:solidFill>
          <a:effectLst>
            <a:softEdge rad="63500"/>
          </a:effectLst>
        </p:spPr>
        <p:txBody>
          <a:bodyPr wrap="none" rtlCol="0">
            <a:spAutoFit/>
          </a:bodyPr>
          <a:lstStyle/>
          <a:p>
            <a:r>
              <a:rPr lang="ko-KR" altLang="en-US" dirty="0"/>
              <a:t>낮은 응집</a:t>
            </a:r>
          </a:p>
        </p:txBody>
      </p:sp>
      <p:sp>
        <p:nvSpPr>
          <p:cNvPr id="10" name="TextBox 9">
            <a:extLst>
              <a:ext uri="{FF2B5EF4-FFF2-40B4-BE49-F238E27FC236}">
                <a16:creationId xmlns:a16="http://schemas.microsoft.com/office/drawing/2014/main" id="{BCE82CAE-674D-0B4C-090E-C13DCDF45880}"/>
              </a:ext>
            </a:extLst>
          </p:cNvPr>
          <p:cNvSpPr txBox="1"/>
          <p:nvPr/>
        </p:nvSpPr>
        <p:spPr>
          <a:xfrm rot="5400000">
            <a:off x="11012155" y="5713334"/>
            <a:ext cx="1189749" cy="369332"/>
          </a:xfrm>
          <a:prstGeom prst="rect">
            <a:avLst/>
          </a:prstGeom>
          <a:solidFill>
            <a:schemeClr val="accent2">
              <a:lumMod val="20000"/>
              <a:lumOff val="80000"/>
            </a:schemeClr>
          </a:solidFill>
          <a:effectLst>
            <a:softEdge rad="63500"/>
          </a:effectLst>
        </p:spPr>
        <p:txBody>
          <a:bodyPr wrap="none" rtlCol="0">
            <a:spAutoFit/>
          </a:bodyPr>
          <a:lstStyle/>
          <a:p>
            <a:r>
              <a:rPr lang="ko-KR" altLang="en-US" dirty="0"/>
              <a:t>높은 응집</a:t>
            </a:r>
          </a:p>
        </p:txBody>
      </p:sp>
    </p:spTree>
    <p:extLst>
      <p:ext uri="{BB962C8B-B14F-4D97-AF65-F5344CB8AC3E}">
        <p14:creationId xmlns:p14="http://schemas.microsoft.com/office/powerpoint/2010/main" val="3126194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796E6-B6F7-0B18-0B7C-1C6DD2F6FFB6}"/>
              </a:ext>
            </a:extLst>
          </p:cNvPr>
          <p:cNvSpPr>
            <a:spLocks noGrp="1"/>
          </p:cNvSpPr>
          <p:nvPr>
            <p:ph type="title"/>
          </p:nvPr>
        </p:nvSpPr>
        <p:spPr/>
        <p:txBody>
          <a:bodyPr/>
          <a:lstStyle/>
          <a:p>
            <a:r>
              <a:rPr lang="ko-KR" altLang="en-US" dirty="0"/>
              <a:t>결합도</a:t>
            </a:r>
            <a:r>
              <a:rPr lang="en-US" altLang="ko-KR" dirty="0"/>
              <a:t>, </a:t>
            </a:r>
            <a:r>
              <a:rPr lang="ko-KR" altLang="en-US" dirty="0"/>
              <a:t>응집도가 빌드에 미치는 영향</a:t>
            </a:r>
          </a:p>
        </p:txBody>
      </p:sp>
      <p:sp>
        <p:nvSpPr>
          <p:cNvPr id="3" name="내용 개체 틀 2">
            <a:extLst>
              <a:ext uri="{FF2B5EF4-FFF2-40B4-BE49-F238E27FC236}">
                <a16:creationId xmlns:a16="http://schemas.microsoft.com/office/drawing/2014/main" id="{B1854842-0D6E-18E7-510D-39BE0F86CEE0}"/>
              </a:ext>
            </a:extLst>
          </p:cNvPr>
          <p:cNvSpPr>
            <a:spLocks noGrp="1"/>
          </p:cNvSpPr>
          <p:nvPr>
            <p:ph idx="1"/>
          </p:nvPr>
        </p:nvSpPr>
        <p:spPr/>
        <p:txBody>
          <a:bodyPr/>
          <a:lstStyle/>
          <a:p>
            <a:r>
              <a:rPr lang="ko-KR" altLang="en-US" dirty="0"/>
              <a:t>결합도는 모듈 간 의존성에 영향을 미치게 됨</a:t>
            </a:r>
            <a:endParaRPr lang="en-US" altLang="ko-KR" dirty="0"/>
          </a:p>
          <a:p>
            <a:pPr lvl="1"/>
            <a:r>
              <a:rPr lang="ko-KR" altLang="en-US" dirty="0"/>
              <a:t>낮은 결합도 → 모듈 간 낮은 의존성</a:t>
            </a:r>
            <a:endParaRPr lang="en-US" altLang="ko-KR" dirty="0"/>
          </a:p>
          <a:p>
            <a:pPr lvl="1"/>
            <a:r>
              <a:rPr lang="ko-KR" altLang="en-US" dirty="0"/>
              <a:t>높은 결합도 → 모듈 간 높은 의존성</a:t>
            </a:r>
            <a:endParaRPr lang="en-US" altLang="ko-KR" dirty="0"/>
          </a:p>
          <a:p>
            <a:r>
              <a:rPr lang="ko-KR" altLang="en-US" dirty="0"/>
              <a:t>응집도는 한 모듈이 얼마나 연관된 기능을 담고 있는지에 대한 내용이므로</a:t>
            </a:r>
            <a:r>
              <a:rPr lang="en-US" altLang="ko-KR" dirty="0"/>
              <a:t/>
            </a:r>
            <a:br>
              <a:rPr lang="en-US" altLang="ko-KR" dirty="0"/>
            </a:br>
            <a:r>
              <a:rPr lang="ko-KR" altLang="en-US" dirty="0"/>
              <a:t>높은 응집도를 갖게 만들면 불필요한 모듈 분리에 따른 의존성을 없앨 수 있음</a:t>
            </a:r>
            <a:endParaRPr lang="en-US" altLang="ko-KR" dirty="0"/>
          </a:p>
          <a:p>
            <a:r>
              <a:rPr lang="ko-KR" altLang="en-US" dirty="0"/>
              <a:t>모듈 간 의존성은 빌드에도 영향을 미침</a:t>
            </a:r>
            <a:endParaRPr lang="en-US" altLang="ko-KR" dirty="0"/>
          </a:p>
          <a:p>
            <a:pPr lvl="1"/>
            <a:r>
              <a:rPr lang="ko-KR" altLang="en-US" dirty="0"/>
              <a:t>예</a:t>
            </a:r>
            <a:r>
              <a:rPr lang="en-US" altLang="ko-KR" dirty="0"/>
              <a:t>: B </a:t>
            </a:r>
            <a:r>
              <a:rPr lang="ko-KR" altLang="en-US" dirty="0"/>
              <a:t>가 </a:t>
            </a:r>
            <a:r>
              <a:rPr lang="en-US" altLang="ko-KR" dirty="0"/>
              <a:t>A </a:t>
            </a:r>
            <a:r>
              <a:rPr lang="ko-KR" altLang="en-US" dirty="0"/>
              <a:t>에 의존적이라면 </a:t>
            </a:r>
            <a:r>
              <a:rPr lang="en-US" altLang="ko-KR" dirty="0"/>
              <a:t>A </a:t>
            </a:r>
            <a:r>
              <a:rPr lang="ko-KR" altLang="en-US" dirty="0"/>
              <a:t>에 변경 내용이 있으면 </a:t>
            </a:r>
            <a:r>
              <a:rPr lang="en-US" altLang="ko-KR" dirty="0"/>
              <a:t>B </a:t>
            </a:r>
            <a:r>
              <a:rPr lang="ko-KR" altLang="en-US" dirty="0"/>
              <a:t>역시 처리를 해야함</a:t>
            </a:r>
            <a:endParaRPr lang="en-US" altLang="ko-KR" dirty="0"/>
          </a:p>
          <a:p>
            <a:pPr lvl="1"/>
            <a:r>
              <a:rPr lang="ko-KR" altLang="en-US" dirty="0"/>
              <a:t>설령 컴파일 언어가 아닌 인터프리터 언어라고 하더라도</a:t>
            </a:r>
            <a:r>
              <a:rPr lang="en-US" altLang="ko-KR" dirty="0"/>
              <a:t>,</a:t>
            </a:r>
            <a:br>
              <a:rPr lang="en-US" altLang="ko-KR" dirty="0"/>
            </a:br>
            <a:r>
              <a:rPr lang="ko-KR" altLang="en-US" dirty="0"/>
              <a:t>현실적으로 코드 배포 전에 </a:t>
            </a:r>
            <a:r>
              <a:rPr lang="en-US" altLang="ko-KR" dirty="0"/>
              <a:t>lint </a:t>
            </a:r>
            <a:r>
              <a:rPr lang="ko-KR" altLang="en-US" dirty="0"/>
              <a:t>와 같은 분석 프로그램을 수행하는 것이 일반적임</a:t>
            </a:r>
            <a:r>
              <a:rPr lang="en-US" altLang="ko-KR" dirty="0"/>
              <a:t>.</a:t>
            </a:r>
            <a:br>
              <a:rPr lang="en-US" altLang="ko-KR" dirty="0"/>
            </a:br>
            <a:r>
              <a:rPr lang="ko-KR" altLang="en-US" dirty="0"/>
              <a:t>그 때문에 의존성에 따라 분석 프로그램 수행은 발생함</a:t>
            </a:r>
            <a:endParaRPr lang="en-US" altLang="ko-KR" dirty="0"/>
          </a:p>
        </p:txBody>
      </p:sp>
    </p:spTree>
    <p:extLst>
      <p:ext uri="{BB962C8B-B14F-4D97-AF65-F5344CB8AC3E}">
        <p14:creationId xmlns:p14="http://schemas.microsoft.com/office/powerpoint/2010/main" val="4092842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796E6-B6F7-0B18-0B7C-1C6DD2F6FFB6}"/>
              </a:ext>
            </a:extLst>
          </p:cNvPr>
          <p:cNvSpPr>
            <a:spLocks noGrp="1"/>
          </p:cNvSpPr>
          <p:nvPr>
            <p:ph type="title"/>
          </p:nvPr>
        </p:nvSpPr>
        <p:spPr/>
        <p:txBody>
          <a:bodyPr/>
          <a:lstStyle/>
          <a:p>
            <a:r>
              <a:rPr lang="ko-KR" altLang="en-US" dirty="0"/>
              <a:t>결합도</a:t>
            </a:r>
            <a:r>
              <a:rPr lang="en-US" altLang="ko-KR" dirty="0"/>
              <a:t>, </a:t>
            </a:r>
            <a:r>
              <a:rPr lang="ko-KR" altLang="en-US" dirty="0"/>
              <a:t>응집도가 빌드에 미치는 영향</a:t>
            </a:r>
          </a:p>
        </p:txBody>
      </p:sp>
      <p:sp>
        <p:nvSpPr>
          <p:cNvPr id="3" name="내용 개체 틀 2">
            <a:extLst>
              <a:ext uri="{FF2B5EF4-FFF2-40B4-BE49-F238E27FC236}">
                <a16:creationId xmlns:a16="http://schemas.microsoft.com/office/drawing/2014/main" id="{B1854842-0D6E-18E7-510D-39BE0F86CEE0}"/>
              </a:ext>
            </a:extLst>
          </p:cNvPr>
          <p:cNvSpPr>
            <a:spLocks noGrp="1"/>
          </p:cNvSpPr>
          <p:nvPr>
            <p:ph idx="1"/>
          </p:nvPr>
        </p:nvSpPr>
        <p:spPr/>
        <p:txBody>
          <a:bodyPr/>
          <a:lstStyle/>
          <a:p>
            <a:r>
              <a:rPr lang="ko-KR" altLang="en-US" dirty="0"/>
              <a:t>일정 규모 이상의 프로젝트는 빌드 및 패키징에 많은 시간을 소모함</a:t>
            </a:r>
            <a:endParaRPr lang="en-US" altLang="ko-KR" dirty="0"/>
          </a:p>
          <a:p>
            <a:pPr lvl="1"/>
            <a:r>
              <a:rPr lang="ko-KR" altLang="en-US" dirty="0"/>
              <a:t>적게는 </a:t>
            </a:r>
            <a:r>
              <a:rPr lang="en-US" altLang="ko-KR" dirty="0"/>
              <a:t>10</a:t>
            </a:r>
            <a:r>
              <a:rPr lang="ko-KR" altLang="en-US" dirty="0"/>
              <a:t>분 내외에서 많게는 </a:t>
            </a:r>
            <a:r>
              <a:rPr lang="en-US" altLang="ko-KR" dirty="0"/>
              <a:t>1</a:t>
            </a:r>
            <a:r>
              <a:rPr lang="ko-KR" altLang="en-US" dirty="0"/>
              <a:t>시간 가까이 시간이 소요되기도 함</a:t>
            </a:r>
            <a:endParaRPr lang="en-US" altLang="ko-KR" dirty="0"/>
          </a:p>
          <a:p>
            <a:r>
              <a:rPr lang="ko-KR" altLang="en-US" dirty="0"/>
              <a:t>이는 배포 직전 뿐만 아니라 각 개발자들 역시 매일 겪어야 하는 작업일 수 있음</a:t>
            </a:r>
            <a:endParaRPr lang="en-US" altLang="ko-KR" dirty="0"/>
          </a:p>
          <a:p>
            <a:r>
              <a:rPr lang="ko-KR" altLang="en-US" dirty="0"/>
              <a:t>따라서 빌드 시간을 줄이는 것은 생산성에 큰 영향을 미침</a:t>
            </a:r>
            <a:endParaRPr lang="en-US" altLang="ko-KR" dirty="0"/>
          </a:p>
          <a:p>
            <a:r>
              <a:rPr lang="en-US" altLang="ko-KR" dirty="0"/>
              <a:t>Q) </a:t>
            </a:r>
            <a:r>
              <a:rPr lang="ko-KR" altLang="en-US" dirty="0"/>
              <a:t>어떻게 빌드 시간을 줄일 수 있을까</a:t>
            </a:r>
            <a:r>
              <a:rPr lang="en-US" altLang="ko-KR" dirty="0"/>
              <a:t>?</a:t>
            </a:r>
          </a:p>
          <a:p>
            <a:pPr lvl="1"/>
            <a:r>
              <a:rPr lang="ko-KR" altLang="en-US" dirty="0"/>
              <a:t>병렬 빌드</a:t>
            </a:r>
            <a:endParaRPr lang="en-US" altLang="ko-KR" dirty="0"/>
          </a:p>
          <a:p>
            <a:pPr lvl="1"/>
            <a:r>
              <a:rPr lang="ko-KR" altLang="en-US" u="sng" dirty="0"/>
              <a:t>불필요한 의존성 제거</a:t>
            </a:r>
            <a:endParaRPr lang="en-US" altLang="ko-KR" u="sng" dirty="0"/>
          </a:p>
        </p:txBody>
      </p:sp>
    </p:spTree>
    <p:extLst>
      <p:ext uri="{BB962C8B-B14F-4D97-AF65-F5344CB8AC3E}">
        <p14:creationId xmlns:p14="http://schemas.microsoft.com/office/powerpoint/2010/main" val="2771108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46796E6-B6F7-0B18-0B7C-1C6DD2F6FFB6}"/>
              </a:ext>
            </a:extLst>
          </p:cNvPr>
          <p:cNvSpPr>
            <a:spLocks noGrp="1"/>
          </p:cNvSpPr>
          <p:nvPr>
            <p:ph type="title"/>
          </p:nvPr>
        </p:nvSpPr>
        <p:spPr/>
        <p:txBody>
          <a:bodyPr/>
          <a:lstStyle/>
          <a:p>
            <a:r>
              <a:rPr lang="ko-KR" altLang="en-US" dirty="0"/>
              <a:t>의존성에 따른 빌드 영향 예시</a:t>
            </a:r>
            <a:endParaRPr lang="en-US" altLang="ko-KR" dirty="0"/>
          </a:p>
        </p:txBody>
      </p:sp>
      <p:sp>
        <p:nvSpPr>
          <p:cNvPr id="3" name="내용 개체 틀 2">
            <a:extLst>
              <a:ext uri="{FF2B5EF4-FFF2-40B4-BE49-F238E27FC236}">
                <a16:creationId xmlns:a16="http://schemas.microsoft.com/office/drawing/2014/main" id="{B1854842-0D6E-18E7-510D-39BE0F86CEE0}"/>
              </a:ext>
            </a:extLst>
          </p:cNvPr>
          <p:cNvSpPr>
            <a:spLocks noGrp="1"/>
          </p:cNvSpPr>
          <p:nvPr>
            <p:ph idx="1"/>
          </p:nvPr>
        </p:nvSpPr>
        <p:spPr>
          <a:xfrm>
            <a:off x="340964" y="1216617"/>
            <a:ext cx="11512368" cy="1968704"/>
          </a:xfrm>
        </p:spPr>
        <p:txBody>
          <a:bodyPr>
            <a:normAutofit fontScale="92500" lnSpcReduction="10000"/>
          </a:bodyPr>
          <a:lstStyle/>
          <a:p>
            <a:r>
              <a:rPr lang="ko-KR" altLang="en-US" dirty="0"/>
              <a:t>클래스 </a:t>
            </a:r>
            <a:r>
              <a:rPr lang="en-US" altLang="ko-KR" dirty="0"/>
              <a:t>A, B, C, D </a:t>
            </a:r>
            <a:r>
              <a:rPr lang="ko-KR" altLang="en-US" dirty="0"/>
              <a:t>를 합쳐서 최종 프로그램이 완성된다고 하자</a:t>
            </a:r>
            <a:r>
              <a:rPr lang="en-US" altLang="ko-KR" dirty="0"/>
              <a:t>.</a:t>
            </a:r>
          </a:p>
          <a:p>
            <a:r>
              <a:rPr lang="ko-KR" altLang="en-US" dirty="0"/>
              <a:t>각각의 클래스는 결합도를 낮게 관리하면 좌측처럼 의존성을 없앨 수 있다고 하자</a:t>
            </a:r>
            <a:r>
              <a:rPr lang="en-US" altLang="ko-KR" dirty="0"/>
              <a:t>.</a:t>
            </a:r>
            <a:br>
              <a:rPr lang="en-US" altLang="ko-KR" dirty="0"/>
            </a:br>
            <a:r>
              <a:rPr lang="ko-KR" altLang="en-US" dirty="0"/>
              <a:t>그런데도 결합도를 잘못 관리해서 우측처럼 의존성이 생겼다</a:t>
            </a:r>
            <a:r>
              <a:rPr lang="en-US" altLang="ko-KR" dirty="0"/>
              <a:t>.</a:t>
            </a:r>
          </a:p>
          <a:p>
            <a:r>
              <a:rPr lang="ko-KR" altLang="en-US" dirty="0"/>
              <a:t>이 때 </a:t>
            </a:r>
            <a:r>
              <a:rPr lang="en-US" altLang="ko-KR" dirty="0"/>
              <a:t>A, B, C </a:t>
            </a:r>
            <a:r>
              <a:rPr lang="ko-KR" altLang="en-US" dirty="0"/>
              <a:t>에 수정 사항이 발생할 때 그 영향은 어느 정도인가</a:t>
            </a:r>
            <a:r>
              <a:rPr lang="en-US" altLang="ko-KR" dirty="0"/>
              <a:t>?</a:t>
            </a:r>
          </a:p>
        </p:txBody>
      </p:sp>
      <p:pic>
        <p:nvPicPr>
          <p:cNvPr id="3074" name="Picture 2">
            <a:extLst>
              <a:ext uri="{FF2B5EF4-FFF2-40B4-BE49-F238E27FC236}">
                <a16:creationId xmlns:a16="http://schemas.microsoft.com/office/drawing/2014/main" id="{0334F4ED-B7FB-B4EF-1605-A366A693A8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60" t="5324" r="5331" b="5324"/>
          <a:stretch/>
        </p:blipFill>
        <p:spPr bwMode="auto">
          <a:xfrm>
            <a:off x="7293521" y="3169679"/>
            <a:ext cx="4898479" cy="368832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070E5176-920C-B65E-2A1D-3551980F16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175" t="6075" r="4981" b="5644"/>
          <a:stretch/>
        </p:blipFill>
        <p:spPr bwMode="auto">
          <a:xfrm>
            <a:off x="646545" y="3672680"/>
            <a:ext cx="5834728" cy="2460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5929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8EF9A2-8DDD-BBE5-795A-6D3894A7E7CC}"/>
              </a:ext>
            </a:extLst>
          </p:cNvPr>
          <p:cNvSpPr>
            <a:spLocks noGrp="1"/>
          </p:cNvSpPr>
          <p:nvPr>
            <p:ph type="title"/>
          </p:nvPr>
        </p:nvSpPr>
        <p:spPr/>
        <p:txBody>
          <a:bodyPr/>
          <a:lstStyle/>
          <a:p>
            <a:r>
              <a:rPr lang="ko-KR" altLang="en-US" dirty="0"/>
              <a:t>이런 개발자는 되지 말자</a:t>
            </a:r>
          </a:p>
        </p:txBody>
      </p:sp>
      <p:pic>
        <p:nvPicPr>
          <p:cNvPr id="4" name="Picture 2" descr="Compiling">
            <a:extLst>
              <a:ext uri="{FF2B5EF4-FFF2-40B4-BE49-F238E27FC236}">
                <a16:creationId xmlns:a16="http://schemas.microsoft.com/office/drawing/2014/main" id="{093FDBCF-4327-E3A2-0728-2D0416C021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0945" y="1369946"/>
            <a:ext cx="6156831" cy="5366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749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CACF16D-7D64-5BAE-DAAE-41E1E342416D}"/>
              </a:ext>
            </a:extLst>
          </p:cNvPr>
          <p:cNvSpPr>
            <a:spLocks noGrp="1"/>
          </p:cNvSpPr>
          <p:nvPr>
            <p:ph type="title"/>
          </p:nvPr>
        </p:nvSpPr>
        <p:spPr/>
        <p:txBody>
          <a:bodyPr/>
          <a:lstStyle/>
          <a:p>
            <a:r>
              <a:rPr lang="ko-KR" altLang="en-US" dirty="0" err="1"/>
              <a:t>아키텍쳐</a:t>
            </a:r>
            <a:r>
              <a:rPr lang="ko-KR" altLang="en-US" dirty="0"/>
              <a:t> 기반 설계</a:t>
            </a:r>
          </a:p>
        </p:txBody>
      </p:sp>
      <p:sp>
        <p:nvSpPr>
          <p:cNvPr id="3" name="내용 개체 틀 2">
            <a:extLst>
              <a:ext uri="{FF2B5EF4-FFF2-40B4-BE49-F238E27FC236}">
                <a16:creationId xmlns:a16="http://schemas.microsoft.com/office/drawing/2014/main" id="{36F01552-8D00-A7CC-C242-363EB5A3D88B}"/>
              </a:ext>
            </a:extLst>
          </p:cNvPr>
          <p:cNvSpPr>
            <a:spLocks noGrp="1"/>
          </p:cNvSpPr>
          <p:nvPr>
            <p:ph idx="1"/>
          </p:nvPr>
        </p:nvSpPr>
        <p:spPr>
          <a:xfrm>
            <a:off x="340963" y="1388532"/>
            <a:ext cx="11512369" cy="5240868"/>
          </a:xfrm>
        </p:spPr>
        <p:txBody>
          <a:bodyPr>
            <a:normAutofit/>
          </a:bodyPr>
          <a:lstStyle/>
          <a:p>
            <a:r>
              <a:rPr lang="ko-KR" altLang="en-US" dirty="0" err="1"/>
              <a:t>아키텍쳐를</a:t>
            </a:r>
            <a:r>
              <a:rPr lang="ko-KR" altLang="en-US" dirty="0"/>
              <a:t> 먼저 정하는 설계</a:t>
            </a:r>
            <a:endParaRPr lang="en-US" altLang="ko-KR" dirty="0"/>
          </a:p>
          <a:p>
            <a:r>
              <a:rPr lang="en-US" altLang="ko-KR" dirty="0">
                <a:solidFill>
                  <a:schemeClr val="bg1">
                    <a:lumMod val="50000"/>
                  </a:schemeClr>
                </a:solidFill>
              </a:rPr>
              <a:t>(</a:t>
            </a:r>
            <a:r>
              <a:rPr lang="ko-KR" altLang="en-US" dirty="0">
                <a:solidFill>
                  <a:schemeClr val="bg1">
                    <a:lumMod val="50000"/>
                  </a:schemeClr>
                </a:solidFill>
              </a:rPr>
              <a:t>소프트웨어</a:t>
            </a:r>
            <a:r>
              <a:rPr lang="en-US" altLang="ko-KR" dirty="0">
                <a:solidFill>
                  <a:schemeClr val="bg1">
                    <a:lumMod val="50000"/>
                  </a:schemeClr>
                </a:solidFill>
              </a:rPr>
              <a:t>)</a:t>
            </a:r>
            <a:r>
              <a:rPr lang="en-US" altLang="ko-KR" dirty="0"/>
              <a:t> </a:t>
            </a:r>
            <a:r>
              <a:rPr lang="ko-KR" altLang="en-US" dirty="0" err="1"/>
              <a:t>아키텍쳐</a:t>
            </a:r>
            <a:endParaRPr lang="en-US" altLang="ko-KR" dirty="0"/>
          </a:p>
          <a:p>
            <a:pPr lvl="1"/>
            <a:r>
              <a:rPr lang="ko-KR" altLang="en-US" dirty="0"/>
              <a:t>구조</a:t>
            </a:r>
            <a:endParaRPr lang="en-US" altLang="ko-KR" dirty="0"/>
          </a:p>
          <a:p>
            <a:pPr lvl="1"/>
            <a:r>
              <a:rPr lang="ko-KR" altLang="en-US" dirty="0"/>
              <a:t>시스템에 어떤 컴포넌트가 존재하는가</a:t>
            </a:r>
            <a:r>
              <a:rPr lang="en-US" altLang="ko-KR" dirty="0"/>
              <a:t>?</a:t>
            </a:r>
            <a:br>
              <a:rPr lang="en-US" altLang="ko-KR" dirty="0"/>
            </a:br>
            <a:r>
              <a:rPr lang="ko-KR" altLang="en-US" dirty="0"/>
              <a:t>그들은 서로 어떻게 상호 작용하는가</a:t>
            </a:r>
            <a:r>
              <a:rPr lang="en-US" altLang="ko-KR" dirty="0"/>
              <a:t>?</a:t>
            </a:r>
          </a:p>
          <a:p>
            <a:r>
              <a:rPr lang="ko-KR" altLang="en-US" dirty="0"/>
              <a:t>서브시스템</a:t>
            </a:r>
            <a:endParaRPr lang="en-US" altLang="ko-KR" dirty="0"/>
          </a:p>
          <a:p>
            <a:pPr lvl="1"/>
            <a:r>
              <a:rPr lang="ko-KR" altLang="en-US" dirty="0" err="1"/>
              <a:t>아키텍쳐를</a:t>
            </a:r>
            <a:r>
              <a:rPr lang="ko-KR" altLang="en-US" dirty="0"/>
              <a:t> 구성하는 컴포넌트</a:t>
            </a:r>
            <a:endParaRPr lang="en-US" altLang="ko-KR" dirty="0"/>
          </a:p>
          <a:p>
            <a:pPr lvl="1"/>
            <a:r>
              <a:rPr lang="ko-KR" altLang="en-US" dirty="0"/>
              <a:t>복잡도를 줄이기 위해 전체 시스템을 분할한 것</a:t>
            </a:r>
            <a:endParaRPr lang="en-US" altLang="ko-KR" dirty="0"/>
          </a:p>
          <a:p>
            <a:pPr lvl="2"/>
            <a:r>
              <a:rPr lang="ko-KR" altLang="en-US" dirty="0"/>
              <a:t>예</a:t>
            </a:r>
            <a:r>
              <a:rPr lang="en-US" altLang="ko-KR" dirty="0"/>
              <a:t>: OS → </a:t>
            </a:r>
            <a:r>
              <a:rPr lang="ko-KR" altLang="en-US" dirty="0"/>
              <a:t>메모리 관리자</a:t>
            </a:r>
            <a:r>
              <a:rPr lang="en-US" altLang="ko-KR" dirty="0"/>
              <a:t>, </a:t>
            </a:r>
            <a:r>
              <a:rPr lang="ko-KR" altLang="en-US" dirty="0"/>
              <a:t>프로세스 </a:t>
            </a:r>
            <a:r>
              <a:rPr lang="ko-KR" altLang="en-US" dirty="0" err="1"/>
              <a:t>스케쥴러</a:t>
            </a:r>
            <a:r>
              <a:rPr lang="en-US" altLang="ko-KR" dirty="0"/>
              <a:t>,</a:t>
            </a:r>
            <a:r>
              <a:rPr lang="ko-KR" altLang="en-US" dirty="0"/>
              <a:t> 파일 시스템 등의 서브 시스템으로 구성</a:t>
            </a:r>
            <a:endParaRPr lang="en-US" altLang="ko-KR" dirty="0"/>
          </a:p>
          <a:p>
            <a:pPr lvl="1"/>
            <a:r>
              <a:rPr lang="ko-KR" altLang="en-US" dirty="0"/>
              <a:t>반복적으로 분할해서 점점 더 </a:t>
            </a:r>
            <a:r>
              <a:rPr lang="ko-KR" altLang="en-US" dirty="0" err="1"/>
              <a:t>계층화할</a:t>
            </a:r>
            <a:r>
              <a:rPr lang="ko-KR" altLang="en-US" dirty="0"/>
              <a:t> 수 있음</a:t>
            </a:r>
            <a:endParaRPr lang="en-US" altLang="ko-KR" dirty="0"/>
          </a:p>
          <a:p>
            <a:pPr lvl="1"/>
            <a:endParaRPr lang="ko-KR" altLang="en-US" dirty="0"/>
          </a:p>
        </p:txBody>
      </p:sp>
    </p:spTree>
    <p:extLst>
      <p:ext uri="{BB962C8B-B14F-4D97-AF65-F5344CB8AC3E}">
        <p14:creationId xmlns:p14="http://schemas.microsoft.com/office/powerpoint/2010/main" val="136304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7169C1-2293-5F34-E03D-FF87E328D76D}"/>
              </a:ext>
            </a:extLst>
          </p:cNvPr>
          <p:cNvSpPr>
            <a:spLocks noGrp="1"/>
          </p:cNvSpPr>
          <p:nvPr>
            <p:ph type="title"/>
          </p:nvPr>
        </p:nvSpPr>
        <p:spPr/>
        <p:txBody>
          <a:bodyPr/>
          <a:lstStyle/>
          <a:p>
            <a:r>
              <a:rPr lang="ko-KR" altLang="en-US" dirty="0"/>
              <a:t>참고</a:t>
            </a:r>
            <a:r>
              <a:rPr lang="en-US" altLang="ko-KR" dirty="0"/>
              <a:t>: </a:t>
            </a:r>
            <a:r>
              <a:rPr lang="ko-KR" altLang="en-US" dirty="0"/>
              <a:t>분할 정복 </a:t>
            </a:r>
            <a:r>
              <a:rPr lang="en-US" altLang="ko-KR" dirty="0"/>
              <a:t>(Divide &amp; Conquer)</a:t>
            </a:r>
            <a:endParaRPr lang="ko-KR" altLang="en-US" dirty="0"/>
          </a:p>
        </p:txBody>
      </p:sp>
      <p:sp>
        <p:nvSpPr>
          <p:cNvPr id="3" name="내용 개체 틀 2">
            <a:extLst>
              <a:ext uri="{FF2B5EF4-FFF2-40B4-BE49-F238E27FC236}">
                <a16:creationId xmlns:a16="http://schemas.microsoft.com/office/drawing/2014/main" id="{1ED7AA5E-035E-0F9B-E733-C57AB89C117E}"/>
              </a:ext>
            </a:extLst>
          </p:cNvPr>
          <p:cNvSpPr>
            <a:spLocks noGrp="1"/>
          </p:cNvSpPr>
          <p:nvPr>
            <p:ph idx="1"/>
          </p:nvPr>
        </p:nvSpPr>
        <p:spPr>
          <a:xfrm>
            <a:off x="340963" y="1388532"/>
            <a:ext cx="11710915" cy="5240868"/>
          </a:xfrm>
        </p:spPr>
        <p:txBody>
          <a:bodyPr/>
          <a:lstStyle/>
          <a:p>
            <a:r>
              <a:rPr lang="ko-KR" altLang="en-US" dirty="0"/>
              <a:t>문제를 해결 가능한 작은 단위로 쪼개어 해결하는 방식</a:t>
            </a:r>
            <a:endParaRPr lang="en-US" altLang="ko-KR" dirty="0"/>
          </a:p>
          <a:p>
            <a:r>
              <a:rPr lang="ko-KR" altLang="en-US" dirty="0"/>
              <a:t>분할 정복의 예시</a:t>
            </a:r>
            <a:endParaRPr lang="en-US" altLang="ko-KR" dirty="0"/>
          </a:p>
          <a:p>
            <a:pPr lvl="1"/>
            <a:r>
              <a:rPr lang="ko-KR" altLang="en-US" dirty="0"/>
              <a:t>모듈화</a:t>
            </a:r>
            <a:r>
              <a:rPr lang="en-US" altLang="ko-KR" dirty="0"/>
              <a:t>: </a:t>
            </a:r>
            <a:r>
              <a:rPr lang="ko-KR" altLang="en-US" dirty="0"/>
              <a:t>코드를 연관되는 기능의 함수들의 묶음인 모듈의 집합으로 봄 </a:t>
            </a:r>
            <a:endParaRPr lang="en-US" altLang="ko-KR" dirty="0"/>
          </a:p>
          <a:p>
            <a:pPr lvl="1"/>
            <a:r>
              <a:rPr lang="ko-KR" altLang="en-US" dirty="0"/>
              <a:t>서브시스템</a:t>
            </a:r>
            <a:r>
              <a:rPr lang="en-US" altLang="ko-KR" dirty="0"/>
              <a:t>: </a:t>
            </a:r>
            <a:r>
              <a:rPr lang="ko-KR" altLang="en-US" dirty="0"/>
              <a:t>소프트웨어 시스템을 세부 기능으로 구성되는 서브시스템의 집합으로 봄</a:t>
            </a:r>
            <a:endParaRPr lang="en-US" altLang="ko-KR" dirty="0"/>
          </a:p>
          <a:p>
            <a:pPr lvl="1"/>
            <a:endParaRPr lang="ko-KR" altLang="en-US" dirty="0"/>
          </a:p>
        </p:txBody>
      </p:sp>
    </p:spTree>
    <p:extLst>
      <p:ext uri="{BB962C8B-B14F-4D97-AF65-F5344CB8AC3E}">
        <p14:creationId xmlns:p14="http://schemas.microsoft.com/office/powerpoint/2010/main" val="2001729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1438AF4-BEB4-3E1B-E807-BBDAD035A554}"/>
              </a:ext>
            </a:extLst>
          </p:cNvPr>
          <p:cNvSpPr>
            <a:spLocks noGrp="1"/>
          </p:cNvSpPr>
          <p:nvPr>
            <p:ph type="title"/>
          </p:nvPr>
        </p:nvSpPr>
        <p:spPr/>
        <p:txBody>
          <a:bodyPr/>
          <a:lstStyle/>
          <a:p>
            <a:r>
              <a:rPr lang="ko-KR" altLang="en-US" dirty="0" err="1"/>
              <a:t>아키텍쳐</a:t>
            </a:r>
            <a:r>
              <a:rPr lang="ko-KR" altLang="en-US" dirty="0"/>
              <a:t> 기반 설계 </a:t>
            </a:r>
            <a:r>
              <a:rPr lang="en-US" altLang="ko-KR" dirty="0"/>
              <a:t>- </a:t>
            </a:r>
            <a:r>
              <a:rPr lang="ko-KR" altLang="en-US" dirty="0"/>
              <a:t>관점 및 표현 방법</a:t>
            </a:r>
          </a:p>
        </p:txBody>
      </p:sp>
      <p:sp>
        <p:nvSpPr>
          <p:cNvPr id="3" name="내용 개체 틀 2">
            <a:extLst>
              <a:ext uri="{FF2B5EF4-FFF2-40B4-BE49-F238E27FC236}">
                <a16:creationId xmlns:a16="http://schemas.microsoft.com/office/drawing/2014/main" id="{5ED40DA0-4F7F-C1CA-F740-1086F3354FE8}"/>
              </a:ext>
            </a:extLst>
          </p:cNvPr>
          <p:cNvSpPr>
            <a:spLocks noGrp="1"/>
          </p:cNvSpPr>
          <p:nvPr>
            <p:ph idx="1"/>
          </p:nvPr>
        </p:nvSpPr>
        <p:spPr>
          <a:xfrm>
            <a:off x="340964" y="1216617"/>
            <a:ext cx="11512368" cy="5516692"/>
          </a:xfrm>
        </p:spPr>
        <p:txBody>
          <a:bodyPr>
            <a:normAutofit/>
          </a:bodyPr>
          <a:lstStyle/>
          <a:p>
            <a:r>
              <a:rPr lang="ko-KR" altLang="en-US" sz="2000" dirty="0"/>
              <a:t>소프트웨어를 바라보는 관점에 따라 </a:t>
            </a:r>
            <a:r>
              <a:rPr lang="ko-KR" altLang="en-US" sz="2000" dirty="0" err="1"/>
              <a:t>아키텍쳐</a:t>
            </a:r>
            <a:r>
              <a:rPr lang="ko-KR" altLang="en-US" sz="2000" dirty="0"/>
              <a:t> 표현 방법이 달라짐</a:t>
            </a:r>
            <a:endParaRPr lang="en-US" altLang="ko-KR" sz="2000" dirty="0"/>
          </a:p>
          <a:p>
            <a:pPr lvl="1"/>
            <a:r>
              <a:rPr lang="ko-KR" altLang="en-US" sz="2000" dirty="0"/>
              <a:t>모듈 관점</a:t>
            </a:r>
            <a:r>
              <a:rPr lang="en-US" altLang="ko-KR" sz="2000" dirty="0"/>
              <a:t>: </a:t>
            </a:r>
            <a:r>
              <a:rPr lang="ko-KR" altLang="en-US" sz="2000" dirty="0"/>
              <a:t>일정한 책임을 구현한 코드 단위인 모듈과 그 관계</a:t>
            </a:r>
            <a:endParaRPr lang="en-US" altLang="ko-KR" sz="2000" dirty="0"/>
          </a:p>
          <a:p>
            <a:pPr lvl="2"/>
            <a:r>
              <a:rPr lang="ko-KR" altLang="en-US" sz="1800" dirty="0"/>
              <a:t>함수를 어떻게 나눌 것인가</a:t>
            </a:r>
            <a:r>
              <a:rPr lang="en-US" altLang="ko-KR" sz="1800" dirty="0"/>
              <a:t>?</a:t>
            </a:r>
          </a:p>
          <a:p>
            <a:pPr lvl="2"/>
            <a:r>
              <a:rPr lang="ko-KR" altLang="en-US" sz="1800" dirty="0"/>
              <a:t>각 함수들의 사용 관계는 어떻게 되는가</a:t>
            </a:r>
            <a:r>
              <a:rPr lang="en-US" altLang="ko-KR" sz="1800" dirty="0"/>
              <a:t>?</a:t>
            </a:r>
          </a:p>
          <a:p>
            <a:pPr lvl="2"/>
            <a:r>
              <a:rPr lang="ko-KR" altLang="en-US" sz="1800" dirty="0"/>
              <a:t>자료 구조는 어떻게 되는가</a:t>
            </a:r>
            <a:r>
              <a:rPr lang="en-US" altLang="ko-KR" sz="1800" dirty="0"/>
              <a:t>?</a:t>
            </a:r>
            <a:endParaRPr lang="en-US" altLang="ko-KR" sz="2000" dirty="0"/>
          </a:p>
          <a:p>
            <a:pPr lvl="1"/>
            <a:r>
              <a:rPr lang="ko-KR" altLang="en-US" sz="2000" dirty="0"/>
              <a:t>컴포넌트 관점</a:t>
            </a:r>
            <a:r>
              <a:rPr lang="en-US" altLang="ko-KR" sz="2000" dirty="0"/>
              <a:t>: </a:t>
            </a:r>
            <a:r>
              <a:rPr lang="ko-KR" altLang="en-US" sz="2000" dirty="0"/>
              <a:t>실행될 때 동작하는 요소와 그 상호 작용 관계</a:t>
            </a:r>
            <a:endParaRPr lang="en-US" altLang="ko-KR" sz="2000" dirty="0"/>
          </a:p>
          <a:p>
            <a:pPr lvl="2"/>
            <a:r>
              <a:rPr lang="ko-KR" altLang="en-US" sz="1800" dirty="0"/>
              <a:t>클라이언트</a:t>
            </a:r>
            <a:r>
              <a:rPr lang="en-US" altLang="ko-KR" sz="1800" dirty="0"/>
              <a:t>-</a:t>
            </a:r>
            <a:r>
              <a:rPr lang="ko-KR" altLang="en-US" sz="1800" dirty="0"/>
              <a:t>서버 구조</a:t>
            </a:r>
            <a:endParaRPr lang="en-US" altLang="ko-KR" sz="1800" dirty="0"/>
          </a:p>
          <a:p>
            <a:pPr lvl="2"/>
            <a:r>
              <a:rPr lang="en-US" altLang="ko-KR" sz="1800" dirty="0"/>
              <a:t>pub-sub </a:t>
            </a:r>
            <a:r>
              <a:rPr lang="ko-KR" altLang="en-US" sz="1800" dirty="0"/>
              <a:t>구조</a:t>
            </a:r>
            <a:endParaRPr lang="en-US" altLang="ko-KR" sz="1800" dirty="0"/>
          </a:p>
          <a:p>
            <a:pPr lvl="2"/>
            <a:r>
              <a:rPr lang="en-US" altLang="ko-KR" sz="1800" dirty="0"/>
              <a:t>event-driven </a:t>
            </a:r>
            <a:r>
              <a:rPr lang="ko-KR" altLang="en-US" sz="1800" dirty="0"/>
              <a:t>구조</a:t>
            </a:r>
            <a:endParaRPr lang="en-US" altLang="ko-KR" sz="2000" dirty="0"/>
          </a:p>
          <a:p>
            <a:pPr lvl="1"/>
            <a:r>
              <a:rPr lang="ko-KR" altLang="en-US" sz="2000" dirty="0"/>
              <a:t>할당 관점</a:t>
            </a:r>
            <a:r>
              <a:rPr lang="en-US" altLang="ko-KR" sz="2000" dirty="0"/>
              <a:t>: </a:t>
            </a:r>
            <a:r>
              <a:rPr lang="ko-KR" altLang="en-US" sz="2000" dirty="0"/>
              <a:t>소프트웨어의 하드웨어 설치</a:t>
            </a:r>
            <a:r>
              <a:rPr lang="en-US" altLang="ko-KR" sz="2000" dirty="0"/>
              <a:t>, </a:t>
            </a:r>
            <a:r>
              <a:rPr lang="ko-KR" altLang="en-US" sz="2000" dirty="0"/>
              <a:t>작업 할당</a:t>
            </a:r>
            <a:r>
              <a:rPr lang="en-US" altLang="ko-KR" sz="2000" dirty="0"/>
              <a:t>, </a:t>
            </a:r>
            <a:r>
              <a:rPr lang="ko-KR" altLang="en-US" sz="2000" dirty="0"/>
              <a:t>구현</a:t>
            </a:r>
            <a:r>
              <a:rPr lang="en-US" altLang="ko-KR" sz="2000" dirty="0"/>
              <a:t>, </a:t>
            </a:r>
            <a:r>
              <a:rPr lang="ko-KR" altLang="en-US" sz="2000" dirty="0"/>
              <a:t>데이터 저장</a:t>
            </a:r>
            <a:endParaRPr lang="en-US" altLang="ko-KR" sz="2000" dirty="0"/>
          </a:p>
          <a:p>
            <a:pPr lvl="2"/>
            <a:r>
              <a:rPr lang="ko-KR" altLang="en-US" sz="1800" dirty="0"/>
              <a:t>어떤 하드웨어에 어떤 소프트웨어를 배치하는가</a:t>
            </a:r>
            <a:r>
              <a:rPr lang="en-US" altLang="ko-KR" sz="1800" dirty="0"/>
              <a:t>?</a:t>
            </a:r>
          </a:p>
          <a:p>
            <a:pPr lvl="2"/>
            <a:r>
              <a:rPr lang="ko-KR" altLang="en-US" sz="1800" dirty="0"/>
              <a:t>데이터 저장을 위한 </a:t>
            </a:r>
            <a:r>
              <a:rPr lang="en-US" altLang="ko-KR" sz="1800" dirty="0"/>
              <a:t>DB </a:t>
            </a:r>
            <a:r>
              <a:rPr lang="ko-KR" altLang="en-US" sz="1800" dirty="0"/>
              <a:t>는 어디에 위치하는가</a:t>
            </a:r>
            <a:r>
              <a:rPr lang="en-US" altLang="ko-KR" sz="1800" dirty="0"/>
              <a:t>?</a:t>
            </a:r>
            <a:endParaRPr lang="ko-KR" altLang="en-US" sz="1800" dirty="0"/>
          </a:p>
        </p:txBody>
      </p:sp>
    </p:spTree>
    <p:extLst>
      <p:ext uri="{BB962C8B-B14F-4D97-AF65-F5344CB8AC3E}">
        <p14:creationId xmlns:p14="http://schemas.microsoft.com/office/powerpoint/2010/main" val="921815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400B4F-916F-15C7-4AFA-BD15E8FEF18E}"/>
              </a:ext>
            </a:extLst>
          </p:cNvPr>
          <p:cNvSpPr>
            <a:spLocks noGrp="1"/>
          </p:cNvSpPr>
          <p:nvPr>
            <p:ph type="title"/>
          </p:nvPr>
        </p:nvSpPr>
        <p:spPr/>
        <p:txBody>
          <a:bodyPr/>
          <a:lstStyle/>
          <a:p>
            <a:r>
              <a:rPr lang="ko-KR" altLang="en-US" dirty="0"/>
              <a:t>소프트웨어 품질 목표</a:t>
            </a:r>
          </a:p>
        </p:txBody>
      </p:sp>
      <p:sp>
        <p:nvSpPr>
          <p:cNvPr id="3" name="내용 개체 틀 2">
            <a:extLst>
              <a:ext uri="{FF2B5EF4-FFF2-40B4-BE49-F238E27FC236}">
                <a16:creationId xmlns:a16="http://schemas.microsoft.com/office/drawing/2014/main" id="{FECC27B8-399F-126A-9CA1-4E9478EEEB9C}"/>
              </a:ext>
            </a:extLst>
          </p:cNvPr>
          <p:cNvSpPr>
            <a:spLocks noGrp="1"/>
          </p:cNvSpPr>
          <p:nvPr>
            <p:ph idx="1"/>
          </p:nvPr>
        </p:nvSpPr>
        <p:spPr/>
        <p:txBody>
          <a:bodyPr/>
          <a:lstStyle/>
          <a:p>
            <a:r>
              <a:rPr lang="ko-KR" altLang="en-US" dirty="0"/>
              <a:t>품질 제약 사항의 우선 순위에 따라 설계의 결과물이 달라질 수 있음</a:t>
            </a:r>
            <a:endParaRPr lang="en-US" altLang="ko-KR" dirty="0"/>
          </a:p>
          <a:p>
            <a:pPr lvl="1"/>
            <a:r>
              <a:rPr lang="ko-KR" altLang="en-US" dirty="0"/>
              <a:t>따라서 비기능적인 요구인 품질을 구체적으로 명시</a:t>
            </a:r>
          </a:p>
        </p:txBody>
      </p:sp>
      <p:pic>
        <p:nvPicPr>
          <p:cNvPr id="4" name="그림 2">
            <a:extLst>
              <a:ext uri="{FF2B5EF4-FFF2-40B4-BE49-F238E27FC236}">
                <a16:creationId xmlns:a16="http://schemas.microsoft.com/office/drawing/2014/main" id="{4338F9B6-19FF-57BC-635A-A5E12DA80A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3055" y="2411537"/>
            <a:ext cx="6086475"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552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E99B3256-D5AA-A664-9DE9-0583A7839753}"/>
              </a:ext>
            </a:extLst>
          </p:cNvPr>
          <p:cNvSpPr>
            <a:spLocks noGrp="1"/>
          </p:cNvSpPr>
          <p:nvPr>
            <p:ph type="title"/>
          </p:nvPr>
        </p:nvSpPr>
        <p:spPr/>
        <p:txBody>
          <a:bodyPr/>
          <a:lstStyle/>
          <a:p>
            <a:r>
              <a:rPr lang="ko-KR" altLang="en-US" dirty="0"/>
              <a:t>전통적인 설계 원칙</a:t>
            </a:r>
          </a:p>
        </p:txBody>
      </p:sp>
      <p:sp>
        <p:nvSpPr>
          <p:cNvPr id="6" name="내용 개체 틀 5">
            <a:extLst>
              <a:ext uri="{FF2B5EF4-FFF2-40B4-BE49-F238E27FC236}">
                <a16:creationId xmlns:a16="http://schemas.microsoft.com/office/drawing/2014/main" id="{88D56897-63C8-B307-65FE-53DB30B387B7}"/>
              </a:ext>
            </a:extLst>
          </p:cNvPr>
          <p:cNvSpPr>
            <a:spLocks noGrp="1"/>
          </p:cNvSpPr>
          <p:nvPr>
            <p:ph idx="1"/>
          </p:nvPr>
        </p:nvSpPr>
        <p:spPr/>
        <p:txBody>
          <a:bodyPr/>
          <a:lstStyle/>
          <a:p>
            <a:r>
              <a:rPr lang="ko-KR" altLang="en-US" dirty="0"/>
              <a:t>추상화 </a:t>
            </a:r>
            <a:r>
              <a:rPr lang="en-US" altLang="ko-KR" dirty="0"/>
              <a:t>(abstraction)</a:t>
            </a:r>
          </a:p>
          <a:p>
            <a:r>
              <a:rPr lang="ko-KR" altLang="en-US" dirty="0"/>
              <a:t>캡슐화 </a:t>
            </a:r>
            <a:r>
              <a:rPr lang="en-US" altLang="ko-KR" dirty="0"/>
              <a:t>(encapsulation)</a:t>
            </a:r>
          </a:p>
          <a:p>
            <a:r>
              <a:rPr lang="ko-KR" altLang="en-US" dirty="0"/>
              <a:t>모듈화 </a:t>
            </a:r>
            <a:r>
              <a:rPr lang="en-US" altLang="ko-KR" dirty="0"/>
              <a:t>(modularization)</a:t>
            </a:r>
            <a:endParaRPr lang="ko-KR" altLang="en-US" dirty="0"/>
          </a:p>
        </p:txBody>
      </p:sp>
    </p:spTree>
    <p:extLst>
      <p:ext uri="{BB962C8B-B14F-4D97-AF65-F5344CB8AC3E}">
        <p14:creationId xmlns:p14="http://schemas.microsoft.com/office/powerpoint/2010/main" val="2302856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0F7038F-598A-289D-03E5-27C20845FFAD}"/>
              </a:ext>
            </a:extLst>
          </p:cNvPr>
          <p:cNvSpPr>
            <a:spLocks noGrp="1"/>
          </p:cNvSpPr>
          <p:nvPr>
            <p:ph type="title"/>
          </p:nvPr>
        </p:nvSpPr>
        <p:spPr/>
        <p:txBody>
          <a:bodyPr/>
          <a:lstStyle/>
          <a:p>
            <a:r>
              <a:rPr lang="ko-KR" altLang="en-US" dirty="0"/>
              <a:t>참고</a:t>
            </a:r>
            <a:r>
              <a:rPr lang="en-US" altLang="ko-KR" dirty="0"/>
              <a:t>: </a:t>
            </a:r>
            <a:r>
              <a:rPr lang="ko-KR" altLang="en-US" dirty="0"/>
              <a:t>목표의 우선 순위 </a:t>
            </a:r>
            <a:r>
              <a:rPr lang="en-US" altLang="ko-KR" dirty="0"/>
              <a:t>- The</a:t>
            </a:r>
            <a:r>
              <a:rPr lang="ko-KR" altLang="en-US" dirty="0"/>
              <a:t> </a:t>
            </a:r>
            <a:r>
              <a:rPr lang="en-US" altLang="ko-KR" dirty="0"/>
              <a:t>Internet</a:t>
            </a:r>
            <a:r>
              <a:rPr lang="ko-KR" altLang="en-US" dirty="0"/>
              <a:t> 의 예</a:t>
            </a:r>
          </a:p>
        </p:txBody>
      </p:sp>
      <p:grpSp>
        <p:nvGrpSpPr>
          <p:cNvPr id="12" name="Image">
            <a:extLst>
              <a:ext uri="{FF2B5EF4-FFF2-40B4-BE49-F238E27FC236}">
                <a16:creationId xmlns:a16="http://schemas.microsoft.com/office/drawing/2014/main" id="{95F18CAC-64DC-BDD6-9526-D3A835EF43EC}"/>
              </a:ext>
            </a:extLst>
          </p:cNvPr>
          <p:cNvGrpSpPr/>
          <p:nvPr/>
        </p:nvGrpSpPr>
        <p:grpSpPr>
          <a:xfrm>
            <a:off x="675750" y="1325644"/>
            <a:ext cx="5930900" cy="5067301"/>
            <a:chOff x="0" y="0"/>
            <a:chExt cx="5930900" cy="5067300"/>
          </a:xfrm>
        </p:grpSpPr>
        <p:pic>
          <p:nvPicPr>
            <p:cNvPr id="13" name="Image" descr="Image">
              <a:extLst>
                <a:ext uri="{FF2B5EF4-FFF2-40B4-BE49-F238E27FC236}">
                  <a16:creationId xmlns:a16="http://schemas.microsoft.com/office/drawing/2014/main" id="{B040BA9F-CF26-BD5E-29E8-BB7ED978BA94}"/>
                </a:ext>
              </a:extLst>
            </p:cNvPr>
            <p:cNvPicPr>
              <a:picLocks noChangeAspect="1"/>
            </p:cNvPicPr>
            <p:nvPr/>
          </p:nvPicPr>
          <p:blipFill>
            <a:blip r:embed="rId2"/>
            <a:stretch>
              <a:fillRect/>
            </a:stretch>
          </p:blipFill>
          <p:spPr>
            <a:xfrm>
              <a:off x="203200" y="203200"/>
              <a:ext cx="5524500" cy="4622800"/>
            </a:xfrm>
            <a:prstGeom prst="rect">
              <a:avLst/>
            </a:prstGeom>
            <a:ln>
              <a:noFill/>
            </a:ln>
            <a:effectLst/>
          </p:spPr>
        </p:pic>
        <p:pic>
          <p:nvPicPr>
            <p:cNvPr id="14" name="Image" descr="Image">
              <a:extLst>
                <a:ext uri="{FF2B5EF4-FFF2-40B4-BE49-F238E27FC236}">
                  <a16:creationId xmlns:a16="http://schemas.microsoft.com/office/drawing/2014/main" id="{8C4E099D-4D34-15ED-A0F1-6F3D5C669DAF}"/>
                </a:ext>
              </a:extLst>
            </p:cNvPr>
            <p:cNvPicPr>
              <a:picLocks/>
            </p:cNvPicPr>
            <p:nvPr/>
          </p:nvPicPr>
          <p:blipFill>
            <a:blip r:embed="rId3"/>
            <a:stretch>
              <a:fillRect/>
            </a:stretch>
          </p:blipFill>
          <p:spPr>
            <a:xfrm>
              <a:off x="0" y="0"/>
              <a:ext cx="5930900" cy="5067300"/>
            </a:xfrm>
            <a:prstGeom prst="rect">
              <a:avLst/>
            </a:prstGeom>
            <a:effectLst/>
          </p:spPr>
        </p:pic>
      </p:grpSp>
      <p:pic>
        <p:nvPicPr>
          <p:cNvPr id="15" name="Line Line" descr="Line Line">
            <a:extLst>
              <a:ext uri="{FF2B5EF4-FFF2-40B4-BE49-F238E27FC236}">
                <a16:creationId xmlns:a16="http://schemas.microsoft.com/office/drawing/2014/main" id="{E849EB5A-0366-4AA5-01FE-FF38038674B3}"/>
              </a:ext>
            </a:extLst>
          </p:cNvPr>
          <p:cNvPicPr>
            <a:picLocks/>
          </p:cNvPicPr>
          <p:nvPr/>
        </p:nvPicPr>
        <p:blipFill>
          <a:blip r:embed="rId4"/>
          <a:stretch>
            <a:fillRect/>
          </a:stretch>
        </p:blipFill>
        <p:spPr>
          <a:xfrm>
            <a:off x="999600" y="3789445"/>
            <a:ext cx="5283201" cy="101601"/>
          </a:xfrm>
          <a:prstGeom prst="rect">
            <a:avLst/>
          </a:prstGeom>
        </p:spPr>
      </p:pic>
      <p:pic>
        <p:nvPicPr>
          <p:cNvPr id="16" name="Line Line" descr="Line Line">
            <a:extLst>
              <a:ext uri="{FF2B5EF4-FFF2-40B4-BE49-F238E27FC236}">
                <a16:creationId xmlns:a16="http://schemas.microsoft.com/office/drawing/2014/main" id="{22E616C5-FD9E-8C5B-2E7E-CDE9CED0D6AB}"/>
              </a:ext>
            </a:extLst>
          </p:cNvPr>
          <p:cNvPicPr>
            <a:picLocks/>
          </p:cNvPicPr>
          <p:nvPr/>
        </p:nvPicPr>
        <p:blipFill>
          <a:blip r:embed="rId4"/>
          <a:stretch>
            <a:fillRect/>
          </a:stretch>
        </p:blipFill>
        <p:spPr>
          <a:xfrm>
            <a:off x="986899" y="4076045"/>
            <a:ext cx="5283202" cy="101601"/>
          </a:xfrm>
          <a:prstGeom prst="rect">
            <a:avLst/>
          </a:prstGeom>
        </p:spPr>
      </p:pic>
      <p:pic>
        <p:nvPicPr>
          <p:cNvPr id="17" name="Line Line" descr="Line Line">
            <a:extLst>
              <a:ext uri="{FF2B5EF4-FFF2-40B4-BE49-F238E27FC236}">
                <a16:creationId xmlns:a16="http://schemas.microsoft.com/office/drawing/2014/main" id="{E2DAC695-3283-6F00-4115-926E017E850C}"/>
              </a:ext>
            </a:extLst>
          </p:cNvPr>
          <p:cNvPicPr>
            <a:picLocks/>
          </p:cNvPicPr>
          <p:nvPr/>
        </p:nvPicPr>
        <p:blipFill>
          <a:blip r:embed="rId5"/>
          <a:stretch>
            <a:fillRect/>
          </a:stretch>
        </p:blipFill>
        <p:spPr>
          <a:xfrm>
            <a:off x="986899" y="4362645"/>
            <a:ext cx="765088" cy="101601"/>
          </a:xfrm>
          <a:prstGeom prst="rect">
            <a:avLst/>
          </a:prstGeom>
        </p:spPr>
      </p:pic>
      <p:sp>
        <p:nvSpPr>
          <p:cNvPr id="18" name="Rectangle">
            <a:extLst>
              <a:ext uri="{FF2B5EF4-FFF2-40B4-BE49-F238E27FC236}">
                <a16:creationId xmlns:a16="http://schemas.microsoft.com/office/drawing/2014/main" id="{0F6EA1D0-0EB0-B88A-91C4-F3893B1785FB}"/>
              </a:ext>
            </a:extLst>
          </p:cNvPr>
          <p:cNvSpPr/>
          <p:nvPr/>
        </p:nvSpPr>
        <p:spPr>
          <a:xfrm>
            <a:off x="1736200" y="4165795"/>
            <a:ext cx="4562178"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9" name="Rectangle">
            <a:extLst>
              <a:ext uri="{FF2B5EF4-FFF2-40B4-BE49-F238E27FC236}">
                <a16:creationId xmlns:a16="http://schemas.microsoft.com/office/drawing/2014/main" id="{2DDB5873-7F8A-1213-7107-52BD13770510}"/>
              </a:ext>
            </a:extLst>
          </p:cNvPr>
          <p:cNvSpPr/>
          <p:nvPr/>
        </p:nvSpPr>
        <p:spPr>
          <a:xfrm>
            <a:off x="999600" y="4457895"/>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20" name="Rectangle">
            <a:extLst>
              <a:ext uri="{FF2B5EF4-FFF2-40B4-BE49-F238E27FC236}">
                <a16:creationId xmlns:a16="http://schemas.microsoft.com/office/drawing/2014/main" id="{D70377AF-1387-052A-7982-0ED6FC7B5C02}"/>
              </a:ext>
            </a:extLst>
          </p:cNvPr>
          <p:cNvSpPr/>
          <p:nvPr/>
        </p:nvSpPr>
        <p:spPr>
          <a:xfrm>
            <a:off x="986900" y="4749995"/>
            <a:ext cx="972096"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21" name="Line">
            <a:extLst>
              <a:ext uri="{FF2B5EF4-FFF2-40B4-BE49-F238E27FC236}">
                <a16:creationId xmlns:a16="http://schemas.microsoft.com/office/drawing/2014/main" id="{2144101D-7B5C-E0B0-63D3-4E93689A998D}"/>
              </a:ext>
            </a:extLst>
          </p:cNvPr>
          <p:cNvSpPr/>
          <p:nvPr/>
        </p:nvSpPr>
        <p:spPr>
          <a:xfrm flipV="1">
            <a:off x="6356073" y="3946994"/>
            <a:ext cx="932642" cy="651895"/>
          </a:xfrm>
          <a:prstGeom prst="line">
            <a:avLst/>
          </a:prstGeom>
          <a:ln w="127000">
            <a:solidFill>
              <a:srgbClr val="FF2600"/>
            </a:solidFill>
            <a:miter/>
            <a:tailEnd type="triangle"/>
          </a:ln>
        </p:spPr>
        <p:txBody>
          <a:bodyPr lIns="45719" rIns="45719"/>
          <a:lstStyle/>
          <a:p>
            <a:endParaRPr dirty="0">
              <a:latin typeface="바탕" panose="02030600000101010101" pitchFamily="18" charset="-127"/>
            </a:endParaRPr>
          </a:p>
        </p:txBody>
      </p:sp>
      <p:grpSp>
        <p:nvGrpSpPr>
          <p:cNvPr id="22" name="ARPANET 이라는 네트워크와…">
            <a:extLst>
              <a:ext uri="{FF2B5EF4-FFF2-40B4-BE49-F238E27FC236}">
                <a16:creationId xmlns:a16="http://schemas.microsoft.com/office/drawing/2014/main" id="{FB433082-FE57-1352-EE5E-647BE52987D6}"/>
              </a:ext>
            </a:extLst>
          </p:cNvPr>
          <p:cNvGrpSpPr/>
          <p:nvPr/>
        </p:nvGrpSpPr>
        <p:grpSpPr>
          <a:xfrm>
            <a:off x="6644809" y="2869088"/>
            <a:ext cx="5208524" cy="1021959"/>
            <a:chOff x="-1" y="-1"/>
            <a:chExt cx="4563782" cy="1021957"/>
          </a:xfrm>
        </p:grpSpPr>
        <p:sp>
          <p:nvSpPr>
            <p:cNvPr id="23" name="ARPANET 이라는 네트워크와…">
              <a:extLst>
                <a:ext uri="{FF2B5EF4-FFF2-40B4-BE49-F238E27FC236}">
                  <a16:creationId xmlns:a16="http://schemas.microsoft.com/office/drawing/2014/main" id="{F72351A6-AC61-898B-937F-E4686E32B450}"/>
                </a:ext>
              </a:extLst>
            </p:cNvPr>
            <p:cNvSpPr txBox="1"/>
            <p:nvPr/>
          </p:nvSpPr>
          <p:spPr>
            <a:xfrm>
              <a:off x="63499" y="63499"/>
              <a:ext cx="4439295" cy="738661"/>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a:defRPr sz="2100"/>
              </a:pPr>
              <a:r>
                <a:rPr dirty="0">
                  <a:latin typeface="바탕" panose="02030600000101010101" pitchFamily="18" charset="-127"/>
                </a:rPr>
                <a:t>ARPANET 이라는 네트워크와</a:t>
              </a:r>
            </a:p>
            <a:p>
              <a:pPr>
                <a:defRPr sz="2100"/>
              </a:pPr>
              <a:r>
                <a:rPr dirty="0">
                  <a:latin typeface="바탕" panose="02030600000101010101" pitchFamily="18" charset="-127"/>
                </a:rPr>
                <a:t>ARPA 라는 패킷 라디오 네트워크의 연결</a:t>
              </a:r>
            </a:p>
          </p:txBody>
        </p:sp>
        <p:pic>
          <p:nvPicPr>
            <p:cNvPr id="24" name="ARPANET 이라는 네트워크와… ARPANET 이라는 네트워크와ARPA 라는 패킷 라디오 네트워크의 연결" descr="ARPANET 이라는 네트워크와… ARPANET 이라는 네트워크와ARPA 라는 패킷 라디오 네트워크의 연결">
              <a:extLst>
                <a:ext uri="{FF2B5EF4-FFF2-40B4-BE49-F238E27FC236}">
                  <a16:creationId xmlns:a16="http://schemas.microsoft.com/office/drawing/2014/main" id="{B8C0CFCA-E410-589B-685A-59084A0E27D1}"/>
                </a:ext>
              </a:extLst>
            </p:cNvPr>
            <p:cNvPicPr>
              <a:picLocks/>
            </p:cNvPicPr>
            <p:nvPr/>
          </p:nvPicPr>
          <p:blipFill>
            <a:blip r:embed="rId6"/>
            <a:stretch>
              <a:fillRect/>
            </a:stretch>
          </p:blipFill>
          <p:spPr>
            <a:xfrm>
              <a:off x="-1" y="-1"/>
              <a:ext cx="4563782" cy="1021957"/>
            </a:xfrm>
            <a:prstGeom prst="rect">
              <a:avLst/>
            </a:prstGeom>
            <a:effectLst/>
          </p:spPr>
        </p:pic>
      </p:grpSp>
      <p:sp>
        <p:nvSpPr>
          <p:cNvPr id="25" name="출처: The Design Philosophy of the DARPA Internet Protocols, David D. Clark et al., Proc. SIGCOMM ‘88">
            <a:extLst>
              <a:ext uri="{FF2B5EF4-FFF2-40B4-BE49-F238E27FC236}">
                <a16:creationId xmlns:a16="http://schemas.microsoft.com/office/drawing/2014/main" id="{677852C6-77CD-77E2-E1AC-5A72ABD4A23D}"/>
              </a:ext>
            </a:extLst>
          </p:cNvPr>
          <p:cNvSpPr txBox="1"/>
          <p:nvPr/>
        </p:nvSpPr>
        <p:spPr>
          <a:xfrm>
            <a:off x="693850" y="6482066"/>
            <a:ext cx="11699676"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a:solidFill>
                  <a:srgbClr val="A7A7A7"/>
                </a:solidFill>
              </a:defRPr>
            </a:lvl1pPr>
          </a:lstStyle>
          <a:p>
            <a:r>
              <a:rPr dirty="0">
                <a:latin typeface="바탕" panose="02030600000101010101" pitchFamily="18" charset="-127"/>
              </a:rPr>
              <a:t>출처: The Design Philosophy of the DARPA Internet Protocols, David D. Clark et al., Proc. SIGCOMM ‘88</a:t>
            </a:r>
          </a:p>
        </p:txBody>
      </p:sp>
    </p:spTree>
    <p:extLst>
      <p:ext uri="{BB962C8B-B14F-4D97-AF65-F5344CB8AC3E}">
        <p14:creationId xmlns:p14="http://schemas.microsoft.com/office/powerpoint/2010/main" val="1126313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6D1A804-A7E6-1B7B-84F8-B5AF40EA559B}"/>
              </a:ext>
            </a:extLst>
          </p:cNvPr>
          <p:cNvSpPr>
            <a:spLocks noGrp="1"/>
          </p:cNvSpPr>
          <p:nvPr>
            <p:ph type="title"/>
          </p:nvPr>
        </p:nvSpPr>
        <p:spPr/>
        <p:txBody>
          <a:bodyPr/>
          <a:lstStyle/>
          <a:p>
            <a:r>
              <a:rPr lang="ko-KR" altLang="en-US" dirty="0"/>
              <a:t>참고</a:t>
            </a:r>
            <a:r>
              <a:rPr lang="en-US" altLang="ko-KR" dirty="0"/>
              <a:t>: </a:t>
            </a:r>
            <a:r>
              <a:rPr lang="ko-KR" altLang="en-US" dirty="0"/>
              <a:t>목표의 우선 순위 </a:t>
            </a:r>
            <a:r>
              <a:rPr lang="en-US" altLang="ko-KR" dirty="0"/>
              <a:t>- The</a:t>
            </a:r>
            <a:r>
              <a:rPr lang="ko-KR" altLang="en-US" dirty="0"/>
              <a:t> </a:t>
            </a:r>
            <a:r>
              <a:rPr lang="en-US" altLang="ko-KR" dirty="0"/>
              <a:t>Internet</a:t>
            </a:r>
            <a:r>
              <a:rPr lang="ko-KR" altLang="en-US" dirty="0"/>
              <a:t> 의 예</a:t>
            </a:r>
          </a:p>
        </p:txBody>
      </p:sp>
      <p:grpSp>
        <p:nvGrpSpPr>
          <p:cNvPr id="4" name="Image">
            <a:extLst>
              <a:ext uri="{FF2B5EF4-FFF2-40B4-BE49-F238E27FC236}">
                <a16:creationId xmlns:a16="http://schemas.microsoft.com/office/drawing/2014/main" id="{E3FD0C25-EBFC-4256-D9A5-6A04702DE4E4}"/>
              </a:ext>
            </a:extLst>
          </p:cNvPr>
          <p:cNvGrpSpPr/>
          <p:nvPr/>
        </p:nvGrpSpPr>
        <p:grpSpPr>
          <a:xfrm>
            <a:off x="1074972" y="1211104"/>
            <a:ext cx="6007101" cy="5598203"/>
            <a:chOff x="0" y="0"/>
            <a:chExt cx="6007100" cy="5598201"/>
          </a:xfrm>
        </p:grpSpPr>
        <p:pic>
          <p:nvPicPr>
            <p:cNvPr id="5" name="Image" descr="Image">
              <a:extLst>
                <a:ext uri="{FF2B5EF4-FFF2-40B4-BE49-F238E27FC236}">
                  <a16:creationId xmlns:a16="http://schemas.microsoft.com/office/drawing/2014/main" id="{F06CA72E-3D76-A977-A51C-DDBAC4387210}"/>
                </a:ext>
              </a:extLst>
            </p:cNvPr>
            <p:cNvPicPr>
              <a:picLocks noChangeAspect="1"/>
            </p:cNvPicPr>
            <p:nvPr/>
          </p:nvPicPr>
          <p:blipFill>
            <a:blip r:embed="rId2"/>
            <a:srcRect t="650" b="2429"/>
            <a:stretch>
              <a:fillRect/>
            </a:stretch>
          </p:blipFill>
          <p:spPr>
            <a:xfrm>
              <a:off x="203200" y="203200"/>
              <a:ext cx="5600700" cy="5354390"/>
            </a:xfrm>
            <a:prstGeom prst="rect">
              <a:avLst/>
            </a:prstGeom>
            <a:ln>
              <a:noFill/>
            </a:ln>
            <a:effectLst/>
          </p:spPr>
        </p:pic>
        <p:pic>
          <p:nvPicPr>
            <p:cNvPr id="6" name="Image" descr="Image">
              <a:extLst>
                <a:ext uri="{FF2B5EF4-FFF2-40B4-BE49-F238E27FC236}">
                  <a16:creationId xmlns:a16="http://schemas.microsoft.com/office/drawing/2014/main" id="{7AD06465-3AD7-5A91-73A7-0811E2A5BE06}"/>
                </a:ext>
              </a:extLst>
            </p:cNvPr>
            <p:cNvPicPr>
              <a:picLocks/>
            </p:cNvPicPr>
            <p:nvPr/>
          </p:nvPicPr>
          <p:blipFill rotWithShape="1">
            <a:blip r:embed="rId3"/>
            <a:srcRect b="3460"/>
            <a:stretch/>
          </p:blipFill>
          <p:spPr>
            <a:xfrm>
              <a:off x="0" y="0"/>
              <a:ext cx="6007100" cy="5598201"/>
            </a:xfrm>
            <a:prstGeom prst="rect">
              <a:avLst/>
            </a:prstGeom>
            <a:effectLst/>
          </p:spPr>
        </p:pic>
      </p:grpSp>
      <p:grpSp>
        <p:nvGrpSpPr>
          <p:cNvPr id="8" name="구성하는 네트워크 중 일부가 동작…">
            <a:extLst>
              <a:ext uri="{FF2B5EF4-FFF2-40B4-BE49-F238E27FC236}">
                <a16:creationId xmlns:a16="http://schemas.microsoft.com/office/drawing/2014/main" id="{F9C2EFAD-55A0-9ED0-9D19-5CCA372BC4CB}"/>
              </a:ext>
            </a:extLst>
          </p:cNvPr>
          <p:cNvGrpSpPr/>
          <p:nvPr/>
        </p:nvGrpSpPr>
        <p:grpSpPr>
          <a:xfrm>
            <a:off x="7134970" y="1361224"/>
            <a:ext cx="4976166" cy="4641318"/>
            <a:chOff x="0" y="0"/>
            <a:chExt cx="4377757" cy="4641316"/>
          </a:xfrm>
        </p:grpSpPr>
        <p:sp>
          <p:nvSpPr>
            <p:cNvPr id="9" name="구성하는 네트워크 중 일부가 동작…">
              <a:extLst>
                <a:ext uri="{FF2B5EF4-FFF2-40B4-BE49-F238E27FC236}">
                  <a16:creationId xmlns:a16="http://schemas.microsoft.com/office/drawing/2014/main" id="{EF200340-A563-03B5-3D0A-04E54ACC05F8}"/>
                </a:ext>
              </a:extLst>
            </p:cNvPr>
            <p:cNvSpPr txBox="1"/>
            <p:nvPr/>
          </p:nvSpPr>
          <p:spPr>
            <a:xfrm>
              <a:off x="63500" y="63500"/>
              <a:ext cx="4151162" cy="4247184"/>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marL="280736" indent="-280736">
                <a:lnSpc>
                  <a:spcPct val="130000"/>
                </a:lnSpc>
                <a:buSzPct val="100000"/>
                <a:buAutoNum type="arabicPeriod"/>
                <a:defRPr sz="2100"/>
              </a:pPr>
              <a:r>
                <a:rPr dirty="0">
                  <a:latin typeface="바탕" panose="02030600000101010101" pitchFamily="18" charset="-127"/>
                </a:rPr>
                <a:t>구성하는 네트워크 중 일부가 동작</a:t>
              </a:r>
            </a:p>
            <a:p>
              <a:pPr>
                <a:lnSpc>
                  <a:spcPct val="130000"/>
                </a:lnSpc>
                <a:defRPr sz="2100"/>
              </a:pPr>
              <a:r>
                <a:rPr dirty="0">
                  <a:latin typeface="바탕" panose="02030600000101010101" pitchFamily="18" charset="-127"/>
                </a:rPr>
                <a:t>    하지 않아도 계속 작동해야함</a:t>
              </a:r>
            </a:p>
            <a:p>
              <a:pPr>
                <a:lnSpc>
                  <a:spcPct val="130000"/>
                </a:lnSpc>
                <a:defRPr sz="2100"/>
              </a:pPr>
              <a:r>
                <a:rPr dirty="0">
                  <a:latin typeface="바탕" panose="02030600000101010101" pitchFamily="18" charset="-127"/>
                </a:rPr>
                <a:t>2. 다양한 통신 서비스 지원</a:t>
              </a:r>
            </a:p>
            <a:p>
              <a:pPr>
                <a:lnSpc>
                  <a:spcPct val="130000"/>
                </a:lnSpc>
                <a:defRPr sz="2100"/>
              </a:pPr>
              <a:r>
                <a:rPr dirty="0">
                  <a:latin typeface="바탕" panose="02030600000101010101" pitchFamily="18" charset="-127"/>
                </a:rPr>
                <a:t>3. 다양한 네트워크 수용 가능</a:t>
              </a:r>
            </a:p>
            <a:p>
              <a:pPr>
                <a:lnSpc>
                  <a:spcPct val="130000"/>
                </a:lnSpc>
                <a:defRPr sz="2100"/>
              </a:pPr>
              <a:r>
                <a:rPr dirty="0">
                  <a:latin typeface="바탕" panose="02030600000101010101" pitchFamily="18" charset="-127"/>
                </a:rPr>
                <a:t>4. 중앙집중식이 아닌 분산처리 방식의</a:t>
              </a:r>
            </a:p>
            <a:p>
              <a:pPr>
                <a:lnSpc>
                  <a:spcPct val="130000"/>
                </a:lnSpc>
                <a:defRPr sz="2100"/>
              </a:pPr>
              <a:r>
                <a:rPr dirty="0">
                  <a:latin typeface="바탕" panose="02030600000101010101" pitchFamily="18" charset="-127"/>
                </a:rPr>
                <a:t>    자원 관리</a:t>
              </a:r>
            </a:p>
            <a:p>
              <a:pPr>
                <a:lnSpc>
                  <a:spcPct val="130000"/>
                </a:lnSpc>
                <a:defRPr sz="2100"/>
              </a:pPr>
              <a:r>
                <a:rPr dirty="0">
                  <a:latin typeface="바탕" panose="02030600000101010101" pitchFamily="18" charset="-127"/>
                </a:rPr>
                <a:t>5. 비용 효율적</a:t>
              </a:r>
            </a:p>
            <a:p>
              <a:pPr>
                <a:lnSpc>
                  <a:spcPct val="130000"/>
                </a:lnSpc>
                <a:defRPr sz="2100"/>
              </a:pPr>
              <a:r>
                <a:rPr dirty="0">
                  <a:latin typeface="바탕" panose="02030600000101010101" pitchFamily="18" charset="-127"/>
                </a:rPr>
                <a:t>6. 적은 비용으로 호스트 추가 가능</a:t>
              </a:r>
            </a:p>
            <a:p>
              <a:pPr>
                <a:lnSpc>
                  <a:spcPct val="130000"/>
                </a:lnSpc>
                <a:defRPr sz="2100"/>
              </a:pPr>
              <a:r>
                <a:rPr dirty="0">
                  <a:latin typeface="바탕" panose="02030600000101010101" pitchFamily="18" charset="-127"/>
                </a:rPr>
                <a:t>7. 누가 어느 정도 리소스를 쓰는지</a:t>
              </a:r>
            </a:p>
            <a:p>
              <a:pPr>
                <a:lnSpc>
                  <a:spcPct val="130000"/>
                </a:lnSpc>
                <a:defRPr sz="2100"/>
              </a:pPr>
              <a:r>
                <a:rPr dirty="0">
                  <a:latin typeface="바탕" panose="02030600000101010101" pitchFamily="18" charset="-127"/>
                </a:rPr>
                <a:t>    추적 가능</a:t>
              </a:r>
            </a:p>
          </p:txBody>
        </p:sp>
        <p:pic>
          <p:nvPicPr>
            <p:cNvPr id="10" name="구성하는 네트워크 중 일부가 동작… 구성하는 네트워크 중 일부가 동작    하지 않아도 계속 작동해야함2. 다양한 통신 서비스 지원3. 다양한 네트워크 수용 가능4. 중앙집중식이 아닌 분산처리 방식의    자원 관리5. 비용 효율적6. 적은 비용으로 호스트 추가 가능7. 누가 어느 정도 리소스를 쓰는지    추적 가능" descr="구성하는 네트워크 중 일부가 동작… 구성하는 네트워크 중 일부가 동작    하지 않아도 계속 작동해야함2. 다양한 통신 서비스 지원3. 다양한 네트워크 수용 가능4. 중앙집중식이 아닌 분산처리 방식의    자원 관리5. 비용 효율적6. 적은 비용으로 호스트 추가 가능7. 누가 어느 정도 리소스를 쓰는지    추적 가능">
              <a:extLst>
                <a:ext uri="{FF2B5EF4-FFF2-40B4-BE49-F238E27FC236}">
                  <a16:creationId xmlns:a16="http://schemas.microsoft.com/office/drawing/2014/main" id="{8829AC48-DFCA-9B36-5FAD-995F81CF44E1}"/>
                </a:ext>
              </a:extLst>
            </p:cNvPr>
            <p:cNvPicPr>
              <a:picLocks/>
            </p:cNvPicPr>
            <p:nvPr/>
          </p:nvPicPr>
          <p:blipFill>
            <a:blip r:embed="rId4"/>
            <a:stretch>
              <a:fillRect/>
            </a:stretch>
          </p:blipFill>
          <p:spPr>
            <a:xfrm>
              <a:off x="0" y="0"/>
              <a:ext cx="4377757" cy="4641316"/>
            </a:xfrm>
            <a:prstGeom prst="rect">
              <a:avLst/>
            </a:prstGeom>
            <a:effectLst/>
          </p:spPr>
        </p:pic>
      </p:grpSp>
      <p:sp>
        <p:nvSpPr>
          <p:cNvPr id="11" name="Rectangle">
            <a:extLst>
              <a:ext uri="{FF2B5EF4-FFF2-40B4-BE49-F238E27FC236}">
                <a16:creationId xmlns:a16="http://schemas.microsoft.com/office/drawing/2014/main" id="{FAE29536-92AF-F000-02E1-E2325985EDA4}"/>
              </a:ext>
            </a:extLst>
          </p:cNvPr>
          <p:cNvSpPr/>
          <p:nvPr/>
        </p:nvSpPr>
        <p:spPr>
          <a:xfrm>
            <a:off x="1614722" y="3707145"/>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2" name="Rectangle">
            <a:extLst>
              <a:ext uri="{FF2B5EF4-FFF2-40B4-BE49-F238E27FC236}">
                <a16:creationId xmlns:a16="http://schemas.microsoft.com/office/drawing/2014/main" id="{9B5ADA1F-B91A-0E70-B66C-287B5628E759}"/>
              </a:ext>
            </a:extLst>
          </p:cNvPr>
          <p:cNvSpPr/>
          <p:nvPr/>
        </p:nvSpPr>
        <p:spPr>
          <a:xfrm>
            <a:off x="1614722" y="4005934"/>
            <a:ext cx="2561878"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3" name="Rectangle">
            <a:extLst>
              <a:ext uri="{FF2B5EF4-FFF2-40B4-BE49-F238E27FC236}">
                <a16:creationId xmlns:a16="http://schemas.microsoft.com/office/drawing/2014/main" id="{C7C63E2D-FEBE-20EC-0A1E-D6B8BBBC253E}"/>
              </a:ext>
            </a:extLst>
          </p:cNvPr>
          <p:cNvSpPr/>
          <p:nvPr/>
        </p:nvSpPr>
        <p:spPr>
          <a:xfrm>
            <a:off x="1614722" y="4412334"/>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4" name="Rectangle">
            <a:extLst>
              <a:ext uri="{FF2B5EF4-FFF2-40B4-BE49-F238E27FC236}">
                <a16:creationId xmlns:a16="http://schemas.microsoft.com/office/drawing/2014/main" id="{1F69B1D0-C57C-D3F9-42E8-93DD6D82733D}"/>
              </a:ext>
            </a:extLst>
          </p:cNvPr>
          <p:cNvSpPr/>
          <p:nvPr/>
        </p:nvSpPr>
        <p:spPr>
          <a:xfrm>
            <a:off x="1614722" y="4717134"/>
            <a:ext cx="2561878"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5" name="Rectangle">
            <a:extLst>
              <a:ext uri="{FF2B5EF4-FFF2-40B4-BE49-F238E27FC236}">
                <a16:creationId xmlns:a16="http://schemas.microsoft.com/office/drawing/2014/main" id="{E1E0C919-C4F2-1127-A2B9-952E60DA3BC1}"/>
              </a:ext>
            </a:extLst>
          </p:cNvPr>
          <p:cNvSpPr/>
          <p:nvPr/>
        </p:nvSpPr>
        <p:spPr>
          <a:xfrm>
            <a:off x="1614722" y="5117523"/>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6" name="Rectangle">
            <a:extLst>
              <a:ext uri="{FF2B5EF4-FFF2-40B4-BE49-F238E27FC236}">
                <a16:creationId xmlns:a16="http://schemas.microsoft.com/office/drawing/2014/main" id="{FBFE897E-D164-CD81-72AD-343F47FE5853}"/>
              </a:ext>
            </a:extLst>
          </p:cNvPr>
          <p:cNvSpPr/>
          <p:nvPr/>
        </p:nvSpPr>
        <p:spPr>
          <a:xfrm>
            <a:off x="1614722" y="5428334"/>
            <a:ext cx="2122438"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7" name="Rectangle">
            <a:extLst>
              <a:ext uri="{FF2B5EF4-FFF2-40B4-BE49-F238E27FC236}">
                <a16:creationId xmlns:a16="http://schemas.microsoft.com/office/drawing/2014/main" id="{F5FFBFB1-BE53-CA89-4B2E-95A964F77086}"/>
              </a:ext>
            </a:extLst>
          </p:cNvPr>
          <p:cNvSpPr/>
          <p:nvPr/>
        </p:nvSpPr>
        <p:spPr>
          <a:xfrm>
            <a:off x="1614722" y="5733134"/>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8" name="Rectangle">
            <a:extLst>
              <a:ext uri="{FF2B5EF4-FFF2-40B4-BE49-F238E27FC236}">
                <a16:creationId xmlns:a16="http://schemas.microsoft.com/office/drawing/2014/main" id="{D708C52A-31A0-EA62-4A6C-DD32A6660127}"/>
              </a:ext>
            </a:extLst>
          </p:cNvPr>
          <p:cNvSpPr/>
          <p:nvPr/>
        </p:nvSpPr>
        <p:spPr>
          <a:xfrm>
            <a:off x="1614722" y="6037934"/>
            <a:ext cx="2953792"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
        <p:nvSpPr>
          <p:cNvPr id="19" name="Rectangle">
            <a:extLst>
              <a:ext uri="{FF2B5EF4-FFF2-40B4-BE49-F238E27FC236}">
                <a16:creationId xmlns:a16="http://schemas.microsoft.com/office/drawing/2014/main" id="{85DBC53C-40FF-DBF5-3D89-CC26F70586AB}"/>
              </a:ext>
            </a:extLst>
          </p:cNvPr>
          <p:cNvSpPr/>
          <p:nvPr/>
        </p:nvSpPr>
        <p:spPr>
          <a:xfrm>
            <a:off x="1614722" y="6429621"/>
            <a:ext cx="5283200" cy="269407"/>
          </a:xfrm>
          <a:prstGeom prst="rect">
            <a:avLst/>
          </a:prstGeom>
          <a:solidFill>
            <a:schemeClr val="accent4">
              <a:lumOff val="12500"/>
              <a:alpha val="37381"/>
            </a:schemeClr>
          </a:solidFill>
          <a:ln w="12700">
            <a:miter lim="400000"/>
          </a:ln>
        </p:spPr>
        <p:txBody>
          <a:bodyPr lIns="45719" rIns="45719" anchor="ctr"/>
          <a:lstStyle/>
          <a:p>
            <a:endParaRPr dirty="0">
              <a:latin typeface="바탕" panose="02030600000101010101" pitchFamily="18" charset="-127"/>
            </a:endParaRPr>
          </a:p>
        </p:txBody>
      </p:sp>
    </p:spTree>
    <p:extLst>
      <p:ext uri="{BB962C8B-B14F-4D97-AF65-F5344CB8AC3E}">
        <p14:creationId xmlns:p14="http://schemas.microsoft.com/office/powerpoint/2010/main" val="7731082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2AB9EB6C-2B37-7862-8B42-E013B9E5DB8C}"/>
              </a:ext>
            </a:extLst>
          </p:cNvPr>
          <p:cNvSpPr>
            <a:spLocks noGrp="1"/>
          </p:cNvSpPr>
          <p:nvPr>
            <p:ph type="title"/>
          </p:nvPr>
        </p:nvSpPr>
        <p:spPr/>
        <p:txBody>
          <a:bodyPr/>
          <a:lstStyle/>
          <a:p>
            <a:r>
              <a:rPr lang="ko-KR" altLang="en-US" dirty="0"/>
              <a:t>전통적인 설계 품질 평가 기준</a:t>
            </a:r>
          </a:p>
        </p:txBody>
      </p:sp>
      <p:sp>
        <p:nvSpPr>
          <p:cNvPr id="6" name="내용 개체 틀 5">
            <a:extLst>
              <a:ext uri="{FF2B5EF4-FFF2-40B4-BE49-F238E27FC236}">
                <a16:creationId xmlns:a16="http://schemas.microsoft.com/office/drawing/2014/main" id="{3040C41B-15BA-6881-5D6D-B92D3058404E}"/>
              </a:ext>
            </a:extLst>
          </p:cNvPr>
          <p:cNvSpPr>
            <a:spLocks noGrp="1"/>
          </p:cNvSpPr>
          <p:nvPr>
            <p:ph idx="1"/>
          </p:nvPr>
        </p:nvSpPr>
        <p:spPr/>
        <p:txBody>
          <a:bodyPr/>
          <a:lstStyle/>
          <a:p>
            <a:r>
              <a:rPr lang="ko-KR" altLang="en-US" dirty="0"/>
              <a:t>효율성 </a:t>
            </a:r>
            <a:r>
              <a:rPr lang="en-US" altLang="ko-KR" dirty="0"/>
              <a:t>(efficiency)</a:t>
            </a:r>
          </a:p>
          <a:p>
            <a:pPr lvl="1"/>
            <a:r>
              <a:rPr lang="ko-KR" altLang="en-US" dirty="0"/>
              <a:t>시간적 관점</a:t>
            </a:r>
            <a:r>
              <a:rPr lang="en-US" altLang="ko-KR" dirty="0"/>
              <a:t>: </a:t>
            </a:r>
            <a:r>
              <a:rPr lang="ko-KR" altLang="en-US" dirty="0"/>
              <a:t>응답 시간</a:t>
            </a:r>
            <a:r>
              <a:rPr lang="en-US" altLang="ko-KR" dirty="0"/>
              <a:t>, </a:t>
            </a:r>
            <a:r>
              <a:rPr lang="ko-KR" altLang="en-US" dirty="0"/>
              <a:t>단위 시간당 처리량 </a:t>
            </a:r>
            <a:r>
              <a:rPr lang="en-US" altLang="ko-KR" dirty="0"/>
              <a:t>(throughput), CPU </a:t>
            </a:r>
            <a:r>
              <a:rPr lang="ko-KR" altLang="en-US" dirty="0"/>
              <a:t>사용량</a:t>
            </a:r>
            <a:endParaRPr lang="en-US" altLang="ko-KR" dirty="0"/>
          </a:p>
          <a:p>
            <a:pPr lvl="1"/>
            <a:r>
              <a:rPr lang="ko-KR" altLang="en-US" dirty="0"/>
              <a:t>공간적 관점</a:t>
            </a:r>
            <a:r>
              <a:rPr lang="en-US" altLang="ko-KR" dirty="0"/>
              <a:t>: </a:t>
            </a:r>
            <a:r>
              <a:rPr lang="ko-KR" altLang="en-US" dirty="0"/>
              <a:t>메모리 사용량</a:t>
            </a:r>
            <a:endParaRPr lang="en-US" altLang="ko-KR" dirty="0"/>
          </a:p>
          <a:p>
            <a:r>
              <a:rPr lang="ko-KR" altLang="en-US" dirty="0"/>
              <a:t>단순성 </a:t>
            </a:r>
            <a:r>
              <a:rPr lang="en-US" altLang="ko-KR" dirty="0"/>
              <a:t>(simplicity)</a:t>
            </a:r>
          </a:p>
          <a:p>
            <a:pPr lvl="1"/>
            <a:r>
              <a:rPr lang="ko-KR" altLang="en-US" dirty="0"/>
              <a:t>단순한 설계</a:t>
            </a:r>
            <a:r>
              <a:rPr lang="en-US" altLang="ko-KR" dirty="0"/>
              <a:t>, </a:t>
            </a:r>
            <a:r>
              <a:rPr lang="ko-KR" altLang="en-US" dirty="0"/>
              <a:t>단순한 구현이 더 선호됨</a:t>
            </a:r>
            <a:endParaRPr lang="en-US" altLang="ko-KR" dirty="0"/>
          </a:p>
          <a:p>
            <a:pPr lvl="1"/>
            <a:r>
              <a:rPr lang="ko-KR" altLang="en-US" dirty="0"/>
              <a:t>소프트웨어 유지 보수 편의성에 직접적인 영향을 미치기 때문임</a:t>
            </a:r>
          </a:p>
        </p:txBody>
      </p:sp>
    </p:spTree>
    <p:extLst>
      <p:ext uri="{BB962C8B-B14F-4D97-AF65-F5344CB8AC3E}">
        <p14:creationId xmlns:p14="http://schemas.microsoft.com/office/powerpoint/2010/main" val="2958996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내용 개체 틀 5">
            <a:extLst>
              <a:ext uri="{FF2B5EF4-FFF2-40B4-BE49-F238E27FC236}">
                <a16:creationId xmlns:a16="http://schemas.microsoft.com/office/drawing/2014/main" id="{201936FB-EBFA-E4CF-8D5C-3EBA3E507651}"/>
              </a:ext>
            </a:extLst>
          </p:cNvPr>
          <p:cNvSpPr>
            <a:spLocks noGrp="1"/>
          </p:cNvSpPr>
          <p:nvPr>
            <p:ph idx="1"/>
          </p:nvPr>
        </p:nvSpPr>
        <p:spPr/>
        <p:txBody>
          <a:bodyPr/>
          <a:lstStyle/>
          <a:p>
            <a:endParaRPr lang="ko-KR" altLang="en-US" dirty="0"/>
          </a:p>
        </p:txBody>
      </p:sp>
      <p:sp>
        <p:nvSpPr>
          <p:cNvPr id="2" name="제목 1">
            <a:extLst>
              <a:ext uri="{FF2B5EF4-FFF2-40B4-BE49-F238E27FC236}">
                <a16:creationId xmlns:a16="http://schemas.microsoft.com/office/drawing/2014/main" id="{F3400B4F-916F-15C7-4AFA-BD15E8FEF18E}"/>
              </a:ext>
            </a:extLst>
          </p:cNvPr>
          <p:cNvSpPr>
            <a:spLocks noGrp="1"/>
          </p:cNvSpPr>
          <p:nvPr>
            <p:ph type="title"/>
          </p:nvPr>
        </p:nvSpPr>
        <p:spPr/>
        <p:txBody>
          <a:bodyPr/>
          <a:lstStyle/>
          <a:p>
            <a:r>
              <a:rPr lang="ko-KR" altLang="en-US" dirty="0"/>
              <a:t>소프트웨어 품질 특성 모델 </a:t>
            </a:r>
            <a:r>
              <a:rPr lang="en-US" altLang="ko-KR" dirty="0"/>
              <a:t>- ISO 25010</a:t>
            </a:r>
            <a:endParaRPr lang="ko-KR" altLang="en-US" dirty="0"/>
          </a:p>
        </p:txBody>
      </p:sp>
      <p:pic>
        <p:nvPicPr>
          <p:cNvPr id="7170" name="Picture 2" descr="isoiec2">
            <a:extLst>
              <a:ext uri="{FF2B5EF4-FFF2-40B4-BE49-F238E27FC236}">
                <a16:creationId xmlns:a16="http://schemas.microsoft.com/office/drawing/2014/main" id="{9B4F8BB3-5D8D-D7FC-7DF3-C65C509025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915" y="1216617"/>
            <a:ext cx="7875891" cy="5641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149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D4F7D-E741-BA83-DB99-141274D69E1C}"/>
              </a:ext>
            </a:extLst>
          </p:cNvPr>
          <p:cNvSpPr>
            <a:spLocks noGrp="1"/>
          </p:cNvSpPr>
          <p:nvPr>
            <p:ph type="title"/>
          </p:nvPr>
        </p:nvSpPr>
        <p:spPr/>
        <p:txBody>
          <a:bodyPr/>
          <a:lstStyle/>
          <a:p>
            <a:r>
              <a:rPr lang="ko-KR" altLang="en-US" dirty="0"/>
              <a:t>추상화 </a:t>
            </a:r>
            <a:r>
              <a:rPr lang="en-US" altLang="ko-KR" dirty="0"/>
              <a:t>(Abstraction)</a:t>
            </a:r>
            <a:endParaRPr lang="ko-KR" altLang="en-US" dirty="0"/>
          </a:p>
        </p:txBody>
      </p:sp>
      <p:sp>
        <p:nvSpPr>
          <p:cNvPr id="3" name="내용 개체 틀 2">
            <a:extLst>
              <a:ext uri="{FF2B5EF4-FFF2-40B4-BE49-F238E27FC236}">
                <a16:creationId xmlns:a16="http://schemas.microsoft.com/office/drawing/2014/main" id="{7A28041D-B817-9266-6CB9-46F3A570DE17}"/>
              </a:ext>
            </a:extLst>
          </p:cNvPr>
          <p:cNvSpPr>
            <a:spLocks noGrp="1"/>
          </p:cNvSpPr>
          <p:nvPr>
            <p:ph idx="1"/>
          </p:nvPr>
        </p:nvSpPr>
        <p:spPr/>
        <p:txBody>
          <a:bodyPr/>
          <a:lstStyle/>
          <a:p>
            <a:r>
              <a:rPr lang="ko-KR" altLang="en-US" dirty="0"/>
              <a:t>세부 구현에 대한 내용은 미뤄두고 </a:t>
            </a:r>
            <a:r>
              <a:rPr lang="en-US" altLang="ko-KR" dirty="0">
                <a:solidFill>
                  <a:schemeClr val="bg1">
                    <a:lumMod val="50000"/>
                  </a:schemeClr>
                </a:solidFill>
              </a:rPr>
              <a:t>(= implementation</a:t>
            </a:r>
            <a:r>
              <a:rPr lang="ko-KR" altLang="en-US" dirty="0">
                <a:solidFill>
                  <a:schemeClr val="bg1">
                    <a:lumMod val="50000"/>
                  </a:schemeClr>
                </a:solidFill>
              </a:rPr>
              <a:t> </a:t>
            </a:r>
            <a:r>
              <a:rPr lang="en-US" altLang="ko-KR" dirty="0">
                <a:solidFill>
                  <a:schemeClr val="bg1">
                    <a:lumMod val="50000"/>
                  </a:schemeClr>
                </a:solidFill>
              </a:rPr>
              <a:t>hiding)</a:t>
            </a:r>
            <a:r>
              <a:rPr lang="en-US" altLang="ko-KR" dirty="0"/>
              <a:t/>
            </a:r>
            <a:br>
              <a:rPr lang="en-US" altLang="ko-KR" dirty="0"/>
            </a:br>
            <a:r>
              <a:rPr lang="ko-KR" altLang="en-US" dirty="0"/>
              <a:t>일단은 인터페이스만을 정해 놓고 이를 활용하는 방식</a:t>
            </a:r>
            <a:endParaRPr lang="en-US" altLang="ko-KR" dirty="0"/>
          </a:p>
          <a:p>
            <a:r>
              <a:rPr lang="ko-KR" altLang="en-US" dirty="0"/>
              <a:t>추상화의 예시</a:t>
            </a:r>
            <a:endParaRPr lang="en-US" altLang="ko-KR" dirty="0"/>
          </a:p>
          <a:p>
            <a:pPr lvl="1"/>
            <a:r>
              <a:rPr lang="ko-KR" altLang="en-US" dirty="0"/>
              <a:t>①클래스 메서드들의 함수 원형을 결정하고</a:t>
            </a:r>
            <a:r>
              <a:rPr lang="en-US" altLang="ko-KR" dirty="0"/>
              <a:t>,</a:t>
            </a:r>
            <a:br>
              <a:rPr lang="en-US" altLang="ko-KR" dirty="0"/>
            </a:br>
            <a:r>
              <a:rPr lang="ko-KR" altLang="en-US" dirty="0"/>
              <a:t>②구현 여부와는 관계 없이</a:t>
            </a:r>
            <a:r>
              <a:rPr lang="en-US" altLang="ko-KR" dirty="0"/>
              <a:t/>
            </a:r>
            <a:br>
              <a:rPr lang="en-US" altLang="ko-KR" dirty="0"/>
            </a:br>
            <a:r>
              <a:rPr lang="ko-KR" altLang="en-US" dirty="0"/>
              <a:t>③함수 원형만 정보만 이용해서 설계함</a:t>
            </a:r>
            <a:endParaRPr lang="en-US" altLang="ko-KR" dirty="0"/>
          </a:p>
          <a:p>
            <a:pPr lvl="1"/>
            <a:r>
              <a:rPr lang="ko-KR" altLang="en-US" dirty="0"/>
              <a:t>클라이언트</a:t>
            </a:r>
            <a:r>
              <a:rPr lang="en-US" altLang="ko-KR" dirty="0"/>
              <a:t>-</a:t>
            </a:r>
            <a:r>
              <a:rPr lang="ko-KR" altLang="en-US" dirty="0"/>
              <a:t>서버 통신에서</a:t>
            </a:r>
            <a:r>
              <a:rPr lang="en-US" altLang="ko-KR" dirty="0"/>
              <a:t/>
            </a:r>
            <a:br>
              <a:rPr lang="en-US" altLang="ko-KR" dirty="0"/>
            </a:br>
            <a:r>
              <a:rPr lang="ko-KR" altLang="en-US" dirty="0"/>
              <a:t>①각 파트의 세부 구현 내용은 미뤄두고</a:t>
            </a:r>
            <a:r>
              <a:rPr lang="en-US" altLang="ko-KR" dirty="0"/>
              <a:t/>
            </a:r>
            <a:br>
              <a:rPr lang="en-US" altLang="ko-KR" dirty="0"/>
            </a:br>
            <a:r>
              <a:rPr lang="ko-KR" altLang="en-US" dirty="0"/>
              <a:t>②인터페이스에 해당하는 </a:t>
            </a:r>
            <a:r>
              <a:rPr lang="en-US" altLang="ko-KR" dirty="0"/>
              <a:t>RESTful API </a:t>
            </a:r>
            <a:r>
              <a:rPr lang="ko-KR" altLang="en-US" dirty="0"/>
              <a:t>를 먼저 정의함</a:t>
            </a:r>
            <a:r>
              <a:rPr lang="en-US" altLang="ko-KR" dirty="0"/>
              <a:t>.</a:t>
            </a:r>
            <a:endParaRPr lang="ko-KR" altLang="en-US" dirty="0"/>
          </a:p>
        </p:txBody>
      </p:sp>
    </p:spTree>
    <p:extLst>
      <p:ext uri="{BB962C8B-B14F-4D97-AF65-F5344CB8AC3E}">
        <p14:creationId xmlns:p14="http://schemas.microsoft.com/office/powerpoint/2010/main" val="239459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C85405-9C54-EEDB-3E72-459E0C6B8897}"/>
              </a:ext>
            </a:extLst>
          </p:cNvPr>
          <p:cNvSpPr>
            <a:spLocks noGrp="1"/>
          </p:cNvSpPr>
          <p:nvPr>
            <p:ph type="title"/>
          </p:nvPr>
        </p:nvSpPr>
        <p:spPr/>
        <p:txBody>
          <a:bodyPr/>
          <a:lstStyle/>
          <a:p>
            <a:r>
              <a:rPr lang="ko-KR" altLang="en-US" dirty="0"/>
              <a:t>캡슐화 </a:t>
            </a:r>
            <a:r>
              <a:rPr lang="en-US" altLang="ko-KR" dirty="0"/>
              <a:t>(</a:t>
            </a:r>
            <a:r>
              <a:rPr lang="en-US" altLang="ko-KR" dirty="0" err="1"/>
              <a:t>Encapsultion</a:t>
            </a:r>
            <a:r>
              <a:rPr lang="en-US" altLang="ko-KR" dirty="0"/>
              <a:t>)</a:t>
            </a:r>
            <a:endParaRPr lang="ko-KR" altLang="en-US" dirty="0"/>
          </a:p>
        </p:txBody>
      </p:sp>
      <p:sp>
        <p:nvSpPr>
          <p:cNvPr id="3" name="내용 개체 틀 2">
            <a:extLst>
              <a:ext uri="{FF2B5EF4-FFF2-40B4-BE49-F238E27FC236}">
                <a16:creationId xmlns:a16="http://schemas.microsoft.com/office/drawing/2014/main" id="{9AE461F8-A1C3-3141-BB1F-99F0E39572DA}"/>
              </a:ext>
            </a:extLst>
          </p:cNvPr>
          <p:cNvSpPr>
            <a:spLocks noGrp="1"/>
          </p:cNvSpPr>
          <p:nvPr>
            <p:ph idx="1"/>
          </p:nvPr>
        </p:nvSpPr>
        <p:spPr/>
        <p:txBody>
          <a:bodyPr/>
          <a:lstStyle/>
          <a:p>
            <a:r>
              <a:rPr lang="ko-KR" altLang="en-US" dirty="0"/>
              <a:t>내부 정보를 외부에서 접근할 수 없게 하고 </a:t>
            </a:r>
            <a:r>
              <a:rPr lang="en-US" altLang="ko-KR" dirty="0">
                <a:solidFill>
                  <a:schemeClr val="bg1">
                    <a:lumMod val="50000"/>
                  </a:schemeClr>
                </a:solidFill>
              </a:rPr>
              <a:t>(= information hiding)</a:t>
            </a:r>
            <a:r>
              <a:rPr lang="en-US" altLang="ko-KR" dirty="0"/>
              <a:t/>
            </a:r>
            <a:br>
              <a:rPr lang="en-US" altLang="ko-KR" dirty="0"/>
            </a:br>
            <a:r>
              <a:rPr lang="ko-KR" altLang="en-US" dirty="0"/>
              <a:t>객체의 접근은 상위 수준의 </a:t>
            </a:r>
            <a:r>
              <a:rPr lang="ko-KR" altLang="en-US" dirty="0" err="1"/>
              <a:t>메서드만을</a:t>
            </a:r>
            <a:r>
              <a:rPr lang="ko-KR" altLang="en-US" dirty="0"/>
              <a:t> 이용하는 방식</a:t>
            </a:r>
          </a:p>
        </p:txBody>
      </p:sp>
      <p:pic>
        <p:nvPicPr>
          <p:cNvPr id="1026" name="Picture 2">
            <a:extLst>
              <a:ext uri="{FF2B5EF4-FFF2-40B4-BE49-F238E27FC236}">
                <a16:creationId xmlns:a16="http://schemas.microsoft.com/office/drawing/2014/main" id="{FD95C713-00E0-0CCF-47A1-9912F724A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03" y="2545597"/>
            <a:ext cx="4604581" cy="3661474"/>
          </a:xfrm>
          <a:prstGeom prst="rect">
            <a:avLst/>
          </a:prstGeom>
          <a:noFill/>
          <a:extLst>
            <a:ext uri="{909E8E84-426E-40DD-AFC4-6F175D3DCCD1}">
              <a14:hiddenFill xmlns:a14="http://schemas.microsoft.com/office/drawing/2010/main">
                <a:solidFill>
                  <a:srgbClr val="FFFFFF"/>
                </a:solidFill>
              </a14:hiddenFill>
            </a:ext>
          </a:extLst>
        </p:spPr>
      </p:pic>
      <p:sp>
        <p:nvSpPr>
          <p:cNvPr id="5" name="직사각형 4">
            <a:extLst>
              <a:ext uri="{FF2B5EF4-FFF2-40B4-BE49-F238E27FC236}">
                <a16:creationId xmlns:a16="http://schemas.microsoft.com/office/drawing/2014/main" id="{87C22CA2-74A8-0FDE-5A27-807B71E401AB}"/>
              </a:ext>
            </a:extLst>
          </p:cNvPr>
          <p:cNvSpPr/>
          <p:nvPr/>
        </p:nvSpPr>
        <p:spPr>
          <a:xfrm>
            <a:off x="1100380" y="4525505"/>
            <a:ext cx="4029559" cy="1394848"/>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019434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E3186E-0721-A57D-21CE-0EA348274D7D}"/>
              </a:ext>
            </a:extLst>
          </p:cNvPr>
          <p:cNvSpPr>
            <a:spLocks noGrp="1"/>
          </p:cNvSpPr>
          <p:nvPr>
            <p:ph type="title"/>
          </p:nvPr>
        </p:nvSpPr>
        <p:spPr/>
        <p:txBody>
          <a:bodyPr/>
          <a:lstStyle/>
          <a:p>
            <a:r>
              <a:rPr lang="ko-KR" altLang="en-US" dirty="0"/>
              <a:t>모듈화 </a:t>
            </a:r>
            <a:r>
              <a:rPr lang="en-US" altLang="ko-KR" dirty="0"/>
              <a:t>(Modularization)</a:t>
            </a:r>
            <a:endParaRPr lang="ko-KR" altLang="en-US" dirty="0"/>
          </a:p>
        </p:txBody>
      </p:sp>
      <p:sp>
        <p:nvSpPr>
          <p:cNvPr id="3" name="내용 개체 틀 2">
            <a:extLst>
              <a:ext uri="{FF2B5EF4-FFF2-40B4-BE49-F238E27FC236}">
                <a16:creationId xmlns:a16="http://schemas.microsoft.com/office/drawing/2014/main" id="{8F13E67C-1FD0-9873-5504-0000EA3664F6}"/>
              </a:ext>
            </a:extLst>
          </p:cNvPr>
          <p:cNvSpPr>
            <a:spLocks noGrp="1"/>
          </p:cNvSpPr>
          <p:nvPr>
            <p:ph idx="1"/>
          </p:nvPr>
        </p:nvSpPr>
        <p:spPr/>
        <p:txBody>
          <a:bodyPr/>
          <a:lstStyle/>
          <a:p>
            <a:r>
              <a:rPr lang="ko-KR" altLang="en-US" dirty="0"/>
              <a:t>연관이 있는 소프트웨어 구성 요소들로 분할하는 방식</a:t>
            </a:r>
            <a:endParaRPr lang="en-US" altLang="ko-KR" dirty="0"/>
          </a:p>
          <a:p>
            <a:pPr lvl="1"/>
            <a:r>
              <a:rPr lang="ko-KR" altLang="en-US" dirty="0"/>
              <a:t>참고</a:t>
            </a:r>
            <a:r>
              <a:rPr lang="en-US" altLang="ko-KR" dirty="0"/>
              <a:t>: </a:t>
            </a:r>
            <a:r>
              <a:rPr lang="en-US" altLang="ko-KR" b="1" dirty="0"/>
              <a:t>monolithic</a:t>
            </a:r>
            <a:r>
              <a:rPr lang="ko-KR" altLang="en-US" b="1" dirty="0"/>
              <a:t> </a:t>
            </a:r>
            <a:r>
              <a:rPr lang="en-US" altLang="ko-KR" b="1" dirty="0"/>
              <a:t>system</a:t>
            </a:r>
            <a:r>
              <a:rPr lang="en-US" altLang="ko-KR" dirty="0"/>
              <a:t>:</a:t>
            </a:r>
            <a:r>
              <a:rPr lang="ko-KR" altLang="en-US" dirty="0"/>
              <a:t> 모듈화 없이 하나의 큰 덩어리로 되어있는 시스템</a:t>
            </a:r>
            <a:endParaRPr lang="en-US" altLang="ko-KR" dirty="0"/>
          </a:p>
          <a:p>
            <a:endParaRPr lang="en-US" altLang="ko-KR" dirty="0"/>
          </a:p>
          <a:p>
            <a:pPr lvl="1"/>
            <a:endParaRPr lang="ko-KR" altLang="en-US" dirty="0"/>
          </a:p>
        </p:txBody>
      </p:sp>
    </p:spTree>
    <p:extLst>
      <p:ext uri="{BB962C8B-B14F-4D97-AF65-F5344CB8AC3E}">
        <p14:creationId xmlns:p14="http://schemas.microsoft.com/office/powerpoint/2010/main" val="29740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E3186E-0721-A57D-21CE-0EA348274D7D}"/>
              </a:ext>
            </a:extLst>
          </p:cNvPr>
          <p:cNvSpPr>
            <a:spLocks noGrp="1"/>
          </p:cNvSpPr>
          <p:nvPr>
            <p:ph type="title"/>
          </p:nvPr>
        </p:nvSpPr>
        <p:spPr/>
        <p:txBody>
          <a:bodyPr/>
          <a:lstStyle/>
          <a:p>
            <a:r>
              <a:rPr lang="ko-KR" altLang="en-US" dirty="0"/>
              <a:t>모듈화 </a:t>
            </a:r>
            <a:r>
              <a:rPr lang="en-US" altLang="ko-KR" dirty="0"/>
              <a:t>(Modularization)</a:t>
            </a:r>
            <a:endParaRPr lang="ko-KR" altLang="en-US" dirty="0"/>
          </a:p>
        </p:txBody>
      </p:sp>
      <p:sp>
        <p:nvSpPr>
          <p:cNvPr id="3" name="내용 개체 틀 2">
            <a:extLst>
              <a:ext uri="{FF2B5EF4-FFF2-40B4-BE49-F238E27FC236}">
                <a16:creationId xmlns:a16="http://schemas.microsoft.com/office/drawing/2014/main" id="{8F13E67C-1FD0-9873-5504-0000EA3664F6}"/>
              </a:ext>
            </a:extLst>
          </p:cNvPr>
          <p:cNvSpPr>
            <a:spLocks noGrp="1"/>
          </p:cNvSpPr>
          <p:nvPr>
            <p:ph idx="1"/>
          </p:nvPr>
        </p:nvSpPr>
        <p:spPr>
          <a:xfrm>
            <a:off x="380010" y="1388532"/>
            <a:ext cx="11473322" cy="5240868"/>
          </a:xfrm>
        </p:spPr>
        <p:txBody>
          <a:bodyPr/>
          <a:lstStyle/>
          <a:p>
            <a:r>
              <a:rPr lang="ko-KR" altLang="en-US" dirty="0"/>
              <a:t>장점</a:t>
            </a:r>
            <a:endParaRPr lang="en-US" altLang="ko-KR" dirty="0"/>
          </a:p>
          <a:p>
            <a:pPr lvl="1"/>
            <a:r>
              <a:rPr lang="ko-KR" altLang="en-US" dirty="0"/>
              <a:t>각각의 모듈을 독립적으로 수정 할 수 있음</a:t>
            </a:r>
            <a:endParaRPr lang="en-US" altLang="ko-KR" dirty="0"/>
          </a:p>
          <a:p>
            <a:pPr lvl="1"/>
            <a:r>
              <a:rPr lang="ko-KR" altLang="en-US" dirty="0"/>
              <a:t>디버깅 시 문제 영역을 한정하는 효과</a:t>
            </a:r>
            <a:endParaRPr lang="en-US" altLang="ko-KR" dirty="0"/>
          </a:p>
          <a:p>
            <a:pPr marL="457200" lvl="1" indent="0">
              <a:buNone/>
            </a:pPr>
            <a:r>
              <a:rPr lang="en-US" altLang="ko-KR" dirty="0"/>
              <a:t>→ </a:t>
            </a:r>
            <a:r>
              <a:rPr lang="ko-KR" altLang="en-US" dirty="0"/>
              <a:t>개발 생산성 향상 및 모듈 변경에 따른 영향 최소화</a:t>
            </a:r>
            <a:r>
              <a:rPr lang="en-US" altLang="ko-KR" dirty="0"/>
              <a:t/>
            </a:r>
            <a:br>
              <a:rPr lang="en-US" altLang="ko-KR" dirty="0"/>
            </a:br>
            <a:r>
              <a:rPr lang="en-US" altLang="ko-KR" dirty="0"/>
              <a:t>    (= </a:t>
            </a:r>
            <a:r>
              <a:rPr lang="ko-KR" altLang="en-US" dirty="0"/>
              <a:t>의존성 감소</a:t>
            </a:r>
            <a:r>
              <a:rPr lang="en-US" altLang="ko-KR" dirty="0"/>
              <a:t>)</a:t>
            </a:r>
          </a:p>
          <a:p>
            <a:endParaRPr lang="en-US" altLang="ko-KR" dirty="0"/>
          </a:p>
          <a:p>
            <a:pPr lvl="1"/>
            <a:endParaRPr lang="ko-KR" altLang="en-US" dirty="0"/>
          </a:p>
        </p:txBody>
      </p:sp>
      <p:pic>
        <p:nvPicPr>
          <p:cNvPr id="1026" name="Picture 2" descr="Compiling">
            <a:extLst>
              <a:ext uri="{FF2B5EF4-FFF2-40B4-BE49-F238E27FC236}">
                <a16:creationId xmlns:a16="http://schemas.microsoft.com/office/drawing/2014/main" id="{CE7A909B-3334-1E9E-25B9-961F0742B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3025" y="2714811"/>
            <a:ext cx="4303163" cy="37509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0D3D6D-3B87-7AF5-C035-1935FE2273A2}"/>
              </a:ext>
            </a:extLst>
          </p:cNvPr>
          <p:cNvSpPr txBox="1"/>
          <p:nvPr/>
        </p:nvSpPr>
        <p:spPr>
          <a:xfrm>
            <a:off x="8048377" y="6504012"/>
            <a:ext cx="1576457" cy="338554"/>
          </a:xfrm>
          <a:prstGeom prst="rect">
            <a:avLst/>
          </a:prstGeom>
          <a:noFill/>
        </p:spPr>
        <p:txBody>
          <a:bodyPr wrap="none" rtlCol="0">
            <a:spAutoFit/>
          </a:bodyPr>
          <a:lstStyle/>
          <a:p>
            <a:r>
              <a:rPr lang="ko-KR" altLang="en-US" sz="1600" dirty="0">
                <a:solidFill>
                  <a:schemeClr val="bg1">
                    <a:lumMod val="50000"/>
                  </a:schemeClr>
                </a:solidFill>
              </a:rPr>
              <a:t>출처</a:t>
            </a:r>
            <a:r>
              <a:rPr lang="en-US" altLang="ko-KR" sz="1600" dirty="0">
                <a:solidFill>
                  <a:schemeClr val="bg1">
                    <a:lumMod val="50000"/>
                  </a:schemeClr>
                </a:solidFill>
              </a:rPr>
              <a:t>: xkcd.com</a:t>
            </a:r>
            <a:endParaRPr lang="ko-KR" altLang="en-US" sz="1600" dirty="0">
              <a:solidFill>
                <a:schemeClr val="bg1">
                  <a:lumMod val="50000"/>
                </a:schemeClr>
              </a:solidFill>
            </a:endParaRPr>
          </a:p>
        </p:txBody>
      </p:sp>
    </p:spTree>
    <p:extLst>
      <p:ext uri="{BB962C8B-B14F-4D97-AF65-F5344CB8AC3E}">
        <p14:creationId xmlns:p14="http://schemas.microsoft.com/office/powerpoint/2010/main" val="590448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CE3186E-0721-A57D-21CE-0EA348274D7D}"/>
              </a:ext>
            </a:extLst>
          </p:cNvPr>
          <p:cNvSpPr>
            <a:spLocks noGrp="1"/>
          </p:cNvSpPr>
          <p:nvPr>
            <p:ph type="title"/>
          </p:nvPr>
        </p:nvSpPr>
        <p:spPr/>
        <p:txBody>
          <a:bodyPr/>
          <a:lstStyle/>
          <a:p>
            <a:r>
              <a:rPr lang="ko-KR" altLang="en-US" dirty="0"/>
              <a:t>모듈화 </a:t>
            </a:r>
            <a:r>
              <a:rPr lang="en-US" altLang="ko-KR" dirty="0"/>
              <a:t>(Modularization)</a:t>
            </a:r>
            <a:endParaRPr lang="ko-KR" altLang="en-US" dirty="0"/>
          </a:p>
        </p:txBody>
      </p:sp>
      <p:sp>
        <p:nvSpPr>
          <p:cNvPr id="3" name="내용 개체 틀 2">
            <a:extLst>
              <a:ext uri="{FF2B5EF4-FFF2-40B4-BE49-F238E27FC236}">
                <a16:creationId xmlns:a16="http://schemas.microsoft.com/office/drawing/2014/main" id="{8F13E67C-1FD0-9873-5504-0000EA3664F6}"/>
              </a:ext>
            </a:extLst>
          </p:cNvPr>
          <p:cNvSpPr>
            <a:spLocks noGrp="1"/>
          </p:cNvSpPr>
          <p:nvPr>
            <p:ph idx="1"/>
          </p:nvPr>
        </p:nvSpPr>
        <p:spPr/>
        <p:txBody>
          <a:bodyPr/>
          <a:lstStyle/>
          <a:p>
            <a:r>
              <a:rPr lang="ko-KR" altLang="en-US" dirty="0"/>
              <a:t>단점</a:t>
            </a:r>
            <a:endParaRPr lang="en-US" altLang="ko-KR" dirty="0"/>
          </a:p>
          <a:p>
            <a:pPr lvl="1"/>
            <a:r>
              <a:rPr lang="ko-KR" altLang="en-US" dirty="0"/>
              <a:t>지나치게 세분화된 모듈들은 오히려 모듈간 상호 작용을 이해하기 </a:t>
            </a:r>
            <a:r>
              <a:rPr lang="ko-KR" altLang="en-US" dirty="0" err="1"/>
              <a:t>어려워짐</a:t>
            </a:r>
            <a:endParaRPr lang="en-US" altLang="ko-KR" dirty="0"/>
          </a:p>
          <a:p>
            <a:pPr lvl="1"/>
            <a:endParaRPr lang="ko-KR" altLang="en-US" dirty="0"/>
          </a:p>
        </p:txBody>
      </p:sp>
    </p:spTree>
    <p:extLst>
      <p:ext uri="{BB962C8B-B14F-4D97-AF65-F5344CB8AC3E}">
        <p14:creationId xmlns:p14="http://schemas.microsoft.com/office/powerpoint/2010/main" val="92570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630CD5A-8443-3202-EE87-4F17A15735DC}"/>
              </a:ext>
            </a:extLst>
          </p:cNvPr>
          <p:cNvSpPr>
            <a:spLocks noGrp="1"/>
          </p:cNvSpPr>
          <p:nvPr>
            <p:ph type="title"/>
          </p:nvPr>
        </p:nvSpPr>
        <p:spPr/>
        <p:txBody>
          <a:bodyPr/>
          <a:lstStyle/>
          <a:p>
            <a:r>
              <a:rPr lang="ko-KR" altLang="en-US" dirty="0"/>
              <a:t>모듈화 </a:t>
            </a:r>
            <a:r>
              <a:rPr lang="en-US" altLang="ko-KR" dirty="0"/>
              <a:t>(Modularization)</a:t>
            </a:r>
            <a:endParaRPr lang="ko-KR" altLang="en-US" dirty="0"/>
          </a:p>
        </p:txBody>
      </p:sp>
      <p:sp>
        <p:nvSpPr>
          <p:cNvPr id="3" name="내용 개체 틀 2">
            <a:extLst>
              <a:ext uri="{FF2B5EF4-FFF2-40B4-BE49-F238E27FC236}">
                <a16:creationId xmlns:a16="http://schemas.microsoft.com/office/drawing/2014/main" id="{883B5E91-6311-F10C-4424-34259B694A84}"/>
              </a:ext>
            </a:extLst>
          </p:cNvPr>
          <p:cNvSpPr>
            <a:spLocks noGrp="1"/>
          </p:cNvSpPr>
          <p:nvPr>
            <p:ph idx="1"/>
          </p:nvPr>
        </p:nvSpPr>
        <p:spPr/>
        <p:txBody>
          <a:bodyPr/>
          <a:lstStyle/>
          <a:p>
            <a:r>
              <a:rPr lang="ko-KR" altLang="en-US" dirty="0"/>
              <a:t>그렇다면 어떤 것이 적절한 모듈화 수준일까</a:t>
            </a:r>
            <a:r>
              <a:rPr lang="en-US" altLang="ko-KR" dirty="0"/>
              <a:t>?</a:t>
            </a:r>
          </a:p>
          <a:p>
            <a:pPr lvl="1"/>
            <a:r>
              <a:rPr lang="ko-KR" altLang="en-US" dirty="0"/>
              <a:t>목적에 맞는 기능만으로 모듈을 나눌 때</a:t>
            </a:r>
            <a:endParaRPr lang="en-US" altLang="ko-KR" dirty="0"/>
          </a:p>
          <a:p>
            <a:pPr lvl="1"/>
            <a:r>
              <a:rPr lang="ko-KR" altLang="en-US" dirty="0"/>
              <a:t>즉</a:t>
            </a:r>
            <a:r>
              <a:rPr lang="en-US" altLang="ko-KR" dirty="0"/>
              <a:t>, </a:t>
            </a:r>
            <a:r>
              <a:rPr lang="ko-KR" altLang="en-US" u="sng" dirty="0"/>
              <a:t>결합도</a:t>
            </a:r>
            <a:r>
              <a:rPr lang="en-US" altLang="ko-KR" u="sng" dirty="0"/>
              <a:t>(coupling) </a:t>
            </a:r>
            <a:r>
              <a:rPr lang="ko-KR" altLang="en-US" u="sng" dirty="0"/>
              <a:t>는 낮추고</a:t>
            </a:r>
            <a:r>
              <a:rPr lang="en-US" altLang="ko-KR" u="sng" dirty="0"/>
              <a:t>, </a:t>
            </a:r>
            <a:r>
              <a:rPr lang="ko-KR" altLang="en-US" u="sng" dirty="0"/>
              <a:t>응집도</a:t>
            </a:r>
            <a:r>
              <a:rPr lang="en-US" altLang="ko-KR" u="sng" dirty="0"/>
              <a:t>(cohesion) </a:t>
            </a:r>
            <a:r>
              <a:rPr lang="ko-KR" altLang="en-US" u="sng" dirty="0"/>
              <a:t>는 높이고</a:t>
            </a:r>
          </a:p>
        </p:txBody>
      </p:sp>
      <p:pic>
        <p:nvPicPr>
          <p:cNvPr id="4" name="그림 1">
            <a:extLst>
              <a:ext uri="{FF2B5EF4-FFF2-40B4-BE49-F238E27FC236}">
                <a16:creationId xmlns:a16="http://schemas.microsoft.com/office/drawing/2014/main" id="{6D89E3A6-1EC2-0656-88F9-A2E9D729601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2647"/>
          <a:stretch/>
        </p:blipFill>
        <p:spPr bwMode="auto">
          <a:xfrm>
            <a:off x="774172" y="3029919"/>
            <a:ext cx="4864755" cy="3313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804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강의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강의 template" id="{BB395788-A58F-4FF7-AF85-A2E9AD47C29F}" vid="{D913A44C-1368-47D4-ADF7-8B8919509895}"/>
    </a:ext>
  </a:extLst>
</a:theme>
</file>

<file path=docProps/app.xml><?xml version="1.0" encoding="utf-8"?>
<Properties xmlns="http://schemas.openxmlformats.org/officeDocument/2006/extended-properties" xmlns:vt="http://schemas.openxmlformats.org/officeDocument/2006/docPropsVTypes">
  <Template/>
  <TotalTime>21290</TotalTime>
  <Words>1316</Words>
  <Application>Microsoft Office PowerPoint</Application>
  <PresentationFormat>와이드스크린</PresentationFormat>
  <Paragraphs>255</Paragraphs>
  <Slides>33</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33</vt:i4>
      </vt:variant>
    </vt:vector>
  </HeadingPairs>
  <TitlesOfParts>
    <vt:vector size="40" baseType="lpstr">
      <vt:lpstr>Arial</vt:lpstr>
      <vt:lpstr>바탕</vt:lpstr>
      <vt:lpstr>나눔고딕 ExtraBold</vt:lpstr>
      <vt:lpstr>Consolas</vt:lpstr>
      <vt:lpstr>나눔고딕</vt:lpstr>
      <vt:lpstr>맑은 고딕</vt:lpstr>
      <vt:lpstr>강의 template</vt:lpstr>
      <vt:lpstr>12 - 설계원리 #1</vt:lpstr>
      <vt:lpstr>요구분석 VS. 설계</vt:lpstr>
      <vt:lpstr>전통적인 설계 원칙</vt:lpstr>
      <vt:lpstr>추상화 (Abstraction)</vt:lpstr>
      <vt:lpstr>캡슐화 (Encapsultion)</vt:lpstr>
      <vt:lpstr>모듈화 (Modularization)</vt:lpstr>
      <vt:lpstr>모듈화 (Modularization)</vt:lpstr>
      <vt:lpstr>모듈화 (Modularization)</vt:lpstr>
      <vt:lpstr>모듈화 (Modularization)</vt:lpstr>
      <vt:lpstr>결합도(Coupling)</vt:lpstr>
      <vt:lpstr>결합도(Coupling)</vt:lpstr>
      <vt:lpstr>결합도 타입 #1 - 내용 결합 (Content Coupling)</vt:lpstr>
      <vt:lpstr>결합도 타입 #2 - 공통 결합 (Common Coupling)</vt:lpstr>
      <vt:lpstr>결합도 타입 #2 - 공통 결합 (Common Coupling)</vt:lpstr>
      <vt:lpstr>결합도 타입 #3 - 제어 결합 (Control Coupling)</vt:lpstr>
      <vt:lpstr>결합도 타입 #3 - 제어 결합 (Control Coupling)</vt:lpstr>
      <vt:lpstr>결합도 타입 #3 - 제어 결합 (Control Coupling)</vt:lpstr>
      <vt:lpstr>결합도 타입 #4 - 스탬프 결합 (Stamp Coupling)</vt:lpstr>
      <vt:lpstr>결합도 타입 #5 - 데이터 결합 (Data Coupling)</vt:lpstr>
      <vt:lpstr>응집도 (Cohesion)</vt:lpstr>
      <vt:lpstr>응집도 (Cohesion) - 종류</vt:lpstr>
      <vt:lpstr>결합도, 응집도가 빌드에 미치는 영향</vt:lpstr>
      <vt:lpstr>결합도, 응집도가 빌드에 미치는 영향</vt:lpstr>
      <vt:lpstr>의존성에 따른 빌드 영향 예시</vt:lpstr>
      <vt:lpstr>이런 개발자는 되지 말자</vt:lpstr>
      <vt:lpstr>아키텍쳐 기반 설계</vt:lpstr>
      <vt:lpstr>참고: 분할 정복 (Divide &amp; Conquer)</vt:lpstr>
      <vt:lpstr>아키텍쳐 기반 설계 - 관점 및 표현 방법</vt:lpstr>
      <vt:lpstr>소프트웨어 품질 목표</vt:lpstr>
      <vt:lpstr>참고: 목표의 우선 순위 - The Internet 의 예</vt:lpstr>
      <vt:lpstr>참고: 목표의 우선 순위 - The Internet 의 예</vt:lpstr>
      <vt:lpstr>전통적인 설계 품질 평가 기준</vt:lpstr>
      <vt:lpstr>소프트웨어 품질 특성 모델 - ISO 25010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DK Moon</dc:creator>
  <cp:lastModifiedBy>Y5437</cp:lastModifiedBy>
  <cp:revision>682</cp:revision>
  <dcterms:created xsi:type="dcterms:W3CDTF">2022-08-31T05:47:44Z</dcterms:created>
  <dcterms:modified xsi:type="dcterms:W3CDTF">2025-04-08T02:52:52Z</dcterms:modified>
</cp:coreProperties>
</file>