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416" r:id="rId2"/>
    <p:sldId id="417" r:id="rId3"/>
    <p:sldId id="418" r:id="rId4"/>
    <p:sldId id="419" r:id="rId5"/>
    <p:sldId id="420" r:id="rId6"/>
    <p:sldId id="421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1" r:id="rId15"/>
    <p:sldId id="432" r:id="rId16"/>
    <p:sldId id="433" r:id="rId17"/>
    <p:sldId id="434" r:id="rId18"/>
    <p:sldId id="435" r:id="rId19"/>
    <p:sldId id="439" r:id="rId20"/>
    <p:sldId id="436" r:id="rId21"/>
    <p:sldId id="437" r:id="rId22"/>
    <p:sldId id="438" r:id="rId23"/>
    <p:sldId id="440" r:id="rId24"/>
    <p:sldId id="447" r:id="rId25"/>
    <p:sldId id="449" r:id="rId26"/>
    <p:sldId id="450" r:id="rId27"/>
    <p:sldId id="451" r:id="rId28"/>
    <p:sldId id="452" r:id="rId29"/>
    <p:sldId id="453" r:id="rId30"/>
    <p:sldId id="454" r:id="rId31"/>
    <p:sldId id="442" r:id="rId32"/>
    <p:sldId id="443" r:id="rId33"/>
    <p:sldId id="444" r:id="rId34"/>
    <p:sldId id="446" r:id="rId35"/>
    <p:sldId id="445" r:id="rId36"/>
  </p:sldIdLst>
  <p:sldSz cx="12192000" cy="6858000"/>
  <p:notesSz cx="6858000" cy="9144000"/>
  <p:embeddedFontLst>
    <p:embeddedFont>
      <p:font typeface="나눔고딕 ExtraBold" panose="020B0600000101010101" charset="-127"/>
      <p:bold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맑은 고딕" panose="020B0503020000020004" pitchFamily="50" charset="-127"/>
      <p:regular r:id="rId42"/>
      <p:bold r:id="rId43"/>
    </p:embeddedFont>
    <p:embeddedFont>
      <p:font typeface="나눔고딕" panose="020B0600000101010101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63790-98A8-8503-4BCF-E36764055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03B7ED-7171-5490-2F4D-C0BC15000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365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24583-F27E-1777-DEFB-5442299F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06DBA6-F75D-7613-955B-6EEE16B48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D45E53-1790-F8B9-DE92-9102355049CF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CAEE6D-0DFD-85D1-3221-6D77CF590BD8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A2F1F8-4ABD-B4A5-3700-292DA2590A9F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945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FACC1A-4126-0DA3-C7D9-4651E9245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1F1F5E-5EC5-1453-74EB-879607948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82595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392AD-4E18-7F8F-E9B7-D01985EF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1B743-F7D0-B1E6-23AF-C26CDD558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 marL="685800" indent="-228600">
              <a:lnSpc>
                <a:spcPct val="130000"/>
              </a:lnSpc>
              <a:buFont typeface="바탕" panose="02030600000101010101" pitchFamily="18" charset="-127"/>
              <a:buChar char="-"/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C0C4F14-925D-DBD7-DE9E-17B2ED6D26BE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61E32F-BD6C-2119-D2F9-F8E1FED65387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767C8A2-AE42-A651-7D64-E6BC6093C3E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6789AC-AAD9-2692-4009-C0F6D88B2920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97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083F1-5799-9E25-86FE-B94A093E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22E7AA-1859-7471-4FCD-A4C78002A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바탕" panose="02030600000101010101" pitchFamily="18" charset="-127"/>
                <a:ea typeface="바탕" panose="02030600000101010101" pitchFamily="18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148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F9C9F-4BEF-7569-FE74-86FCB56C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4340CD-64B8-2CF5-2593-F888D7D27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9974"/>
            <a:ext cx="5181600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2BF0C3-6581-1089-97A5-E59EFF840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9974"/>
            <a:ext cx="5181600" cy="48169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378719-A0BE-97B4-2386-8B213AB72153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3F641E-0B1C-3FB1-B0AB-B65ADFD7EDAB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928D353-0357-D297-9FBE-AF6037932896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4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06DE3-1FE3-3E91-D555-F4670873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7812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2A11E-C707-1955-6074-44DD23C91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13013"/>
            <a:ext cx="5157787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1CCF99-24F8-B60F-2466-A3429F72B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22212"/>
            <a:ext cx="5157787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380D0D-459B-CF2F-9662-205D9BBA3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13013"/>
            <a:ext cx="5183188" cy="57677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A668B6-9E62-CC8C-0BF5-A78C3B2BF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22212"/>
            <a:ext cx="5183188" cy="41674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52686A-E904-15AC-B726-4E540C92FA10}"/>
              </a:ext>
            </a:extLst>
          </p:cNvPr>
          <p:cNvGrpSpPr/>
          <p:nvPr/>
        </p:nvGrpSpPr>
        <p:grpSpPr>
          <a:xfrm>
            <a:off x="0" y="1144587"/>
            <a:ext cx="12192000" cy="36001"/>
            <a:chOff x="0" y="1144587"/>
            <a:chExt cx="12192000" cy="3600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567DA7-272B-3669-927A-F83B601E3D8D}"/>
                </a:ext>
              </a:extLst>
            </p:cNvPr>
            <p:cNvSpPr/>
            <p:nvPr/>
          </p:nvSpPr>
          <p:spPr>
            <a:xfrm>
              <a:off x="630238" y="1144588"/>
              <a:ext cx="1527276" cy="36000"/>
            </a:xfrm>
            <a:prstGeom prst="rect">
              <a:avLst/>
            </a:prstGeom>
            <a:solidFill>
              <a:srgbClr val="0029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E4BF55-99BF-2D3E-94F3-5F310A7BECA2}"/>
                </a:ext>
              </a:extLst>
            </p:cNvPr>
            <p:cNvSpPr/>
            <p:nvPr/>
          </p:nvSpPr>
          <p:spPr>
            <a:xfrm>
              <a:off x="2157512" y="1144587"/>
              <a:ext cx="1003448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6354B32-491F-11DB-DAFB-B76F1563E06F}"/>
                </a:ext>
              </a:extLst>
            </p:cNvPr>
            <p:cNvSpPr/>
            <p:nvPr/>
          </p:nvSpPr>
          <p:spPr>
            <a:xfrm>
              <a:off x="0" y="1144587"/>
              <a:ext cx="630238" cy="36000"/>
            </a:xfrm>
            <a:prstGeom prst="rect">
              <a:avLst/>
            </a:prstGeom>
            <a:solidFill>
              <a:srgbClr val="018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96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B9860-0E51-13A2-4900-8D2ACDE5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042FA9-C5B0-B7E1-FD4D-CF5948248068}"/>
              </a:ext>
            </a:extLst>
          </p:cNvPr>
          <p:cNvSpPr/>
          <p:nvPr/>
        </p:nvSpPr>
        <p:spPr>
          <a:xfrm>
            <a:off x="630238" y="1144588"/>
            <a:ext cx="1527276" cy="36000"/>
          </a:xfrm>
          <a:prstGeom prst="rect">
            <a:avLst/>
          </a:prstGeom>
          <a:solidFill>
            <a:srgbClr val="0029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5A0821-23A3-B1C9-4038-6F60BDE6B297}"/>
              </a:ext>
            </a:extLst>
          </p:cNvPr>
          <p:cNvSpPr/>
          <p:nvPr/>
        </p:nvSpPr>
        <p:spPr>
          <a:xfrm>
            <a:off x="2157512" y="1144587"/>
            <a:ext cx="1003448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B261B6E-5BDA-74FD-F2F4-978574F7262C}"/>
              </a:ext>
            </a:extLst>
          </p:cNvPr>
          <p:cNvSpPr/>
          <p:nvPr/>
        </p:nvSpPr>
        <p:spPr>
          <a:xfrm>
            <a:off x="0" y="1144587"/>
            <a:ext cx="630238" cy="36000"/>
          </a:xfrm>
          <a:prstGeom prst="rect">
            <a:avLst/>
          </a:prstGeom>
          <a:solidFill>
            <a:srgbClr val="0186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04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72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2CBAF-BE75-32B3-1122-F20030F3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5715B1-D155-9A4C-C4F2-A8FBBF23C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4383C6-D05B-FCB1-204A-24B0BDF69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1445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6B74E-C282-3570-413B-B4A7834A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6A9F8D-A8C1-9338-B875-12F671D5E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26C36-DDBD-3382-EB81-016451350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6958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EBBD64-66B6-A566-EEAC-C044042F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217" y="365126"/>
            <a:ext cx="11551116" cy="779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3008D3-A133-D748-8D00-0EAEE9EDE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217" y="1224366"/>
            <a:ext cx="11551115" cy="540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56908D5-6CBB-A58C-D01A-189E2BA205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2" b="8312"/>
          <a:stretch/>
        </p:blipFill>
        <p:spPr>
          <a:xfrm>
            <a:off x="10068560" y="4735831"/>
            <a:ext cx="2123440" cy="212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10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바탕" panose="02030600000101010101" pitchFamily="18" charset="-127"/>
        <a:buChar char="-"/>
        <a:defRPr sz="22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바탕" panose="02030600000101010101" pitchFamily="18" charset="-127"/>
          <a:ea typeface="바탕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archive.org/web/20150906155800/http:/www.objectmentor.com/resources/articles/Principles_and_Patterns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researchgate.net/publication/310488320_Investigating_relationships_between_functional_coupling_and_the_energy_efficiency_of_embedded_softwar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0F7E9CA-9F76-D195-D1ED-9F60560AF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617" y="1122363"/>
            <a:ext cx="9926663" cy="2387600"/>
          </a:xfrm>
        </p:spPr>
        <p:txBody>
          <a:bodyPr/>
          <a:lstStyle/>
          <a:p>
            <a:r>
              <a:rPr lang="en-US" altLang="ko-KR" dirty="0"/>
              <a:t>12 - </a:t>
            </a:r>
            <a:r>
              <a:rPr lang="ko-KR" altLang="en-US" dirty="0"/>
              <a:t>설계원리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C28E6AE-10EF-73E7-610F-5D0CED35D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9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1DC0A-F30B-0F0B-FB8A-DFD355FE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SOLID #1 - Single-responsibility Principle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221C8-413F-1FE0-DF15-8291B2AB4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함수는 오직 하나의 책임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(responsibility)</a:t>
            </a:r>
            <a:r>
              <a:rPr lang="en-US" altLang="ko-KR" dirty="0"/>
              <a:t> </a:t>
            </a:r>
            <a:r>
              <a:rPr lang="ko-KR" altLang="en-US" dirty="0"/>
              <a:t>를 가져야 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함수는 오직 한가지 목적의 기능만 수행해야 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함수에 여러 기능을 이것저것 섞지 말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함수를 세세하게 나눌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말로 표현하면</a:t>
            </a:r>
            <a:r>
              <a:rPr lang="en-US" altLang="ko-KR" dirty="0"/>
              <a:t>, “</a:t>
            </a:r>
            <a:r>
              <a:rPr lang="ko-KR" altLang="en-US" dirty="0"/>
              <a:t>클래스</a:t>
            </a:r>
            <a:r>
              <a:rPr lang="en-US" altLang="ko-KR" dirty="0"/>
              <a:t>,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함수가 변경 되는 이유는 단 하나여야 함</a:t>
            </a:r>
            <a:r>
              <a:rPr lang="en-US" altLang="ko-KR" dirty="0"/>
              <a:t>”</a:t>
            </a:r>
            <a:br>
              <a:rPr lang="en-US" altLang="ko-KR" dirty="0"/>
            </a:br>
            <a:r>
              <a:rPr lang="en-US" altLang="ko-KR" dirty="0"/>
              <a:t>(“</a:t>
            </a:r>
            <a:r>
              <a:rPr lang="ko-KR" altLang="en-US" dirty="0"/>
              <a:t>그 클래스</a:t>
            </a:r>
            <a:r>
              <a:rPr lang="en-US" altLang="ko-KR" dirty="0"/>
              <a:t>, </a:t>
            </a:r>
            <a:r>
              <a:rPr lang="ko-KR" altLang="en-US" dirty="0"/>
              <a:t>모듈</a:t>
            </a:r>
            <a:r>
              <a:rPr lang="en-US" altLang="ko-KR" dirty="0"/>
              <a:t>, </a:t>
            </a:r>
            <a:r>
              <a:rPr lang="ko-KR" altLang="en-US" dirty="0"/>
              <a:t>함수가 담당하던 바로 그 기능의 변경</a:t>
            </a:r>
            <a:r>
              <a:rPr lang="en-US" altLang="ko-KR" dirty="0"/>
              <a:t>”</a:t>
            </a:r>
            <a:r>
              <a:rPr lang="ko-KR" altLang="en-US" dirty="0"/>
              <a:t>이라는 오직 단 하나의 이유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이점</a:t>
            </a:r>
            <a:endParaRPr lang="en-US" altLang="ko-KR" dirty="0"/>
          </a:p>
          <a:p>
            <a:pPr lvl="1"/>
            <a:r>
              <a:rPr lang="ko-KR" altLang="en-US" dirty="0"/>
              <a:t>코드 구현이 쉬워지고 이해하기도 쉬움</a:t>
            </a:r>
            <a:endParaRPr lang="en-US" altLang="ko-KR" dirty="0"/>
          </a:p>
          <a:p>
            <a:pPr lvl="1"/>
            <a:r>
              <a:rPr lang="ko-KR" altLang="en-US" dirty="0"/>
              <a:t>코드 변경에 따른 예상치 못한 오동작이 줄어듦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568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1DC0A-F30B-0F0B-FB8A-DFD355FE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SOLID #1 - Single-responsibility Principle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221C8-413F-1FE0-DF15-8291B2AB4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어떻게 바꾸는 것이 좋을까</a:t>
            </a:r>
            <a:r>
              <a:rPr lang="en-US" altLang="ko-KR" dirty="0"/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63B4E3-B742-E8A6-10ED-E179B7840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443" y="2028910"/>
            <a:ext cx="2437102" cy="191369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6BD5F45-B08A-E09A-6448-4C95AD280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633" y="2028909"/>
            <a:ext cx="5749167" cy="1913697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2E628797-BACC-739D-3A98-938D1C24EC61}"/>
              </a:ext>
            </a:extLst>
          </p:cNvPr>
          <p:cNvSpPr/>
          <p:nvPr/>
        </p:nvSpPr>
        <p:spPr>
          <a:xfrm>
            <a:off x="4077914" y="2735282"/>
            <a:ext cx="1069350" cy="3998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82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D9C75-0894-D72E-59BF-D5538511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SOLID #2 - Open-closed Principle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1D088-CE4E-5574-8AC1-BFD77C01E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1388532"/>
            <a:ext cx="11330818" cy="524086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확장에 대해서는 개방적이고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(open)</a:t>
            </a:r>
            <a:r>
              <a:rPr lang="en-US" altLang="ko-KR" dirty="0"/>
              <a:t>, </a:t>
            </a:r>
            <a:r>
              <a:rPr lang="ko-KR" altLang="en-US" dirty="0"/>
              <a:t>수정에 대해서는 폐쇄적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(closed)</a:t>
            </a:r>
            <a:r>
              <a:rPr lang="en-US" altLang="ko-KR" dirty="0"/>
              <a:t> </a:t>
            </a:r>
            <a:r>
              <a:rPr lang="ko-KR" altLang="en-US" dirty="0"/>
              <a:t>이어야 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확장은 손쉽게 할 수 있어야 하지만</a:t>
            </a:r>
            <a:r>
              <a:rPr lang="en-US" altLang="ko-KR" dirty="0"/>
              <a:t>, </a:t>
            </a:r>
            <a:r>
              <a:rPr lang="ko-KR" altLang="en-US" dirty="0"/>
              <a:t>확장에 따른 변경은 최소화 되어야 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기존 코드를 변경하지 않고 기능을 추가할 수 있어야 함</a:t>
            </a:r>
          </a:p>
        </p:txBody>
      </p:sp>
    </p:spTree>
    <p:extLst>
      <p:ext uri="{BB962C8B-B14F-4D97-AF65-F5344CB8AC3E}">
        <p14:creationId xmlns:p14="http://schemas.microsoft.com/office/powerpoint/2010/main" val="50747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D9C75-0894-D72E-59BF-D5538511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SOLID #2 - Open-closed Principle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1D088-CE4E-5574-8AC1-BFD77C01E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1388532"/>
            <a:ext cx="11330818" cy="5240868"/>
          </a:xfrm>
        </p:spPr>
        <p:txBody>
          <a:bodyPr/>
          <a:lstStyle/>
          <a:p>
            <a:r>
              <a:rPr lang="ko-KR" altLang="en-US" dirty="0"/>
              <a:t>여러 동물을 추가할 것이다</a:t>
            </a:r>
            <a:r>
              <a:rPr lang="en-US" altLang="ko-KR" dirty="0"/>
              <a:t>. </a:t>
            </a:r>
            <a:r>
              <a:rPr lang="ko-KR" altLang="en-US" dirty="0"/>
              <a:t>다음 코드는 어떻게 바꾸는 것이 좋을까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B89517-6154-C581-E7ED-DF2A6C2CD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77909"/>
            <a:ext cx="2675203" cy="12986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027DD9-80E7-8808-7E79-2E9D34242CB7}"/>
              </a:ext>
            </a:extLst>
          </p:cNvPr>
          <p:cNvSpPr txBox="1"/>
          <p:nvPr/>
        </p:nvSpPr>
        <p:spPr>
          <a:xfrm>
            <a:off x="4081153" y="2077909"/>
            <a:ext cx="4202691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makeNoise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equals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"dog"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ko-KR" altLang="en-US" sz="1600" b="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멍멍</a:t>
            </a:r>
            <a:r>
              <a:rPr lang="en-US" altLang="ko-KR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 </a:t>
            </a:r>
            <a:r>
              <a:rPr lang="en-US" altLang="ko-KR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equals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"cat"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0070C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야옹</a:t>
            </a:r>
            <a:r>
              <a:rPr lang="en-US" altLang="ko-KR" sz="16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52DF8CF-7055-C2D1-35D8-979F8A58ADE0}"/>
              </a:ext>
            </a:extLst>
          </p:cNvPr>
          <p:cNvCxnSpPr>
            <a:cxnSpLocks/>
          </p:cNvCxnSpPr>
          <p:nvPr/>
        </p:nvCxnSpPr>
        <p:spPr>
          <a:xfrm>
            <a:off x="2094016" y="2956956"/>
            <a:ext cx="19396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DC565750-1E8F-6212-E410-AAF604DA8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367724"/>
            <a:ext cx="4624332" cy="24017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92DFB6-BED3-D8EC-5048-829A59A8CA55}"/>
              </a:ext>
            </a:extLst>
          </p:cNvPr>
          <p:cNvSpPr txBox="1"/>
          <p:nvPr/>
        </p:nvSpPr>
        <p:spPr>
          <a:xfrm>
            <a:off x="5904732" y="4566936"/>
            <a:ext cx="32907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795E2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makeNoise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0070C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795E2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멍멍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2B96E8-E87E-3072-4F00-71E9EB13C763}"/>
              </a:ext>
            </a:extLst>
          </p:cNvPr>
          <p:cNvSpPr txBox="1"/>
          <p:nvPr/>
        </p:nvSpPr>
        <p:spPr>
          <a:xfrm>
            <a:off x="5904732" y="5568616"/>
            <a:ext cx="32907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795E2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makeNoise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0070C1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>
                <a:solidFill>
                  <a:srgbClr val="795E2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println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야옹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AB98478-A8E5-6D2D-F967-BF5DC6C07B75}"/>
              </a:ext>
            </a:extLst>
          </p:cNvPr>
          <p:cNvCxnSpPr>
            <a:cxnSpLocks/>
          </p:cNvCxnSpPr>
          <p:nvPr/>
        </p:nvCxnSpPr>
        <p:spPr>
          <a:xfrm flipV="1">
            <a:off x="1939636" y="4607210"/>
            <a:ext cx="3965096" cy="1937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5A9148-91A6-6119-99B8-B9099622FBF2}"/>
              </a:ext>
            </a:extLst>
          </p:cNvPr>
          <p:cNvCxnSpPr>
            <a:cxnSpLocks/>
          </p:cNvCxnSpPr>
          <p:nvPr/>
        </p:nvCxnSpPr>
        <p:spPr>
          <a:xfrm flipV="1">
            <a:off x="3063834" y="5568616"/>
            <a:ext cx="2840898" cy="975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0BE9127F-FF17-BE48-3CF6-E13B2CF2D03F}"/>
              </a:ext>
            </a:extLst>
          </p:cNvPr>
          <p:cNvSpPr/>
          <p:nvPr/>
        </p:nvSpPr>
        <p:spPr>
          <a:xfrm rot="5400000">
            <a:off x="2745052" y="3706692"/>
            <a:ext cx="512901" cy="3998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23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D9C75-0894-D72E-59BF-D5538511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SOLID #2 - Open-closed Principle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51D088-CE4E-5574-8AC1-BFD77C01E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6" y="1388532"/>
            <a:ext cx="11551116" cy="52408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Q: “</a:t>
            </a:r>
            <a:r>
              <a:rPr lang="ko-KR" altLang="en-US" dirty="0"/>
              <a:t>수정을 위한 확장성은 있어야 되는데 기존 코드를 가급적 바꾸지 않는다</a:t>
            </a:r>
            <a:r>
              <a:rPr lang="en-US" altLang="ko-KR" dirty="0"/>
              <a:t>”</a:t>
            </a:r>
            <a:r>
              <a:rPr lang="ko-KR" altLang="en-US" dirty="0"/>
              <a:t>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연관이 있는 </a:t>
            </a:r>
            <a:r>
              <a:rPr lang="en-US" altLang="ko-KR" dirty="0"/>
              <a:t>OOP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대 원칙 중 한가지는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A: </a:t>
            </a:r>
            <a:r>
              <a:rPr lang="ko-KR" altLang="en-US" dirty="0"/>
              <a:t>다형성</a:t>
            </a:r>
            <a:r>
              <a:rPr lang="en-US" altLang="ko-KR" dirty="0"/>
              <a:t>(polymorphism)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Q:</a:t>
            </a:r>
            <a:r>
              <a:rPr lang="ko-KR" altLang="en-US" dirty="0"/>
              <a:t> 다형성과 관계 있는 </a:t>
            </a:r>
            <a:r>
              <a:rPr lang="en-US" altLang="ko-KR" dirty="0"/>
              <a:t>UML </a:t>
            </a:r>
            <a:r>
              <a:rPr lang="ko-KR" altLang="en-US" dirty="0"/>
              <a:t>의 클래스 다이어그램 요소는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A: Abstract class, Abstract method, Interface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Q: </a:t>
            </a:r>
            <a:r>
              <a:rPr lang="ko-KR" altLang="en-US" dirty="0"/>
              <a:t>그럼 코딩 할 때 개방</a:t>
            </a:r>
            <a:r>
              <a:rPr lang="en-US" altLang="ko-KR" dirty="0"/>
              <a:t>-</a:t>
            </a:r>
            <a:r>
              <a:rPr lang="ko-KR" altLang="en-US" dirty="0"/>
              <a:t>폐쇄 원칙을 잘 따르기 위한 클래스 작성 패턴은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A: </a:t>
            </a:r>
            <a:r>
              <a:rPr lang="ko-KR" altLang="en-US" dirty="0"/>
              <a:t>구상 클래스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(concrete class)</a:t>
            </a:r>
            <a:r>
              <a:rPr lang="ko-KR" altLang="en-US" dirty="0"/>
              <a:t>로 직접 다 구현하지 않고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추상 클래스 또는 인터페이스를 쓸 수 있는 상황에서는 이들을 활용한다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348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0AEDD-6642-231B-38E8-C4800B5E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SOLID #3 - </a:t>
            </a:r>
            <a:r>
              <a:rPr lang="en-US" altLang="ko-KR" dirty="0" err="1"/>
              <a:t>Liskov</a:t>
            </a:r>
            <a:r>
              <a:rPr lang="en-US" altLang="ko-KR" dirty="0"/>
              <a:t> Substitution Principle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B60E9-1CB1-6594-291B-DAEC73FE6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1388532"/>
            <a:ext cx="11551115" cy="52408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Barbara </a:t>
            </a:r>
            <a:r>
              <a:rPr lang="en-US" altLang="ko-KR" dirty="0" err="1"/>
              <a:t>Liskov</a:t>
            </a:r>
            <a:r>
              <a:rPr lang="en-US" altLang="ko-KR" dirty="0"/>
              <a:t>, </a:t>
            </a:r>
            <a:r>
              <a:rPr lang="en-US" altLang="ko-KR" i="1" dirty="0"/>
              <a:t>“</a:t>
            </a:r>
            <a:r>
              <a:rPr lang="ko-KR" altLang="en-US" i="1" dirty="0"/>
              <a:t>자식 클래스는 언제나 부모 클래스를 대신할 수 있어야 함</a:t>
            </a:r>
            <a:r>
              <a:rPr lang="en-US" altLang="ko-KR" i="1" dirty="0"/>
              <a:t>”</a:t>
            </a:r>
          </a:p>
          <a:p>
            <a:pPr marL="0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부모 클래스가 보장하는 행동 규약을 위반하는 </a:t>
            </a:r>
            <a:r>
              <a:rPr lang="ko-KR" altLang="en-US" dirty="0" err="1"/>
              <a:t>오버라이딩</a:t>
            </a:r>
            <a:r>
              <a:rPr lang="ko-KR" altLang="en-US" dirty="0"/>
              <a:t> 금지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그런 방식의 다형성은 상속관계가 잘못 된 것이니 다시 생각할 것</a:t>
            </a:r>
          </a:p>
        </p:txBody>
      </p:sp>
    </p:spTree>
    <p:extLst>
      <p:ext uri="{BB962C8B-B14F-4D97-AF65-F5344CB8AC3E}">
        <p14:creationId xmlns:p14="http://schemas.microsoft.com/office/powerpoint/2010/main" val="395603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0AEDD-6642-231B-38E8-C4800B5E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SOLID #3 - </a:t>
            </a:r>
            <a:r>
              <a:rPr lang="en-US" altLang="ko-KR" dirty="0" err="1"/>
              <a:t>Liskov</a:t>
            </a:r>
            <a:r>
              <a:rPr lang="en-US" altLang="ko-KR" dirty="0"/>
              <a:t> </a:t>
            </a:r>
            <a:r>
              <a:rPr lang="en-US" altLang="ko-KR" dirty="0" err="1"/>
              <a:t>Substition</a:t>
            </a:r>
            <a:r>
              <a:rPr lang="en-US" altLang="ko-KR" dirty="0"/>
              <a:t> Principle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B60E9-1CB1-6594-291B-DAEC73FE6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843" y="1388532"/>
            <a:ext cx="11552490" cy="5240868"/>
          </a:xfrm>
        </p:spPr>
        <p:txBody>
          <a:bodyPr/>
          <a:lstStyle/>
          <a:p>
            <a:r>
              <a:rPr lang="en-US" altLang="ko-KR" dirty="0"/>
              <a:t>LSP </a:t>
            </a:r>
            <a:r>
              <a:rPr lang="ko-KR" altLang="en-US" dirty="0"/>
              <a:t>위반 사례 </a:t>
            </a:r>
            <a:r>
              <a:rPr lang="en-US" altLang="ko-KR" dirty="0"/>
              <a:t>#1 : </a:t>
            </a:r>
            <a:r>
              <a:rPr lang="en-US" altLang="ko-KR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makeNoise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altLang="ko-KR" dirty="0"/>
              <a:t> </a:t>
            </a:r>
            <a:r>
              <a:rPr lang="ko-KR" altLang="en-US" dirty="0"/>
              <a:t>라는 규약을 위반하는 동물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6AC0BE-F82F-E0B7-F97C-DA62391B0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85" y="2359920"/>
            <a:ext cx="5187875" cy="2639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0CBAB2-7B02-4E8E-F44E-950423443C55}"/>
              </a:ext>
            </a:extLst>
          </p:cNvPr>
          <p:cNvSpPr txBox="1"/>
          <p:nvPr/>
        </p:nvSpPr>
        <p:spPr>
          <a:xfrm>
            <a:off x="6526207" y="4202759"/>
            <a:ext cx="536495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795E2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makeNoise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AF00D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AF00D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795E26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InvalidOperationException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           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"Fish cannot make noise"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6EDFE9A-6FF7-B162-407C-88431F9C0AB8}"/>
              </a:ext>
            </a:extLst>
          </p:cNvPr>
          <p:cNvCxnSpPr>
            <a:cxnSpLocks/>
          </p:cNvCxnSpPr>
          <p:nvPr/>
        </p:nvCxnSpPr>
        <p:spPr>
          <a:xfrm>
            <a:off x="6040582" y="4765548"/>
            <a:ext cx="48562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65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0AEDD-6642-231B-38E8-C4800B5E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SOLID #3 - </a:t>
            </a:r>
            <a:r>
              <a:rPr lang="en-US" altLang="ko-KR" dirty="0" err="1"/>
              <a:t>Liskov</a:t>
            </a:r>
            <a:r>
              <a:rPr lang="en-US" altLang="ko-KR" dirty="0"/>
              <a:t> </a:t>
            </a:r>
            <a:r>
              <a:rPr lang="en-US" altLang="ko-KR" dirty="0" err="1"/>
              <a:t>Substition</a:t>
            </a:r>
            <a:r>
              <a:rPr lang="en-US" altLang="ko-KR" dirty="0"/>
              <a:t> Principle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B60E9-1CB1-6594-291B-DAEC73FE6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1388532"/>
            <a:ext cx="11551115" cy="5240868"/>
          </a:xfrm>
        </p:spPr>
        <p:txBody>
          <a:bodyPr/>
          <a:lstStyle/>
          <a:p>
            <a:r>
              <a:rPr lang="en-US" altLang="ko-KR" dirty="0"/>
              <a:t>LSP </a:t>
            </a:r>
            <a:r>
              <a:rPr lang="ko-KR" altLang="en-US" dirty="0"/>
              <a:t>위반 사례 </a:t>
            </a:r>
            <a:r>
              <a:rPr lang="en-US" altLang="ko-KR" dirty="0"/>
              <a:t>#2 : </a:t>
            </a:r>
            <a:r>
              <a:rPr lang="ko-KR" altLang="en-US" dirty="0"/>
              <a:t>원을 타원의 특수한 경우로 잘못 취급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C870F0-D070-EAA2-4303-7F6C7CFAE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75" y="2073263"/>
            <a:ext cx="1444831" cy="19357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7E34D9-A9E4-F866-3BEE-4264FF285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279" y="2113270"/>
            <a:ext cx="2666703" cy="4038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064CA9-0115-101B-24E0-94FE23D58E99}"/>
              </a:ext>
            </a:extLst>
          </p:cNvPr>
          <p:cNvSpPr txBox="1"/>
          <p:nvPr/>
        </p:nvSpPr>
        <p:spPr>
          <a:xfrm>
            <a:off x="5532803" y="2060972"/>
            <a:ext cx="609470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Circle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Ellipse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SetFoci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itsFocusA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itsFocusB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a;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48F82-7D54-D924-8E39-0E6693B9CEA5}"/>
              </a:ext>
            </a:extLst>
          </p:cNvPr>
          <p:cNvSpPr txBox="1"/>
          <p:nvPr/>
        </p:nvSpPr>
        <p:spPr>
          <a:xfrm>
            <a:off x="5532803" y="4008966"/>
            <a:ext cx="609470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Ellipse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(-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 err="1" smtClean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altLang="ko-KR" b="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 smtClean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SetFoci</a:t>
            </a:r>
            <a:r>
              <a:rPr lang="en-US" altLang="ko-KR" b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smtClean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a, b</a:t>
            </a:r>
            <a:r>
              <a:rPr lang="en-US" altLang="ko-KR" b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ko-KR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GetFocusA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== a);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assert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GetFocusB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== b);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936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60C3F-DE40-1AF6-DD06-6603BF3A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SOLID #4 - Interface Segregation Principle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B575B-8506-9BF3-4C39-880D808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1224366"/>
            <a:ext cx="11788183" cy="540503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클라이언트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모듈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클래스 쓰는 쪽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dirty="0"/>
              <a:t>는 자신이 쓰지도 않을 인터페이스를 받아서는 안됨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범용적인 목적의 </a:t>
            </a:r>
            <a:r>
              <a:rPr lang="en-US" altLang="ko-KR" u="sng" dirty="0"/>
              <a:t>fat interface</a:t>
            </a:r>
            <a:r>
              <a:rPr lang="en-US" altLang="ko-KR" dirty="0"/>
              <a:t> </a:t>
            </a:r>
            <a:r>
              <a:rPr lang="ko-KR" altLang="en-US" dirty="0"/>
              <a:t>를 만드는 것이 아니라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</a:t>
            </a:r>
            <a:r>
              <a:rPr lang="ko-KR" altLang="en-US" dirty="0"/>
              <a:t>클라이언트가 실제 사용할 인터페이스를 만들어야 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인터페이스 제공자는 사용에 맞게끔 각기 분리해서 작게 만들어야 함</a:t>
            </a:r>
          </a:p>
        </p:txBody>
      </p:sp>
    </p:spTree>
    <p:extLst>
      <p:ext uri="{BB962C8B-B14F-4D97-AF65-F5344CB8AC3E}">
        <p14:creationId xmlns:p14="http://schemas.microsoft.com/office/powerpoint/2010/main" val="183964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60C3F-DE40-1AF6-DD06-6603BF3A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SOLID #4 - Interface Segregation Principle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B575B-8506-9BF3-4C39-880D8080A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7927" y="1359974"/>
            <a:ext cx="5631873" cy="4816989"/>
          </a:xfrm>
        </p:spPr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A, B, C </a:t>
            </a:r>
            <a:r>
              <a:rPr lang="ko-KR" altLang="en-US" dirty="0"/>
              <a:t>를 서비스하기 위한 메서드를 모두 갖다 둔 경우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A37FF3-49D5-D05A-9BB7-95F2738D6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9974"/>
            <a:ext cx="5861462" cy="4816989"/>
          </a:xfrm>
        </p:spPr>
        <p:txBody>
          <a:bodyPr/>
          <a:lstStyle/>
          <a:p>
            <a:r>
              <a:rPr lang="ko-KR" altLang="en-US" dirty="0"/>
              <a:t>클라이언트 </a:t>
            </a:r>
            <a:r>
              <a:rPr lang="en-US" altLang="ko-KR" dirty="0"/>
              <a:t>A, B, C </a:t>
            </a:r>
            <a:r>
              <a:rPr lang="ko-KR" altLang="en-US" dirty="0"/>
              <a:t>를 위한 세부 인터페이스를 정의한 경우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DED451B-DBD7-7507-FA6F-F17AE74DD938}"/>
              </a:ext>
            </a:extLst>
          </p:cNvPr>
          <p:cNvSpPr/>
          <p:nvPr/>
        </p:nvSpPr>
        <p:spPr>
          <a:xfrm>
            <a:off x="5193329" y="3660623"/>
            <a:ext cx="448543" cy="3998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4A74A43-9697-34C9-BB9B-E6775DCF8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8" t="7452" r="5507" b="6704"/>
          <a:stretch/>
        </p:blipFill>
        <p:spPr bwMode="auto">
          <a:xfrm>
            <a:off x="711201" y="2921486"/>
            <a:ext cx="3830913" cy="187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AB5817-9A09-D3E7-E047-34A4874125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6" t="6154" r="5256" b="6537"/>
          <a:stretch/>
        </p:blipFill>
        <p:spPr bwMode="auto">
          <a:xfrm>
            <a:off x="5800210" y="2411463"/>
            <a:ext cx="6391790" cy="289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4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EAF5C-1A3A-2E4D-6DF7-C67596A8E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SOLID Design Principle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36B4B-5516-C067-D510-FAAEA735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Robert Martin, “Design</a:t>
            </a:r>
            <a:r>
              <a:rPr lang="ko-KR" altLang="en-US" dirty="0">
                <a:hlinkClick r:id="rId2"/>
              </a:rPr>
              <a:t> </a:t>
            </a:r>
            <a:r>
              <a:rPr lang="en-US" altLang="ko-KR" dirty="0">
                <a:hlinkClick r:id="rId2"/>
              </a:rPr>
              <a:t>Principles and Design Patterns”, 2000</a:t>
            </a:r>
            <a:endParaRPr lang="en-US" altLang="ko-KR" dirty="0"/>
          </a:p>
          <a:p>
            <a:r>
              <a:rPr lang="ko-KR" altLang="en-US" dirty="0"/>
              <a:t>이해하기 쉽고 관리하기 쉬운 객체지향 설계를 위한 </a:t>
            </a:r>
            <a:r>
              <a:rPr lang="en-US" altLang="ko-KR" dirty="0"/>
              <a:t>5</a:t>
            </a:r>
            <a:r>
              <a:rPr lang="ko-KR" altLang="en-US" dirty="0"/>
              <a:t>가지 원칙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S</a:t>
            </a:r>
            <a:r>
              <a:rPr lang="en-US" altLang="ko-KR" dirty="0"/>
              <a:t>ingle-responsibility principle (</a:t>
            </a:r>
            <a:r>
              <a:rPr lang="ko-KR" altLang="en-US" dirty="0"/>
              <a:t>단일 책임 원칙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O</a:t>
            </a:r>
            <a:r>
              <a:rPr lang="en-US" altLang="ko-KR" dirty="0"/>
              <a:t>pen-closed principle (</a:t>
            </a:r>
            <a:r>
              <a:rPr lang="ko-KR" altLang="en-US" dirty="0"/>
              <a:t>개방 폐쇄 원칙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b="1" dirty="0" err="1">
                <a:solidFill>
                  <a:srgbClr val="FF0000"/>
                </a:solidFill>
              </a:rPr>
              <a:t>L</a:t>
            </a:r>
            <a:r>
              <a:rPr lang="en-US" altLang="ko-KR" dirty="0" err="1"/>
              <a:t>iskov</a:t>
            </a:r>
            <a:r>
              <a:rPr lang="en-US" altLang="ko-KR" dirty="0"/>
              <a:t> substitution principle (</a:t>
            </a:r>
            <a:r>
              <a:rPr lang="ko-KR" altLang="en-US" dirty="0" err="1"/>
              <a:t>리스코프</a:t>
            </a:r>
            <a:r>
              <a:rPr lang="ko-KR" altLang="en-US" dirty="0"/>
              <a:t> 교체 원칙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I</a:t>
            </a:r>
            <a:r>
              <a:rPr lang="en-US" altLang="ko-KR" dirty="0"/>
              <a:t>nterface segregation principle (</a:t>
            </a:r>
            <a:r>
              <a:rPr lang="ko-KR" altLang="en-US" dirty="0"/>
              <a:t>인터페이스 분리 원칙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D</a:t>
            </a:r>
            <a:r>
              <a:rPr lang="en-US" altLang="ko-KR" dirty="0"/>
              <a:t>ependency inversion principle (</a:t>
            </a:r>
            <a:r>
              <a:rPr lang="ko-KR" altLang="en-US" dirty="0"/>
              <a:t>의존관계 역전 원칙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088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60C3F-DE40-1AF6-DD06-6603BF3A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SOLID #4 - Interface Segregation Principle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B575B-8506-9BF3-4C39-880D8080A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다음은 어떻게 수정하는 것이 좋을까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1">
            <a:extLst>
              <a:ext uri="{FF2B5EF4-FFF2-40B4-BE49-F238E27FC236}">
                <a16:creationId xmlns:a16="http://schemas.microsoft.com/office/drawing/2014/main" id="{D5F5C1FA-DBCA-7131-2EFF-47FDBA2B4D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3" t="7940" r="51987" b="17385"/>
          <a:stretch/>
        </p:blipFill>
        <p:spPr bwMode="auto">
          <a:xfrm>
            <a:off x="1304429" y="2277673"/>
            <a:ext cx="3565428" cy="346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">
            <a:extLst>
              <a:ext uri="{FF2B5EF4-FFF2-40B4-BE49-F238E27FC236}">
                <a16:creationId xmlns:a16="http://schemas.microsoft.com/office/drawing/2014/main" id="{7674383F-DC3F-DC6F-44A8-BC965541E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05" t="6149" r="2731" b="19176"/>
          <a:stretch/>
        </p:blipFill>
        <p:spPr bwMode="auto">
          <a:xfrm>
            <a:off x="7612776" y="2277673"/>
            <a:ext cx="3659045" cy="3462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067382FB-56A5-8B23-00C0-26DEAC26C600}"/>
              </a:ext>
            </a:extLst>
          </p:cNvPr>
          <p:cNvSpPr/>
          <p:nvPr/>
        </p:nvSpPr>
        <p:spPr>
          <a:xfrm>
            <a:off x="5633694" y="3609163"/>
            <a:ext cx="1069350" cy="39980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08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60C3F-DE40-1AF6-DD06-6603BF3AD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SOLID #4 - Interface Segregation Principle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5B575B-8506-9BF3-4C39-880D8080A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6" y="1388532"/>
            <a:ext cx="11551116" cy="5240868"/>
          </a:xfrm>
        </p:spPr>
        <p:txBody>
          <a:bodyPr/>
          <a:lstStyle/>
          <a:p>
            <a:r>
              <a:rPr lang="en-US" altLang="ko-KR" dirty="0"/>
              <a:t>Single Responsibility Principle (SRP; </a:t>
            </a:r>
            <a:r>
              <a:rPr lang="ko-KR" altLang="en-US" dirty="0"/>
              <a:t>단일 책임의 원칙</a:t>
            </a:r>
            <a:r>
              <a:rPr lang="en-US" altLang="ko-KR" dirty="0"/>
              <a:t>) </a:t>
            </a:r>
            <a:r>
              <a:rPr lang="ko-KR" altLang="en-US" dirty="0"/>
              <a:t>와의 관계</a:t>
            </a:r>
            <a:endParaRPr lang="en-US" altLang="ko-KR" dirty="0"/>
          </a:p>
          <a:p>
            <a:pPr lvl="1"/>
            <a:r>
              <a:rPr lang="en-US" altLang="ko-KR" dirty="0"/>
              <a:t>SRP </a:t>
            </a:r>
            <a:r>
              <a:rPr lang="ko-KR" altLang="en-US" dirty="0"/>
              <a:t>는 클래스의 단일 책임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(=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을 강조했음</a:t>
            </a:r>
            <a:endParaRPr lang="en-US" altLang="ko-KR" dirty="0"/>
          </a:p>
          <a:p>
            <a:pPr lvl="1"/>
            <a:r>
              <a:rPr lang="en-US" altLang="ko-KR" dirty="0"/>
              <a:t>ISP</a:t>
            </a:r>
            <a:r>
              <a:rPr lang="ko-KR" altLang="en-US" dirty="0"/>
              <a:t> 는 인터페이스의 단일 책임을 강조한다고 볼 수 있음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여러 개의 역할을 갖는 인터페이스가 아니라 단일 역할을 갖는 인터페이스 사용</a:t>
            </a:r>
            <a:endParaRPr lang="en-US" altLang="ko-KR" dirty="0"/>
          </a:p>
          <a:p>
            <a:r>
              <a:rPr lang="ko-KR" altLang="en-US" dirty="0"/>
              <a:t>이점</a:t>
            </a:r>
            <a:endParaRPr lang="en-US" altLang="ko-KR" dirty="0"/>
          </a:p>
          <a:p>
            <a:pPr lvl="1"/>
            <a:r>
              <a:rPr lang="ko-KR" altLang="en-US" dirty="0"/>
              <a:t>이해하기 쉬운 코드</a:t>
            </a:r>
            <a:endParaRPr lang="en-US" altLang="ko-KR" dirty="0"/>
          </a:p>
          <a:p>
            <a:r>
              <a:rPr lang="ko-KR" altLang="en-US" dirty="0"/>
              <a:t>인터페이스 분리는 신중하게 해야함</a:t>
            </a:r>
            <a:endParaRPr lang="en-US" altLang="ko-KR" dirty="0"/>
          </a:p>
          <a:p>
            <a:pPr lvl="1"/>
            <a:r>
              <a:rPr lang="ko-KR" altLang="en-US" dirty="0"/>
              <a:t>인터페이스는 그것을 사용하는 </a:t>
            </a:r>
            <a:r>
              <a:rPr lang="en-US" altLang="ko-KR" dirty="0"/>
              <a:t>client </a:t>
            </a:r>
            <a:r>
              <a:rPr lang="ko-KR" altLang="en-US" dirty="0"/>
              <a:t>와의 규약임</a:t>
            </a:r>
            <a:endParaRPr lang="en-US" altLang="ko-KR" dirty="0"/>
          </a:p>
          <a:p>
            <a:pPr lvl="1"/>
            <a:r>
              <a:rPr lang="ko-KR" altLang="en-US" dirty="0"/>
              <a:t>따라서 이후에 인터페이스를 수정하는 것은 많은 코드를 수정해야 함</a:t>
            </a:r>
          </a:p>
        </p:txBody>
      </p:sp>
    </p:spTree>
    <p:extLst>
      <p:ext uri="{BB962C8B-B14F-4D97-AF65-F5344CB8AC3E}">
        <p14:creationId xmlns:p14="http://schemas.microsoft.com/office/powerpoint/2010/main" val="118781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08544-DFD4-87CB-3EA8-427E5194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SOLID #5 - Dependency Inversion Principle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46E80-197B-EE6F-E80E-196BE92F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클래스를 참조할 때는 추상 클래스</a:t>
            </a:r>
            <a:r>
              <a:rPr lang="en-US" altLang="ko-KR" dirty="0"/>
              <a:t>/</a:t>
            </a:r>
            <a:r>
              <a:rPr lang="ko-KR" altLang="en-US" dirty="0"/>
              <a:t>인터페이스를 써야 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구체 클래스 타입을 직접 쓰지 말 것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(</a:t>
            </a:r>
            <a:r>
              <a:rPr lang="ko-KR" altLang="en-US" dirty="0"/>
              <a:t>구체 클래스의 구체적인 내용에 의존성이 생기기 때문에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811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08544-DFD4-87CB-3EA8-427E5194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SOLID #5 - Dependency Inversion Principle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46E80-197B-EE6F-E80E-196BE92F2C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dirty="0"/>
              <a:t>구상 클래스를 직접 쓰는 경우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39AB16-EC9E-CCEC-EE4E-DE41EB1DF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9974"/>
            <a:ext cx="5608122" cy="4816989"/>
          </a:xfrm>
        </p:spPr>
        <p:txBody>
          <a:bodyPr/>
          <a:lstStyle/>
          <a:p>
            <a:r>
              <a:rPr lang="ko-KR" altLang="en-US" dirty="0"/>
              <a:t>추상클래스</a:t>
            </a:r>
            <a:r>
              <a:rPr lang="en-US" altLang="ko-KR" dirty="0"/>
              <a:t>/</a:t>
            </a:r>
            <a:r>
              <a:rPr lang="ko-KR" altLang="en-US" dirty="0"/>
              <a:t>인터페이스를 쓰는 경우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32AEBD-9035-D61B-44F7-B69F1A08F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76" y="2472480"/>
            <a:ext cx="5340173" cy="30255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1F47BB-B6D3-2F65-C813-67B3CE255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127" y="2045083"/>
            <a:ext cx="4376717" cy="345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1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C5975C6-F80C-F286-547D-54B56B40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  <a:r>
              <a:rPr lang="en-US" altLang="ko-KR" dirty="0"/>
              <a:t>/</a:t>
            </a:r>
            <a:r>
              <a:rPr lang="ko-KR" altLang="en-US" dirty="0"/>
              <a:t>인터페이스 사용 예시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9E97DED6-06F5-208C-01D4-260BC0021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4475747"/>
            <a:ext cx="11551115" cy="2153653"/>
          </a:xfrm>
        </p:spPr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dirty="0"/>
              <a:t> </a:t>
            </a:r>
            <a:r>
              <a:rPr lang="ko-KR" altLang="en-US" dirty="0"/>
              <a:t>에 구현 때문에 필요한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ko-KR" altLang="en-US" dirty="0"/>
              <a:t>를 추가한다면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>
                <a:latin typeface="Consolas" panose="020B0609020204030204" pitchFamily="49" charset="0"/>
              </a:rPr>
              <a:t>Client.java</a:t>
            </a:r>
            <a:r>
              <a:rPr lang="en-US" altLang="ko-KR" dirty="0"/>
              <a:t> </a:t>
            </a:r>
            <a:r>
              <a:rPr lang="ko-KR" altLang="en-US" dirty="0"/>
              <a:t>도 의존성에 의해 새로 빌드 해야 된다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빌드 뿐만 아니라 </a:t>
            </a:r>
            <a:r>
              <a:rPr lang="en-US" altLang="ko-KR" dirty="0" err="1">
                <a:latin typeface="Consolas" panose="020B0609020204030204" pitchFamily="49" charset="0"/>
              </a:rPr>
              <a:t>Service.java</a:t>
            </a:r>
            <a:r>
              <a:rPr lang="en-US" altLang="ko-KR" dirty="0"/>
              <a:t> </a:t>
            </a:r>
            <a:r>
              <a:rPr lang="ko-KR" altLang="en-US" dirty="0"/>
              <a:t>코드를 다 읽어야 되는 문제도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93349-9981-C77B-5145-53C783D49DAE}"/>
              </a:ext>
            </a:extLst>
          </p:cNvPr>
          <p:cNvSpPr txBox="1"/>
          <p:nvPr/>
        </p:nvSpPr>
        <p:spPr>
          <a:xfrm>
            <a:off x="302217" y="1712945"/>
            <a:ext cx="5793783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254B48-1CEF-18F7-8A8D-EC220B055439}"/>
              </a:ext>
            </a:extLst>
          </p:cNvPr>
          <p:cNvSpPr txBox="1"/>
          <p:nvPr/>
        </p:nvSpPr>
        <p:spPr>
          <a:xfrm>
            <a:off x="6462000" y="1708124"/>
            <a:ext cx="5072892" cy="25853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이 코드가 약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천 줄 된다고 합시다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이 코드가 약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천 줄 된다고 합시다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D0D73-EFE3-E4A2-5B27-DFDA12A85871}"/>
              </a:ext>
            </a:extLst>
          </p:cNvPr>
          <p:cNvSpPr txBox="1"/>
          <p:nvPr/>
        </p:nvSpPr>
        <p:spPr>
          <a:xfrm>
            <a:off x="222585" y="133879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Client.java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F6EB46-A6D0-AE70-8307-6D91DCA6CD5D}"/>
              </a:ext>
            </a:extLst>
          </p:cNvPr>
          <p:cNvSpPr txBox="1"/>
          <p:nvPr/>
        </p:nvSpPr>
        <p:spPr>
          <a:xfrm>
            <a:off x="6462000" y="133879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Service.java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55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C5975C6-F80C-F286-547D-54B56B40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  <a:r>
              <a:rPr lang="en-US" altLang="ko-KR" dirty="0"/>
              <a:t>/</a:t>
            </a:r>
            <a:r>
              <a:rPr lang="ko-KR" altLang="en-US" dirty="0"/>
              <a:t>인터페이스 사용 예시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9E97DED6-06F5-208C-01D4-260BC0021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3941536"/>
            <a:ext cx="6471561" cy="2862322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①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dirty="0"/>
              <a:t> </a:t>
            </a:r>
            <a:r>
              <a:rPr lang="ko-KR" altLang="en-US" dirty="0"/>
              <a:t>를 인터페이스로 변경하고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② </a:t>
            </a:r>
            <a:r>
              <a:rPr lang="ko-KR" altLang="en-US" dirty="0"/>
              <a:t>실제 구현은 </a:t>
            </a:r>
            <a:r>
              <a:rPr lang="en-US" altLang="ko-KR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ServiceImpl</a:t>
            </a:r>
            <a:r>
              <a:rPr lang="en-US" altLang="ko-KR" dirty="0">
                <a:solidFill>
                  <a:srgbClr val="267F9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ko-KR" altLang="en-US" dirty="0"/>
              <a:t>에서 하게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③ </a:t>
            </a:r>
            <a:r>
              <a:rPr lang="en-US" altLang="ko-KR" sz="2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altLang="ko-KR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ko-KR" altLang="en-US" dirty="0"/>
              <a:t>은 다음처럼 상속</a:t>
            </a:r>
            <a:r>
              <a:rPr lang="en-US" altLang="ko-KR" dirty="0"/>
              <a:t>/</a:t>
            </a:r>
            <a:r>
              <a:rPr lang="ko-KR" altLang="en-US" dirty="0"/>
              <a:t>다형성을 이용한다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이제 구현 때문에 필요한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ko-KR" altLang="en-US" dirty="0"/>
              <a:t>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ServiceImpl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ko-KR" altLang="en-US" dirty="0"/>
              <a:t>에 추가되고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>
                <a:latin typeface="Consolas" panose="020B0609020204030204" pitchFamily="49" charset="0"/>
              </a:rPr>
              <a:t>Client.java</a:t>
            </a:r>
            <a:r>
              <a:rPr lang="en-US" altLang="ko-KR" dirty="0"/>
              <a:t> </a:t>
            </a:r>
            <a:r>
              <a:rPr lang="ko-KR" altLang="en-US" dirty="0"/>
              <a:t>는 새로 빌드하지 않아도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Q) </a:t>
            </a:r>
            <a:r>
              <a:rPr lang="ko-KR" altLang="en-US" dirty="0"/>
              <a:t>이를 </a:t>
            </a:r>
            <a:r>
              <a:rPr lang="en-US" altLang="ko-KR" dirty="0"/>
              <a:t>UML </a:t>
            </a:r>
            <a:r>
              <a:rPr lang="ko-KR" altLang="en-US" dirty="0"/>
              <a:t>로 그려보면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93349-9981-C77B-5145-53C783D49DAE}"/>
              </a:ext>
            </a:extLst>
          </p:cNvPr>
          <p:cNvSpPr txBox="1"/>
          <p:nvPr/>
        </p:nvSpPr>
        <p:spPr>
          <a:xfrm>
            <a:off x="302217" y="1712945"/>
            <a:ext cx="5793783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254B48-1CEF-18F7-8A8D-EC220B055439}"/>
              </a:ext>
            </a:extLst>
          </p:cNvPr>
          <p:cNvSpPr txBox="1"/>
          <p:nvPr/>
        </p:nvSpPr>
        <p:spPr>
          <a:xfrm>
            <a:off x="6465244" y="3630552"/>
            <a:ext cx="5726756" cy="28623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ServiceImpl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implements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이 코드가 약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천 줄 된다고 합시다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이 코드가 약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천 줄 된다고 합시다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D0D73-EFE3-E4A2-5B27-DFDA12A85871}"/>
              </a:ext>
            </a:extLst>
          </p:cNvPr>
          <p:cNvSpPr txBox="1"/>
          <p:nvPr/>
        </p:nvSpPr>
        <p:spPr>
          <a:xfrm>
            <a:off x="222585" y="133879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Client.java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F6EB46-A6D0-AE70-8307-6D91DCA6CD5D}"/>
              </a:ext>
            </a:extLst>
          </p:cNvPr>
          <p:cNvSpPr txBox="1"/>
          <p:nvPr/>
        </p:nvSpPr>
        <p:spPr>
          <a:xfrm>
            <a:off x="6461291" y="3261220"/>
            <a:ext cx="231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ServiceImpl.java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93875-BB2A-8584-DD25-E8EFA946E39D}"/>
              </a:ext>
            </a:extLst>
          </p:cNvPr>
          <p:cNvSpPr txBox="1"/>
          <p:nvPr/>
        </p:nvSpPr>
        <p:spPr>
          <a:xfrm>
            <a:off x="6461291" y="1708124"/>
            <a:ext cx="5341689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interface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DEA25-428C-08A1-88FC-FA5905F165E1}"/>
              </a:ext>
            </a:extLst>
          </p:cNvPr>
          <p:cNvSpPr txBox="1"/>
          <p:nvPr/>
        </p:nvSpPr>
        <p:spPr>
          <a:xfrm>
            <a:off x="6485854" y="1338792"/>
            <a:ext cx="178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Service.java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46499-C533-86CD-4D3D-715AC3A73099}"/>
              </a:ext>
            </a:extLst>
          </p:cNvPr>
          <p:cNvSpPr txBox="1"/>
          <p:nvPr/>
        </p:nvSpPr>
        <p:spPr>
          <a:xfrm>
            <a:off x="859429" y="4780544"/>
            <a:ext cx="3803483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ServiceImpl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dirty="0" err="1">
                <a:solidFill>
                  <a:srgbClr val="001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client.</a:t>
            </a:r>
            <a:r>
              <a:rPr lang="en-US" altLang="ko-KR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</p:txBody>
      </p:sp>
    </p:spTree>
    <p:extLst>
      <p:ext uri="{BB962C8B-B14F-4D97-AF65-F5344CB8AC3E}">
        <p14:creationId xmlns:p14="http://schemas.microsoft.com/office/powerpoint/2010/main" val="376655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C5975C6-F80C-F286-547D-54B56B40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  <a:r>
              <a:rPr lang="en-US" altLang="ko-KR" dirty="0"/>
              <a:t>/</a:t>
            </a:r>
            <a:r>
              <a:rPr lang="ko-KR" altLang="en-US" dirty="0"/>
              <a:t>인터페이스 사용 예시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9E97DED6-06F5-208C-01D4-260BC0021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1" y="3941536"/>
            <a:ext cx="6682338" cy="255133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앞의 예는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ko-KR" altLang="en-US" dirty="0">
                <a:highlight>
                  <a:srgbClr val="FFFFFF"/>
                </a:highlight>
                <a:latin typeface="Consolas" panose="020B0609020204030204" pitchFamily="49" charset="0"/>
              </a:rPr>
              <a:t>로도 가능하다</a:t>
            </a:r>
            <a:r>
              <a:rPr lang="en-US" altLang="ko-KR" dirty="0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 </a:t>
            </a:r>
            <a:r>
              <a:rPr lang="ko-KR" altLang="en-US" dirty="0">
                <a:highlight>
                  <a:srgbClr val="FFFFFF"/>
                </a:highlight>
                <a:latin typeface="Consolas" panose="020B0609020204030204" pitchFamily="49" charset="0"/>
              </a:rPr>
              <a:t>와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interface </a:t>
            </a:r>
            <a:r>
              <a:rPr lang="ko-KR" altLang="en-US" dirty="0">
                <a:highlight>
                  <a:srgbClr val="FFFFFF"/>
                </a:highlight>
                <a:latin typeface="Consolas" panose="020B0609020204030204" pitchFamily="49" charset="0"/>
              </a:rPr>
              <a:t>는</a:t>
            </a:r>
            <a:r>
              <a:rPr lang="en-US" altLang="ko-KR" dirty="0"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altLang="ko-KR" dirty="0"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ko-KR" altLang="en-US" dirty="0">
                <a:highlight>
                  <a:srgbClr val="FFFFFF"/>
                </a:highlight>
                <a:latin typeface="Consolas" panose="020B0609020204030204" pitchFamily="49" charset="0"/>
              </a:rPr>
              <a:t>멤버 변수를 가지는지 여부를</a:t>
            </a:r>
            <a:r>
              <a:rPr lang="en-US" altLang="ko-KR" dirty="0"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altLang="ko-KR" dirty="0"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dirty="0">
                <a:highlight>
                  <a:srgbClr val="FFFFFF"/>
                </a:highlight>
                <a:latin typeface="Consolas" panose="020B0609020204030204" pitchFamily="49" charset="0"/>
              </a:rPr>
              <a:t>Java </a:t>
            </a:r>
            <a:r>
              <a:rPr lang="ko-KR" altLang="en-US" dirty="0">
                <a:highlight>
                  <a:srgbClr val="FFFFFF"/>
                </a:highlight>
                <a:latin typeface="Consolas" panose="020B0609020204030204" pitchFamily="49" charset="0"/>
              </a:rPr>
              <a:t>컴파일러가 체크해줄 뿐</a:t>
            </a:r>
            <a:r>
              <a:rPr lang="en-US" altLang="ko-KR" dirty="0"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altLang="ko-KR" dirty="0"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dirty="0"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ko-KR" altLang="en-US" dirty="0">
                <a:highlight>
                  <a:srgbClr val="FFFFFF"/>
                </a:highlight>
                <a:latin typeface="Consolas" panose="020B0609020204030204" pitchFamily="49" charset="0"/>
              </a:rPr>
              <a:t>다형성에 따른 메서드 호출</a:t>
            </a:r>
            <a:r>
              <a:rPr lang="en-US" altLang="ko-KR" dirty="0">
                <a:highlight>
                  <a:srgbClr val="FFFFFF"/>
                </a:highlight>
                <a:latin typeface="Consolas" panose="020B0609020204030204" pitchFamily="49" charset="0"/>
              </a:rPr>
              <a:t>”</a:t>
            </a:r>
            <a:r>
              <a:rPr lang="ko-KR" altLang="en-US" dirty="0">
                <a:highlight>
                  <a:srgbClr val="FFFFFF"/>
                </a:highlight>
                <a:latin typeface="Consolas" panose="020B0609020204030204" pitchFamily="49" charset="0"/>
              </a:rPr>
              <a:t>을 위한</a:t>
            </a:r>
            <a:r>
              <a:rPr lang="en-US" altLang="ko-KR" dirty="0"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altLang="ko-KR" dirty="0"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ko-KR" altLang="en-US" dirty="0">
                <a:highlight>
                  <a:srgbClr val="FFFFFF"/>
                </a:highlight>
                <a:latin typeface="Consolas" panose="020B0609020204030204" pitchFamily="49" charset="0"/>
              </a:rPr>
              <a:t>기계어 코드를 만든다는 점에서는 동일하다</a:t>
            </a:r>
            <a:r>
              <a:rPr lang="en-US" altLang="ko-KR" dirty="0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93349-9981-C77B-5145-53C783D49DAE}"/>
              </a:ext>
            </a:extLst>
          </p:cNvPr>
          <p:cNvSpPr txBox="1"/>
          <p:nvPr/>
        </p:nvSpPr>
        <p:spPr>
          <a:xfrm>
            <a:off x="302217" y="1712945"/>
            <a:ext cx="5793783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254B48-1CEF-18F7-8A8D-EC220B055439}"/>
              </a:ext>
            </a:extLst>
          </p:cNvPr>
          <p:cNvSpPr txBox="1"/>
          <p:nvPr/>
        </p:nvSpPr>
        <p:spPr>
          <a:xfrm>
            <a:off x="6465244" y="3630552"/>
            <a:ext cx="5726756" cy="25853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ServiceImpl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이 코드가 약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천 줄 된다고 합시다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이 코드가 약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천 줄 된다고 합시다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D0D73-EFE3-E4A2-5B27-DFDA12A85871}"/>
              </a:ext>
            </a:extLst>
          </p:cNvPr>
          <p:cNvSpPr txBox="1"/>
          <p:nvPr/>
        </p:nvSpPr>
        <p:spPr>
          <a:xfrm>
            <a:off x="222585" y="133879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Client.java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F6EB46-A6D0-AE70-8307-6D91DCA6CD5D}"/>
              </a:ext>
            </a:extLst>
          </p:cNvPr>
          <p:cNvSpPr txBox="1"/>
          <p:nvPr/>
        </p:nvSpPr>
        <p:spPr>
          <a:xfrm>
            <a:off x="6461291" y="3261220"/>
            <a:ext cx="231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ServiceImpl.java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93875-BB2A-8584-DD25-E8EFA946E39D}"/>
              </a:ext>
            </a:extLst>
          </p:cNvPr>
          <p:cNvSpPr txBox="1"/>
          <p:nvPr/>
        </p:nvSpPr>
        <p:spPr>
          <a:xfrm>
            <a:off x="6461291" y="1708124"/>
            <a:ext cx="5341689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abstract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DEA25-428C-08A1-88FC-FA5905F165E1}"/>
              </a:ext>
            </a:extLst>
          </p:cNvPr>
          <p:cNvSpPr txBox="1"/>
          <p:nvPr/>
        </p:nvSpPr>
        <p:spPr>
          <a:xfrm>
            <a:off x="6485854" y="1338792"/>
            <a:ext cx="178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Service.java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95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C5975C6-F80C-F286-547D-54B56B404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  <a:r>
              <a:rPr lang="en-US" altLang="ko-KR" dirty="0"/>
              <a:t>/</a:t>
            </a:r>
            <a:r>
              <a:rPr lang="ko-KR" altLang="en-US" dirty="0"/>
              <a:t>인터페이스 사용 예시 </a:t>
            </a:r>
            <a:r>
              <a:rPr lang="en-US" altLang="ko-KR" dirty="0"/>
              <a:t>(Java)</a:t>
            </a:r>
            <a:endParaRPr lang="ko-KR" altLang="en-US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9E97DED6-06F5-208C-01D4-260BC0021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1" y="3941536"/>
            <a:ext cx="6133010" cy="227433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b="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심지어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abstract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ko-KR" altLang="en-US" dirty="0">
                <a:highlight>
                  <a:srgbClr val="FFFFFF"/>
                </a:highlight>
                <a:latin typeface="Consolas" panose="020B0609020204030204" pitchFamily="49" charset="0"/>
              </a:rPr>
              <a:t>를 제거해도 가능하다</a:t>
            </a:r>
            <a:r>
              <a:rPr lang="en-US" altLang="ko-KR" dirty="0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  <a:p>
            <a:r>
              <a:rPr lang="ko-KR" altLang="en-US" dirty="0">
                <a:highlight>
                  <a:srgbClr val="FFFFFF"/>
                </a:highlight>
                <a:latin typeface="Consolas" panose="020B0609020204030204" pitchFamily="49" charset="0"/>
              </a:rPr>
              <a:t>이 경우</a:t>
            </a:r>
            <a:r>
              <a:rPr lang="en-US" altLang="ko-KR" dirty="0"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altLang="ko-KR" dirty="0"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dirty="0"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ko-KR" altLang="en-US" dirty="0">
                <a:highlight>
                  <a:srgbClr val="FFFFFF"/>
                </a:highlight>
                <a:latin typeface="Consolas" panose="020B0609020204030204" pitchFamily="49" charset="0"/>
              </a:rPr>
              <a:t>객체를 만들 수 없는 추상 클래스</a:t>
            </a:r>
            <a:r>
              <a:rPr lang="en-US" altLang="ko-KR" dirty="0">
                <a:highlight>
                  <a:srgbClr val="FFFFFF"/>
                </a:highlight>
                <a:latin typeface="Consolas" panose="020B0609020204030204" pitchFamily="49" charset="0"/>
              </a:rPr>
              <a:t>” </a:t>
            </a:r>
            <a:r>
              <a:rPr lang="ko-KR" altLang="en-US" dirty="0">
                <a:highlight>
                  <a:srgbClr val="FFFFFF"/>
                </a:highlight>
                <a:latin typeface="Consolas" panose="020B0609020204030204" pitchFamily="49" charset="0"/>
              </a:rPr>
              <a:t>임을 컴파일러를 통해 강제하지 못한다는 점만 다를 뿐 개념적으로 앞과 동일하다</a:t>
            </a:r>
            <a:r>
              <a:rPr lang="en-US" altLang="ko-KR" dirty="0"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93349-9981-C77B-5145-53C783D49DAE}"/>
              </a:ext>
            </a:extLst>
          </p:cNvPr>
          <p:cNvSpPr txBox="1"/>
          <p:nvPr/>
        </p:nvSpPr>
        <p:spPr>
          <a:xfrm>
            <a:off x="302217" y="1712945"/>
            <a:ext cx="5793783" cy="17543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254B48-1CEF-18F7-8A8D-EC220B055439}"/>
              </a:ext>
            </a:extLst>
          </p:cNvPr>
          <p:cNvSpPr txBox="1"/>
          <p:nvPr/>
        </p:nvSpPr>
        <p:spPr>
          <a:xfrm>
            <a:off x="6465244" y="3630552"/>
            <a:ext cx="5726756" cy="25853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ServiceImpl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extends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이 코드가 약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천 줄 된다고 합시다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이 코드가 약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천 줄 된다고 합시다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D0D73-EFE3-E4A2-5B27-DFDA12A85871}"/>
              </a:ext>
            </a:extLst>
          </p:cNvPr>
          <p:cNvSpPr txBox="1"/>
          <p:nvPr/>
        </p:nvSpPr>
        <p:spPr>
          <a:xfrm>
            <a:off x="222585" y="133879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Client.java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F6EB46-A6D0-AE70-8307-6D91DCA6CD5D}"/>
              </a:ext>
            </a:extLst>
          </p:cNvPr>
          <p:cNvSpPr txBox="1"/>
          <p:nvPr/>
        </p:nvSpPr>
        <p:spPr>
          <a:xfrm>
            <a:off x="6461291" y="3261220"/>
            <a:ext cx="231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ServiceImpl.java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93875-BB2A-8584-DD25-E8EFA946E39D}"/>
              </a:ext>
            </a:extLst>
          </p:cNvPr>
          <p:cNvSpPr txBox="1"/>
          <p:nvPr/>
        </p:nvSpPr>
        <p:spPr>
          <a:xfrm>
            <a:off x="6461291" y="1708124"/>
            <a:ext cx="5341689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DEA25-428C-08A1-88FC-FA5905F165E1}"/>
              </a:ext>
            </a:extLst>
          </p:cNvPr>
          <p:cNvSpPr txBox="1"/>
          <p:nvPr/>
        </p:nvSpPr>
        <p:spPr>
          <a:xfrm>
            <a:off x="6485854" y="1338792"/>
            <a:ext cx="178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Service.java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5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A30D6-2BFD-E5ED-9D8C-FD6E2EF0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  <a:r>
              <a:rPr lang="en-US" altLang="ko-KR" dirty="0"/>
              <a:t>/</a:t>
            </a:r>
            <a:r>
              <a:rPr lang="ko-KR" altLang="en-US" dirty="0"/>
              <a:t>인터페이스 사용 예시 </a:t>
            </a:r>
            <a:r>
              <a:rPr lang="en-US" altLang="ko-KR" dirty="0"/>
              <a:t>(C++)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944F-9151-E80E-041D-2D5908409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5793378"/>
            <a:ext cx="11551115" cy="83602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Java</a:t>
            </a:r>
            <a:r>
              <a:rPr lang="ko-KR" altLang="en-US" dirty="0"/>
              <a:t> 에서처럼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dirty="0"/>
              <a:t> </a:t>
            </a:r>
            <a:r>
              <a:rPr lang="ko-KR" altLang="en-US" dirty="0"/>
              <a:t>에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altLang="ko-KR" dirty="0"/>
              <a:t> </a:t>
            </a:r>
            <a:r>
              <a:rPr lang="ko-KR" altLang="en-US" dirty="0"/>
              <a:t>를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dirty="0"/>
              <a:t> </a:t>
            </a:r>
            <a:r>
              <a:rPr lang="ko-KR" altLang="en-US" dirty="0"/>
              <a:t>으로 추가하더라도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>
                <a:latin typeface="Consolas" panose="020B0609020204030204" pitchFamily="49" charset="0"/>
              </a:rPr>
              <a:t>Client.h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cpp</a:t>
            </a:r>
            <a:r>
              <a:rPr lang="en-US" altLang="ko-KR" dirty="0"/>
              <a:t> </a:t>
            </a:r>
            <a:r>
              <a:rPr lang="ko-KR" altLang="en-US" dirty="0"/>
              <a:t>는 영향을 받는다</a:t>
            </a:r>
            <a:r>
              <a:rPr lang="en-US" altLang="ko-KR" dirty="0"/>
              <a:t>. (= </a:t>
            </a:r>
            <a:r>
              <a:rPr lang="ko-KR" altLang="en-US" dirty="0"/>
              <a:t>빌드를 새로 해야 된다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F8F47-F0AC-64DE-9022-95BB7AE523F9}"/>
              </a:ext>
            </a:extLst>
          </p:cNvPr>
          <p:cNvSpPr txBox="1"/>
          <p:nvPr/>
        </p:nvSpPr>
        <p:spPr>
          <a:xfrm>
            <a:off x="302217" y="1712945"/>
            <a:ext cx="5793783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E5E7F-DC10-7E9A-88ED-C6545F289207}"/>
              </a:ext>
            </a:extLst>
          </p:cNvPr>
          <p:cNvSpPr txBox="1"/>
          <p:nvPr/>
        </p:nvSpPr>
        <p:spPr>
          <a:xfrm>
            <a:off x="6465244" y="3630552"/>
            <a:ext cx="5726756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이 구현이 대략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천 줄</a:t>
            </a:r>
            <a:endParaRPr lang="ko-KR" alt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ko-KR" alt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이 구현이 대략 </a:t>
            </a:r>
            <a:r>
              <a:rPr lang="en-US" altLang="ko-KR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천 줄</a:t>
            </a:r>
            <a:endParaRPr lang="ko-KR" alt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A1FDD-7F6F-A838-6BF7-E70BA2C955AA}"/>
              </a:ext>
            </a:extLst>
          </p:cNvPr>
          <p:cNvSpPr txBox="1"/>
          <p:nvPr/>
        </p:nvSpPr>
        <p:spPr>
          <a:xfrm>
            <a:off x="222585" y="133879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Client.h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cpp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2774F-BE9B-8DE7-D2F5-3677D17231E7}"/>
              </a:ext>
            </a:extLst>
          </p:cNvPr>
          <p:cNvSpPr txBox="1"/>
          <p:nvPr/>
        </p:nvSpPr>
        <p:spPr>
          <a:xfrm>
            <a:off x="6461291" y="3261220"/>
            <a:ext cx="231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Service.cpp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25182-C5CD-DA6F-7094-6E4E3E9ED776}"/>
              </a:ext>
            </a:extLst>
          </p:cNvPr>
          <p:cNvSpPr txBox="1"/>
          <p:nvPr/>
        </p:nvSpPr>
        <p:spPr>
          <a:xfrm>
            <a:off x="6461291" y="1708124"/>
            <a:ext cx="5341689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2CC7A-69FB-4FC6-69A1-3D39661E300E}"/>
              </a:ext>
            </a:extLst>
          </p:cNvPr>
          <p:cNvSpPr txBox="1"/>
          <p:nvPr/>
        </p:nvSpPr>
        <p:spPr>
          <a:xfrm>
            <a:off x="6485854" y="1338792"/>
            <a:ext cx="178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Service.h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791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A30D6-2BFD-E5ED-9D8C-FD6E2EF0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추상 클래스</a:t>
            </a:r>
            <a:r>
              <a:rPr lang="en-US" altLang="ko-KR" dirty="0"/>
              <a:t>/</a:t>
            </a:r>
            <a:r>
              <a:rPr lang="ko-KR" altLang="en-US" dirty="0"/>
              <a:t>인터페이스 사용 예시 </a:t>
            </a:r>
            <a:r>
              <a:rPr lang="en-US" altLang="ko-KR" dirty="0"/>
              <a:t>(C++)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B944F-9151-E80E-041D-2D5908409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17" y="4029892"/>
            <a:ext cx="5340937" cy="1443446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err="1">
                <a:latin typeface="Consolas" panose="020B0609020204030204" pitchFamily="49" charset="0"/>
              </a:rPr>
              <a:t>앞에서처럼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를 가상 클래스로 만들고 이를 구현하는 </a:t>
            </a:r>
            <a:r>
              <a:rPr lang="en-US" altLang="ko-KR" sz="24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ServiceImpl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을 둔다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Client </a:t>
            </a:r>
            <a:r>
              <a:rPr lang="ko-KR" altLang="en-US" dirty="0">
                <a:latin typeface="Consolas" panose="020B0609020204030204" pitchFamily="49" charset="0"/>
              </a:rPr>
              <a:t>에서는 상속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ko-KR" altLang="en-US" dirty="0">
                <a:latin typeface="Consolas" panose="020B0609020204030204" pitchFamily="49" charset="0"/>
              </a:rPr>
              <a:t>다형성을 이용해서 </a:t>
            </a:r>
            <a:r>
              <a:rPr lang="en-US" altLang="ko-KR" dirty="0" err="1">
                <a:latin typeface="Consolas" panose="020B0609020204030204" pitchFamily="49" charset="0"/>
              </a:rPr>
              <a:t>SeviceImpl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ko-KR" altLang="en-US" dirty="0">
                <a:latin typeface="Consolas" panose="020B0609020204030204" pitchFamily="49" charset="0"/>
              </a:rPr>
              <a:t>객체를 </a:t>
            </a:r>
            <a:r>
              <a:rPr lang="en-US" altLang="ko-KR" dirty="0">
                <a:latin typeface="Consolas" panose="020B0609020204030204" pitchFamily="49" charset="0"/>
              </a:rPr>
              <a:t>Service </a:t>
            </a:r>
            <a:r>
              <a:rPr lang="ko-KR" altLang="en-US" dirty="0">
                <a:latin typeface="Consolas" panose="020B0609020204030204" pitchFamily="49" charset="0"/>
              </a:rPr>
              <a:t>로서 사용한다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F8F47-F0AC-64DE-9022-95BB7AE523F9}"/>
              </a:ext>
            </a:extLst>
          </p:cNvPr>
          <p:cNvSpPr txBox="1"/>
          <p:nvPr/>
        </p:nvSpPr>
        <p:spPr>
          <a:xfrm>
            <a:off x="302217" y="1712945"/>
            <a:ext cx="5793783" cy="20313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Client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public:</a:t>
            </a:r>
            <a:endParaRPr lang="en-US" altLang="ko-KR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altLang="ko-KR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E5E7F-DC10-7E9A-88ED-C6545F289207}"/>
              </a:ext>
            </a:extLst>
          </p:cNvPr>
          <p:cNvSpPr txBox="1"/>
          <p:nvPr/>
        </p:nvSpPr>
        <p:spPr>
          <a:xfrm>
            <a:off x="6465244" y="3630552"/>
            <a:ext cx="5726756" cy="30931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ServiceImpl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public:</a:t>
            </a:r>
            <a:endParaRPr lang="en-US" altLang="ko-KR" sz="15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ServiceImpl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5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// </a:t>
            </a:r>
            <a:r>
              <a:rPr lang="ko-KR" altLang="en-US" sz="15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이 구현이 대략 </a:t>
            </a:r>
            <a:r>
              <a:rPr lang="en-US" altLang="ko-KR" sz="15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ko-KR" altLang="en-US" sz="15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천 줄</a:t>
            </a:r>
            <a:endParaRPr lang="ko-KR" altLang="en-US" sz="15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/>
            </a:r>
            <a:b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altLang="ko-KR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5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ServiceImpl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5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5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// </a:t>
            </a:r>
            <a:r>
              <a:rPr lang="ko-KR" altLang="en-US" sz="15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이 구현이 대략 </a:t>
            </a:r>
            <a:r>
              <a:rPr lang="en-US" altLang="ko-KR" sz="15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ko-KR" altLang="en-US" sz="15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천 줄</a:t>
            </a:r>
            <a:endParaRPr lang="ko-KR" altLang="en-US" sz="15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3A1FDD-7F6F-A838-6BF7-E70BA2C955AA}"/>
              </a:ext>
            </a:extLst>
          </p:cNvPr>
          <p:cNvSpPr txBox="1"/>
          <p:nvPr/>
        </p:nvSpPr>
        <p:spPr>
          <a:xfrm>
            <a:off x="222585" y="133879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Client.h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cpp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2774F-BE9B-8DE7-D2F5-3677D17231E7}"/>
              </a:ext>
            </a:extLst>
          </p:cNvPr>
          <p:cNvSpPr txBox="1"/>
          <p:nvPr/>
        </p:nvSpPr>
        <p:spPr>
          <a:xfrm>
            <a:off x="6461291" y="3261220"/>
            <a:ext cx="231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ServiceImpl.h</a:t>
            </a:r>
            <a:r>
              <a:rPr lang="en-US" altLang="ko-KR" dirty="0">
                <a:latin typeface="Consolas" panose="020B0609020204030204" pitchFamily="49" charset="0"/>
              </a:rPr>
              <a:t>/</a:t>
            </a:r>
            <a:r>
              <a:rPr lang="en-US" altLang="ko-KR" dirty="0" err="1">
                <a:latin typeface="Consolas" panose="020B0609020204030204" pitchFamily="49" charset="0"/>
              </a:rPr>
              <a:t>cpp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525182-C5CD-DA6F-7094-6E4E3E9ED776}"/>
              </a:ext>
            </a:extLst>
          </p:cNvPr>
          <p:cNvSpPr txBox="1"/>
          <p:nvPr/>
        </p:nvSpPr>
        <p:spPr>
          <a:xfrm>
            <a:off x="6461291" y="1708124"/>
            <a:ext cx="5341689" cy="12464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public:</a:t>
            </a:r>
            <a:endParaRPr lang="en-US" altLang="ko-KR" sz="15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lang="en-US" altLang="ko-KR" sz="15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5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500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 </a:t>
            </a:r>
            <a:r>
              <a:rPr lang="en-US" altLang="ko-KR" sz="15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5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2CC7A-69FB-4FC6-69A1-3D39661E300E}"/>
              </a:ext>
            </a:extLst>
          </p:cNvPr>
          <p:cNvSpPr txBox="1"/>
          <p:nvPr/>
        </p:nvSpPr>
        <p:spPr>
          <a:xfrm>
            <a:off x="6485854" y="1338792"/>
            <a:ext cx="1786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Service.h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73A9D7-DA7B-E1B7-188F-B3206A3384F3}"/>
              </a:ext>
            </a:extLst>
          </p:cNvPr>
          <p:cNvSpPr txBox="1"/>
          <p:nvPr/>
        </p:nvSpPr>
        <p:spPr>
          <a:xfrm>
            <a:off x="666838" y="5519208"/>
            <a:ext cx="3803483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ko-KR" sz="14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altLang="ko-KR" sz="14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ServiceImpl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4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doSomething</a:t>
            </a:r>
            <a:r>
              <a:rPr lang="en-US" altLang="ko-KR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(s);</a:t>
            </a:r>
          </a:p>
        </p:txBody>
      </p:sp>
    </p:spTree>
    <p:extLst>
      <p:ext uri="{BB962C8B-B14F-4D97-AF65-F5344CB8AC3E}">
        <p14:creationId xmlns:p14="http://schemas.microsoft.com/office/powerpoint/2010/main" val="367148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81BC9-DAFB-A6AD-3DA7-393294D8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순수했던 모습에서 점점 퇴색하는 소프트웨어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400D5B-F5DA-DF4C-D7AD-BA9D656DB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첫 릴리즈 때의 소프트웨어는 눈부시도록 아름다움</a:t>
            </a:r>
            <a:endParaRPr lang="en-US" altLang="ko-KR" dirty="0"/>
          </a:p>
          <a:p>
            <a:pPr lvl="1"/>
            <a:r>
              <a:rPr lang="ko-KR" altLang="en-US" dirty="0"/>
              <a:t>그 어떤 군더더기 없이 초기 요구 사항 그대로를 반영하는 구현이기 때문임</a:t>
            </a:r>
            <a:endParaRPr lang="en-US" altLang="ko-KR" dirty="0"/>
          </a:p>
          <a:p>
            <a:r>
              <a:rPr lang="ko-KR" altLang="en-US" dirty="0"/>
              <a:t>그러나 소프트웨어는 시간이 지날 수록 요구 사항의 변경을 겪게 됨</a:t>
            </a:r>
            <a:endParaRPr lang="en-US" altLang="ko-KR" dirty="0"/>
          </a:p>
          <a:p>
            <a:r>
              <a:rPr lang="ko-KR" altLang="en-US" dirty="0"/>
              <a:t>이 때문에 소프트웨어는 점점 땜질을 경험함</a:t>
            </a:r>
            <a:endParaRPr lang="en-US" altLang="ko-KR" dirty="0"/>
          </a:p>
          <a:p>
            <a:r>
              <a:rPr lang="ko-KR" altLang="en-US" dirty="0"/>
              <a:t>처음의 땜질은 </a:t>
            </a:r>
            <a:r>
              <a:rPr lang="en-US" altLang="ko-KR" dirty="0"/>
              <a:t>“</a:t>
            </a:r>
            <a:r>
              <a:rPr lang="ko-KR" altLang="en-US" dirty="0"/>
              <a:t>기발한 아이디어</a:t>
            </a:r>
            <a:r>
              <a:rPr lang="en-US" altLang="ko-KR" dirty="0"/>
              <a:t>”, “hack” </a:t>
            </a:r>
            <a:r>
              <a:rPr lang="ko-KR" altLang="en-US" dirty="0"/>
              <a:t>처럼 보이기도 함</a:t>
            </a:r>
            <a:endParaRPr lang="en-US" altLang="ko-KR" dirty="0"/>
          </a:p>
          <a:p>
            <a:r>
              <a:rPr lang="ko-KR" altLang="en-US" dirty="0"/>
              <a:t>그러나 땜질에 땜질을 더할 수록 소프트웨어는 관리가 힘든 단계에 접어듦</a:t>
            </a:r>
            <a:endParaRPr lang="en-US" altLang="ko-KR" dirty="0"/>
          </a:p>
          <a:p>
            <a:r>
              <a:rPr lang="ko-KR" altLang="en-US" dirty="0"/>
              <a:t>이 단계에서는 사소한 변경 사항조차도 굉장히 코딩하기 어렵게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27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27ED7-7188-CE0F-AED8-50EAFB162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구현을 위한 </a:t>
            </a:r>
            <a:r>
              <a:rPr lang="en-US" altLang="ko-KR" dirty="0" err="1"/>
              <a:t>Impl</a:t>
            </a:r>
            <a:r>
              <a:rPr lang="en-US" altLang="ko-KR" dirty="0"/>
              <a:t> </a:t>
            </a:r>
            <a:r>
              <a:rPr lang="ko-KR" altLang="en-US" dirty="0"/>
              <a:t>클래스를 두는 경우 오버헤드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2F0E1-72B1-C122-DFD4-0015547CE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Q) </a:t>
            </a:r>
            <a:r>
              <a:rPr lang="ko-KR" altLang="en-US" dirty="0" err="1"/>
              <a:t>앞에서처럼</a:t>
            </a:r>
            <a:r>
              <a:rPr lang="ko-KR" altLang="en-US" dirty="0"/>
              <a:t> 구상 클래스를 직접 쓰지 않고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①</a:t>
            </a:r>
            <a:r>
              <a:rPr lang="ko-KR" altLang="en-US" dirty="0"/>
              <a:t>인터페이스와 </a:t>
            </a:r>
            <a:r>
              <a:rPr lang="en-US" altLang="ko-KR" dirty="0"/>
              <a:t>②</a:t>
            </a:r>
            <a:r>
              <a:rPr lang="ko-KR" altLang="en-US" dirty="0"/>
              <a:t>이에 대응되는 </a:t>
            </a:r>
            <a:r>
              <a:rPr lang="en-US" altLang="ko-KR" dirty="0" err="1"/>
              <a:t>Impl</a:t>
            </a:r>
            <a:r>
              <a:rPr lang="en-US" altLang="ko-KR" dirty="0"/>
              <a:t> </a:t>
            </a:r>
            <a:r>
              <a:rPr lang="ko-KR" altLang="en-US" dirty="0"/>
              <a:t>클래스로 나눌 때의 장단점은 무엇일까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7834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BD8B908-3AD4-5CF3-B18A-364137F1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설계에 대한 평가 지표 </a:t>
            </a:r>
            <a:r>
              <a:rPr lang="en-US" altLang="ko-KR" dirty="0"/>
              <a:t>(</a:t>
            </a:r>
            <a:r>
              <a:rPr lang="ko-KR" altLang="en-US" dirty="0"/>
              <a:t>메트릭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EBA9F9-3DE9-F9D9-F612-389DF5F4E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설계에는 단일 정답이 있는 것이 아님</a:t>
            </a:r>
            <a:endParaRPr lang="en-US" altLang="ko-KR" dirty="0"/>
          </a:p>
          <a:p>
            <a:pPr lvl="1"/>
            <a:r>
              <a:rPr lang="ko-KR" altLang="en-US" dirty="0"/>
              <a:t>무엇을 중요하게 생각하는지에 따라 다양한 설계 안이 있을 수 있음</a:t>
            </a:r>
            <a:endParaRPr lang="en-US" altLang="ko-KR" dirty="0"/>
          </a:p>
          <a:p>
            <a:pPr lvl="1"/>
            <a:r>
              <a:rPr lang="ko-KR" altLang="en-US" dirty="0"/>
              <a:t>동일한 목표를 달성하는데 다양한 방식이 존재할 수 있음</a:t>
            </a:r>
            <a:endParaRPr lang="en-US" altLang="ko-KR" dirty="0"/>
          </a:p>
          <a:p>
            <a:r>
              <a:rPr lang="ko-KR" altLang="en-US" dirty="0"/>
              <a:t>전통적인 </a:t>
            </a:r>
            <a:r>
              <a:rPr lang="ko-KR" altLang="en-US" dirty="0" err="1"/>
              <a:t>메트릭</a:t>
            </a:r>
            <a:endParaRPr lang="en-US" altLang="ko-KR" dirty="0"/>
          </a:p>
          <a:p>
            <a:pPr lvl="1"/>
            <a:r>
              <a:rPr lang="ko-KR" altLang="en-US" dirty="0"/>
              <a:t>크기</a:t>
            </a:r>
            <a:r>
              <a:rPr lang="en-US" altLang="ko-KR" dirty="0"/>
              <a:t>: </a:t>
            </a:r>
            <a:r>
              <a:rPr lang="ko-KR" altLang="en-US" dirty="0"/>
              <a:t>모듈의 개수</a:t>
            </a:r>
            <a:r>
              <a:rPr lang="en-US" altLang="ko-KR" dirty="0"/>
              <a:t>, </a:t>
            </a:r>
            <a:r>
              <a:rPr lang="ko-KR" altLang="en-US" dirty="0"/>
              <a:t>인터페이스 개수</a:t>
            </a:r>
            <a:r>
              <a:rPr lang="en-US" altLang="ko-KR" dirty="0"/>
              <a:t>, </a:t>
            </a:r>
            <a:r>
              <a:rPr lang="ko-KR" altLang="en-US" dirty="0"/>
              <a:t>클래스 내 속성과 메서드 개수</a:t>
            </a:r>
            <a:endParaRPr lang="en-US" altLang="ko-KR" dirty="0"/>
          </a:p>
          <a:p>
            <a:pPr lvl="1"/>
            <a:r>
              <a:rPr lang="ko-KR" altLang="en-US" dirty="0"/>
              <a:t>연관 복잡도</a:t>
            </a:r>
            <a:r>
              <a:rPr lang="en-US" altLang="ko-KR" dirty="0"/>
              <a:t>: </a:t>
            </a:r>
            <a:r>
              <a:rPr lang="ko-KR" altLang="en-US" dirty="0"/>
              <a:t>모듈이나 데이터가 얼마나 서로 연관되어 있는지</a:t>
            </a:r>
            <a:endParaRPr lang="en-US" altLang="ko-KR" dirty="0"/>
          </a:p>
          <a:p>
            <a:pPr lvl="1"/>
            <a:r>
              <a:rPr lang="ko-KR" altLang="en-US" dirty="0"/>
              <a:t>결합도</a:t>
            </a:r>
            <a:endParaRPr lang="en-US" altLang="ko-KR" dirty="0"/>
          </a:p>
          <a:p>
            <a:pPr lvl="1"/>
            <a:r>
              <a:rPr lang="ko-KR" altLang="en-US" dirty="0"/>
              <a:t>응집도</a:t>
            </a:r>
            <a:endParaRPr lang="en-US" altLang="ko-KR" dirty="0"/>
          </a:p>
          <a:p>
            <a:pPr lvl="1"/>
            <a:r>
              <a:rPr lang="en-US" altLang="ko-KR" dirty="0"/>
              <a:t>…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23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BD8B908-3AD4-5CF3-B18A-364137F1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 err="1"/>
              <a:t>Chidamber</a:t>
            </a:r>
            <a:r>
              <a:rPr lang="en-US" altLang="ko-KR" sz="4000" dirty="0"/>
              <a:t> &amp; </a:t>
            </a:r>
            <a:r>
              <a:rPr lang="en-US" altLang="ko-KR" sz="4000" dirty="0" err="1"/>
              <a:t>Kemerer</a:t>
            </a:r>
            <a:r>
              <a:rPr lang="en-US" altLang="ko-KR" sz="4000" dirty="0"/>
              <a:t> </a:t>
            </a:r>
            <a:r>
              <a:rPr lang="ko-KR" altLang="en-US" sz="4000" dirty="0"/>
              <a:t>의 객체 지향 설계 </a:t>
            </a:r>
            <a:r>
              <a:rPr lang="ko-KR" altLang="en-US" sz="4000" dirty="0" err="1"/>
              <a:t>메트릭</a:t>
            </a:r>
            <a:endParaRPr lang="ko-KR" altLang="en-US" sz="4000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AEBA9F9-3DE9-F9D9-F612-389DF5F4E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484ABD80-892D-3B39-381A-BD7F4FF38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2"/>
          <a:stretch/>
        </p:blipFill>
        <p:spPr bwMode="auto">
          <a:xfrm>
            <a:off x="221673" y="1184477"/>
            <a:ext cx="7840642" cy="560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863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841BB2C-888D-E840-0DDC-144FAF0B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에너지 소모량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86A235-3277-F63C-765E-8FB6BFA8E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최근 에너지 소모량을 소프트웨어 개발의 주요 </a:t>
            </a:r>
            <a:r>
              <a:rPr lang="ko-KR" altLang="en-US" dirty="0" err="1"/>
              <a:t>메트릭으로</a:t>
            </a:r>
            <a:r>
              <a:rPr lang="ko-KR" altLang="en-US" dirty="0"/>
              <a:t> 고려하기 시작함</a:t>
            </a:r>
            <a:endParaRPr lang="en-US" altLang="ko-KR" dirty="0"/>
          </a:p>
          <a:p>
            <a:pPr lvl="1"/>
            <a:r>
              <a:rPr lang="ko-KR" altLang="en-US" sz="2400" dirty="0"/>
              <a:t>모바일 기기 → 배터리라는 제한된 전력 소스 문제</a:t>
            </a:r>
            <a:endParaRPr lang="en-US" altLang="ko-KR" sz="2400" dirty="0"/>
          </a:p>
          <a:p>
            <a:pPr lvl="1"/>
            <a:r>
              <a:rPr lang="ko-KR" altLang="en-US" sz="2400" dirty="0"/>
              <a:t>데이터센터 → 대규모 전력 사용에 따른 비용 문제 및 환경 파괴 문제</a:t>
            </a:r>
            <a:endParaRPr lang="en-US" altLang="ko-KR" sz="24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8547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841BB2C-888D-E840-0DDC-144FAF0BD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에너지 소모량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86A235-3277-F63C-765E-8FB6BFA8E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504" y="1388532"/>
            <a:ext cx="6594764" cy="524086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모듈 간의 결합력은 에너지 소모에 영향을 미침</a:t>
            </a:r>
            <a:endParaRPr lang="en-US" altLang="ko-KR" sz="2000" dirty="0"/>
          </a:p>
          <a:p>
            <a:pPr lvl="1"/>
            <a:r>
              <a:rPr lang="ko-KR" altLang="en-US" sz="1800" dirty="0"/>
              <a:t>출처</a:t>
            </a:r>
            <a:r>
              <a:rPr lang="en-US" altLang="ko-KR" sz="1800" dirty="0"/>
              <a:t>: </a:t>
            </a:r>
            <a:r>
              <a:rPr lang="en-US" altLang="ko-KR" sz="1800" dirty="0">
                <a:hlinkClick r:id="rId2"/>
              </a:rPr>
              <a:t>D. Kim. et al, “Investigating relationships between functional coupling and the energy efficiency of embedded software”</a:t>
            </a:r>
            <a:endParaRPr lang="en-US" altLang="ko-KR" dirty="0"/>
          </a:p>
          <a:p>
            <a:pPr lvl="1"/>
            <a:endParaRPr lang="en-US" altLang="ko-KR" sz="1800" dirty="0"/>
          </a:p>
          <a:p>
            <a:endParaRPr lang="en-US" altLang="ko-KR" sz="2000" dirty="0"/>
          </a:p>
        </p:txBody>
      </p:sp>
      <p:pic>
        <p:nvPicPr>
          <p:cNvPr id="5122" name="Picture 2" descr="Energy consumption by coupling type for each application">
            <a:extLst>
              <a:ext uri="{FF2B5EF4-FFF2-40B4-BE49-F238E27FC236}">
                <a16:creationId xmlns:a16="http://schemas.microsoft.com/office/drawing/2014/main" id="{42730A5B-C5F1-8DA0-409E-DED19281E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0"/>
            <a:ext cx="5399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537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EFFB2-5763-5985-C2FE-ABFAE920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ko-KR" altLang="en-US" dirty="0"/>
              <a:t>기술 부채</a:t>
            </a:r>
            <a:r>
              <a:rPr lang="en-US" altLang="ko-KR" dirty="0"/>
              <a:t>(Technical Debt)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787C47-E145-514E-63FE-103675E97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690" y="1388532"/>
            <a:ext cx="7973914" cy="5240868"/>
          </a:xfrm>
        </p:spPr>
        <p:txBody>
          <a:bodyPr>
            <a:normAutofit/>
          </a:bodyPr>
          <a:lstStyle/>
          <a:p>
            <a:r>
              <a:rPr lang="ko-KR" altLang="en-US" dirty="0"/>
              <a:t>소프트웨어를 재구조화 하는데 왜 돈이 들어가는가에 대한 은유적 표현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(-</a:t>
            </a:r>
            <a:r>
              <a:rPr lang="ko-KR" altLang="en-US" dirty="0"/>
              <a:t> </a:t>
            </a:r>
            <a:r>
              <a:rPr lang="en-US" altLang="ko-KR" dirty="0"/>
              <a:t>Wiki</a:t>
            </a:r>
            <a:r>
              <a:rPr lang="ko-KR" altLang="en-US" dirty="0"/>
              <a:t> 개발자인 </a:t>
            </a:r>
            <a:r>
              <a:rPr lang="en-US" altLang="ko-KR" dirty="0"/>
              <a:t>Ward Cunningham)</a:t>
            </a:r>
          </a:p>
          <a:p>
            <a:r>
              <a:rPr lang="ko-KR" altLang="en-US" dirty="0"/>
              <a:t>소프트웨어 개발 과정 중 제대로 작업하지 않으면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추후 이자까지 붙은 빚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(=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더 많은 작업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으로 되돌아 옴을 의미함</a:t>
            </a:r>
            <a:endParaRPr lang="en-US" altLang="ko-KR" dirty="0"/>
          </a:p>
          <a:p>
            <a:r>
              <a:rPr lang="ko-KR" altLang="en-US" dirty="0"/>
              <a:t>예시</a:t>
            </a:r>
            <a:endParaRPr lang="en-US" altLang="ko-KR" dirty="0"/>
          </a:p>
          <a:p>
            <a:pPr lvl="1"/>
            <a:r>
              <a:rPr lang="ko-KR" altLang="en-US" dirty="0"/>
              <a:t>잘못된 설계 → 코드 수정을 할 때마다 많은 수정 필요</a:t>
            </a:r>
            <a:endParaRPr lang="en-US" altLang="ko-KR" dirty="0"/>
          </a:p>
          <a:p>
            <a:pPr lvl="1"/>
            <a:r>
              <a:rPr lang="ko-KR" altLang="en-US" dirty="0"/>
              <a:t>문서화 부족 → 코드 분석과 이해에 많은 시간이 소요</a:t>
            </a:r>
            <a:endParaRPr lang="en-US" altLang="ko-KR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3C4A917-C45F-3027-F4FB-90CC68F79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083" y="3050890"/>
            <a:ext cx="3690102" cy="369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21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FC466-8BD6-217A-2AF9-7011C2EF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소프트웨어를 다시 설계하려는 노력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7FA446-FE1D-75EE-A317-D45D81CB6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이런 문제를 해결하기 위해서 코드를 </a:t>
            </a:r>
            <a:r>
              <a:rPr lang="ko-KR" altLang="en-US" dirty="0" err="1"/>
              <a:t>리팩토링</a:t>
            </a:r>
            <a:r>
              <a:rPr lang="en-US" altLang="ko-KR" dirty="0"/>
              <a:t>(refactoring) </a:t>
            </a:r>
            <a:r>
              <a:rPr lang="ko-KR" altLang="en-US" dirty="0"/>
              <a:t>하게 됨</a:t>
            </a:r>
            <a:endParaRPr lang="en-US" altLang="ko-KR" dirty="0"/>
          </a:p>
          <a:p>
            <a:r>
              <a:rPr lang="ko-KR" altLang="en-US" dirty="0"/>
              <a:t>그러나 </a:t>
            </a:r>
            <a:r>
              <a:rPr lang="ko-KR" altLang="en-US" dirty="0" err="1"/>
              <a:t>리랙토링이</a:t>
            </a:r>
            <a:r>
              <a:rPr lang="ko-KR" altLang="en-US" dirty="0"/>
              <a:t> 꼭 성공한다는 보장은 없음</a:t>
            </a:r>
          </a:p>
        </p:txBody>
      </p:sp>
    </p:spTree>
    <p:extLst>
      <p:ext uri="{BB962C8B-B14F-4D97-AF65-F5344CB8AC3E}">
        <p14:creationId xmlns:p14="http://schemas.microsoft.com/office/powerpoint/2010/main" val="210478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6F9BE-5D81-832C-4880-343A4438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Code Refactoring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286A2-F986-399C-43F9-3C55F367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기존에 있던 코드의 구조를 다시 짜는 것</a:t>
            </a:r>
            <a:endParaRPr lang="en-US" altLang="ko-KR" dirty="0"/>
          </a:p>
          <a:p>
            <a:r>
              <a:rPr lang="ko-KR" altLang="en-US" dirty="0"/>
              <a:t>외부 인터페이스는 그대로 유지하면서</a:t>
            </a:r>
            <a:endParaRPr lang="en-US" altLang="ko-KR" dirty="0"/>
          </a:p>
          <a:p>
            <a:pPr lvl="1"/>
            <a:r>
              <a:rPr lang="ko-KR" altLang="en-US" dirty="0"/>
              <a:t>다시 말해 </a:t>
            </a:r>
            <a:r>
              <a:rPr lang="en-US" altLang="ko-KR" dirty="0"/>
              <a:t>“</a:t>
            </a:r>
            <a:r>
              <a:rPr lang="ko-KR" altLang="en-US" dirty="0"/>
              <a:t>외부에서 이 클래스</a:t>
            </a:r>
            <a:r>
              <a:rPr lang="en-US" altLang="ko-KR" dirty="0"/>
              <a:t>/</a:t>
            </a:r>
            <a:r>
              <a:rPr lang="ko-KR" altLang="en-US" dirty="0"/>
              <a:t>모듈에 기대하는 동작은 그대로 유지하면서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내부 구현의 설계를 바꾸거나 구조를 변경하게 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47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6F9BE-5D81-832C-4880-343A4438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Code Refactoring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286A2-F986-399C-43F9-3C55F367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더 쉽게 읽을 수 있는 코드로의 변경</a:t>
            </a:r>
            <a:r>
              <a:rPr lang="en-US" altLang="ko-KR" dirty="0"/>
              <a:t>(readability)</a:t>
            </a:r>
          </a:p>
          <a:p>
            <a:pPr marL="457200" lvl="1" indent="0">
              <a:buNone/>
            </a:pPr>
            <a:r>
              <a:rPr lang="ko-KR" altLang="en-US" dirty="0"/>
              <a:t>→ 코드의 복잡도를 줄임 </a:t>
            </a:r>
            <a:r>
              <a:rPr lang="en-US" altLang="ko-KR" dirty="0"/>
              <a:t>(complexity)</a:t>
            </a:r>
          </a:p>
          <a:p>
            <a:pPr marL="457200" lvl="1" indent="0">
              <a:buNone/>
            </a:pPr>
            <a:r>
              <a:rPr lang="ko-KR" altLang="en-US" dirty="0"/>
              <a:t>→ 소스 코드 관리 편의성 증대 </a:t>
            </a:r>
            <a:r>
              <a:rPr lang="en-US" altLang="ko-KR" dirty="0"/>
              <a:t>(maintainability)</a:t>
            </a:r>
          </a:p>
          <a:p>
            <a:pPr marL="457200" lvl="1" indent="0">
              <a:buNone/>
            </a:pPr>
            <a:r>
              <a:rPr lang="ko-KR" altLang="en-US" dirty="0"/>
              <a:t>→ 추후 예정된 추가 개발이 쉽게 끔 확장성을 미리 확보 </a:t>
            </a:r>
            <a:r>
              <a:rPr lang="en-US" altLang="ko-KR" dirty="0"/>
              <a:t>(extensibility)</a:t>
            </a:r>
          </a:p>
          <a:p>
            <a:pPr marL="457200" lvl="1" indent="0">
              <a:buNone/>
            </a:pPr>
            <a:r>
              <a:rPr lang="ko-KR" altLang="en-US" dirty="0"/>
              <a:t>→ 이 모든 것은</a:t>
            </a:r>
            <a:r>
              <a:rPr lang="en-US" altLang="ko-KR" dirty="0"/>
              <a:t>, </a:t>
            </a:r>
            <a:r>
              <a:rPr lang="ko-KR" altLang="en-US" dirty="0"/>
              <a:t>결국 개발 생산성을 위해</a:t>
            </a:r>
            <a:r>
              <a:rPr lang="en-US" altLang="ko-KR" dirty="0"/>
              <a:t>… (productivity)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27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6F9BE-5D81-832C-4880-343A4438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: Code Refactoring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4286A2-F986-399C-43F9-3C55F3676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어려운 이유</a:t>
            </a:r>
            <a:endParaRPr lang="en-US" altLang="ko-KR" dirty="0"/>
          </a:p>
          <a:p>
            <a:pPr lvl="1"/>
            <a:r>
              <a:rPr lang="ko-KR" altLang="en-US" dirty="0"/>
              <a:t>외부에 노출된 인터페이스를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(=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기대되는 기능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그대로 유지해야 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= </a:t>
            </a:r>
            <a:r>
              <a:rPr lang="ko-KR" altLang="en-US" dirty="0"/>
              <a:t>코드 내부의 모든 코드의 존재 이유를 다 이해해야 함</a:t>
            </a:r>
            <a:endParaRPr lang="en-US" altLang="ko-KR" dirty="0"/>
          </a:p>
          <a:p>
            <a:pPr lvl="2"/>
            <a:r>
              <a:rPr lang="ko-KR" altLang="en-US" dirty="0"/>
              <a:t>심지어 </a:t>
            </a:r>
            <a:r>
              <a:rPr lang="en-US" altLang="ko-KR" dirty="0"/>
              <a:t>10</a:t>
            </a:r>
            <a:r>
              <a:rPr lang="ko-KR" altLang="en-US" dirty="0"/>
              <a:t>년 전 퇴사한</a:t>
            </a:r>
            <a:r>
              <a:rPr lang="en-US" altLang="ko-KR" dirty="0"/>
              <a:t>,</a:t>
            </a:r>
            <a:r>
              <a:rPr lang="ko-KR" altLang="en-US" dirty="0"/>
              <a:t> 얼굴도 본 적 없는 개발자가 작성한 코드까지</a:t>
            </a:r>
            <a:r>
              <a:rPr lang="en-US" altLang="ko-KR" dirty="0"/>
              <a:t>…</a:t>
            </a:r>
          </a:p>
          <a:p>
            <a:pPr lvl="1"/>
            <a:r>
              <a:rPr lang="en-US" altLang="ko-KR" dirty="0"/>
              <a:t>refactoring </a:t>
            </a:r>
            <a:r>
              <a:rPr lang="ko-KR" altLang="en-US" dirty="0"/>
              <a:t>하는 도중에 소스 코드는 계속 변하게 됨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= “</a:t>
            </a:r>
            <a:r>
              <a:rPr lang="ko-KR" altLang="en-US" dirty="0"/>
              <a:t>움직이는 </a:t>
            </a:r>
            <a:r>
              <a:rPr lang="ko-KR" altLang="en-US" dirty="0" err="1"/>
              <a:t>과녁을</a:t>
            </a:r>
            <a:r>
              <a:rPr lang="ko-KR" altLang="en-US" dirty="0"/>
              <a:t> 맞추는 상황</a:t>
            </a:r>
            <a:r>
              <a:rPr lang="en-US" altLang="ko-KR" dirty="0"/>
              <a:t>” </a:t>
            </a:r>
            <a:r>
              <a:rPr lang="ko-KR" altLang="en-US" dirty="0"/>
              <a:t>또는 </a:t>
            </a:r>
            <a:r>
              <a:rPr lang="en-US" altLang="ko-KR" dirty="0"/>
              <a:t>“</a:t>
            </a:r>
            <a:r>
              <a:rPr lang="ko-KR" altLang="en-US" dirty="0"/>
              <a:t>달리는 차의 바퀴를 갈아 끼우는 상황</a:t>
            </a:r>
            <a:r>
              <a:rPr lang="en-US" altLang="ko-KR" dirty="0"/>
              <a:t>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423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25226-B922-9DBF-4CB8-AD6EFA8D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좋은 설계의 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449669-E89F-A69B-E8C5-B5386F227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리팩토링 횟수를 낮춤</a:t>
            </a:r>
            <a:endParaRPr lang="en-US" altLang="ko-KR" dirty="0"/>
          </a:p>
          <a:p>
            <a:pPr lvl="1"/>
            <a:r>
              <a:rPr lang="ko-KR" altLang="en-US" dirty="0"/>
              <a:t>수명이 긴 소프트웨어에서 </a:t>
            </a:r>
            <a:r>
              <a:rPr lang="ko-KR" altLang="en-US" dirty="0" err="1"/>
              <a:t>리팩토링은</a:t>
            </a:r>
            <a:r>
              <a:rPr lang="ko-KR" altLang="en-US" dirty="0"/>
              <a:t> 필수불가결함</a:t>
            </a:r>
            <a:endParaRPr lang="en-US" altLang="ko-KR" dirty="0"/>
          </a:p>
          <a:p>
            <a:pPr lvl="1"/>
            <a:r>
              <a:rPr lang="ko-KR" altLang="en-US" dirty="0"/>
              <a:t>그러나 </a:t>
            </a:r>
            <a:r>
              <a:rPr lang="ko-KR" altLang="en-US" dirty="0" err="1"/>
              <a:t>리팩토링은</a:t>
            </a:r>
            <a:r>
              <a:rPr lang="ko-KR" altLang="en-US" dirty="0"/>
              <a:t> 굉장히 큰 비용이 소요됨</a:t>
            </a:r>
            <a:endParaRPr lang="en-US" altLang="ko-KR" dirty="0"/>
          </a:p>
          <a:p>
            <a:pPr lvl="1"/>
            <a:r>
              <a:rPr lang="ko-KR" altLang="en-US" dirty="0"/>
              <a:t>처음부터 잘 설계한 소프트웨어는 오랜 기간 </a:t>
            </a:r>
            <a:r>
              <a:rPr lang="ko-KR" altLang="en-US" dirty="0" err="1"/>
              <a:t>리팩토링하지</a:t>
            </a:r>
            <a:r>
              <a:rPr lang="ko-KR" altLang="en-US" dirty="0"/>
              <a:t> 않아도 되게끔 함</a:t>
            </a:r>
            <a:endParaRPr lang="en-US" altLang="ko-KR" dirty="0"/>
          </a:p>
          <a:p>
            <a:r>
              <a:rPr lang="ko-KR" altLang="en-US" dirty="0" err="1"/>
              <a:t>리팩토링</a:t>
            </a:r>
            <a:r>
              <a:rPr lang="ko-KR" altLang="en-US" dirty="0"/>
              <a:t> 성공 가능성을 높임</a:t>
            </a:r>
            <a:endParaRPr lang="en-US" altLang="ko-KR" dirty="0"/>
          </a:p>
          <a:p>
            <a:pPr lvl="1"/>
            <a:r>
              <a:rPr lang="ko-KR" altLang="en-US" dirty="0" err="1"/>
              <a:t>리팩토링이</a:t>
            </a:r>
            <a:r>
              <a:rPr lang="ko-KR" altLang="en-US" dirty="0"/>
              <a:t> 실패하는 이유는 이해해야 될 것과 손대야 될 것이 너무 많기 때문임</a:t>
            </a:r>
            <a:endParaRPr lang="en-US" altLang="ko-KR" dirty="0"/>
          </a:p>
          <a:p>
            <a:pPr lvl="1"/>
            <a:r>
              <a:rPr lang="ko-KR" altLang="en-US" dirty="0"/>
              <a:t>좋은 설계는 코드 이해를 쉽게 하고 손대야 되는 것들을 줄여 줌</a:t>
            </a:r>
          </a:p>
        </p:txBody>
      </p:sp>
    </p:spTree>
    <p:extLst>
      <p:ext uri="{BB962C8B-B14F-4D97-AF65-F5344CB8AC3E}">
        <p14:creationId xmlns:p14="http://schemas.microsoft.com/office/powerpoint/2010/main" val="133220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D4643-B566-FD92-F489-F0D07476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 좋은 설계의 징후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9DD59-8565-8AAD-411E-6A3A3EE82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Rigidity</a:t>
            </a:r>
            <a:r>
              <a:rPr lang="en-US" altLang="ko-KR" dirty="0"/>
              <a:t> (</a:t>
            </a:r>
            <a:r>
              <a:rPr lang="ko-KR" altLang="en-US" dirty="0"/>
              <a:t>유연하지 못함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뭐 하나 고치려면 해야 되는 작업이 너무 많음 </a:t>
            </a:r>
            <a:r>
              <a:rPr lang="en-US" altLang="ko-KR" dirty="0"/>
              <a:t>(= </a:t>
            </a:r>
            <a:r>
              <a:rPr lang="ko-KR" altLang="en-US" dirty="0"/>
              <a:t>기간이 너무 오래 걸림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Fragility</a:t>
            </a:r>
            <a:r>
              <a:rPr lang="en-US" altLang="ko-KR" dirty="0"/>
              <a:t> (</a:t>
            </a:r>
            <a:r>
              <a:rPr lang="ko-KR" altLang="en-US" dirty="0"/>
              <a:t>잘 깨짐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뭘 하나 고쳤더니 여기저기서 문제가 발생함</a:t>
            </a:r>
            <a:endParaRPr lang="en-US" altLang="ko-KR" dirty="0"/>
          </a:p>
          <a:p>
            <a:r>
              <a:rPr lang="en-US" altLang="ko-KR" b="1" dirty="0"/>
              <a:t>Immobility</a:t>
            </a:r>
            <a:r>
              <a:rPr lang="en-US" altLang="ko-KR" dirty="0"/>
              <a:t> (</a:t>
            </a:r>
            <a:r>
              <a:rPr lang="ko-KR" altLang="en-US" dirty="0"/>
              <a:t>재활용이 어려움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비슷한 기능이 필요해서 코드를 재활용하고 싶은데 연관된 것이 너무 많음</a:t>
            </a:r>
            <a:endParaRPr lang="en-US" altLang="ko-KR" dirty="0"/>
          </a:p>
          <a:p>
            <a:r>
              <a:rPr lang="en-US" altLang="ko-KR" b="1" dirty="0"/>
              <a:t>Viscosity</a:t>
            </a:r>
            <a:r>
              <a:rPr lang="en-US" altLang="ko-KR" dirty="0"/>
              <a:t> (</a:t>
            </a:r>
            <a:r>
              <a:rPr lang="ko-KR" altLang="en-US" dirty="0"/>
              <a:t>작업이 </a:t>
            </a:r>
            <a:r>
              <a:rPr lang="ko-KR" altLang="en-US" dirty="0" err="1"/>
              <a:t>꺼려짐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작업량이 많아질 것 같으면 작업을 피하게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11846716"/>
      </p:ext>
    </p:extLst>
  </p:cSld>
  <p:clrMapOvr>
    <a:masterClrMapping/>
  </p:clrMapOvr>
</p:sld>
</file>

<file path=ppt/theme/theme1.xml><?xml version="1.0" encoding="utf-8"?>
<a:theme xmlns:a="http://schemas.openxmlformats.org/drawingml/2006/main" name="강의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강의 template" id="{BB395788-A58F-4FF7-AF85-A2E9AD47C29F}" vid="{D913A44C-1368-47D4-ADF7-8B8919509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21469</TotalTime>
  <Words>1295</Words>
  <Application>Microsoft Office PowerPoint</Application>
  <PresentationFormat>와이드스크린</PresentationFormat>
  <Paragraphs>324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Arial</vt:lpstr>
      <vt:lpstr>나눔고딕 ExtraBold</vt:lpstr>
      <vt:lpstr>바탕</vt:lpstr>
      <vt:lpstr>Consolas</vt:lpstr>
      <vt:lpstr>맑은 고딕</vt:lpstr>
      <vt:lpstr>나눔고딕</vt:lpstr>
      <vt:lpstr>강의 template</vt:lpstr>
      <vt:lpstr>12 - 설계원리 #2</vt:lpstr>
      <vt:lpstr>SOLID Design Principle</vt:lpstr>
      <vt:lpstr>순수했던 모습에서 점점 퇴색하는 소프트웨어</vt:lpstr>
      <vt:lpstr>소프트웨어를 다시 설계하려는 노력</vt:lpstr>
      <vt:lpstr>참고: Code Refactoring</vt:lpstr>
      <vt:lpstr>참고: Code Refactoring</vt:lpstr>
      <vt:lpstr>참고: Code Refactoring</vt:lpstr>
      <vt:lpstr>좋은 설계의 중요성</vt:lpstr>
      <vt:lpstr>안 좋은 설계의 징후</vt:lpstr>
      <vt:lpstr>SOLID #1 - Single-responsibility Principle</vt:lpstr>
      <vt:lpstr>SOLID #1 - Single-responsibility Principle</vt:lpstr>
      <vt:lpstr>SOLID #2 - Open-closed Principle </vt:lpstr>
      <vt:lpstr>SOLID #2 - Open-closed Principle </vt:lpstr>
      <vt:lpstr>SOLID #2 - Open-closed Principle </vt:lpstr>
      <vt:lpstr>SOLID #3 - Liskov Substitution Principle </vt:lpstr>
      <vt:lpstr>SOLID #3 - Liskov Substition Principle </vt:lpstr>
      <vt:lpstr>SOLID #3 - Liskov Substition Principle </vt:lpstr>
      <vt:lpstr>SOLID #4 - Interface Segregation Principle</vt:lpstr>
      <vt:lpstr>SOLID #4 - Interface Segregation Principle</vt:lpstr>
      <vt:lpstr>SOLID #4 - Interface Segregation Principle</vt:lpstr>
      <vt:lpstr>SOLID #4 - Interface Segregation Principle</vt:lpstr>
      <vt:lpstr>SOLID #5 - Dependency Inversion Principle</vt:lpstr>
      <vt:lpstr>SOLID #5 - Dependency Inversion Principle</vt:lpstr>
      <vt:lpstr>추상 클래스/인터페이스 사용 예시 (Java)</vt:lpstr>
      <vt:lpstr>추상 클래스/인터페이스 사용 예시 (Java)</vt:lpstr>
      <vt:lpstr>추상 클래스/인터페이스 사용 예시 (Java)</vt:lpstr>
      <vt:lpstr>추상 클래스/인터페이스 사용 예시 (Java)</vt:lpstr>
      <vt:lpstr>추상 클래스/인터페이스 사용 예시 (C++)</vt:lpstr>
      <vt:lpstr>추상 클래스/인터페이스 사용 예시 (C++)</vt:lpstr>
      <vt:lpstr>구현을 위한 Impl 클래스를 두는 경우 오버헤드</vt:lpstr>
      <vt:lpstr>설계에 대한 평가 지표 (메트릭)</vt:lpstr>
      <vt:lpstr>Chidamber &amp; Kemerer 의 객체 지향 설계 메트릭</vt:lpstr>
      <vt:lpstr>참고: 에너지 소모량</vt:lpstr>
      <vt:lpstr>참고: 에너지 소모량</vt:lpstr>
      <vt:lpstr>참고: 기술 부채(Technical Debt)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DK Moon</dc:creator>
  <cp:lastModifiedBy>Y5437</cp:lastModifiedBy>
  <cp:revision>692</cp:revision>
  <dcterms:created xsi:type="dcterms:W3CDTF">2022-08-31T05:47:44Z</dcterms:created>
  <dcterms:modified xsi:type="dcterms:W3CDTF">2025-04-08T02:53:32Z</dcterms:modified>
</cp:coreProperties>
</file>