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537B1-C2FC-46BB-9416-6DC97CB69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49196B-1EBE-42BF-AD5D-966B95C15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1A513-D9C2-490C-B8D3-77166AF3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7E67B-F6DC-44C7-A405-91EDE403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FE83B-E4A1-452C-AFEE-CCE2BEE6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316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A0C2E-5C8E-431F-A041-BEC6408B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98E693-C103-4415-B714-B9FD0BA2E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76773-D94B-4DCC-9327-F7367BF4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A9D0B-6433-45BA-BC92-C8B76CB3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68069-E447-4276-8F51-15A9A101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979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6FB0EA-A0B1-439D-A31F-8818893EC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A82AC-3195-4C74-A1C4-83240DEB4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B4ADC-5060-4B49-A092-DA0F6315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3823A-2BE9-486F-9928-1E22733D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59C5E-E782-4873-B715-AE914E65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96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35847-0500-4608-871C-E19EE22F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29222-1496-4278-85A5-476E2006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9FD00-6206-4510-B0DD-6C28F934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8D0CF-8DC4-4384-B114-53E02323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0565A-D735-4E94-8D4F-B537C800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370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93552-381C-421C-A6B3-3677A56D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F4267-897E-48F9-B7EE-60BD369C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4262D-58DA-4E33-964F-FD856C99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BDB97-21FD-4507-85B7-AEE44685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D2C8F-77BD-46EB-BB9E-A239141A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180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DBF6-2598-4D7C-AF5E-775769D7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C5C14-1A45-4E19-9520-43BF1571E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A4E7F2-3B5E-4873-870C-E8B7919A6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C8E2A-EEF2-4430-93A9-89D1EA6F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65D47-6F7B-43E4-9335-06700C39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A6F3E-0071-44D9-B0F5-29657971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649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C37F1-7C48-4717-A96F-C414D38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76788-09C0-4C02-B6F5-AB27B3F70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AB3C62-A5B5-4591-B4FE-4F74753B6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8DC1CF-9684-413E-AC69-F58A80425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327ECB-9165-4024-90F8-B9F6797C5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107B65-5BA7-4601-A956-41C6D801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14E122-2516-4B70-A7EF-DD11A667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973F5A-6FC1-4593-8D6C-66B0EA41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69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41B0F-F91C-4CF1-865E-B268477D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BDAEC5-287B-4AA4-B6D0-AE97AB8A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13FF1-9E87-4324-B5E9-A44FC62F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1E148D-7EAD-40C4-AD25-609311D8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100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B8F710-9916-44E7-9EB9-4049B5B1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0BF83B-A868-4149-97D8-53B938FB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DD3C52-BBC4-44F5-848E-C4DCB9C3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804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21C18-20ED-4471-AE87-AAAD90FF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461DC-E952-4B87-B021-F03C5126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765C0-EFDC-4EE4-9BA5-772D4F81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3EDB3-6224-4854-BD3C-D35D6BD1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30ABC-E749-4F84-8081-ACF2B322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86DFE-5C5B-4258-B272-D882AFE1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535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8E710-245D-4532-A372-A7D382A4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9D8185-002B-41E4-BD97-C882C07E0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F3AD2D-AED3-4CEE-AA27-FC2C5693B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429E9-526A-4701-8F47-D638D258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8D046-5164-4560-9F58-19ABCBC6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6B99C-D07A-47F6-B25D-CE579D8C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621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0E53D8-9C31-4D7E-B13E-94EAAAEB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3A7AF-8968-429A-AB94-61E096CE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C438F-C09D-4B59-BA41-478417E69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43005-D4A3-4754-A4C0-59DCD730B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D31DA-2379-4357-AAA8-9AE800430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7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4A4B9-E6AA-42DB-AFCF-9CA596B0B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latin typeface="Arial" panose="020B0604020202020204" pitchFamily="34" charset="0"/>
              </a:rPr>
              <a:t>ARIMA</a:t>
            </a:r>
            <a:br>
              <a:rPr lang="en-US" altLang="ko-KR" sz="4000" b="1" dirty="0">
                <a:latin typeface="Arial" panose="020B0604020202020204" pitchFamily="34" charset="0"/>
              </a:rPr>
            </a:br>
            <a:r>
              <a:rPr lang="en-US" altLang="ko-KR" sz="3200" b="1" dirty="0">
                <a:latin typeface="Arial" panose="020B0604020202020204" pitchFamily="34" charset="0"/>
              </a:rPr>
              <a:t>(Autoregressive Integrated Moving Average)</a:t>
            </a:r>
            <a:endParaRPr lang="ko-KR" altLang="en-US" sz="4000" b="1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4C914-A26C-4C13-822F-52ABFBE05B7C}"/>
              </a:ext>
            </a:extLst>
          </p:cNvPr>
          <p:cNvSpPr txBox="1"/>
          <p:nvPr/>
        </p:nvSpPr>
        <p:spPr>
          <a:xfrm>
            <a:off x="4648200" y="3711786"/>
            <a:ext cx="2895600" cy="1052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Arial" panose="020B0604020202020204" pitchFamily="34" charset="0"/>
              </a:rPr>
              <a:t>2020.09.09</a:t>
            </a: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Arial" panose="020B0604020202020204" pitchFamily="34" charset="0"/>
              </a:rPr>
              <a:t>오재환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9CE88B-811D-4C42-A70D-A76BA656D8A1}"/>
              </a:ext>
            </a:extLst>
          </p:cNvPr>
          <p:cNvCxnSpPr/>
          <p:nvPr/>
        </p:nvCxnSpPr>
        <p:spPr>
          <a:xfrm>
            <a:off x="1959429" y="3509963"/>
            <a:ext cx="8273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FD820-9CBE-4AE9-B303-76FFA954A967}"/>
              </a:ext>
            </a:extLst>
          </p:cNvPr>
          <p:cNvSpPr txBox="1"/>
          <p:nvPr/>
        </p:nvSpPr>
        <p:spPr>
          <a:xfrm>
            <a:off x="587828" y="413657"/>
            <a:ext cx="218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ARIMA </a:t>
            </a:r>
            <a:r>
              <a:rPr lang="ko-KR" altLang="en-US" sz="2800" b="1" dirty="0">
                <a:latin typeface="Arial" panose="020B0604020202020204" pitchFamily="34" charset="0"/>
              </a:rPr>
              <a:t>개념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0611DD-4E43-49BA-A7C1-4001E8DD81C4}"/>
              </a:ext>
            </a:extLst>
          </p:cNvPr>
          <p:cNvCxnSpPr>
            <a:cxnSpLocks/>
          </p:cNvCxnSpPr>
          <p:nvPr/>
        </p:nvCxnSpPr>
        <p:spPr>
          <a:xfrm>
            <a:off x="679649" y="963381"/>
            <a:ext cx="1874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592A44-13D6-4114-8328-8AEB90F7EFCF}"/>
              </a:ext>
            </a:extLst>
          </p:cNvPr>
          <p:cNvSpPr txBox="1"/>
          <p:nvPr/>
        </p:nvSpPr>
        <p:spPr>
          <a:xfrm>
            <a:off x="1097565" y="3429002"/>
            <a:ext cx="271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</a:rPr>
              <a:t>AR(p), </a:t>
            </a:r>
            <a:r>
              <a:rPr lang="ko-KR" altLang="en-US" sz="2400" dirty="0">
                <a:latin typeface="Arial" panose="020B0604020202020204" pitchFamily="34" charset="0"/>
              </a:rPr>
              <a:t>자기회귀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algn="ctr"/>
            <a:r>
              <a:rPr lang="en-US" altLang="ko-KR" sz="2400" dirty="0">
                <a:latin typeface="Arial" panose="020B0604020202020204" pitchFamily="34" charset="0"/>
              </a:rPr>
              <a:t>(Autoregression)</a:t>
            </a:r>
            <a:endParaRPr lang="ko-KR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CE5E7-216E-4CD5-B9EE-13FB56F74CC7}"/>
              </a:ext>
            </a:extLst>
          </p:cNvPr>
          <p:cNvSpPr txBox="1"/>
          <p:nvPr/>
        </p:nvSpPr>
        <p:spPr>
          <a:xfrm>
            <a:off x="4836808" y="3429000"/>
            <a:ext cx="202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</a:rPr>
              <a:t>I(d), </a:t>
            </a:r>
            <a:r>
              <a:rPr lang="ko-KR" altLang="en-US" sz="2400" dirty="0">
                <a:latin typeface="Arial" panose="020B0604020202020204" pitchFamily="34" charset="0"/>
              </a:rPr>
              <a:t>차분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algn="ctr"/>
            <a:r>
              <a:rPr lang="en-US" altLang="ko-KR" sz="2400" dirty="0">
                <a:latin typeface="Arial" panose="020B0604020202020204" pitchFamily="34" charset="0"/>
              </a:rPr>
              <a:t>(Integrated)</a:t>
            </a:r>
            <a:endParaRPr lang="ko-KR" altLang="en-US" sz="2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8146DD-516D-4441-B3BA-C04D5EE2043A}"/>
              </a:ext>
            </a:extLst>
          </p:cNvPr>
          <p:cNvSpPr txBox="1"/>
          <p:nvPr/>
        </p:nvSpPr>
        <p:spPr>
          <a:xfrm>
            <a:off x="7890251" y="3429000"/>
            <a:ext cx="2879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</a:rPr>
              <a:t>MA(q), </a:t>
            </a:r>
            <a:r>
              <a:rPr lang="ko-KR" altLang="en-US" sz="2400" dirty="0">
                <a:latin typeface="Arial" panose="020B0604020202020204" pitchFamily="34" charset="0"/>
              </a:rPr>
              <a:t>이동평균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algn="ctr"/>
            <a:r>
              <a:rPr lang="en-US" altLang="ko-KR" sz="2400" dirty="0">
                <a:latin typeface="Arial" panose="020B0604020202020204" pitchFamily="34" charset="0"/>
              </a:rPr>
              <a:t>(Moving Average)</a:t>
            </a:r>
            <a:endParaRPr lang="ko-KR" altLang="en-US" sz="2400" dirty="0">
              <a:latin typeface="Arial" panose="020B0604020202020204" pitchFamily="34" charset="0"/>
            </a:endParaRPr>
          </a:p>
        </p:txBody>
      </p:sp>
      <p:sp>
        <p:nvSpPr>
          <p:cNvPr id="13" name="십자형 12">
            <a:extLst>
              <a:ext uri="{FF2B5EF4-FFF2-40B4-BE49-F238E27FC236}">
                <a16:creationId xmlns:a16="http://schemas.microsoft.com/office/drawing/2014/main" id="{8CA7A292-FEFF-43AC-B9B1-09C30DF7412D}"/>
              </a:ext>
            </a:extLst>
          </p:cNvPr>
          <p:cNvSpPr/>
          <p:nvPr/>
        </p:nvSpPr>
        <p:spPr>
          <a:xfrm>
            <a:off x="3976480" y="3563152"/>
            <a:ext cx="685801" cy="685801"/>
          </a:xfrm>
          <a:prstGeom prst="plus">
            <a:avLst>
              <a:gd name="adj" fmla="val 42391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십자형 14">
            <a:extLst>
              <a:ext uri="{FF2B5EF4-FFF2-40B4-BE49-F238E27FC236}">
                <a16:creationId xmlns:a16="http://schemas.microsoft.com/office/drawing/2014/main" id="{03DDFD57-7F1B-454D-A98E-7B5CF66CAB2D}"/>
              </a:ext>
            </a:extLst>
          </p:cNvPr>
          <p:cNvSpPr/>
          <p:nvPr/>
        </p:nvSpPr>
        <p:spPr>
          <a:xfrm>
            <a:off x="7029923" y="3563152"/>
            <a:ext cx="685801" cy="685801"/>
          </a:xfrm>
          <a:prstGeom prst="plus">
            <a:avLst>
              <a:gd name="adj" fmla="val 42391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02EF1872-D018-4389-995D-B2BAB69DC177}"/>
              </a:ext>
            </a:extLst>
          </p:cNvPr>
          <p:cNvSpPr/>
          <p:nvPr/>
        </p:nvSpPr>
        <p:spPr>
          <a:xfrm>
            <a:off x="4166977" y="5294565"/>
            <a:ext cx="304800" cy="685801"/>
          </a:xfrm>
          <a:prstGeom prst="down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68F777-CDBB-4A32-A569-378912F9CF22}"/>
              </a:ext>
            </a:extLst>
          </p:cNvPr>
          <p:cNvSpPr/>
          <p:nvPr/>
        </p:nvSpPr>
        <p:spPr>
          <a:xfrm>
            <a:off x="2377579" y="4453510"/>
            <a:ext cx="150508" cy="95410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53B2AA-181E-4457-8A02-F9218DC2904B}"/>
              </a:ext>
            </a:extLst>
          </p:cNvPr>
          <p:cNvSpPr/>
          <p:nvPr/>
        </p:nvSpPr>
        <p:spPr>
          <a:xfrm>
            <a:off x="9254629" y="4453510"/>
            <a:ext cx="150508" cy="95410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4801C1-DC1E-4EAF-94DD-0F5719E41441}"/>
              </a:ext>
            </a:extLst>
          </p:cNvPr>
          <p:cNvSpPr/>
          <p:nvPr/>
        </p:nvSpPr>
        <p:spPr>
          <a:xfrm rot="16200000">
            <a:off x="5824282" y="1847863"/>
            <a:ext cx="134155" cy="70275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2980DD7A-ED32-415E-82C0-539CD8441D72}"/>
              </a:ext>
            </a:extLst>
          </p:cNvPr>
          <p:cNvSpPr/>
          <p:nvPr/>
        </p:nvSpPr>
        <p:spPr>
          <a:xfrm flipV="1">
            <a:off x="7220423" y="1728527"/>
            <a:ext cx="304800" cy="685801"/>
          </a:xfrm>
          <a:prstGeom prst="down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02DF802-B392-4CFB-8912-05427EDE4BF5}"/>
              </a:ext>
            </a:extLst>
          </p:cNvPr>
          <p:cNvSpPr/>
          <p:nvPr/>
        </p:nvSpPr>
        <p:spPr>
          <a:xfrm flipV="1">
            <a:off x="2377579" y="2284883"/>
            <a:ext cx="150508" cy="95410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1D54E9-A890-4436-A93E-E4C8A966E789}"/>
              </a:ext>
            </a:extLst>
          </p:cNvPr>
          <p:cNvSpPr/>
          <p:nvPr/>
        </p:nvSpPr>
        <p:spPr>
          <a:xfrm flipV="1">
            <a:off x="9254629" y="2284883"/>
            <a:ext cx="150508" cy="95410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6765E6-B3EE-4783-A14A-E96E3AB3CDE6}"/>
              </a:ext>
            </a:extLst>
          </p:cNvPr>
          <p:cNvSpPr/>
          <p:nvPr/>
        </p:nvSpPr>
        <p:spPr>
          <a:xfrm rot="5400000" flipV="1">
            <a:off x="5824284" y="-1166530"/>
            <a:ext cx="134155" cy="70275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6C39934-4B25-4B1D-8824-F6E4B83B6972}"/>
              </a:ext>
            </a:extLst>
          </p:cNvPr>
          <p:cNvSpPr/>
          <p:nvPr/>
        </p:nvSpPr>
        <p:spPr>
          <a:xfrm flipV="1">
            <a:off x="5772030" y="2284883"/>
            <a:ext cx="150508" cy="95410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C891BE-C2A2-447A-ADDE-AC845F49DD1C}"/>
              </a:ext>
            </a:extLst>
          </p:cNvPr>
          <p:cNvSpPr txBox="1"/>
          <p:nvPr/>
        </p:nvSpPr>
        <p:spPr>
          <a:xfrm>
            <a:off x="6017552" y="1204052"/>
            <a:ext cx="271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</a:rPr>
              <a:t>ARIMA(</a:t>
            </a:r>
            <a:r>
              <a:rPr lang="en-US" altLang="ko-KR" sz="2400" dirty="0" err="1">
                <a:latin typeface="Arial" panose="020B0604020202020204" pitchFamily="34" charset="0"/>
              </a:rPr>
              <a:t>p,d,q</a:t>
            </a:r>
            <a:r>
              <a:rPr lang="en-US" altLang="ko-KR" sz="24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1340CA-79EF-4570-9D56-58E35C20FE54}"/>
              </a:ext>
            </a:extLst>
          </p:cNvPr>
          <p:cNvSpPr txBox="1"/>
          <p:nvPr/>
        </p:nvSpPr>
        <p:spPr>
          <a:xfrm>
            <a:off x="2964106" y="5980366"/>
            <a:ext cx="271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</a:rPr>
              <a:t>ARMA(</a:t>
            </a:r>
            <a:r>
              <a:rPr lang="en-US" altLang="ko-KR" sz="2400" dirty="0" err="1">
                <a:latin typeface="Arial" panose="020B0604020202020204" pitchFamily="34" charset="0"/>
              </a:rPr>
              <a:t>p,q</a:t>
            </a:r>
            <a:r>
              <a:rPr lang="en-US" altLang="ko-KR" sz="2400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981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FD820-9CBE-4AE9-B303-76FFA954A967}"/>
              </a:ext>
            </a:extLst>
          </p:cNvPr>
          <p:cNvSpPr txBox="1"/>
          <p:nvPr/>
        </p:nvSpPr>
        <p:spPr>
          <a:xfrm>
            <a:off x="587828" y="413657"/>
            <a:ext cx="550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Samsung </a:t>
            </a:r>
            <a:r>
              <a:rPr lang="ko-KR" altLang="en-US" sz="2800" b="1" dirty="0">
                <a:latin typeface="Arial" panose="020B0604020202020204" pitchFamily="34" charset="0"/>
              </a:rPr>
              <a:t>주가 분석 </a:t>
            </a:r>
            <a:r>
              <a:rPr lang="en-US" altLang="ko-KR" sz="2800" b="1" dirty="0">
                <a:latin typeface="Arial" panose="020B0604020202020204" pitchFamily="34" charset="0"/>
              </a:rPr>
              <a:t>ARIMA </a:t>
            </a:r>
            <a:r>
              <a:rPr lang="ko-KR" altLang="en-US" sz="2800" b="1" dirty="0">
                <a:latin typeface="Arial" panose="020B0604020202020204" pitchFamily="34" charset="0"/>
              </a:rPr>
              <a:t>모델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0611DD-4E43-49BA-A7C1-4001E8DD81C4}"/>
              </a:ext>
            </a:extLst>
          </p:cNvPr>
          <p:cNvCxnSpPr>
            <a:cxnSpLocks/>
          </p:cNvCxnSpPr>
          <p:nvPr/>
        </p:nvCxnSpPr>
        <p:spPr>
          <a:xfrm>
            <a:off x="653145" y="977852"/>
            <a:ext cx="53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C12F4808-38A0-4128-BC60-34A232400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40" y="1700420"/>
            <a:ext cx="4676775" cy="43053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296B34E-576B-40CB-A2AD-183DF82AB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37" y="413657"/>
            <a:ext cx="1666281" cy="62572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10AF9C-BE10-456D-A872-3958D08B2C16}"/>
              </a:ext>
            </a:extLst>
          </p:cNvPr>
          <p:cNvSpPr txBox="1"/>
          <p:nvPr/>
        </p:nvSpPr>
        <p:spPr>
          <a:xfrm>
            <a:off x="8279118" y="1136878"/>
            <a:ext cx="3912882" cy="26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</a:rPr>
              <a:t>Samsung </a:t>
            </a:r>
            <a:r>
              <a:rPr lang="ko-KR" altLang="en-US" sz="2400" dirty="0">
                <a:latin typeface="Arial" panose="020B0604020202020204" pitchFamily="34" charset="0"/>
              </a:rPr>
              <a:t>주가 데이터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</a:rPr>
              <a:t>2020-03-13 ~ 2020-08-05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</a:rPr>
              <a:t>Test </a:t>
            </a:r>
            <a:r>
              <a:rPr lang="ko-KR" altLang="en-US" sz="2400" dirty="0">
                <a:latin typeface="Arial" panose="020B0604020202020204" pitchFamily="34" charset="0"/>
              </a:rPr>
              <a:t>데이터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</a:rPr>
              <a:t>2020-08-06 ~ 2020-09-03</a:t>
            </a:r>
            <a:endParaRPr lang="en-US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5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510AF9C-BE10-456D-A872-3958D08B2C16}"/>
              </a:ext>
            </a:extLst>
          </p:cNvPr>
          <p:cNvSpPr txBox="1"/>
          <p:nvPr/>
        </p:nvSpPr>
        <p:spPr>
          <a:xfrm>
            <a:off x="653145" y="1336880"/>
            <a:ext cx="10650959" cy="520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</a:rPr>
              <a:t>ARIMA </a:t>
            </a:r>
            <a:r>
              <a:rPr lang="ko-KR" altLang="en-US" sz="2400" dirty="0">
                <a:latin typeface="Arial" panose="020B0604020202020204" pitchFamily="34" charset="0"/>
              </a:rPr>
              <a:t>모델 파라미터 설정 방법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</a:rPr>
              <a:t>1. ACF</a:t>
            </a:r>
            <a:r>
              <a:rPr lang="en-US" altLang="ko-KR" dirty="0">
                <a:latin typeface="Arial" panose="020B0604020202020204" pitchFamily="34" charset="0"/>
              </a:rPr>
              <a:t>(Autocorrelation function)</a:t>
            </a:r>
            <a:r>
              <a:rPr lang="en-US" altLang="ko-KR" sz="2400" dirty="0">
                <a:latin typeface="Arial" panose="020B0604020202020204" pitchFamily="34" charset="0"/>
              </a:rPr>
              <a:t> plot, PACF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</a:rPr>
              <a:t>Parial</a:t>
            </a:r>
            <a:r>
              <a:rPr lang="en-US" altLang="ko-KR" dirty="0">
                <a:latin typeface="Arial" panose="020B0604020202020204" pitchFamily="34" charset="0"/>
              </a:rPr>
              <a:t> autocorrelation function)</a:t>
            </a:r>
            <a:r>
              <a:rPr lang="en-US" altLang="ko-KR" sz="2400" dirty="0">
                <a:latin typeface="Arial" panose="020B0604020202020204" pitchFamily="34" charset="0"/>
              </a:rPr>
              <a:t> plot, ADF</a:t>
            </a:r>
            <a:r>
              <a:rPr lang="en-US" altLang="ko-KR" dirty="0">
                <a:latin typeface="Arial" panose="020B0604020202020204" pitchFamily="34" charset="0"/>
              </a:rPr>
              <a:t>(Augmented Dickey-Fuller)</a:t>
            </a:r>
            <a:r>
              <a:rPr lang="en-US" altLang="ko-KR" sz="2400" dirty="0">
                <a:latin typeface="Arial" panose="020B0604020202020204" pitchFamily="34" charset="0"/>
              </a:rPr>
              <a:t> </a:t>
            </a:r>
            <a:r>
              <a:rPr lang="ko-KR" altLang="en-US" sz="2400" dirty="0">
                <a:latin typeface="Arial" panose="020B0604020202020204" pitchFamily="34" charset="0"/>
              </a:rPr>
              <a:t>검정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</a:rPr>
              <a:t>	</a:t>
            </a:r>
            <a:r>
              <a:rPr lang="en-US" altLang="ko-KR" sz="2000" dirty="0">
                <a:latin typeface="Arial" panose="020B0604020202020204" pitchFamily="34" charset="0"/>
                <a:ea typeface="Malgun Gothic" panose="020B0503020000020004" pitchFamily="50" charset="-127"/>
              </a:rPr>
              <a:t>AR</a:t>
            </a:r>
            <a:r>
              <a:rPr lang="ko-KR" altLang="en-US" sz="2000" dirty="0">
                <a:latin typeface="Arial" panose="020B0604020202020204" pitchFamily="34" charset="0"/>
                <a:ea typeface="Malgun Gothic" panose="020B0503020000020004" pitchFamily="50" charset="-127"/>
              </a:rPr>
              <a:t>특성 </a:t>
            </a:r>
            <a:r>
              <a:rPr lang="en-US" altLang="ko-KR" sz="2000" dirty="0">
                <a:latin typeface="Arial" panose="020B0604020202020204" pitchFamily="34" charset="0"/>
                <a:ea typeface="Malgun Gothic" panose="020B0503020000020004" pitchFamily="50" charset="-127"/>
              </a:rPr>
              <a:t>: ACF</a:t>
            </a:r>
            <a:r>
              <a:rPr lang="ko-KR" altLang="en-US" sz="2000" dirty="0">
                <a:latin typeface="Arial" panose="020B0604020202020204" pitchFamily="34" charset="0"/>
                <a:ea typeface="Malgun Gothic" panose="020B0503020000020004" pitchFamily="50" charset="-127"/>
              </a:rPr>
              <a:t>가 천천히 감소하고 </a:t>
            </a:r>
            <a:r>
              <a:rPr lang="en-US" altLang="ko-KR" sz="2000" dirty="0">
                <a:latin typeface="Arial" panose="020B0604020202020204" pitchFamily="34" charset="0"/>
                <a:ea typeface="Malgun Gothic" panose="020B0503020000020004" pitchFamily="50" charset="-127"/>
              </a:rPr>
              <a:t>PACF</a:t>
            </a:r>
            <a:r>
              <a:rPr lang="ko-KR" altLang="en-US" sz="2000" dirty="0">
                <a:latin typeface="Arial" panose="020B0604020202020204" pitchFamily="34" charset="0"/>
                <a:ea typeface="Malgun Gothic" panose="020B0503020000020004" pitchFamily="50" charset="-127"/>
              </a:rPr>
              <a:t>는 급격히 감소</a:t>
            </a:r>
            <a:endParaRPr lang="en-US" altLang="ko-KR" sz="2000" dirty="0">
              <a:latin typeface="Arial" panose="020B0604020202020204" pitchFamily="34" charset="0"/>
              <a:ea typeface="Malgun Gothic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ea typeface="Malgun Gothic" panose="020B0503020000020004" pitchFamily="50" charset="-127"/>
              </a:rPr>
              <a:t>	MA</a:t>
            </a:r>
            <a:r>
              <a:rPr lang="ko-KR" altLang="en-US" sz="2000" dirty="0">
                <a:latin typeface="Arial" panose="020B0604020202020204" pitchFamily="34" charset="0"/>
                <a:ea typeface="Malgun Gothic" panose="020B0503020000020004" pitchFamily="50" charset="-127"/>
              </a:rPr>
              <a:t>특성 </a:t>
            </a:r>
            <a:r>
              <a:rPr lang="en-US" altLang="ko-KR" sz="2000" dirty="0">
                <a:latin typeface="Arial" panose="020B0604020202020204" pitchFamily="34" charset="0"/>
                <a:ea typeface="Malgun Gothic" panose="020B0503020000020004" pitchFamily="50" charset="-127"/>
              </a:rPr>
              <a:t>: ACF</a:t>
            </a:r>
            <a:r>
              <a:rPr lang="ko-KR" altLang="en-US" sz="2000" dirty="0">
                <a:latin typeface="Arial" panose="020B0604020202020204" pitchFamily="34" charset="0"/>
                <a:ea typeface="Malgun Gothic" panose="020B0503020000020004" pitchFamily="50" charset="-127"/>
              </a:rPr>
              <a:t>가 급격히 감소하고 </a:t>
            </a:r>
            <a:r>
              <a:rPr lang="en-US" altLang="ko-KR" sz="2000" dirty="0">
                <a:latin typeface="Arial" panose="020B0604020202020204" pitchFamily="34" charset="0"/>
                <a:ea typeface="Malgun Gothic" panose="020B0503020000020004" pitchFamily="50" charset="-127"/>
              </a:rPr>
              <a:t>PACF</a:t>
            </a:r>
            <a:r>
              <a:rPr lang="ko-KR" altLang="en-US" sz="2000" dirty="0">
                <a:latin typeface="Arial" panose="020B0604020202020204" pitchFamily="34" charset="0"/>
                <a:ea typeface="Malgun Gothic" panose="020B0503020000020004" pitchFamily="50" charset="-127"/>
              </a:rPr>
              <a:t>는 천천히 감소</a:t>
            </a:r>
            <a:endParaRPr lang="en-US" altLang="ko-KR" sz="2000" dirty="0">
              <a:latin typeface="Arial" panose="020B0604020202020204" pitchFamily="34" charset="0"/>
              <a:ea typeface="Malgun Gothic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ea typeface="Malgun Gothic" panose="020B0503020000020004" pitchFamily="50" charset="-127"/>
              </a:rPr>
              <a:t>	ADF </a:t>
            </a:r>
            <a:r>
              <a:rPr lang="ko-KR" altLang="en-US" sz="2000" dirty="0">
                <a:latin typeface="Arial" panose="020B0604020202020204" pitchFamily="34" charset="0"/>
                <a:ea typeface="Malgun Gothic" panose="020B0503020000020004" pitchFamily="50" charset="-127"/>
              </a:rPr>
              <a:t>검정 </a:t>
            </a:r>
            <a:r>
              <a:rPr lang="en-US" altLang="ko-KR" sz="2000" dirty="0">
                <a:latin typeface="Arial" panose="020B0604020202020204" pitchFamily="34" charset="0"/>
                <a:ea typeface="Malgun Gothic" panose="020B0503020000020004" pitchFamily="50" charset="-127"/>
              </a:rPr>
              <a:t>: p-value</a:t>
            </a:r>
            <a:r>
              <a:rPr lang="ko-KR" altLang="en-US" sz="2000" dirty="0">
                <a:latin typeface="Arial" panose="020B0604020202020204" pitchFamily="34" charset="0"/>
                <a:ea typeface="Malgun Gothic" panose="020B0503020000020004" pitchFamily="50" charset="-127"/>
              </a:rPr>
              <a:t>가 유의수준인 경우의 차분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</a:rPr>
              <a:t>2. AIC, BIC </a:t>
            </a:r>
            <a:r>
              <a:rPr lang="ko-KR" altLang="en-US" sz="2400" dirty="0">
                <a:latin typeface="Arial" panose="020B0604020202020204" pitchFamily="34" charset="0"/>
              </a:rPr>
              <a:t>값 비교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</a:rPr>
              <a:t>	AIC(Akaike’s Information Criterion) / BIC(Bayesian’s Information Criterion)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</a:rPr>
              <a:t>	</a:t>
            </a:r>
            <a:r>
              <a:rPr lang="ko-KR" altLang="en-US" sz="2000" dirty="0">
                <a:latin typeface="Arial" panose="020B0604020202020204" pitchFamily="34" charset="0"/>
              </a:rPr>
              <a:t>낮을수록 좋은 모델로 평가</a:t>
            </a:r>
            <a:endParaRPr lang="en-US" altLang="ko-KR" sz="2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DC41B-6E9D-49A9-82BB-EACDEE41BE2D}"/>
              </a:ext>
            </a:extLst>
          </p:cNvPr>
          <p:cNvSpPr txBox="1"/>
          <p:nvPr/>
        </p:nvSpPr>
        <p:spPr>
          <a:xfrm>
            <a:off x="587828" y="413657"/>
            <a:ext cx="550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Samsung </a:t>
            </a:r>
            <a:r>
              <a:rPr lang="ko-KR" altLang="en-US" sz="2800" b="1" dirty="0">
                <a:latin typeface="Arial" panose="020B0604020202020204" pitchFamily="34" charset="0"/>
              </a:rPr>
              <a:t>주가 분석 </a:t>
            </a:r>
            <a:r>
              <a:rPr lang="en-US" altLang="ko-KR" sz="2800" b="1" dirty="0">
                <a:latin typeface="Arial" panose="020B0604020202020204" pitchFamily="34" charset="0"/>
              </a:rPr>
              <a:t>ARIMA </a:t>
            </a:r>
            <a:r>
              <a:rPr lang="ko-KR" altLang="en-US" sz="2800" b="1" dirty="0">
                <a:latin typeface="Arial" panose="020B0604020202020204" pitchFamily="34" charset="0"/>
              </a:rPr>
              <a:t>모델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EFA123-B7D8-47F7-9CB7-0869535A6738}"/>
              </a:ext>
            </a:extLst>
          </p:cNvPr>
          <p:cNvCxnSpPr>
            <a:cxnSpLocks/>
          </p:cNvCxnSpPr>
          <p:nvPr/>
        </p:nvCxnSpPr>
        <p:spPr>
          <a:xfrm>
            <a:off x="653145" y="977852"/>
            <a:ext cx="53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04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510AF9C-BE10-456D-A872-3958D08B2C16}"/>
              </a:ext>
            </a:extLst>
          </p:cNvPr>
          <p:cNvSpPr txBox="1"/>
          <p:nvPr/>
        </p:nvSpPr>
        <p:spPr>
          <a:xfrm>
            <a:off x="653145" y="1336880"/>
            <a:ext cx="11538855" cy="50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</a:rPr>
              <a:t>1. ACF</a:t>
            </a:r>
            <a:r>
              <a:rPr lang="en-US" altLang="ko-KR" sz="1600" dirty="0">
                <a:latin typeface="Arial" panose="020B0604020202020204" pitchFamily="34" charset="0"/>
              </a:rPr>
              <a:t>(Autocorrelation function)</a:t>
            </a:r>
            <a:r>
              <a:rPr lang="en-US" altLang="ko-KR" sz="2000" dirty="0">
                <a:latin typeface="Arial" panose="020B0604020202020204" pitchFamily="34" charset="0"/>
              </a:rPr>
              <a:t> plot, PACF</a:t>
            </a:r>
            <a:r>
              <a:rPr lang="en-US" altLang="ko-KR" sz="1600" dirty="0">
                <a:latin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</a:rPr>
              <a:t>Parial</a:t>
            </a:r>
            <a:r>
              <a:rPr lang="en-US" altLang="ko-KR" sz="1600" dirty="0">
                <a:latin typeface="Arial" panose="020B0604020202020204" pitchFamily="34" charset="0"/>
              </a:rPr>
              <a:t> autocorrelation function)</a:t>
            </a:r>
            <a:r>
              <a:rPr lang="en-US" altLang="ko-KR" sz="2000" dirty="0">
                <a:latin typeface="Arial" panose="020B0604020202020204" pitchFamily="34" charset="0"/>
              </a:rPr>
              <a:t> plot, ADF</a:t>
            </a:r>
            <a:r>
              <a:rPr lang="en-US" altLang="ko-KR" sz="1600" dirty="0">
                <a:latin typeface="Arial" panose="020B0604020202020204" pitchFamily="34" charset="0"/>
              </a:rPr>
              <a:t>(Augmented Dickey-Fuller)</a:t>
            </a:r>
            <a:r>
              <a:rPr lang="en-US" altLang="ko-KR" sz="2000" dirty="0"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</a:rPr>
              <a:t>검정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B02B51-BAC8-4996-9BCA-E08B4B21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4" y="2210245"/>
            <a:ext cx="5905500" cy="1095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C853BC-526E-4EE0-B71C-F80A9731A7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58"/>
          <a:stretch/>
        </p:blipFill>
        <p:spPr>
          <a:xfrm>
            <a:off x="246347" y="3399276"/>
            <a:ext cx="3187177" cy="2121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54F8BE-3F8C-4371-AF3A-4F3E8F83E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524" y="3399276"/>
            <a:ext cx="3187177" cy="21218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0035EA-73EE-4E96-853A-E4988CF4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506" y="2210245"/>
            <a:ext cx="5200650" cy="301942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01E61B3-F558-4F6A-864D-675B4A7DBEBB}"/>
              </a:ext>
            </a:extLst>
          </p:cNvPr>
          <p:cNvSpPr/>
          <p:nvPr/>
        </p:nvSpPr>
        <p:spPr>
          <a:xfrm>
            <a:off x="3264414" y="5559456"/>
            <a:ext cx="340696" cy="371061"/>
          </a:xfrm>
          <a:prstGeom prst="downArrow">
            <a:avLst>
              <a:gd name="adj1" fmla="val 34441"/>
              <a:gd name="adj2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4BCD82-2D50-4AE1-9A7A-C8B81F690EE3}"/>
              </a:ext>
            </a:extLst>
          </p:cNvPr>
          <p:cNvCxnSpPr>
            <a:cxnSpLocks/>
          </p:cNvCxnSpPr>
          <p:nvPr/>
        </p:nvCxnSpPr>
        <p:spPr>
          <a:xfrm>
            <a:off x="6725681" y="2210245"/>
            <a:ext cx="0" cy="4482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A4C3E31-9317-4F19-AD46-BA5853344DBD}"/>
              </a:ext>
            </a:extLst>
          </p:cNvPr>
          <p:cNvSpPr/>
          <p:nvPr/>
        </p:nvSpPr>
        <p:spPr>
          <a:xfrm>
            <a:off x="9286483" y="5494616"/>
            <a:ext cx="340696" cy="371061"/>
          </a:xfrm>
          <a:prstGeom prst="downArrow">
            <a:avLst>
              <a:gd name="adj1" fmla="val 34441"/>
              <a:gd name="adj2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53FC40-7614-47BD-BDA0-9D323AADF824}"/>
              </a:ext>
            </a:extLst>
          </p:cNvPr>
          <p:cNvSpPr txBox="1"/>
          <p:nvPr/>
        </p:nvSpPr>
        <p:spPr>
          <a:xfrm>
            <a:off x="246347" y="5968854"/>
            <a:ext cx="637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주가 데이터가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의 특성이 강하므로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(p, q) = 0, 1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615C9-24C3-4675-8FD6-0B2BA83F406E}"/>
              </a:ext>
            </a:extLst>
          </p:cNvPr>
          <p:cNvSpPr txBox="1"/>
          <p:nvPr/>
        </p:nvSpPr>
        <p:spPr>
          <a:xfrm>
            <a:off x="6856506" y="5930517"/>
            <a:ext cx="5200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차 차분의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0.005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유의수준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0.005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보다 작음으로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d = 1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0C4CA8-AC0B-42C1-A836-AD11459AF02E}"/>
              </a:ext>
            </a:extLst>
          </p:cNvPr>
          <p:cNvSpPr txBox="1"/>
          <p:nvPr/>
        </p:nvSpPr>
        <p:spPr>
          <a:xfrm>
            <a:off x="587828" y="413657"/>
            <a:ext cx="550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Samsung </a:t>
            </a:r>
            <a:r>
              <a:rPr lang="ko-KR" altLang="en-US" sz="2800" b="1" dirty="0">
                <a:latin typeface="Arial" panose="020B0604020202020204" pitchFamily="34" charset="0"/>
              </a:rPr>
              <a:t>주가 분석 </a:t>
            </a:r>
            <a:r>
              <a:rPr lang="en-US" altLang="ko-KR" sz="2800" b="1" dirty="0">
                <a:latin typeface="Arial" panose="020B0604020202020204" pitchFamily="34" charset="0"/>
              </a:rPr>
              <a:t>ARIMA </a:t>
            </a:r>
            <a:r>
              <a:rPr lang="ko-KR" altLang="en-US" sz="2800" b="1" dirty="0">
                <a:latin typeface="Arial" panose="020B0604020202020204" pitchFamily="34" charset="0"/>
              </a:rPr>
              <a:t>모델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282DB95-AADF-4DCB-9310-2E44E0207EE7}"/>
              </a:ext>
            </a:extLst>
          </p:cNvPr>
          <p:cNvCxnSpPr>
            <a:cxnSpLocks/>
          </p:cNvCxnSpPr>
          <p:nvPr/>
        </p:nvCxnSpPr>
        <p:spPr>
          <a:xfrm>
            <a:off x="653145" y="977852"/>
            <a:ext cx="53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9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510AF9C-BE10-456D-A872-3958D08B2C16}"/>
              </a:ext>
            </a:extLst>
          </p:cNvPr>
          <p:cNvSpPr txBox="1"/>
          <p:nvPr/>
        </p:nvSpPr>
        <p:spPr>
          <a:xfrm>
            <a:off x="653145" y="1336880"/>
            <a:ext cx="11538855" cy="50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</a:rPr>
              <a:t>2. AIC </a:t>
            </a:r>
            <a:r>
              <a:rPr lang="ko-KR" altLang="en-US" sz="2000" dirty="0">
                <a:latin typeface="Arial" panose="020B0604020202020204" pitchFamily="34" charset="0"/>
              </a:rPr>
              <a:t>값 비교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3FD57E-6A31-453C-AC0D-09239B4B9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5" y="2039967"/>
            <a:ext cx="7924800" cy="4229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FD9137-A740-48E3-8B88-E8E0E9B54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96" y="0"/>
            <a:ext cx="1723571" cy="685800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6F84582-3D03-4AB9-9C5B-014AD8F991EA}"/>
              </a:ext>
            </a:extLst>
          </p:cNvPr>
          <p:cNvSpPr/>
          <p:nvPr/>
        </p:nvSpPr>
        <p:spPr>
          <a:xfrm>
            <a:off x="9395396" y="238539"/>
            <a:ext cx="1723571" cy="2148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46B409EE-81DB-49DC-B1EF-4A49A3EF71ED}"/>
              </a:ext>
            </a:extLst>
          </p:cNvPr>
          <p:cNvSpPr/>
          <p:nvPr/>
        </p:nvSpPr>
        <p:spPr>
          <a:xfrm rot="16200000" flipH="1">
            <a:off x="8465111" y="13473"/>
            <a:ext cx="609600" cy="1160134"/>
          </a:xfrm>
          <a:prstGeom prst="bentArrow">
            <a:avLst>
              <a:gd name="adj1" fmla="val 18478"/>
              <a:gd name="adj2" fmla="val 25000"/>
              <a:gd name="adj3" fmla="val 25000"/>
              <a:gd name="adj4" fmla="val 4375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659C1-3C91-4B12-8187-F673AAE29026}"/>
              </a:ext>
            </a:extLst>
          </p:cNvPr>
          <p:cNvSpPr txBox="1"/>
          <p:nvPr/>
        </p:nvSpPr>
        <p:spPr>
          <a:xfrm>
            <a:off x="6612836" y="1036825"/>
            <a:ext cx="278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ARIMA(0, 2, 1)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모델 적용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26745C-94A9-4E67-B72D-8E854D4FBC93}"/>
              </a:ext>
            </a:extLst>
          </p:cNvPr>
          <p:cNvSpPr txBox="1"/>
          <p:nvPr/>
        </p:nvSpPr>
        <p:spPr>
          <a:xfrm>
            <a:off x="587828" y="413657"/>
            <a:ext cx="550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Samsung </a:t>
            </a:r>
            <a:r>
              <a:rPr lang="ko-KR" altLang="en-US" sz="2800" b="1" dirty="0">
                <a:latin typeface="Arial" panose="020B0604020202020204" pitchFamily="34" charset="0"/>
              </a:rPr>
              <a:t>주가 분석 </a:t>
            </a:r>
            <a:r>
              <a:rPr lang="en-US" altLang="ko-KR" sz="2800" b="1" dirty="0">
                <a:latin typeface="Arial" panose="020B0604020202020204" pitchFamily="34" charset="0"/>
              </a:rPr>
              <a:t>ARIMA </a:t>
            </a:r>
            <a:r>
              <a:rPr lang="ko-KR" altLang="en-US" sz="2800" b="1" dirty="0">
                <a:latin typeface="Arial" panose="020B0604020202020204" pitchFamily="34" charset="0"/>
              </a:rPr>
              <a:t>모델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9C9188-501A-49D5-8878-0BF95643FD7A}"/>
              </a:ext>
            </a:extLst>
          </p:cNvPr>
          <p:cNvCxnSpPr>
            <a:cxnSpLocks/>
          </p:cNvCxnSpPr>
          <p:nvPr/>
        </p:nvCxnSpPr>
        <p:spPr>
          <a:xfrm>
            <a:off x="653145" y="977852"/>
            <a:ext cx="53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91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510AF9C-BE10-456D-A872-3958D08B2C16}"/>
              </a:ext>
            </a:extLst>
          </p:cNvPr>
          <p:cNvSpPr txBox="1"/>
          <p:nvPr/>
        </p:nvSpPr>
        <p:spPr>
          <a:xfrm>
            <a:off x="741169" y="1378218"/>
            <a:ext cx="492476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1. ACF, PACF, ADF </a:t>
            </a:r>
            <a:r>
              <a:rPr lang="ko-KR" altLang="en-US" dirty="0">
                <a:latin typeface="Arial" panose="020B0604020202020204" pitchFamily="34" charset="0"/>
              </a:rPr>
              <a:t>검정에 의한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파라미터 설정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    ARIMA(0,1,1)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89D8A-F775-40EE-8FBB-8C3F4BBC944B}"/>
              </a:ext>
            </a:extLst>
          </p:cNvPr>
          <p:cNvSpPr txBox="1"/>
          <p:nvPr/>
        </p:nvSpPr>
        <p:spPr>
          <a:xfrm>
            <a:off x="587828" y="413657"/>
            <a:ext cx="550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Samsung </a:t>
            </a:r>
            <a:r>
              <a:rPr lang="ko-KR" altLang="en-US" sz="2800" b="1" dirty="0">
                <a:latin typeface="Arial" panose="020B0604020202020204" pitchFamily="34" charset="0"/>
              </a:rPr>
              <a:t>주가 분석 </a:t>
            </a:r>
            <a:r>
              <a:rPr lang="en-US" altLang="ko-KR" sz="2800" b="1" dirty="0">
                <a:latin typeface="Arial" panose="020B0604020202020204" pitchFamily="34" charset="0"/>
              </a:rPr>
              <a:t>ARIMA </a:t>
            </a:r>
            <a:r>
              <a:rPr lang="ko-KR" altLang="en-US" sz="2800" b="1" dirty="0">
                <a:latin typeface="Arial" panose="020B0604020202020204" pitchFamily="34" charset="0"/>
              </a:rPr>
              <a:t>모델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9C1C9D-49A4-4DEB-A97A-38538F03241E}"/>
              </a:ext>
            </a:extLst>
          </p:cNvPr>
          <p:cNvCxnSpPr>
            <a:cxnSpLocks/>
          </p:cNvCxnSpPr>
          <p:nvPr/>
        </p:nvCxnSpPr>
        <p:spPr>
          <a:xfrm>
            <a:off x="653145" y="977852"/>
            <a:ext cx="53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FB721F-393A-4247-8810-4070B21E2EBB}"/>
              </a:ext>
            </a:extLst>
          </p:cNvPr>
          <p:cNvSpPr txBox="1"/>
          <p:nvPr/>
        </p:nvSpPr>
        <p:spPr>
          <a:xfrm>
            <a:off x="6626516" y="1378218"/>
            <a:ext cx="459471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2. AIC </a:t>
            </a:r>
            <a:r>
              <a:rPr lang="ko-KR" altLang="en-US" dirty="0">
                <a:latin typeface="Arial" panose="020B0604020202020204" pitchFamily="34" charset="0"/>
              </a:rPr>
              <a:t>값에 의한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파라미터 설정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    ARIMA(0,2,1)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2339245-299A-4B1B-8B60-4BFBABF432C4}"/>
              </a:ext>
            </a:extLst>
          </p:cNvPr>
          <p:cNvCxnSpPr>
            <a:cxnSpLocks/>
          </p:cNvCxnSpPr>
          <p:nvPr/>
        </p:nvCxnSpPr>
        <p:spPr>
          <a:xfrm>
            <a:off x="5983559" y="1524046"/>
            <a:ext cx="0" cy="485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1B4421E3-33FA-44C0-AEB8-B07F4163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442" y="2353941"/>
            <a:ext cx="5430864" cy="3429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C3DDA1-482D-44A0-932A-17E43405C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3" y="2353941"/>
            <a:ext cx="5430861" cy="34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5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510AF9C-BE10-456D-A872-3958D08B2C16}"/>
              </a:ext>
            </a:extLst>
          </p:cNvPr>
          <p:cNvSpPr txBox="1"/>
          <p:nvPr/>
        </p:nvSpPr>
        <p:spPr>
          <a:xfrm>
            <a:off x="741169" y="1378218"/>
            <a:ext cx="492476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1. ACF, PACF, ADF </a:t>
            </a:r>
            <a:r>
              <a:rPr lang="ko-KR" altLang="en-US" dirty="0">
                <a:latin typeface="Arial" panose="020B0604020202020204" pitchFamily="34" charset="0"/>
              </a:rPr>
              <a:t>검정에 의한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파라미터 설정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    ARIMA(0,1,1)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89D8A-F775-40EE-8FBB-8C3F4BBC944B}"/>
              </a:ext>
            </a:extLst>
          </p:cNvPr>
          <p:cNvSpPr txBox="1"/>
          <p:nvPr/>
        </p:nvSpPr>
        <p:spPr>
          <a:xfrm>
            <a:off x="587828" y="413657"/>
            <a:ext cx="550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Samsung </a:t>
            </a:r>
            <a:r>
              <a:rPr lang="ko-KR" altLang="en-US" sz="2800" b="1" dirty="0">
                <a:latin typeface="Arial" panose="020B0604020202020204" pitchFamily="34" charset="0"/>
              </a:rPr>
              <a:t>주가 분석 </a:t>
            </a:r>
            <a:r>
              <a:rPr lang="en-US" altLang="ko-KR" sz="2800" b="1" dirty="0">
                <a:latin typeface="Arial" panose="020B0604020202020204" pitchFamily="34" charset="0"/>
              </a:rPr>
              <a:t>ARIMA </a:t>
            </a:r>
            <a:r>
              <a:rPr lang="ko-KR" altLang="en-US" sz="2800" b="1" dirty="0">
                <a:latin typeface="Arial" panose="020B0604020202020204" pitchFamily="34" charset="0"/>
              </a:rPr>
              <a:t>모델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9C1C9D-49A4-4DEB-A97A-38538F03241E}"/>
              </a:ext>
            </a:extLst>
          </p:cNvPr>
          <p:cNvCxnSpPr>
            <a:cxnSpLocks/>
          </p:cNvCxnSpPr>
          <p:nvPr/>
        </p:nvCxnSpPr>
        <p:spPr>
          <a:xfrm>
            <a:off x="653145" y="977852"/>
            <a:ext cx="53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FB721F-393A-4247-8810-4070B21E2EBB}"/>
              </a:ext>
            </a:extLst>
          </p:cNvPr>
          <p:cNvSpPr txBox="1"/>
          <p:nvPr/>
        </p:nvSpPr>
        <p:spPr>
          <a:xfrm>
            <a:off x="6626516" y="1378218"/>
            <a:ext cx="459471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2. AIC </a:t>
            </a:r>
            <a:r>
              <a:rPr lang="ko-KR" altLang="en-US" dirty="0">
                <a:latin typeface="Arial" panose="020B0604020202020204" pitchFamily="34" charset="0"/>
              </a:rPr>
              <a:t>값에 의한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파라미터 설정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    ARIMA(0,2,1)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2339245-299A-4B1B-8B60-4BFBABF432C4}"/>
              </a:ext>
            </a:extLst>
          </p:cNvPr>
          <p:cNvCxnSpPr>
            <a:cxnSpLocks/>
          </p:cNvCxnSpPr>
          <p:nvPr/>
        </p:nvCxnSpPr>
        <p:spPr>
          <a:xfrm>
            <a:off x="5983559" y="1524046"/>
            <a:ext cx="0" cy="485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C3C934A-C096-4AE9-95E4-90210102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49" y="2268406"/>
            <a:ext cx="5180116" cy="36117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06D771-A97F-4CB1-A986-6B340FA69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50" y="2255807"/>
            <a:ext cx="5117381" cy="36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7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510AF9C-BE10-456D-A872-3958D08B2C16}"/>
              </a:ext>
            </a:extLst>
          </p:cNvPr>
          <p:cNvSpPr txBox="1"/>
          <p:nvPr/>
        </p:nvSpPr>
        <p:spPr>
          <a:xfrm>
            <a:off x="741169" y="1378218"/>
            <a:ext cx="492476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1. ACF, PACF, ADF </a:t>
            </a:r>
            <a:r>
              <a:rPr lang="ko-KR" altLang="en-US" dirty="0">
                <a:latin typeface="Arial" panose="020B0604020202020204" pitchFamily="34" charset="0"/>
              </a:rPr>
              <a:t>검정에 의한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파라미터 설정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    ARIMA(0,1,1)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89D8A-F775-40EE-8FBB-8C3F4BBC944B}"/>
              </a:ext>
            </a:extLst>
          </p:cNvPr>
          <p:cNvSpPr txBox="1"/>
          <p:nvPr/>
        </p:nvSpPr>
        <p:spPr>
          <a:xfrm>
            <a:off x="587828" y="413657"/>
            <a:ext cx="550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</a:rPr>
              <a:t>Samsung </a:t>
            </a:r>
            <a:r>
              <a:rPr lang="ko-KR" altLang="en-US" sz="2800" b="1" dirty="0">
                <a:latin typeface="Arial" panose="020B0604020202020204" pitchFamily="34" charset="0"/>
              </a:rPr>
              <a:t>주가 분석 </a:t>
            </a:r>
            <a:r>
              <a:rPr lang="en-US" altLang="ko-KR" sz="2800" b="1" dirty="0">
                <a:latin typeface="Arial" panose="020B0604020202020204" pitchFamily="34" charset="0"/>
              </a:rPr>
              <a:t>ARIMA </a:t>
            </a:r>
            <a:r>
              <a:rPr lang="ko-KR" altLang="en-US" sz="2800" b="1" dirty="0">
                <a:latin typeface="Arial" panose="020B0604020202020204" pitchFamily="34" charset="0"/>
              </a:rPr>
              <a:t>모델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9C1C9D-49A4-4DEB-A97A-38538F03241E}"/>
              </a:ext>
            </a:extLst>
          </p:cNvPr>
          <p:cNvCxnSpPr>
            <a:cxnSpLocks/>
          </p:cNvCxnSpPr>
          <p:nvPr/>
        </p:nvCxnSpPr>
        <p:spPr>
          <a:xfrm>
            <a:off x="653145" y="977852"/>
            <a:ext cx="53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FB721F-393A-4247-8810-4070B21E2EBB}"/>
              </a:ext>
            </a:extLst>
          </p:cNvPr>
          <p:cNvSpPr txBox="1"/>
          <p:nvPr/>
        </p:nvSpPr>
        <p:spPr>
          <a:xfrm>
            <a:off x="6626516" y="1378218"/>
            <a:ext cx="459471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2. AIC </a:t>
            </a:r>
            <a:r>
              <a:rPr lang="ko-KR" altLang="en-US" dirty="0">
                <a:latin typeface="Arial" panose="020B0604020202020204" pitchFamily="34" charset="0"/>
              </a:rPr>
              <a:t>값에 의한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파라미터 설정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</a:rPr>
              <a:t>    ARIMA(0,2,1)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2339245-299A-4B1B-8B60-4BFBABF432C4}"/>
              </a:ext>
            </a:extLst>
          </p:cNvPr>
          <p:cNvCxnSpPr>
            <a:cxnSpLocks/>
          </p:cNvCxnSpPr>
          <p:nvPr/>
        </p:nvCxnSpPr>
        <p:spPr>
          <a:xfrm>
            <a:off x="5983559" y="1524046"/>
            <a:ext cx="0" cy="485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48B2A0C-941D-404E-A827-A35E4A58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64" y="2296394"/>
            <a:ext cx="4476175" cy="41147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9D463A-E4E7-4E6E-9C4B-75403359E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516" y="2296339"/>
            <a:ext cx="4476175" cy="40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5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334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ARIMA (Autoregressive Integrated Moving Average)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 (Autoregressive Integrated Moving Average)</dc:title>
  <dc:creator>jaehwan0995@gmail.com</dc:creator>
  <cp:lastModifiedBy>jaehwan0995@gmail.com</cp:lastModifiedBy>
  <cp:revision>38</cp:revision>
  <dcterms:created xsi:type="dcterms:W3CDTF">2020-09-09T04:59:41Z</dcterms:created>
  <dcterms:modified xsi:type="dcterms:W3CDTF">2020-09-09T08:55:48Z</dcterms:modified>
</cp:coreProperties>
</file>