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6858000" cy="9906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80" d="100"/>
          <a:sy n="180" d="100"/>
        </p:scale>
        <p:origin x="924" y="-5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57250" y="1621191"/>
            <a:ext cx="5143500" cy="3448756"/>
          </a:xfrm>
        </p:spPr>
        <p:txBody>
          <a:bodyPr anchor="b"/>
          <a:lstStyle>
            <a:lvl1pPr algn="ctr">
              <a:defRPr sz="8666"/>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857250" y="5202944"/>
            <a:ext cx="5143500"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140507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401558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761060" y="761294"/>
            <a:ext cx="831354" cy="1212567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265212" y="761294"/>
            <a:ext cx="2410122" cy="1212567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176966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416816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467916" y="2469622"/>
            <a:ext cx="5915025" cy="4120620"/>
          </a:xfrm>
        </p:spPr>
        <p:txBody>
          <a:bodyPr anchor="b"/>
          <a:lstStyle>
            <a:lvl1pPr>
              <a:defRPr sz="8666"/>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67916" y="6629225"/>
            <a:ext cx="5915025" cy="2166937"/>
          </a:xfrm>
        </p:spPr>
        <p:txBody>
          <a:bodyPr/>
          <a:lstStyle>
            <a:lvl1pPr marL="0" indent="0">
              <a:buNone/>
              <a:defRPr sz="3467">
                <a:solidFill>
                  <a:schemeClr val="tx1">
                    <a:tint val="75000"/>
                  </a:schemeClr>
                </a:solidFill>
              </a:defRPr>
            </a:lvl1pPr>
            <a:lvl2pPr marL="660380" indent="0">
              <a:buNone/>
              <a:defRPr sz="2889">
                <a:solidFill>
                  <a:schemeClr val="tx1">
                    <a:tint val="75000"/>
                  </a:schemeClr>
                </a:solidFill>
              </a:defRPr>
            </a:lvl2pPr>
            <a:lvl3pPr marL="1320759" indent="0">
              <a:buNone/>
              <a:defRPr sz="2600">
                <a:solidFill>
                  <a:schemeClr val="tx1">
                    <a:tint val="75000"/>
                  </a:schemeClr>
                </a:solidFill>
              </a:defRPr>
            </a:lvl3pPr>
            <a:lvl4pPr marL="1981139" indent="0">
              <a:buNone/>
              <a:defRPr sz="2311">
                <a:solidFill>
                  <a:schemeClr val="tx1">
                    <a:tint val="75000"/>
                  </a:schemeClr>
                </a:solidFill>
              </a:defRPr>
            </a:lvl4pPr>
            <a:lvl5pPr marL="2641519" indent="0">
              <a:buNone/>
              <a:defRPr sz="2311">
                <a:solidFill>
                  <a:schemeClr val="tx1">
                    <a:tint val="75000"/>
                  </a:schemeClr>
                </a:solidFill>
              </a:defRPr>
            </a:lvl5pPr>
            <a:lvl6pPr marL="3301898" indent="0">
              <a:buNone/>
              <a:defRPr sz="2311">
                <a:solidFill>
                  <a:schemeClr val="tx1">
                    <a:tint val="75000"/>
                  </a:schemeClr>
                </a:solidFill>
              </a:defRPr>
            </a:lvl6pPr>
            <a:lvl7pPr marL="3962278" indent="0">
              <a:buNone/>
              <a:defRPr sz="2311">
                <a:solidFill>
                  <a:schemeClr val="tx1">
                    <a:tint val="75000"/>
                  </a:schemeClr>
                </a:solidFill>
              </a:defRPr>
            </a:lvl7pPr>
            <a:lvl8pPr marL="4622658" indent="0">
              <a:buNone/>
              <a:defRPr sz="2311">
                <a:solidFill>
                  <a:schemeClr val="tx1">
                    <a:tint val="75000"/>
                  </a:schemeClr>
                </a:solidFill>
              </a:defRPr>
            </a:lvl8pPr>
            <a:lvl9pPr marL="5283037" indent="0">
              <a:buNone/>
              <a:defRPr sz="2311">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353979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265212" y="3808766"/>
            <a:ext cx="1620738" cy="9078206"/>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971675" y="3808766"/>
            <a:ext cx="1620739" cy="9078206"/>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104425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72381" y="527404"/>
            <a:ext cx="5915025" cy="1914702"/>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72381" y="2428347"/>
            <a:ext cx="2901255"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72381" y="3618442"/>
            <a:ext cx="2901255" cy="532218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3471863" y="2428347"/>
            <a:ext cx="2915543"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3471863" y="3618442"/>
            <a:ext cx="2915543" cy="532218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419369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306616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117868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72381" y="660400"/>
            <a:ext cx="2211883" cy="2311400"/>
          </a:xfrm>
        </p:spPr>
        <p:txBody>
          <a:bodyPr anchor="b"/>
          <a:lstStyle>
            <a:lvl1pPr>
              <a:defRPr sz="4622"/>
            </a:lvl1pPr>
          </a:lstStyle>
          <a:p>
            <a:r>
              <a:rPr lang="ko-KR" altLang="en-US" smtClean="0"/>
              <a:t>마스터 제목 스타일 편집</a:t>
            </a:r>
            <a:endParaRPr lang="ko-KR" altLang="en-US"/>
          </a:p>
        </p:txBody>
      </p:sp>
      <p:sp>
        <p:nvSpPr>
          <p:cNvPr id="3" name="내용 개체 틀 2"/>
          <p:cNvSpPr>
            <a:spLocks noGrp="1"/>
          </p:cNvSpPr>
          <p:nvPr>
            <p:ph idx="1"/>
          </p:nvPr>
        </p:nvSpPr>
        <p:spPr>
          <a:xfrm>
            <a:off x="2915543" y="1426281"/>
            <a:ext cx="3471863"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150093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72381" y="660400"/>
            <a:ext cx="2211883" cy="2311400"/>
          </a:xfrm>
        </p:spPr>
        <p:txBody>
          <a:bodyPr anchor="b"/>
          <a:lstStyle>
            <a:lvl1pPr>
              <a:defRPr sz="4622"/>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915543" y="1426281"/>
            <a:ext cx="3471863" cy="7039681"/>
          </a:xfrm>
        </p:spPr>
        <p:txBody>
          <a:bodyPr/>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endParaRPr lang="ko-KR" altLang="en-US"/>
          </a:p>
        </p:txBody>
      </p:sp>
      <p:sp>
        <p:nvSpPr>
          <p:cNvPr id="4" name="텍스트 개체 틀 3"/>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B551F82-2D36-4C3C-A64C-ABE3D5BFAC11}" type="datetimeFigureOut">
              <a:rPr lang="ko-KR" altLang="en-US" smtClean="0"/>
              <a:t>2016-07-07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116798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1733">
                <a:solidFill>
                  <a:schemeClr val="tx1">
                    <a:tint val="75000"/>
                  </a:schemeClr>
                </a:solidFill>
              </a:defRPr>
            </a:lvl1pPr>
          </a:lstStyle>
          <a:p>
            <a:fld id="{8B551F82-2D36-4C3C-A64C-ABE3D5BFAC11}" type="datetimeFigureOut">
              <a:rPr lang="ko-KR" altLang="en-US" smtClean="0"/>
              <a:t>2016-07-07</a:t>
            </a:fld>
            <a:endParaRPr lang="ko-KR" altLang="en-US"/>
          </a:p>
        </p:txBody>
      </p:sp>
      <p:sp>
        <p:nvSpPr>
          <p:cNvPr id="5" name="바닥글 개체 틀 4"/>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1733">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1733">
                <a:solidFill>
                  <a:schemeClr val="tx1">
                    <a:tint val="75000"/>
                  </a:schemeClr>
                </a:solidFill>
              </a:defRPr>
            </a:lvl1pPr>
          </a:lstStyle>
          <a:p>
            <a:fld id="{715B8C69-F233-4F55-AE70-34AC2633CAD0}" type="slidenum">
              <a:rPr lang="ko-KR" altLang="en-US" smtClean="0"/>
              <a:t>‹#›</a:t>
            </a:fld>
            <a:endParaRPr lang="ko-KR" altLang="en-US"/>
          </a:p>
        </p:txBody>
      </p:sp>
    </p:spTree>
    <p:extLst>
      <p:ext uri="{BB962C8B-B14F-4D97-AF65-F5344CB8AC3E}">
        <p14:creationId xmlns:p14="http://schemas.microsoft.com/office/powerpoint/2010/main" val="2641471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20759" rtl="0" eaLnBrk="1" latinLnBrk="1"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1"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1"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1"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ko-KR"/>
      </a:defPPr>
      <a:lvl1pPr marL="0" algn="l" defTabSz="1320759" rtl="0" eaLnBrk="1" latinLnBrk="1" hangingPunct="1">
        <a:defRPr sz="2600" kern="1200">
          <a:solidFill>
            <a:schemeClr val="tx1"/>
          </a:solidFill>
          <a:latin typeface="+mn-lt"/>
          <a:ea typeface="+mn-ea"/>
          <a:cs typeface="+mn-cs"/>
        </a:defRPr>
      </a:lvl1pPr>
      <a:lvl2pPr marL="660380" algn="l" defTabSz="1320759" rtl="0" eaLnBrk="1" latinLnBrk="1" hangingPunct="1">
        <a:defRPr sz="2600" kern="1200">
          <a:solidFill>
            <a:schemeClr val="tx1"/>
          </a:solidFill>
          <a:latin typeface="+mn-lt"/>
          <a:ea typeface="+mn-ea"/>
          <a:cs typeface="+mn-cs"/>
        </a:defRPr>
      </a:lvl2pPr>
      <a:lvl3pPr marL="1320759" algn="l" defTabSz="1320759" rtl="0" eaLnBrk="1" latinLnBrk="1" hangingPunct="1">
        <a:defRPr sz="2600" kern="1200">
          <a:solidFill>
            <a:schemeClr val="tx1"/>
          </a:solidFill>
          <a:latin typeface="+mn-lt"/>
          <a:ea typeface="+mn-ea"/>
          <a:cs typeface="+mn-cs"/>
        </a:defRPr>
      </a:lvl3pPr>
      <a:lvl4pPr marL="1981139" algn="l" defTabSz="1320759" rtl="0" eaLnBrk="1" latinLnBrk="1" hangingPunct="1">
        <a:defRPr sz="2600" kern="1200">
          <a:solidFill>
            <a:schemeClr val="tx1"/>
          </a:solidFill>
          <a:latin typeface="+mn-lt"/>
          <a:ea typeface="+mn-ea"/>
          <a:cs typeface="+mn-cs"/>
        </a:defRPr>
      </a:lvl4pPr>
      <a:lvl5pPr marL="2641519" algn="l" defTabSz="1320759" rtl="0" eaLnBrk="1" latinLnBrk="1" hangingPunct="1">
        <a:defRPr sz="2600" kern="1200">
          <a:solidFill>
            <a:schemeClr val="tx1"/>
          </a:solidFill>
          <a:latin typeface="+mn-lt"/>
          <a:ea typeface="+mn-ea"/>
          <a:cs typeface="+mn-cs"/>
        </a:defRPr>
      </a:lvl5pPr>
      <a:lvl6pPr marL="3301898" algn="l" defTabSz="1320759" rtl="0" eaLnBrk="1" latinLnBrk="1" hangingPunct="1">
        <a:defRPr sz="2600" kern="1200">
          <a:solidFill>
            <a:schemeClr val="tx1"/>
          </a:solidFill>
          <a:latin typeface="+mn-lt"/>
          <a:ea typeface="+mn-ea"/>
          <a:cs typeface="+mn-cs"/>
        </a:defRPr>
      </a:lvl6pPr>
      <a:lvl7pPr marL="3962278" algn="l" defTabSz="1320759" rtl="0" eaLnBrk="1" latinLnBrk="1" hangingPunct="1">
        <a:defRPr sz="2600" kern="1200">
          <a:solidFill>
            <a:schemeClr val="tx1"/>
          </a:solidFill>
          <a:latin typeface="+mn-lt"/>
          <a:ea typeface="+mn-ea"/>
          <a:cs typeface="+mn-cs"/>
        </a:defRPr>
      </a:lvl7pPr>
      <a:lvl8pPr marL="4622658" algn="l" defTabSz="1320759" rtl="0" eaLnBrk="1" latinLnBrk="1" hangingPunct="1">
        <a:defRPr sz="2600" kern="1200">
          <a:solidFill>
            <a:schemeClr val="tx1"/>
          </a:solidFill>
          <a:latin typeface="+mn-lt"/>
          <a:ea typeface="+mn-ea"/>
          <a:cs typeface="+mn-cs"/>
        </a:defRPr>
      </a:lvl8pPr>
      <a:lvl9pPr marL="5283037" algn="l" defTabSz="1320759" rtl="0" eaLnBrk="1" latinLnBrk="1"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channelofchaos.blogspot.kr/2007/08/svm_10.html" TargetMode="Externa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nvestopedia.com/terms/o/overreaction.asp?layout=infini&amp;v=5D&amp;adtest=5D&amp;ato=3000"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200416" y="275573"/>
            <a:ext cx="3244242" cy="9242992"/>
          </a:xfrm>
          <a:prstGeom prst="rect">
            <a:avLst/>
          </a:prstGeom>
          <a:noFill/>
          <a:ln w="6350">
            <a:solidFill>
              <a:schemeClr val="tx1"/>
            </a:solidFill>
          </a:ln>
        </p:spPr>
        <p:txBody>
          <a:bodyPr wrap="square" lIns="36000" tIns="36000" rIns="36000" bIns="36000" rtlCol="0">
            <a:noAutofit/>
          </a:bodyPr>
          <a:lstStyle/>
          <a:p>
            <a:r>
              <a:rPr lang="ko-KR" altLang="en-US" sz="900" smtClean="0"/>
              <a:t>데이터의 유형 </a:t>
            </a:r>
            <a:endParaRPr lang="en-US" altLang="ko-KR" sz="900" smtClean="0"/>
          </a:p>
          <a:p>
            <a:endParaRPr lang="en-US" altLang="ko-KR" sz="900"/>
          </a:p>
          <a:p>
            <a:r>
              <a:rPr lang="en-US" altLang="ko-KR" sz="900">
                <a:latin typeface="휴먼엑스포" panose="02030504000101010101" pitchFamily="18" charset="-127"/>
                <a:ea typeface="휴먼엑스포" panose="02030504000101010101" pitchFamily="18" charset="-127"/>
              </a:rPr>
              <a:t>- </a:t>
            </a:r>
            <a:r>
              <a:rPr lang="ko-KR" altLang="en-US" sz="900">
                <a:latin typeface="휴먼엑스포" panose="02030504000101010101" pitchFamily="18" charset="-127"/>
                <a:ea typeface="휴먼엑스포" panose="02030504000101010101" pitchFamily="18" charset="-127"/>
              </a:rPr>
              <a:t>범주형 </a:t>
            </a:r>
            <a:r>
              <a:rPr lang="en-US" altLang="ko-KR" sz="900">
                <a:latin typeface="휴먼엑스포" panose="02030504000101010101" pitchFamily="18" charset="-127"/>
                <a:ea typeface="휴먼엑스포" panose="02030504000101010101" pitchFamily="18" charset="-127"/>
              </a:rPr>
              <a:t>( Categorical  or Attribute ) </a:t>
            </a:r>
          </a:p>
          <a:p>
            <a:r>
              <a:rPr lang="en-US" altLang="ko-KR" sz="900">
                <a:latin typeface="휴먼엑스포" panose="02030504000101010101" pitchFamily="18" charset="-127"/>
                <a:ea typeface="휴먼엑스포" panose="02030504000101010101" pitchFamily="18" charset="-127"/>
              </a:rPr>
              <a:t>- </a:t>
            </a:r>
            <a:r>
              <a:rPr lang="ko-KR" altLang="en-US" sz="900">
                <a:latin typeface="휴먼엑스포" panose="02030504000101010101" pitchFamily="18" charset="-127"/>
                <a:ea typeface="휴먼엑스포" panose="02030504000101010101" pitchFamily="18" charset="-127"/>
              </a:rPr>
              <a:t>이산형 </a:t>
            </a:r>
            <a:r>
              <a:rPr lang="en-US" altLang="ko-KR" sz="900">
                <a:latin typeface="휴먼엑스포" panose="02030504000101010101" pitchFamily="18" charset="-127"/>
                <a:ea typeface="휴먼엑스포" panose="02030504000101010101" pitchFamily="18" charset="-127"/>
              </a:rPr>
              <a:t>( Discrete )</a:t>
            </a:r>
          </a:p>
          <a:p>
            <a:r>
              <a:rPr lang="en-US" altLang="ko-KR" sz="900">
                <a:latin typeface="휴먼엑스포" panose="02030504000101010101" pitchFamily="18" charset="-127"/>
                <a:ea typeface="휴먼엑스포" panose="02030504000101010101" pitchFamily="18" charset="-127"/>
              </a:rPr>
              <a:t>- </a:t>
            </a:r>
            <a:r>
              <a:rPr lang="ko-KR" altLang="en-US" sz="900">
                <a:latin typeface="휴먼엑스포" panose="02030504000101010101" pitchFamily="18" charset="-127"/>
                <a:ea typeface="휴먼엑스포" panose="02030504000101010101" pitchFamily="18" charset="-127"/>
              </a:rPr>
              <a:t>연속형 </a:t>
            </a:r>
            <a:r>
              <a:rPr lang="en-US" altLang="ko-KR" sz="900">
                <a:latin typeface="휴먼엑스포" panose="02030504000101010101" pitchFamily="18" charset="-127"/>
                <a:ea typeface="휴먼엑스포" panose="02030504000101010101" pitchFamily="18" charset="-127"/>
              </a:rPr>
              <a:t>( Continuios ) </a:t>
            </a:r>
          </a:p>
          <a:p>
            <a:endParaRPr lang="en-US" altLang="ko-KR" sz="900">
              <a:latin typeface="휴먼엑스포" panose="02030504000101010101" pitchFamily="18" charset="-127"/>
              <a:ea typeface="휴먼엑스포" panose="02030504000101010101" pitchFamily="18" charset="-127"/>
            </a:endParaRPr>
          </a:p>
          <a:p>
            <a:r>
              <a:rPr lang="en-US" altLang="ko-KR" sz="900">
                <a:latin typeface="휴먼엑스포" panose="02030504000101010101" pitchFamily="18" charset="-127"/>
                <a:ea typeface="휴먼엑스포" panose="02030504000101010101" pitchFamily="18" charset="-127"/>
              </a:rPr>
              <a:t>- Descriptive Statistic : </a:t>
            </a:r>
            <a:r>
              <a:rPr lang="ko-KR" altLang="en-US" sz="900">
                <a:latin typeface="휴먼엑스포" panose="02030504000101010101" pitchFamily="18" charset="-127"/>
                <a:ea typeface="휴먼엑스포" panose="02030504000101010101" pitchFamily="18" charset="-127"/>
              </a:rPr>
              <a:t>기술 통계</a:t>
            </a:r>
            <a:endParaRPr lang="en-US" altLang="ko-KR" sz="900">
              <a:latin typeface="휴먼엑스포" panose="02030504000101010101" pitchFamily="18" charset="-127"/>
              <a:ea typeface="휴먼엑스포" panose="02030504000101010101" pitchFamily="18" charset="-127"/>
            </a:endParaRPr>
          </a:p>
          <a:p>
            <a:r>
              <a:rPr lang="en-US" altLang="ko-KR" sz="900">
                <a:latin typeface="휴먼엑스포" panose="02030504000101010101" pitchFamily="18" charset="-127"/>
                <a:ea typeface="휴먼엑스포" panose="02030504000101010101" pitchFamily="18" charset="-127"/>
              </a:rPr>
              <a:t>- Inferential Statistic : </a:t>
            </a:r>
            <a:r>
              <a:rPr lang="ko-KR" altLang="en-US" sz="900">
                <a:latin typeface="휴먼엑스포" panose="02030504000101010101" pitchFamily="18" charset="-127"/>
                <a:ea typeface="휴먼엑스포" panose="02030504000101010101" pitchFamily="18" charset="-127"/>
              </a:rPr>
              <a:t>추리 통계</a:t>
            </a:r>
            <a:endParaRPr lang="en-US" altLang="ko-KR" sz="900">
              <a:latin typeface="휴먼엑스포" panose="02030504000101010101" pitchFamily="18" charset="-127"/>
              <a:ea typeface="휴먼엑스포" panose="02030504000101010101" pitchFamily="18" charset="-127"/>
            </a:endParaRPr>
          </a:p>
          <a:p>
            <a:endParaRPr lang="en-US" altLang="ko-KR" sz="900">
              <a:latin typeface="휴먼엑스포" panose="02030504000101010101" pitchFamily="18" charset="-127"/>
              <a:ea typeface="휴먼엑스포" panose="02030504000101010101" pitchFamily="18" charset="-127"/>
            </a:endParaRPr>
          </a:p>
          <a:p>
            <a:r>
              <a:rPr lang="en-US" altLang="ko-KR" sz="900">
                <a:latin typeface="휴먼엑스포" panose="02030504000101010101" pitchFamily="18" charset="-127"/>
                <a:ea typeface="휴먼엑스포" panose="02030504000101010101" pitchFamily="18" charset="-127"/>
              </a:rPr>
              <a:t>- Population : </a:t>
            </a:r>
            <a:r>
              <a:rPr lang="ko-KR" altLang="en-US" sz="900">
                <a:latin typeface="휴먼엑스포" panose="02030504000101010101" pitchFamily="18" charset="-127"/>
                <a:ea typeface="휴먼엑스포" panose="02030504000101010101" pitchFamily="18" charset="-127"/>
              </a:rPr>
              <a:t>모집단</a:t>
            </a:r>
            <a:endParaRPr lang="en-US" altLang="ko-KR" sz="900">
              <a:latin typeface="휴먼엑스포" panose="02030504000101010101" pitchFamily="18" charset="-127"/>
              <a:ea typeface="휴먼엑스포" panose="02030504000101010101" pitchFamily="18" charset="-127"/>
            </a:endParaRPr>
          </a:p>
          <a:p>
            <a:r>
              <a:rPr lang="en-US" altLang="ko-KR" sz="900">
                <a:latin typeface="휴먼엑스포" panose="02030504000101010101" pitchFamily="18" charset="-127"/>
                <a:ea typeface="휴먼엑스포" panose="02030504000101010101" pitchFamily="18" charset="-127"/>
              </a:rPr>
              <a:t>- Parameter : </a:t>
            </a:r>
            <a:r>
              <a:rPr lang="ko-KR" altLang="en-US" sz="900">
                <a:latin typeface="휴먼엑스포" panose="02030504000101010101" pitchFamily="18" charset="-127"/>
                <a:ea typeface="휴먼엑스포" panose="02030504000101010101" pitchFamily="18" charset="-127"/>
              </a:rPr>
              <a:t>모수</a:t>
            </a:r>
            <a:endParaRPr lang="en-US" altLang="ko-KR" sz="900">
              <a:latin typeface="휴먼엑스포" panose="02030504000101010101" pitchFamily="18" charset="-127"/>
              <a:ea typeface="휴먼엑스포" panose="02030504000101010101" pitchFamily="18" charset="-127"/>
            </a:endParaRPr>
          </a:p>
          <a:p>
            <a:endParaRPr lang="en-US" altLang="ko-KR" sz="900"/>
          </a:p>
          <a:p>
            <a:r>
              <a:rPr lang="en-US" altLang="ko-KR" sz="900" smtClean="0"/>
              <a:t>- </a:t>
            </a:r>
            <a:r>
              <a:rPr lang="en-US" altLang="ko-KR" sz="900" smtClean="0">
                <a:latin typeface="휴먼엑스포" panose="02030504000101010101" pitchFamily="18" charset="-127"/>
                <a:ea typeface="휴먼엑스포" panose="02030504000101010101" pitchFamily="18" charset="-127"/>
              </a:rPr>
              <a:t>Sample : </a:t>
            </a:r>
            <a:r>
              <a:rPr lang="ko-KR" altLang="en-US" sz="900" smtClean="0">
                <a:latin typeface="휴먼엑스포" panose="02030504000101010101" pitchFamily="18" charset="-127"/>
                <a:ea typeface="휴먼엑스포" panose="02030504000101010101" pitchFamily="18" charset="-127"/>
              </a:rPr>
              <a:t>표본</a:t>
            </a:r>
            <a:endParaRPr lang="en-US" altLang="ko-KR" sz="900" smtClean="0">
              <a:latin typeface="휴먼엑스포" panose="02030504000101010101" pitchFamily="18" charset="-127"/>
              <a:ea typeface="휴먼엑스포" panose="02030504000101010101" pitchFamily="18" charset="-127"/>
            </a:endParaRPr>
          </a:p>
          <a:p>
            <a:r>
              <a:rPr lang="en-US" altLang="ko-KR" sz="900">
                <a:latin typeface="휴먼엑스포" panose="02030504000101010101" pitchFamily="18" charset="-127"/>
                <a:ea typeface="휴먼엑스포" panose="02030504000101010101" pitchFamily="18" charset="-127"/>
              </a:rPr>
              <a:t>- </a:t>
            </a:r>
            <a:r>
              <a:rPr lang="en-US" altLang="ko-KR" sz="900" smtClean="0">
                <a:latin typeface="휴먼엑스포" panose="02030504000101010101" pitchFamily="18" charset="-127"/>
                <a:ea typeface="휴먼엑스포" panose="02030504000101010101" pitchFamily="18" charset="-127"/>
              </a:rPr>
              <a:t>Statistic : </a:t>
            </a:r>
            <a:r>
              <a:rPr lang="ko-KR" altLang="en-US" sz="900" smtClean="0">
                <a:latin typeface="휴먼엑스포" panose="02030504000101010101" pitchFamily="18" charset="-127"/>
                <a:ea typeface="휴먼엑스포" panose="02030504000101010101" pitchFamily="18" charset="-127"/>
              </a:rPr>
              <a:t>통계량</a:t>
            </a:r>
            <a:endParaRPr lang="en-US" altLang="ko-KR" sz="900" smtClean="0">
              <a:latin typeface="휴먼엑스포" panose="02030504000101010101" pitchFamily="18" charset="-127"/>
              <a:ea typeface="휴먼엑스포" panose="02030504000101010101" pitchFamily="18" charset="-127"/>
            </a:endParaRPr>
          </a:p>
          <a:p>
            <a:endParaRPr lang="en-US" altLang="ko-KR" sz="900">
              <a:latin typeface="휴먼엑스포" panose="02030504000101010101" pitchFamily="18" charset="-127"/>
              <a:ea typeface="휴먼엑스포" panose="02030504000101010101" pitchFamily="18" charset="-127"/>
            </a:endParaRPr>
          </a:p>
          <a:p>
            <a:endParaRPr lang="en-US" altLang="ko-KR" sz="900" smtClean="0"/>
          </a:p>
          <a:p>
            <a:r>
              <a:rPr lang="en-US" altLang="ko-KR" sz="900" smtClean="0"/>
              <a:t>- </a:t>
            </a:r>
            <a:r>
              <a:rPr lang="en-US" altLang="ko-KR" sz="900" b="1"/>
              <a:t>Type I </a:t>
            </a:r>
            <a:r>
              <a:rPr lang="en-US" altLang="ko-KR" sz="900" b="1" smtClean="0"/>
              <a:t>error : </a:t>
            </a:r>
            <a:r>
              <a:rPr lang="en-US" altLang="ko-KR" sz="900" b="1"/>
              <a:t>1</a:t>
            </a:r>
            <a:r>
              <a:rPr lang="ko-KR" altLang="en-US" sz="900" b="1" smtClean="0"/>
              <a:t>종오류</a:t>
            </a:r>
            <a:endParaRPr lang="en-US" altLang="ko-KR" sz="900" b="1" smtClean="0"/>
          </a:p>
          <a:p>
            <a:r>
              <a:rPr lang="en-US" altLang="ko-KR" sz="900" b="1" smtClean="0"/>
              <a:t>- </a:t>
            </a:r>
            <a:r>
              <a:rPr lang="en-US" altLang="ko-KR" sz="900" b="1"/>
              <a:t>Type II </a:t>
            </a:r>
            <a:r>
              <a:rPr lang="en-US" altLang="ko-KR" sz="900" b="1" smtClean="0"/>
              <a:t>error : </a:t>
            </a:r>
            <a:r>
              <a:rPr lang="en-US" altLang="ko-KR" sz="900" b="1"/>
              <a:t>2</a:t>
            </a:r>
            <a:r>
              <a:rPr lang="ko-KR" altLang="en-US" sz="900" b="1" smtClean="0"/>
              <a:t>종오류</a:t>
            </a:r>
            <a:endParaRPr lang="en-US" altLang="ko-KR" sz="900" b="1" smtClean="0"/>
          </a:p>
          <a:p>
            <a:endParaRPr lang="en-US" altLang="ko-KR" sz="900" b="1"/>
          </a:p>
          <a:p>
            <a:r>
              <a:rPr lang="en-US" altLang="ko-KR" sz="900" b="1" smtClean="0"/>
              <a:t>- hypothesis : </a:t>
            </a:r>
            <a:r>
              <a:rPr lang="ko-KR" altLang="en-US" sz="900" b="1" smtClean="0"/>
              <a:t>가설</a:t>
            </a:r>
            <a:endParaRPr lang="en-US" altLang="ko-KR" sz="900" b="1" smtClean="0"/>
          </a:p>
          <a:p>
            <a:r>
              <a:rPr lang="en-US" altLang="ko-KR" sz="900" b="1" smtClean="0"/>
              <a:t>- </a:t>
            </a:r>
            <a:r>
              <a:rPr lang="en-US" altLang="ko-KR" sz="900" b="1"/>
              <a:t>hypothesis </a:t>
            </a:r>
            <a:r>
              <a:rPr lang="en-US" altLang="ko-KR" sz="900" b="1" smtClean="0"/>
              <a:t>testing : </a:t>
            </a:r>
            <a:r>
              <a:rPr lang="ko-KR" altLang="en-US" sz="900" b="1" smtClean="0"/>
              <a:t>가설검정</a:t>
            </a:r>
            <a:endParaRPr lang="en-US" altLang="ko-KR" sz="900" b="1" smtClean="0"/>
          </a:p>
          <a:p>
            <a:endParaRPr lang="en-US" altLang="ko-KR" sz="900" b="1"/>
          </a:p>
          <a:p>
            <a:r>
              <a:rPr lang="en-US" altLang="ko-KR" sz="900" b="1" smtClean="0"/>
              <a:t>- </a:t>
            </a:r>
            <a:r>
              <a:rPr lang="en-US" altLang="ko-KR" sz="900" b="1"/>
              <a:t>power of </a:t>
            </a:r>
            <a:r>
              <a:rPr lang="en-US" altLang="ko-KR" sz="900" b="1" smtClean="0"/>
              <a:t>test : </a:t>
            </a:r>
            <a:r>
              <a:rPr lang="ko-KR" altLang="en-US" sz="900" b="1" smtClean="0"/>
              <a:t>검정력</a:t>
            </a:r>
            <a:endParaRPr lang="en-US" altLang="ko-KR" sz="900" b="1" smtClean="0"/>
          </a:p>
          <a:p>
            <a:r>
              <a:rPr lang="en-US" altLang="ko-KR" sz="900" b="1"/>
              <a:t> </a:t>
            </a:r>
            <a:r>
              <a:rPr lang="ko-KR" altLang="en-US" sz="900"/>
              <a:t>가설검정에서 영가설이 사실이 아닐 때 이를 기각하여 올바른 결정을 할 수 있는 </a:t>
            </a:r>
            <a:r>
              <a:rPr lang="ko-KR" altLang="en-US" sz="900" smtClean="0"/>
              <a:t>확률</a:t>
            </a:r>
            <a:endParaRPr lang="en-US" altLang="ko-KR" sz="900" smtClean="0"/>
          </a:p>
          <a:p>
            <a:endParaRPr lang="en-US" altLang="ko-KR" sz="900"/>
          </a:p>
          <a:p>
            <a:r>
              <a:rPr lang="en-US" altLang="ko-KR" sz="900" smtClean="0"/>
              <a:t>- </a:t>
            </a:r>
            <a:r>
              <a:rPr lang="en-US" altLang="ko-KR" sz="900" b="1"/>
              <a:t>coefficient of </a:t>
            </a:r>
            <a:r>
              <a:rPr lang="en-US" altLang="ko-KR" sz="900" b="1" smtClean="0"/>
              <a:t>determination : </a:t>
            </a:r>
            <a:r>
              <a:rPr lang="ko-KR" altLang="en-US" sz="900" b="1" smtClean="0"/>
              <a:t>결정계수</a:t>
            </a:r>
            <a:endParaRPr lang="en-US" altLang="ko-KR" sz="900" b="1" smtClean="0"/>
          </a:p>
          <a:p>
            <a:r>
              <a:rPr lang="en-US" altLang="ko-KR" sz="900" b="1" smtClean="0"/>
              <a:t>- eigenvalue : </a:t>
            </a:r>
            <a:r>
              <a:rPr lang="ko-KR" altLang="en-US" sz="900" b="1" smtClean="0"/>
              <a:t>고유값</a:t>
            </a:r>
            <a:endParaRPr lang="en-US" altLang="ko-KR" sz="900" b="1" smtClean="0"/>
          </a:p>
          <a:p>
            <a:r>
              <a:rPr lang="en-US" altLang="ko-KR" sz="900" b="1"/>
              <a:t> </a:t>
            </a:r>
            <a:r>
              <a:rPr lang="ko-KR" altLang="en-US" sz="900"/>
              <a:t>자료행렬을 요약하는 낱개의 수치</a:t>
            </a:r>
            <a:r>
              <a:rPr lang="en-US" altLang="ko-KR" sz="900"/>
              <a:t>. </a:t>
            </a:r>
            <a:r>
              <a:rPr lang="ko-KR" altLang="en-US" sz="900"/>
              <a:t>특성치라고도 함</a:t>
            </a:r>
            <a:r>
              <a:rPr lang="en-US" altLang="ko-KR" sz="900"/>
              <a:t>. </a:t>
            </a:r>
            <a:r>
              <a:rPr lang="ko-KR" altLang="en-US" sz="900"/>
              <a:t>각 고유값에는 그에 대응하는 고유벡터가 있고 하나의 행렬은 고유치와 고유벡터에 의해 분해될 수 있다</a:t>
            </a:r>
            <a:r>
              <a:rPr lang="en-US" altLang="ko-KR" sz="900"/>
              <a:t>. </a:t>
            </a:r>
            <a:r>
              <a:rPr lang="ko-KR" altLang="en-US" sz="900"/>
              <a:t>고유값의 부호는 </a:t>
            </a:r>
            <a:r>
              <a:rPr lang="en-US" altLang="ko-KR" sz="900"/>
              <a:t>+, -, </a:t>
            </a:r>
            <a:r>
              <a:rPr lang="ko-KR" altLang="en-US" sz="900"/>
              <a:t>또는 </a:t>
            </a:r>
            <a:r>
              <a:rPr lang="en-US" altLang="ko-KR" sz="900"/>
              <a:t>0</a:t>
            </a:r>
            <a:r>
              <a:rPr lang="ko-KR" altLang="en-US" sz="900"/>
              <a:t>이 되는데 사회과학에서는 </a:t>
            </a:r>
            <a:r>
              <a:rPr lang="en-US" altLang="ko-KR" sz="900"/>
              <a:t>+</a:t>
            </a:r>
            <a:r>
              <a:rPr lang="ko-KR" altLang="en-US" sz="900"/>
              <a:t>의 고유값을 자료내 정보의 양으로 해석하는 경우가 있다</a:t>
            </a:r>
            <a:r>
              <a:rPr lang="en-US" altLang="ko-KR" sz="900"/>
              <a:t>(</a:t>
            </a:r>
            <a:r>
              <a:rPr lang="ko-KR" altLang="en-US" sz="900"/>
              <a:t>예</a:t>
            </a:r>
            <a:r>
              <a:rPr lang="en-US" altLang="ko-KR" sz="900"/>
              <a:t>: </a:t>
            </a:r>
            <a:r>
              <a:rPr lang="ko-KR" altLang="en-US" sz="900"/>
              <a:t>요인분석에서</a:t>
            </a:r>
            <a:r>
              <a:rPr lang="en-US" altLang="ko-KR" sz="900" smtClean="0"/>
              <a:t>)</a:t>
            </a:r>
          </a:p>
          <a:p>
            <a:endParaRPr lang="en-US" altLang="ko-KR" sz="900"/>
          </a:p>
          <a:p>
            <a:r>
              <a:rPr lang="en-US" altLang="ko-KR" sz="900" smtClean="0"/>
              <a:t>- </a:t>
            </a:r>
            <a:r>
              <a:rPr lang="en-US" altLang="ko-KR" sz="900" b="1"/>
              <a:t>analysis of Covariance: </a:t>
            </a:r>
            <a:r>
              <a:rPr lang="en-US" altLang="ko-KR" sz="900" b="1" smtClean="0"/>
              <a:t>ANCOVA : </a:t>
            </a:r>
            <a:r>
              <a:rPr lang="ko-KR" altLang="en-US" sz="900" b="1" smtClean="0"/>
              <a:t>공분산분석</a:t>
            </a:r>
            <a:endParaRPr lang="en-US" altLang="ko-KR" sz="900" b="1" smtClean="0"/>
          </a:p>
          <a:p>
            <a:r>
              <a:rPr lang="en-US" altLang="ko-KR" sz="900" b="1"/>
              <a:t> </a:t>
            </a:r>
            <a:r>
              <a:rPr lang="ko-KR" altLang="en-US" sz="900"/>
              <a:t>일반선형모형에 기초한 통계적 기술로서 회귀분석과 분산분석 방법이 결합된 통계적 </a:t>
            </a:r>
            <a:r>
              <a:rPr lang="ko-KR" altLang="en-US" sz="900" smtClean="0"/>
              <a:t>방법</a:t>
            </a:r>
            <a:endParaRPr lang="en-US" altLang="ko-KR" sz="900" smtClean="0"/>
          </a:p>
          <a:p>
            <a:endParaRPr lang="en-US" altLang="ko-KR" sz="900" b="1"/>
          </a:p>
          <a:p>
            <a:r>
              <a:rPr lang="en-US" altLang="ko-KR" sz="900" b="1" smtClean="0"/>
              <a:t>- </a:t>
            </a:r>
            <a:r>
              <a:rPr lang="en-US" altLang="ko-KR" sz="900" b="1"/>
              <a:t>cluster </a:t>
            </a:r>
            <a:r>
              <a:rPr lang="en-US" altLang="ko-KR" sz="900" b="1" smtClean="0"/>
              <a:t>analysis : </a:t>
            </a:r>
            <a:r>
              <a:rPr lang="ko-KR" altLang="en-US" sz="900" b="1" smtClean="0"/>
              <a:t>군집분석</a:t>
            </a:r>
            <a:endParaRPr lang="en-US" altLang="ko-KR" sz="900" b="1" smtClean="0"/>
          </a:p>
          <a:p>
            <a:r>
              <a:rPr lang="en-US" altLang="ko-KR" sz="900" b="1"/>
              <a:t> </a:t>
            </a:r>
            <a:r>
              <a:rPr lang="ko-KR" altLang="en-US" sz="900"/>
              <a:t>관찰대상인 개체들을 유사성에 근거하여 보다 유사한 동류집단으로 분류하는 다변량분석기법</a:t>
            </a:r>
            <a:r>
              <a:rPr lang="en-US" altLang="ko-KR" sz="900" smtClean="0"/>
              <a:t>.</a:t>
            </a:r>
          </a:p>
          <a:p>
            <a:endParaRPr lang="en-US" altLang="ko-KR" sz="900" b="1"/>
          </a:p>
          <a:p>
            <a:r>
              <a:rPr lang="en-US" altLang="ko-KR" sz="900" b="1" smtClean="0"/>
              <a:t>- outlier : </a:t>
            </a:r>
            <a:r>
              <a:rPr lang="ko-KR" altLang="en-US" sz="900" b="1" smtClean="0"/>
              <a:t>극단치</a:t>
            </a:r>
            <a:endParaRPr lang="en-US" altLang="ko-KR" sz="900" b="1" smtClean="0"/>
          </a:p>
          <a:p>
            <a:r>
              <a:rPr lang="en-US" altLang="ko-KR" sz="900" b="1"/>
              <a:t> </a:t>
            </a:r>
            <a:r>
              <a:rPr lang="ko-KR" altLang="en-US" sz="900"/>
              <a:t>통계적 자료분석의 결과를 왜곡시키거나</a:t>
            </a:r>
            <a:r>
              <a:rPr lang="en-US" altLang="ko-KR" sz="900"/>
              <a:t>, </a:t>
            </a:r>
            <a:r>
              <a:rPr lang="ko-KR" altLang="en-US" sz="900"/>
              <a:t>자료분석의 적절성을 위협하는 변수 값 또는 </a:t>
            </a:r>
            <a:r>
              <a:rPr lang="ko-KR" altLang="en-US" sz="900" smtClean="0"/>
              <a:t>사례</a:t>
            </a:r>
            <a:endParaRPr lang="en-US" altLang="ko-KR" sz="900" smtClean="0"/>
          </a:p>
          <a:p>
            <a:endParaRPr lang="en-US" altLang="ko-KR" sz="900" b="1"/>
          </a:p>
          <a:p>
            <a:r>
              <a:rPr lang="en-US" altLang="ko-KR" sz="900" b="1" smtClean="0"/>
              <a:t>- </a:t>
            </a:r>
            <a:r>
              <a:rPr lang="en-US" altLang="ko-KR" sz="900" b="1"/>
              <a:t>content </a:t>
            </a:r>
            <a:r>
              <a:rPr lang="en-US" altLang="ko-KR" sz="900" b="1" smtClean="0"/>
              <a:t>validity : </a:t>
            </a:r>
            <a:r>
              <a:rPr lang="ko-KR" altLang="en-US" sz="900" b="1" smtClean="0"/>
              <a:t>내용타당도</a:t>
            </a:r>
            <a:endParaRPr lang="en-US" altLang="ko-KR" sz="900" b="1" smtClean="0"/>
          </a:p>
          <a:p>
            <a:endParaRPr lang="en-US" altLang="ko-KR" sz="900" b="1" smtClean="0"/>
          </a:p>
          <a:p>
            <a:r>
              <a:rPr lang="en-US" altLang="ko-KR" sz="900" b="1" smtClean="0"/>
              <a:t>- MANOVA : </a:t>
            </a:r>
            <a:r>
              <a:rPr lang="en-US" altLang="ko-KR" sz="900" b="1"/>
              <a:t>multivariate analysis of </a:t>
            </a:r>
            <a:r>
              <a:rPr lang="en-US" altLang="ko-KR" sz="900" b="1" smtClean="0"/>
              <a:t>variance : </a:t>
            </a:r>
            <a:r>
              <a:rPr lang="ko-KR" altLang="en-US" sz="900" b="1" smtClean="0"/>
              <a:t>다변량분산분석</a:t>
            </a:r>
            <a:endParaRPr lang="en-US" altLang="ko-KR" sz="900" b="1" smtClean="0"/>
          </a:p>
          <a:p>
            <a:endParaRPr lang="en-US" altLang="ko-KR" sz="900" b="1"/>
          </a:p>
          <a:p>
            <a:r>
              <a:rPr lang="en-US" altLang="ko-KR" sz="900" b="1" smtClean="0"/>
              <a:t>- homoscedasticity : </a:t>
            </a:r>
            <a:r>
              <a:rPr lang="ko-KR" altLang="en-US" sz="900" b="1" smtClean="0"/>
              <a:t>등분산성</a:t>
            </a:r>
            <a:endParaRPr lang="en-US" altLang="ko-KR" sz="900" b="1" smtClean="0"/>
          </a:p>
          <a:p>
            <a:r>
              <a:rPr lang="en-US" altLang="ko-KR" sz="900" b="1"/>
              <a:t> </a:t>
            </a:r>
            <a:r>
              <a:rPr lang="ko-KR" altLang="en-US" sz="900"/>
              <a:t>어떤 통계모형에서 정의된 잔차</a:t>
            </a:r>
            <a:r>
              <a:rPr lang="en-US" altLang="ko-KR" sz="900"/>
              <a:t>(</a:t>
            </a:r>
            <a:r>
              <a:rPr lang="ko-KR" altLang="en-US" sz="900"/>
              <a:t>오차</a:t>
            </a:r>
            <a:r>
              <a:rPr lang="en-US" altLang="ko-KR" sz="900"/>
              <a:t>)</a:t>
            </a:r>
            <a:r>
              <a:rPr lang="ko-KR" altLang="en-US" sz="900"/>
              <a:t>항의 분산이 독립변수나 예측변수의 각 관찰값에서 동일한 값을 보이는 </a:t>
            </a:r>
            <a:r>
              <a:rPr lang="ko-KR" altLang="en-US" sz="900" smtClean="0"/>
              <a:t>성질</a:t>
            </a:r>
            <a:endParaRPr lang="en-US" altLang="ko-KR" sz="900" smtClean="0"/>
          </a:p>
          <a:p>
            <a:endParaRPr lang="en-US" altLang="ko-KR" sz="900" b="1"/>
          </a:p>
          <a:p>
            <a:r>
              <a:rPr lang="en-US" altLang="ko-KR" sz="900" b="1" smtClean="0"/>
              <a:t>- </a:t>
            </a:r>
            <a:r>
              <a:rPr lang="en-US" altLang="ko-KR" sz="900" b="1"/>
              <a:t>percentile </a:t>
            </a:r>
            <a:r>
              <a:rPr lang="en-US" altLang="ko-KR" sz="900" b="1" smtClean="0"/>
              <a:t>rank : </a:t>
            </a:r>
            <a:r>
              <a:rPr lang="ko-KR" altLang="en-US" sz="900" b="1" smtClean="0"/>
              <a:t>백분위</a:t>
            </a:r>
            <a:endParaRPr lang="en-US" altLang="ko-KR" sz="900" b="1" smtClean="0"/>
          </a:p>
          <a:p>
            <a:r>
              <a:rPr lang="en-US" altLang="ko-KR" sz="900" b="1" smtClean="0"/>
              <a:t>- </a:t>
            </a:r>
            <a:r>
              <a:rPr lang="en-US" altLang="ko-KR" sz="900" b="1"/>
              <a:t>centile/percentile/percentile </a:t>
            </a:r>
            <a:r>
              <a:rPr lang="en-US" altLang="ko-KR" sz="900" b="1" smtClean="0"/>
              <a:t>score : </a:t>
            </a:r>
            <a:r>
              <a:rPr lang="ko-KR" altLang="en-US" sz="900" b="1" smtClean="0"/>
              <a:t>백분위수</a:t>
            </a:r>
            <a:endParaRPr lang="en-US" altLang="ko-KR" sz="900" b="1" smtClean="0"/>
          </a:p>
          <a:p>
            <a:endParaRPr lang="en-US" altLang="ko-KR" sz="900" b="1"/>
          </a:p>
          <a:p>
            <a:r>
              <a:rPr lang="en-US" altLang="ko-KR" sz="900" b="1" smtClean="0"/>
              <a:t>- </a:t>
            </a:r>
            <a:r>
              <a:rPr lang="en-US" altLang="ko-KR" sz="900" b="1"/>
              <a:t>Bayesian </a:t>
            </a:r>
            <a:r>
              <a:rPr lang="en-US" altLang="ko-KR" sz="900" b="1" smtClean="0"/>
              <a:t>statistics : </a:t>
            </a:r>
            <a:r>
              <a:rPr lang="ko-KR" altLang="en-US" sz="900" b="1" smtClean="0"/>
              <a:t>베이즈통계학</a:t>
            </a:r>
            <a:endParaRPr lang="en-US" altLang="ko-KR" sz="900" b="1" smtClean="0"/>
          </a:p>
          <a:p>
            <a:r>
              <a:rPr lang="en-US" altLang="ko-KR" sz="900" b="1" smtClean="0"/>
              <a:t>- variance : </a:t>
            </a:r>
            <a:r>
              <a:rPr lang="ko-KR" altLang="en-US" sz="900" b="1" smtClean="0"/>
              <a:t>분산</a:t>
            </a:r>
            <a:endParaRPr lang="en-US" altLang="ko-KR" sz="900" b="1" smtClean="0"/>
          </a:p>
          <a:p>
            <a:r>
              <a:rPr lang="en-US" altLang="ko-KR" sz="900" b="1"/>
              <a:t> </a:t>
            </a:r>
            <a:r>
              <a:rPr lang="ko-KR" altLang="en-US" sz="900"/>
              <a:t>한 분포를 구성하는 모든 사례에서 그 분포의 평균을 빼서 나온 편차점수들을 제곱하고</a:t>
            </a:r>
            <a:r>
              <a:rPr lang="en-US" altLang="ko-KR" sz="900"/>
              <a:t>, </a:t>
            </a:r>
            <a:r>
              <a:rPr lang="ko-KR" altLang="en-US" sz="900"/>
              <a:t>이를 모두 합한 후 그 분포의 사례수로 나눈 </a:t>
            </a:r>
            <a:r>
              <a:rPr lang="ko-KR" altLang="en-US" sz="900" smtClean="0"/>
              <a:t>값</a:t>
            </a:r>
            <a:endParaRPr lang="en-US" altLang="ko-KR" sz="900" smtClean="0"/>
          </a:p>
          <a:p>
            <a:r>
              <a:rPr lang="en-US" altLang="ko-KR" sz="900" b="1"/>
              <a:t> </a:t>
            </a:r>
            <a:r>
              <a:rPr lang="en-US" altLang="ko-KR" sz="900" b="1" smtClean="0"/>
              <a:t> </a:t>
            </a:r>
            <a:r>
              <a:rPr lang="en-US" altLang="ko-KR" sz="900" b="1" smtClean="0">
                <a:sym typeface="Wingdings" panose="05000000000000000000" pitchFamily="2" charset="2"/>
              </a:rPr>
              <a:t> </a:t>
            </a:r>
            <a:r>
              <a:rPr lang="ko-KR" altLang="en-US" sz="900"/>
              <a:t>표준편차의 제곱값</a:t>
            </a:r>
            <a:endParaRPr lang="en-US" altLang="ko-KR" sz="900" b="1" smtClean="0"/>
          </a:p>
          <a:p>
            <a:r>
              <a:rPr lang="en-US" altLang="ko-KR" sz="900" b="1"/>
              <a:t> </a:t>
            </a:r>
            <a:r>
              <a:rPr lang="en-US" altLang="ko-KR" sz="900" b="1" smtClean="0"/>
              <a:t> </a:t>
            </a:r>
            <a:endParaRPr lang="en-US" altLang="ko-KR" sz="900" smtClean="0"/>
          </a:p>
          <a:p>
            <a:endParaRPr lang="en-US" altLang="ko-KR" sz="900"/>
          </a:p>
          <a:p>
            <a:endParaRPr lang="en-US" altLang="ko-KR" sz="900"/>
          </a:p>
          <a:p>
            <a:endParaRPr lang="ko-KR" altLang="en-US" sz="900"/>
          </a:p>
        </p:txBody>
      </p:sp>
      <p:sp>
        <p:nvSpPr>
          <p:cNvPr id="14" name="TextBox 13"/>
          <p:cNvSpPr txBox="1">
            <a:spLocks noChangeAspect="1"/>
          </p:cNvSpPr>
          <p:nvPr/>
        </p:nvSpPr>
        <p:spPr>
          <a:xfrm>
            <a:off x="3447710"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a:latin typeface="휴먼엑스포" panose="02030504000101010101" pitchFamily="18" charset="-127"/>
                <a:ea typeface="휴먼엑스포" panose="02030504000101010101" pitchFamily="18" charset="-127"/>
              </a:rPr>
              <a:t>- ANOVA : analysis of variance : </a:t>
            </a:r>
            <a:r>
              <a:rPr lang="ko-KR" altLang="en-US" sz="900" smtClean="0">
                <a:latin typeface="휴먼엑스포" panose="02030504000101010101" pitchFamily="18" charset="-127"/>
                <a:ea typeface="휴먼엑스포" panose="02030504000101010101" pitchFamily="18" charset="-127"/>
              </a:rPr>
              <a:t>분산분석</a:t>
            </a:r>
            <a:endParaRPr lang="en-US" altLang="ko-KR" sz="900" smtClean="0">
              <a:latin typeface="휴먼엑스포" panose="02030504000101010101" pitchFamily="18" charset="-127"/>
              <a:ea typeface="휴먼엑스포" panose="02030504000101010101" pitchFamily="18" charset="-127"/>
            </a:endParaRPr>
          </a:p>
          <a:p>
            <a:r>
              <a:rPr lang="en-US" altLang="ko-KR" sz="900">
                <a:latin typeface="휴먼엑스포" panose="02030504000101010101" pitchFamily="18" charset="-127"/>
                <a:ea typeface="휴먼엑스포" panose="02030504000101010101" pitchFamily="18" charset="-127"/>
              </a:rPr>
              <a:t> </a:t>
            </a:r>
            <a:r>
              <a:rPr lang="ko-KR" altLang="en-US" sz="900"/>
              <a:t>집단간 분산과 집단내 분산의 비율인 </a:t>
            </a:r>
            <a:r>
              <a:rPr lang="en-US" altLang="ko-KR" sz="900"/>
              <a:t>F</a:t>
            </a:r>
            <a:r>
              <a:rPr lang="ko-KR" altLang="en-US" sz="900"/>
              <a:t>통계량</a:t>
            </a:r>
            <a:r>
              <a:rPr lang="en-US" altLang="ko-KR" sz="900"/>
              <a:t>(F = </a:t>
            </a:r>
            <a:r>
              <a:rPr lang="ko-KR" altLang="en-US" sz="900"/>
              <a:t>집단간 분산</a:t>
            </a:r>
            <a:r>
              <a:rPr lang="en-US" altLang="ko-KR" sz="900"/>
              <a:t>/</a:t>
            </a:r>
            <a:r>
              <a:rPr lang="ko-KR" altLang="en-US" sz="900"/>
              <a:t>집단내 분산</a:t>
            </a:r>
            <a:r>
              <a:rPr lang="en-US" altLang="ko-KR" sz="900"/>
              <a:t>)</a:t>
            </a:r>
            <a:r>
              <a:rPr lang="ko-KR" altLang="en-US" sz="900"/>
              <a:t>이다</a:t>
            </a:r>
            <a:r>
              <a:rPr lang="en-US" altLang="ko-KR" sz="900" smtClean="0"/>
              <a:t>.</a:t>
            </a:r>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smtClean="0"/>
              <a:t>distribution : </a:t>
            </a:r>
            <a:r>
              <a:rPr lang="ko-KR" altLang="en-US" sz="900" b="1" smtClean="0"/>
              <a:t>분포</a:t>
            </a:r>
            <a:endParaRPr lang="en-US" altLang="ko-KR" sz="900" b="1" smtClean="0"/>
          </a:p>
          <a:p>
            <a:endParaRPr lang="en-US" altLang="ko-KR" sz="900" b="1">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a:t>unbiased </a:t>
            </a:r>
            <a:r>
              <a:rPr lang="en-US" altLang="ko-KR" sz="900" b="1" smtClean="0"/>
              <a:t>estimation : </a:t>
            </a:r>
            <a:r>
              <a:rPr lang="ko-KR" altLang="en-US" sz="900" b="1" smtClean="0"/>
              <a:t>불편파추정</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ko-KR" altLang="en-US" sz="900"/>
              <a:t>즉 추정량의 기대값이 추정할 모수의 실제값과 일치하거나 또는 그 값에 가까울수록 바람직한 추정량이라고 할 수 있다</a:t>
            </a:r>
            <a:r>
              <a:rPr lang="en-US" altLang="ko-KR" sz="900"/>
              <a:t>. </a:t>
            </a:r>
            <a:r>
              <a:rPr lang="ko-KR" altLang="en-US" sz="900"/>
              <a:t>만약 추정량의 기대값이 실제 모수의 값과 차이가 나면</a:t>
            </a:r>
            <a:r>
              <a:rPr lang="en-US" altLang="ko-KR" sz="900"/>
              <a:t>, </a:t>
            </a:r>
            <a:r>
              <a:rPr lang="ko-KR" altLang="en-US" sz="900"/>
              <a:t>그 추정량은 편파성</a:t>
            </a:r>
            <a:r>
              <a:rPr lang="en-US" altLang="ko-KR" sz="900"/>
              <a:t>(bias)</a:t>
            </a:r>
            <a:r>
              <a:rPr lang="ko-KR" altLang="en-US" sz="900"/>
              <a:t>을 갖는다고 </a:t>
            </a:r>
            <a:r>
              <a:rPr lang="ko-KR" altLang="en-US" sz="900" smtClean="0"/>
              <a:t>한다</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 nonparametric statistical </a:t>
            </a:r>
            <a:r>
              <a:rPr lang="en-US" altLang="ko-KR" sz="900" b="1" smtClean="0"/>
              <a:t>test : </a:t>
            </a:r>
            <a:r>
              <a:rPr lang="ko-KR" altLang="en-US" sz="900" b="1" smtClean="0"/>
              <a:t>비모수통계검정</a:t>
            </a:r>
            <a:endParaRPr lang="en-US" altLang="ko-KR" sz="900" b="1" smtClean="0"/>
          </a:p>
          <a:p>
            <a:endParaRPr lang="en-US" altLang="ko-KR" sz="900" b="1">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a:t>scatter </a:t>
            </a:r>
            <a:r>
              <a:rPr lang="en-US" altLang="ko-KR" sz="900" b="1" smtClean="0"/>
              <a:t>plot : </a:t>
            </a:r>
            <a:r>
              <a:rPr lang="ko-KR" altLang="en-US" sz="900" b="1" smtClean="0"/>
              <a:t>산포도</a:t>
            </a:r>
            <a:endParaRPr lang="en-US" altLang="ko-KR" sz="900" b="1" smtClean="0"/>
          </a:p>
          <a:p>
            <a:r>
              <a:rPr lang="en-US" altLang="ko-KR" sz="900" b="1" smtClean="0">
                <a:latin typeface="휴먼엑스포" panose="02030504000101010101" pitchFamily="18" charset="-127"/>
                <a:ea typeface="휴먼엑스포" panose="02030504000101010101" pitchFamily="18" charset="-127"/>
              </a:rPr>
              <a:t>- </a:t>
            </a:r>
            <a:r>
              <a:rPr lang="en-US" altLang="ko-KR" sz="900" b="1"/>
              <a:t>correlation </a:t>
            </a:r>
            <a:r>
              <a:rPr lang="en-US" altLang="ko-KR" sz="900" b="1" smtClean="0"/>
              <a:t>coefficient : </a:t>
            </a:r>
            <a:r>
              <a:rPr lang="ko-KR" altLang="en-US" sz="900" b="1" smtClean="0"/>
              <a:t>상관계수</a:t>
            </a:r>
            <a:endParaRPr lang="en-US" altLang="ko-KR" sz="900" b="1" smtClean="0"/>
          </a:p>
          <a:p>
            <a:endParaRPr lang="en-US" altLang="ko-KR" sz="900" b="1">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a:t>linear regression </a:t>
            </a:r>
            <a:r>
              <a:rPr lang="en-US" altLang="ko-KR" sz="900" b="1" smtClean="0"/>
              <a:t>analysis : </a:t>
            </a:r>
            <a:r>
              <a:rPr lang="ko-KR" altLang="en-US" sz="900" b="1" smtClean="0"/>
              <a:t>선형회귀분석</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ko-KR" altLang="en-US" sz="900"/>
              <a:t>선형성이라는 기본 가정이 충족된 상태에서 독립변수와 종속변수의 관계를 설명하거나 예측하는 통계 방법</a:t>
            </a:r>
            <a:r>
              <a:rPr lang="en-US" altLang="ko-KR" sz="900"/>
              <a:t>. </a:t>
            </a:r>
            <a:r>
              <a:rPr lang="ko-KR" altLang="en-US" sz="900"/>
              <a:t>독립변수가 하나인 경우를 단순회귀분석</a:t>
            </a:r>
            <a:r>
              <a:rPr lang="en-US" altLang="ko-KR" sz="900"/>
              <a:t>, </a:t>
            </a:r>
            <a:r>
              <a:rPr lang="ko-KR" altLang="en-US" sz="900"/>
              <a:t>여러 개인 경우를 중다회귀분석이라고 </a:t>
            </a:r>
            <a:r>
              <a:rPr lang="ko-KR" altLang="en-US" sz="900" smtClean="0"/>
              <a:t>한다</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time-series </a:t>
            </a:r>
            <a:r>
              <a:rPr lang="en-US" altLang="ko-KR" sz="900" b="1" smtClean="0"/>
              <a:t>analysis : </a:t>
            </a:r>
            <a:r>
              <a:rPr lang="ko-KR" altLang="en-US" sz="900" b="1" smtClean="0"/>
              <a:t>시계열분석</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ko-KR" altLang="en-US" sz="900"/>
              <a:t>동일한 현상을 시간의 경과에 따라 일정한 간격을 두고 반복적으로 측정하여 각 기간에 일어난 변화에 대한 추세를 알아보는 </a:t>
            </a:r>
            <a:r>
              <a:rPr lang="ko-KR" altLang="en-US" sz="900" smtClean="0"/>
              <a:t>방법</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confidence </a:t>
            </a:r>
            <a:r>
              <a:rPr lang="en-US" altLang="ko-KR" sz="900" b="1" smtClean="0"/>
              <a:t>interval : </a:t>
            </a:r>
            <a:r>
              <a:rPr lang="ko-KR" altLang="en-US" sz="900" b="1" smtClean="0"/>
              <a:t>신뢰구간</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ko-KR" altLang="en-US" sz="900"/>
              <a:t>전집</a:t>
            </a:r>
            <a:r>
              <a:rPr lang="en-US" altLang="ko-KR" sz="900"/>
              <a:t>(population)</a:t>
            </a:r>
            <a:r>
              <a:rPr lang="ko-KR" altLang="en-US" sz="900"/>
              <a:t>의 평균은 표본의 평균을 바탕으로 추정되는데</a:t>
            </a:r>
            <a:r>
              <a:rPr lang="en-US" altLang="ko-KR" sz="900"/>
              <a:t>, </a:t>
            </a:r>
            <a:r>
              <a:rPr lang="ko-KR" altLang="en-US" sz="900"/>
              <a:t>이때 전집의 평균을 포함하고 있으리라 확신하는 </a:t>
            </a:r>
            <a:r>
              <a:rPr lang="ko-KR" altLang="en-US" sz="900" smtClean="0"/>
              <a:t>구간</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smtClean="0"/>
              <a:t>reliability : </a:t>
            </a:r>
            <a:r>
              <a:rPr lang="ko-KR" altLang="en-US" sz="900" b="1" smtClean="0"/>
              <a:t>신뢰도</a:t>
            </a:r>
            <a:endParaRPr lang="en-US" altLang="ko-KR" sz="900" b="1" smtClean="0"/>
          </a:p>
          <a:p>
            <a:endParaRPr lang="en-US" altLang="ko-KR" sz="900" b="1">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a:t>alpha </a:t>
            </a:r>
            <a:r>
              <a:rPr lang="en-US" altLang="ko-KR" sz="900" b="1" smtClean="0"/>
              <a:t>level : </a:t>
            </a:r>
            <a:r>
              <a:rPr lang="ko-KR" altLang="en-US" sz="900" b="1" smtClean="0"/>
              <a:t>알파수준 </a:t>
            </a:r>
            <a:r>
              <a:rPr lang="en-US" altLang="ko-KR" sz="900" b="1" smtClean="0"/>
              <a:t>: </a:t>
            </a:r>
            <a:r>
              <a:rPr lang="en-US" altLang="ko-KR" sz="900"/>
              <a:t>significance </a:t>
            </a:r>
            <a:r>
              <a:rPr lang="en-US" altLang="ko-KR" sz="900" smtClean="0"/>
              <a:t>level (</a:t>
            </a:r>
            <a:r>
              <a:rPr lang="ko-KR" altLang="en-US" sz="900" smtClean="0"/>
              <a:t>유의수준 </a:t>
            </a:r>
            <a:r>
              <a:rPr lang="en-US" altLang="ko-KR" sz="900" smtClean="0"/>
              <a:t>)</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ko-KR" altLang="en-US" sz="900"/>
              <a:t>가설검정에서 영가설이 실제로 참임에도 불구하고 실수로 영가설을 기각할 확률인 제</a:t>
            </a:r>
            <a:r>
              <a:rPr lang="en-US" altLang="ko-KR" sz="900"/>
              <a:t>1</a:t>
            </a:r>
            <a:r>
              <a:rPr lang="ko-KR" altLang="en-US" sz="900"/>
              <a:t>종 오류의 </a:t>
            </a:r>
            <a:r>
              <a:rPr lang="ko-KR" altLang="en-US" sz="900" smtClean="0"/>
              <a:t>수준</a:t>
            </a:r>
            <a:endParaRPr lang="en-US" altLang="ko-KR" sz="900" smtClean="0"/>
          </a:p>
          <a:p>
            <a:endParaRPr lang="en-US" altLang="ko-KR" sz="900" smtClean="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null </a:t>
            </a:r>
            <a:r>
              <a:rPr lang="en-US" altLang="ko-KR" sz="900" b="1" smtClean="0"/>
              <a:t>hypothesis : </a:t>
            </a:r>
            <a:r>
              <a:rPr lang="ko-KR" altLang="en-US" sz="900" b="1" smtClean="0"/>
              <a:t>영가설</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ko-KR" altLang="en-US" sz="900"/>
              <a:t>연구에서 검정을 받고자 하는 두 개의 대립되는 가설 중 직접 검정 대상이 되는 </a:t>
            </a:r>
            <a:r>
              <a:rPr lang="ko-KR" altLang="en-US" sz="900" smtClean="0"/>
              <a:t>가설</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 alternative hypothesis : </a:t>
            </a:r>
            <a:r>
              <a:rPr lang="ko-KR" altLang="en-US" sz="900" b="1" smtClean="0"/>
              <a:t>대립가설</a:t>
            </a:r>
            <a:endParaRPr lang="en-US" altLang="ko-KR" sz="900" b="1" smtClean="0"/>
          </a:p>
          <a:p>
            <a:endParaRPr lang="en-US" altLang="ko-KR" sz="900" b="1"/>
          </a:p>
          <a:p>
            <a:r>
              <a:rPr lang="en-US" altLang="ko-KR" sz="900" b="1" smtClean="0"/>
              <a:t>- </a:t>
            </a:r>
            <a:r>
              <a:rPr lang="en-US" altLang="ko-KR" sz="900" b="1"/>
              <a:t>factor </a:t>
            </a:r>
            <a:r>
              <a:rPr lang="en-US" altLang="ko-KR" sz="900" b="1" smtClean="0"/>
              <a:t>analysis : </a:t>
            </a:r>
            <a:r>
              <a:rPr lang="ko-KR" altLang="en-US" sz="900" b="1" smtClean="0"/>
              <a:t>요인분석</a:t>
            </a:r>
            <a:endParaRPr lang="en-US" altLang="ko-KR" sz="900" b="1" smtClean="0"/>
          </a:p>
          <a:p>
            <a:r>
              <a:rPr lang="en-US" altLang="ko-KR" sz="900" b="1"/>
              <a:t> </a:t>
            </a:r>
            <a:r>
              <a:rPr lang="ko-KR" altLang="en-US" sz="900"/>
              <a:t>관찰된 변수들을 설명할 수 있는 몇 개의 요인으로 요약하는 </a:t>
            </a:r>
            <a:r>
              <a:rPr lang="ko-KR" altLang="en-US" sz="900" smtClean="0"/>
              <a:t>방법</a:t>
            </a:r>
            <a:endParaRPr lang="en-US" altLang="ko-KR" sz="900" smtClean="0"/>
          </a:p>
          <a:p>
            <a:endParaRPr lang="en-US" altLang="ko-KR" sz="900" b="1"/>
          </a:p>
          <a:p>
            <a:r>
              <a:rPr lang="en-US" altLang="ko-KR" sz="900" b="1" smtClean="0"/>
              <a:t>- </a:t>
            </a:r>
            <a:r>
              <a:rPr lang="en-US" altLang="ko-KR" sz="900" b="1"/>
              <a:t>binomial </a:t>
            </a:r>
            <a:r>
              <a:rPr lang="en-US" altLang="ko-KR" sz="900" b="1" smtClean="0"/>
              <a:t>distribution : </a:t>
            </a:r>
            <a:r>
              <a:rPr lang="ko-KR" altLang="en-US" sz="900" b="1" smtClean="0"/>
              <a:t>이항분포</a:t>
            </a:r>
            <a:endParaRPr lang="en-US" altLang="ko-KR" sz="900" b="1" smtClean="0"/>
          </a:p>
          <a:p>
            <a:endParaRPr lang="en-US" altLang="ko-KR" sz="900" b="1"/>
          </a:p>
          <a:p>
            <a:r>
              <a:rPr lang="en-US" altLang="ko-KR" sz="900" b="1" smtClean="0"/>
              <a:t>- </a:t>
            </a:r>
            <a:r>
              <a:rPr lang="en-US" altLang="ko-KR" sz="900" b="1"/>
              <a:t>normal </a:t>
            </a:r>
            <a:r>
              <a:rPr lang="en-US" altLang="ko-KR" sz="900" b="1" smtClean="0"/>
              <a:t>distribution</a:t>
            </a:r>
            <a:r>
              <a:rPr lang="en-US" altLang="ko-KR" sz="900" b="1"/>
              <a:t> </a:t>
            </a:r>
            <a:r>
              <a:rPr lang="en-US" altLang="ko-KR" sz="900" b="1" smtClean="0"/>
              <a:t>: </a:t>
            </a:r>
            <a:r>
              <a:rPr lang="ko-KR" altLang="en-US" sz="900" b="1" smtClean="0"/>
              <a:t>정규분포</a:t>
            </a:r>
            <a:endParaRPr lang="en-US" altLang="ko-KR" sz="900" b="1" smtClean="0"/>
          </a:p>
          <a:p>
            <a:endParaRPr lang="en-US" altLang="ko-KR" sz="900" b="1"/>
          </a:p>
          <a:p>
            <a:r>
              <a:rPr lang="en-US" altLang="ko-KR" sz="900" b="1" smtClean="0"/>
              <a:t>- </a:t>
            </a:r>
            <a:r>
              <a:rPr lang="en-US" altLang="ko-KR" sz="900" b="1"/>
              <a:t>dependent </a:t>
            </a:r>
            <a:r>
              <a:rPr lang="en-US" altLang="ko-KR" sz="900" b="1" smtClean="0"/>
              <a:t>variable : </a:t>
            </a:r>
            <a:r>
              <a:rPr lang="ko-KR" altLang="en-US" sz="900" b="1" smtClean="0"/>
              <a:t>종속변수</a:t>
            </a:r>
            <a:endParaRPr lang="en-US" altLang="ko-KR" sz="900" b="1" smtClean="0"/>
          </a:p>
          <a:p>
            <a:endParaRPr lang="en-US" altLang="ko-KR" sz="900" b="1" smtClean="0"/>
          </a:p>
          <a:p>
            <a:r>
              <a:rPr lang="en-US" altLang="ko-KR" sz="900" b="1" smtClean="0"/>
              <a:t>- </a:t>
            </a:r>
            <a:r>
              <a:rPr lang="en-US" altLang="ko-KR" sz="900" b="1"/>
              <a:t>principle component </a:t>
            </a:r>
            <a:r>
              <a:rPr lang="en-US" altLang="ko-KR" sz="900" b="1" smtClean="0"/>
              <a:t>analysis : </a:t>
            </a:r>
            <a:r>
              <a:rPr lang="ko-KR" altLang="en-US" sz="900" b="1" smtClean="0"/>
              <a:t>주성분분석</a:t>
            </a:r>
            <a:endParaRPr lang="en-US" altLang="ko-KR" sz="900" b="1" smtClean="0"/>
          </a:p>
          <a:p>
            <a:r>
              <a:rPr lang="en-US" altLang="ko-KR" sz="900" b="1"/>
              <a:t> </a:t>
            </a:r>
            <a:r>
              <a:rPr lang="ko-KR" altLang="en-US" sz="900"/>
              <a:t>주어진 확률벡터 </a:t>
            </a:r>
            <a:r>
              <a:rPr lang="en-US" altLang="ko-KR" sz="900"/>
              <a:t>X</a:t>
            </a:r>
            <a:r>
              <a:rPr lang="ko-KR" altLang="en-US" sz="900"/>
              <a:t>를 선형변환</a:t>
            </a:r>
            <a:r>
              <a:rPr lang="en-US" altLang="ko-KR" sz="900"/>
              <a:t>(linear transform)</a:t>
            </a:r>
            <a:r>
              <a:rPr lang="ko-KR" altLang="en-US" sz="900"/>
              <a:t>시켜서 </a:t>
            </a:r>
            <a:r>
              <a:rPr lang="en-US" altLang="ko-KR" sz="900"/>
              <a:t>X </a:t>
            </a:r>
            <a:r>
              <a:rPr lang="ko-KR" altLang="en-US" sz="900"/>
              <a:t>보다 성분수가 더 적은 새로운 확률벡터 </a:t>
            </a:r>
            <a:r>
              <a:rPr lang="en-US" altLang="ko-KR" sz="900"/>
              <a:t>Y</a:t>
            </a:r>
            <a:r>
              <a:rPr lang="ko-KR" altLang="en-US" sz="900"/>
              <a:t>를 얻되</a:t>
            </a:r>
            <a:r>
              <a:rPr lang="en-US" altLang="ko-KR" sz="900"/>
              <a:t>, Y</a:t>
            </a:r>
            <a:r>
              <a:rPr lang="ko-KR" altLang="en-US" sz="900"/>
              <a:t>가 </a:t>
            </a:r>
            <a:r>
              <a:rPr lang="en-US" altLang="ko-KR" sz="900"/>
              <a:t>X</a:t>
            </a:r>
            <a:r>
              <a:rPr lang="ko-KR" altLang="en-US" sz="900"/>
              <a:t>에 대한 분포적 정보를 최대한 포함하여 </a:t>
            </a:r>
            <a:r>
              <a:rPr lang="en-US" altLang="ko-KR" sz="900"/>
              <a:t>Y</a:t>
            </a:r>
            <a:r>
              <a:rPr lang="ko-KR" altLang="en-US" sz="900"/>
              <a:t>를 구성하는 확률변수들 상호간의 상관계수가 </a:t>
            </a:r>
            <a:r>
              <a:rPr lang="en-US" altLang="ko-KR" sz="900"/>
              <a:t>0</a:t>
            </a:r>
            <a:r>
              <a:rPr lang="ko-KR" altLang="en-US" sz="900"/>
              <a:t>이 되게 하는 통계적 </a:t>
            </a:r>
            <a:r>
              <a:rPr lang="ko-KR" altLang="en-US" sz="900" smtClean="0"/>
              <a:t>기법</a:t>
            </a:r>
            <a:endParaRPr lang="en-US" altLang="ko-KR" sz="900" smtClean="0"/>
          </a:p>
          <a:p>
            <a:endParaRPr lang="en-US" altLang="ko-KR" sz="900" b="1"/>
          </a:p>
          <a:p>
            <a:r>
              <a:rPr lang="en-US" altLang="ko-KR" sz="900" b="1" smtClean="0"/>
              <a:t>- </a:t>
            </a:r>
            <a:r>
              <a:rPr lang="en-US" altLang="ko-KR" sz="900" b="1"/>
              <a:t>main </a:t>
            </a:r>
            <a:r>
              <a:rPr lang="en-US" altLang="ko-KR" sz="900" b="1" smtClean="0"/>
              <a:t>effect : </a:t>
            </a:r>
            <a:r>
              <a:rPr lang="ko-KR" altLang="en-US" sz="900" b="1" smtClean="0"/>
              <a:t>주효과</a:t>
            </a:r>
            <a:endParaRPr lang="en-US" altLang="ko-KR" sz="900" b="1" smtClean="0"/>
          </a:p>
          <a:p>
            <a:r>
              <a:rPr lang="en-US" altLang="ko-KR" sz="900" b="1"/>
              <a:t> </a:t>
            </a:r>
            <a:r>
              <a:rPr lang="ko-KR" altLang="en-US" sz="900"/>
              <a:t>분산분석에서 독립변수 또는 실험요인의 </a:t>
            </a:r>
            <a:r>
              <a:rPr lang="ko-KR" altLang="en-US" sz="900" smtClean="0"/>
              <a:t>효과</a:t>
            </a:r>
            <a:endParaRPr lang="en-US" altLang="ko-KR" sz="900" smtClean="0"/>
          </a:p>
          <a:p>
            <a:endParaRPr lang="en-US" altLang="ko-KR" sz="900" b="1"/>
          </a:p>
          <a:p>
            <a:r>
              <a:rPr lang="en-US" altLang="ko-KR" sz="900" b="1" smtClean="0"/>
              <a:t>- multicollinearity/collinearity</a:t>
            </a:r>
            <a:r>
              <a:rPr lang="en-US" altLang="ko-KR" sz="900" b="1"/>
              <a:t> </a:t>
            </a:r>
            <a:r>
              <a:rPr lang="en-US" altLang="ko-KR" sz="900" b="1" smtClean="0"/>
              <a:t>: </a:t>
            </a:r>
            <a:r>
              <a:rPr lang="ko-KR" altLang="en-US" sz="900" b="1" smtClean="0"/>
              <a:t>다</a:t>
            </a:r>
            <a:r>
              <a:rPr lang="ko-KR" altLang="en-US" sz="900" b="1"/>
              <a:t>중</a:t>
            </a:r>
            <a:r>
              <a:rPr lang="ko-KR" altLang="en-US" sz="900" b="1" smtClean="0"/>
              <a:t>공선성</a:t>
            </a:r>
            <a:r>
              <a:rPr lang="en-US" altLang="ko-KR" sz="900" b="1" smtClean="0"/>
              <a:t> </a:t>
            </a:r>
          </a:p>
          <a:p>
            <a:r>
              <a:rPr lang="en-US" altLang="ko-KR" sz="900" b="1"/>
              <a:t> </a:t>
            </a:r>
            <a:r>
              <a:rPr lang="ko-KR" altLang="en-US" sz="900"/>
              <a:t>다중회귀분석에서 </a:t>
            </a:r>
            <a:r>
              <a:rPr lang="ko-KR" altLang="en-US" sz="900"/>
              <a:t>독립변수들간에 존재하는 상관관계</a:t>
            </a:r>
            <a:endParaRPr lang="en-US" altLang="ko-KR" sz="900" b="1"/>
          </a:p>
          <a:p>
            <a:endParaRPr lang="en-US" altLang="ko-KR" sz="900">
              <a:latin typeface="휴먼엑스포" panose="02030504000101010101" pitchFamily="18" charset="-127"/>
              <a:ea typeface="휴먼엑스포" panose="02030504000101010101" pitchFamily="18" charset="-127"/>
            </a:endParaRPr>
          </a:p>
          <a:p>
            <a:endParaRPr lang="en-US" altLang="ko-KR" sz="900">
              <a:latin typeface="휴먼엑스포" panose="02030504000101010101" pitchFamily="18" charset="-127"/>
              <a:ea typeface="휴먼엑스포" panose="02030504000101010101" pitchFamily="18" charset="-127"/>
            </a:endParaRPr>
          </a:p>
          <a:p>
            <a:endParaRPr lang="en-US" altLang="ko-KR" sz="900">
              <a:latin typeface="휴먼엑스포" panose="02030504000101010101" pitchFamily="18" charset="-127"/>
              <a:ea typeface="휴먼엑스포" panose="02030504000101010101" pitchFamily="18" charset="-127"/>
            </a:endParaRPr>
          </a:p>
        </p:txBody>
      </p:sp>
    </p:spTree>
    <p:extLst>
      <p:ext uri="{BB962C8B-B14F-4D97-AF65-F5344CB8AC3E}">
        <p14:creationId xmlns:p14="http://schemas.microsoft.com/office/powerpoint/2010/main" val="3346208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197205"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1050">
                <a:solidFill>
                  <a:srgbClr val="000000"/>
                </a:solidFill>
                <a:latin typeface="굴림" panose="020B0600000101010101" pitchFamily="50" charset="-127"/>
                <a:ea typeface="굴림" panose="020B0600000101010101" pitchFamily="50" charset="-127"/>
              </a:rPr>
              <a:t>- </a:t>
            </a:r>
            <a:r>
              <a:rPr lang="ko-KR" altLang="en-US" sz="1050">
                <a:solidFill>
                  <a:srgbClr val="000000"/>
                </a:solidFill>
                <a:latin typeface="굴림" panose="020B0600000101010101" pitchFamily="50" charset="-127"/>
                <a:ea typeface="굴림" panose="020B0600000101010101" pitchFamily="50" charset="-127"/>
              </a:rPr>
              <a:t>의사결정나무 분석</a:t>
            </a:r>
            <a:endParaRPr lang="en-US" altLang="ko-KR" sz="1050">
              <a:solidFill>
                <a:srgbClr val="000000"/>
              </a:solidFill>
              <a:latin typeface="굴림" panose="020B0600000101010101" pitchFamily="50" charset="-127"/>
              <a:ea typeface="굴림" panose="020B0600000101010101" pitchFamily="50" charset="-127"/>
            </a:endParaRPr>
          </a:p>
          <a:p>
            <a:r>
              <a:rPr lang="ko-KR" altLang="en-US" sz="1050">
                <a:solidFill>
                  <a:srgbClr val="000000"/>
                </a:solidFill>
                <a:latin typeface="굴림" panose="020B0600000101010101" pitchFamily="50" charset="-127"/>
                <a:ea typeface="굴림" panose="020B0600000101010101" pitchFamily="50" charset="-127"/>
              </a:rPr>
              <a:t>의사결정 규칙을 나무 구조로 도표화하여 분류와 예측을 </a:t>
            </a:r>
            <a:r>
              <a:rPr lang="ko-KR" altLang="en-US" sz="1050">
                <a:solidFill>
                  <a:srgbClr val="000000"/>
                </a:solidFill>
                <a:latin typeface="굴림" panose="020B0600000101010101" pitchFamily="50" charset="-127"/>
                <a:ea typeface="굴림" panose="020B0600000101010101" pitchFamily="50" charset="-127"/>
              </a:rPr>
              <a:t>수행</a:t>
            </a:r>
            <a:r>
              <a:rPr lang="en-US" altLang="ko-KR" sz="1050" smtClean="0">
                <a:solidFill>
                  <a:srgbClr val="000000"/>
                </a:solidFill>
                <a:latin typeface="굴림" panose="020B0600000101010101" pitchFamily="50" charset="-127"/>
                <a:ea typeface="굴림" panose="020B0600000101010101" pitchFamily="50" charset="-127"/>
              </a:rPr>
              <a:t>.</a:t>
            </a:r>
          </a:p>
          <a:p>
            <a:endParaRPr lang="en-US" altLang="ko-KR" sz="1050">
              <a:solidFill>
                <a:srgbClr val="000000"/>
              </a:solidFill>
              <a:latin typeface="굴림" panose="020B0600000101010101" pitchFamily="50" charset="-127"/>
              <a:ea typeface="굴림" panose="020B0600000101010101" pitchFamily="50" charset="-127"/>
            </a:endParaRPr>
          </a:p>
          <a:p>
            <a:endParaRPr lang="en-US" altLang="ko-KR" sz="1050" smtClean="0">
              <a:solidFill>
                <a:srgbClr val="000000"/>
              </a:solidFill>
              <a:latin typeface="굴림" panose="020B0600000101010101" pitchFamily="50" charset="-127"/>
              <a:ea typeface="굴림" panose="020B0600000101010101" pitchFamily="50" charset="-127"/>
            </a:endParaRPr>
          </a:p>
          <a:p>
            <a:endParaRPr lang="en-US" altLang="ko-KR" sz="1050">
              <a:solidFill>
                <a:srgbClr val="000000"/>
              </a:solidFill>
              <a:latin typeface="굴림" panose="020B0600000101010101" pitchFamily="50" charset="-127"/>
              <a:ea typeface="굴림" panose="020B0600000101010101" pitchFamily="50" charset="-127"/>
            </a:endParaRPr>
          </a:p>
          <a:p>
            <a:endParaRPr lang="en-US" altLang="ko-KR" sz="1050" smtClean="0">
              <a:solidFill>
                <a:srgbClr val="000000"/>
              </a:solidFill>
              <a:latin typeface="굴림" panose="020B0600000101010101" pitchFamily="50" charset="-127"/>
              <a:ea typeface="굴림" panose="020B0600000101010101" pitchFamily="50" charset="-127"/>
            </a:endParaRPr>
          </a:p>
          <a:p>
            <a:endParaRPr lang="en-US" altLang="ko-KR" sz="1050">
              <a:solidFill>
                <a:srgbClr val="000000"/>
              </a:solidFill>
              <a:latin typeface="굴림" panose="020B0600000101010101" pitchFamily="50" charset="-127"/>
              <a:ea typeface="굴림" panose="020B0600000101010101" pitchFamily="50" charset="-127"/>
            </a:endParaRPr>
          </a:p>
          <a:p>
            <a:endParaRPr lang="en-US" altLang="ko-KR" sz="1050" smtClean="0">
              <a:solidFill>
                <a:srgbClr val="000000"/>
              </a:solidFill>
              <a:latin typeface="굴림" panose="020B0600000101010101" pitchFamily="50" charset="-127"/>
              <a:ea typeface="굴림" panose="020B0600000101010101" pitchFamily="50" charset="-127"/>
            </a:endParaRPr>
          </a:p>
          <a:p>
            <a:endParaRPr lang="en-US" altLang="ko-KR" sz="1050">
              <a:solidFill>
                <a:srgbClr val="000000"/>
              </a:solidFill>
              <a:latin typeface="굴림" panose="020B0600000101010101" pitchFamily="50" charset="-127"/>
              <a:ea typeface="굴림" panose="020B0600000101010101" pitchFamily="50" charset="-127"/>
            </a:endParaRPr>
          </a:p>
          <a:p>
            <a:endParaRPr lang="en-US" altLang="ko-KR" sz="1050" smtClean="0">
              <a:solidFill>
                <a:srgbClr val="000000"/>
              </a:solidFill>
              <a:latin typeface="굴림" panose="020B0600000101010101" pitchFamily="50" charset="-127"/>
              <a:ea typeface="굴림" panose="020B0600000101010101" pitchFamily="50" charset="-127"/>
            </a:endParaRPr>
          </a:p>
          <a:p>
            <a:endParaRPr lang="en-US" altLang="ko-KR" sz="1050">
              <a:solidFill>
                <a:srgbClr val="000000"/>
              </a:solidFill>
              <a:latin typeface="굴림" panose="020B0600000101010101" pitchFamily="50" charset="-127"/>
              <a:ea typeface="굴림" panose="020B0600000101010101" pitchFamily="50" charset="-127"/>
            </a:endParaRPr>
          </a:p>
          <a:p>
            <a:endParaRPr lang="en-US" altLang="ko-KR" sz="1050" smtClean="0">
              <a:solidFill>
                <a:srgbClr val="000000"/>
              </a:solidFill>
              <a:latin typeface="굴림" panose="020B0600000101010101" pitchFamily="50" charset="-127"/>
              <a:ea typeface="굴림" panose="020B0600000101010101" pitchFamily="50" charset="-127"/>
            </a:endParaRPr>
          </a:p>
          <a:p>
            <a:endParaRPr lang="en-US" altLang="ko-KR" sz="1050">
              <a:solidFill>
                <a:srgbClr val="000000"/>
              </a:solidFill>
              <a:latin typeface="굴림" panose="020B0600000101010101" pitchFamily="50" charset="-127"/>
              <a:ea typeface="굴림" panose="020B0600000101010101" pitchFamily="50" charset="-127"/>
            </a:endParaRPr>
          </a:p>
          <a:p>
            <a:endParaRPr lang="en-US" altLang="ko-KR" sz="1050" smtClean="0">
              <a:solidFill>
                <a:srgbClr val="000000"/>
              </a:solidFill>
              <a:latin typeface="굴림" panose="020B0600000101010101" pitchFamily="50" charset="-127"/>
              <a:ea typeface="굴림" panose="020B0600000101010101" pitchFamily="50" charset="-127"/>
            </a:endParaRPr>
          </a:p>
          <a:p>
            <a:endParaRPr lang="en-US" altLang="ko-KR" sz="1050">
              <a:solidFill>
                <a:srgbClr val="000000"/>
              </a:solidFill>
              <a:latin typeface="굴림" panose="020B0600000101010101" pitchFamily="50" charset="-127"/>
              <a:ea typeface="굴림" panose="020B0600000101010101" pitchFamily="50" charset="-127"/>
            </a:endParaRPr>
          </a:p>
          <a:p>
            <a:r>
              <a:rPr lang="en-US" altLang="ko-KR" sz="1050" b="1" smtClean="0">
                <a:solidFill>
                  <a:srgbClr val="000000"/>
                </a:solidFill>
                <a:latin typeface="굴림" panose="020B0600000101010101" pitchFamily="50" charset="-127"/>
                <a:ea typeface="굴림" panose="020B0600000101010101" pitchFamily="50" charset="-127"/>
              </a:rPr>
              <a:t>- </a:t>
            </a:r>
            <a:r>
              <a:rPr lang="ko-KR" altLang="en-US" sz="1050" b="1" smtClean="0">
                <a:solidFill>
                  <a:srgbClr val="000000"/>
                </a:solidFill>
                <a:latin typeface="굴림" panose="020B0600000101010101" pitchFamily="50" charset="-127"/>
                <a:ea typeface="굴림" panose="020B0600000101010101" pitchFamily="50" charset="-127"/>
              </a:rPr>
              <a:t>분할기준</a:t>
            </a:r>
            <a:endParaRPr lang="ko-KR" altLang="en-US" sz="1050" b="1">
              <a:solidFill>
                <a:srgbClr val="000000"/>
              </a:solidFill>
              <a:latin typeface="굴림" panose="020B0600000101010101" pitchFamily="50" charset="-127"/>
              <a:ea typeface="굴림" panose="020B0600000101010101" pitchFamily="50" charset="-127"/>
            </a:endParaRPr>
          </a:p>
          <a:p>
            <a:r>
              <a:rPr lang="ko-KR" altLang="en-US" sz="1050">
                <a:solidFill>
                  <a:srgbClr val="000000"/>
                </a:solidFill>
                <a:latin typeface="굴림" panose="020B0600000101010101" pitchFamily="50" charset="-127"/>
                <a:ea typeface="굴림" panose="020B0600000101010101" pitchFamily="50" charset="-127"/>
              </a:rPr>
              <a:t>부모마디보다 자식마디의 순수도가 증가하도록 분류나무를 형성해 나감</a:t>
            </a:r>
          </a:p>
          <a:p>
            <a:endParaRPr lang="en-US" altLang="ko-KR" sz="1050">
              <a:solidFill>
                <a:srgbClr val="000000"/>
              </a:solidFill>
              <a:latin typeface="굴림" panose="020B0600000101010101" pitchFamily="50" charset="-127"/>
              <a:ea typeface="굴림" panose="020B0600000101010101" pitchFamily="50" charset="-127"/>
            </a:endParaRPr>
          </a:p>
          <a:p>
            <a:r>
              <a:rPr lang="en-US" altLang="ko-KR" sz="1050" b="1" smtClean="0">
                <a:solidFill>
                  <a:srgbClr val="000000"/>
                </a:solidFill>
                <a:latin typeface="굴림" panose="020B0600000101010101" pitchFamily="50" charset="-127"/>
                <a:ea typeface="굴림" panose="020B0600000101010101" pitchFamily="50" charset="-127"/>
              </a:rPr>
              <a:t>-</a:t>
            </a:r>
            <a:r>
              <a:rPr lang="ko-KR" altLang="en-US" sz="1050" b="1" smtClean="0">
                <a:solidFill>
                  <a:srgbClr val="000000"/>
                </a:solidFill>
                <a:latin typeface="굴림" panose="020B0600000101010101" pitchFamily="50" charset="-127"/>
                <a:ea typeface="굴림" panose="020B0600000101010101" pitchFamily="50" charset="-127"/>
              </a:rPr>
              <a:t>이산형 </a:t>
            </a:r>
            <a:r>
              <a:rPr lang="ko-KR" altLang="en-US" sz="1050" b="1">
                <a:solidFill>
                  <a:srgbClr val="000000"/>
                </a:solidFill>
                <a:latin typeface="굴림" panose="020B0600000101010101" pitchFamily="50" charset="-127"/>
                <a:ea typeface="굴림" panose="020B0600000101010101" pitchFamily="50" charset="-127"/>
              </a:rPr>
              <a:t>목표변수</a:t>
            </a:r>
          </a:p>
          <a:p>
            <a:r>
              <a:rPr lang="ko-KR" altLang="en-US" sz="1050" b="1">
                <a:solidFill>
                  <a:srgbClr val="000000"/>
                </a:solidFill>
                <a:latin typeface="굴림" panose="020B0600000101010101" pitchFamily="50" charset="-127"/>
                <a:ea typeface="굴림" panose="020B0600000101010101" pitchFamily="50" charset="-127"/>
              </a:rPr>
              <a:t>카이제곱 통계량 </a:t>
            </a:r>
            <a:r>
              <a:rPr lang="en-US" altLang="ko-KR" sz="1050" b="1">
                <a:solidFill>
                  <a:srgbClr val="000000"/>
                </a:solidFill>
                <a:latin typeface="굴림" panose="020B0600000101010101" pitchFamily="50" charset="-127"/>
                <a:ea typeface="굴림" panose="020B0600000101010101" pitchFamily="50" charset="-127"/>
              </a:rPr>
              <a:t>p</a:t>
            </a:r>
            <a:r>
              <a:rPr lang="ko-KR" altLang="en-US" sz="1050" b="1">
                <a:solidFill>
                  <a:srgbClr val="000000"/>
                </a:solidFill>
                <a:latin typeface="굴림" panose="020B0600000101010101" pitchFamily="50" charset="-127"/>
                <a:ea typeface="굴림" panose="020B0600000101010101" pitchFamily="50" charset="-127"/>
              </a:rPr>
              <a:t>값</a:t>
            </a:r>
            <a:r>
              <a:rPr lang="en-US" altLang="ko-KR" sz="1050">
                <a:solidFill>
                  <a:srgbClr val="000000"/>
                </a:solidFill>
                <a:latin typeface="굴림" panose="020B0600000101010101" pitchFamily="50" charset="-127"/>
                <a:ea typeface="굴림" panose="020B0600000101010101" pitchFamily="50" charset="-127"/>
              </a:rPr>
              <a:t>: </a:t>
            </a:r>
            <a:endParaRPr lang="en-US" altLang="ko-KR" sz="1050" smtClean="0">
              <a:solidFill>
                <a:srgbClr val="000000"/>
              </a:solidFill>
              <a:latin typeface="굴림" panose="020B0600000101010101" pitchFamily="50" charset="-127"/>
              <a:ea typeface="굴림" panose="020B0600000101010101" pitchFamily="50" charset="-127"/>
            </a:endParaRPr>
          </a:p>
          <a:p>
            <a:r>
              <a:rPr lang="en-US" altLang="ko-KR" sz="1050">
                <a:solidFill>
                  <a:srgbClr val="000000"/>
                </a:solidFill>
                <a:latin typeface="굴림" panose="020B0600000101010101" pitchFamily="50" charset="-127"/>
                <a:ea typeface="굴림" panose="020B0600000101010101" pitchFamily="50" charset="-127"/>
              </a:rPr>
              <a:t> </a:t>
            </a:r>
            <a:r>
              <a:rPr lang="en-US" altLang="ko-KR" sz="1050" smtClean="0">
                <a:solidFill>
                  <a:srgbClr val="000000"/>
                </a:solidFill>
                <a:latin typeface="굴림" panose="020B0600000101010101" pitchFamily="50" charset="-127"/>
                <a:ea typeface="굴림" panose="020B0600000101010101" pitchFamily="50" charset="-127"/>
              </a:rPr>
              <a:t> </a:t>
            </a:r>
            <a:r>
              <a:rPr lang="en-US" altLang="ko-KR" sz="900" smtClean="0">
                <a:solidFill>
                  <a:srgbClr val="000000"/>
                </a:solidFill>
                <a:latin typeface="굴림" panose="020B0600000101010101" pitchFamily="50" charset="-127"/>
                <a:ea typeface="굴림" panose="020B0600000101010101" pitchFamily="50" charset="-127"/>
              </a:rPr>
              <a:t>P</a:t>
            </a:r>
            <a:r>
              <a:rPr lang="ko-KR" altLang="en-US" sz="900">
                <a:solidFill>
                  <a:srgbClr val="000000"/>
                </a:solidFill>
                <a:latin typeface="굴림" panose="020B0600000101010101" pitchFamily="50" charset="-127"/>
                <a:ea typeface="굴림" panose="020B0600000101010101" pitchFamily="50" charset="-127"/>
              </a:rPr>
              <a:t>값이 가장 작은 예측변수와 그 때의 최적분리에 의해서 </a:t>
            </a:r>
            <a:r>
              <a:rPr lang="ko-KR" altLang="en-US" sz="900">
                <a:solidFill>
                  <a:srgbClr val="000000"/>
                </a:solidFill>
                <a:latin typeface="굴림" panose="020B0600000101010101" pitchFamily="50" charset="-127"/>
                <a:ea typeface="굴림" panose="020B0600000101010101" pitchFamily="50" charset="-127"/>
              </a:rPr>
              <a:t>자식마디를 </a:t>
            </a:r>
            <a:r>
              <a:rPr lang="ko-KR" altLang="en-US" sz="900" smtClean="0">
                <a:solidFill>
                  <a:srgbClr val="000000"/>
                </a:solidFill>
                <a:latin typeface="굴림" panose="020B0600000101010101" pitchFamily="50" charset="-127"/>
                <a:ea typeface="굴림" panose="020B0600000101010101" pitchFamily="50" charset="-127"/>
              </a:rPr>
              <a:t>형성</a:t>
            </a:r>
            <a:endParaRPr lang="en-US" altLang="ko-KR" sz="900" smtClean="0">
              <a:solidFill>
                <a:srgbClr val="000000"/>
              </a:solidFill>
              <a:latin typeface="굴림" panose="020B0600000101010101" pitchFamily="50" charset="-127"/>
              <a:ea typeface="굴림" panose="020B0600000101010101" pitchFamily="50" charset="-127"/>
            </a:endParaRPr>
          </a:p>
          <a:p>
            <a:endParaRPr lang="ko-KR" altLang="en-US" sz="900">
              <a:solidFill>
                <a:srgbClr val="000000"/>
              </a:solidFill>
              <a:latin typeface="굴림" panose="020B0600000101010101" pitchFamily="50" charset="-127"/>
              <a:ea typeface="굴림" panose="020B0600000101010101" pitchFamily="50" charset="-127"/>
            </a:endParaRPr>
          </a:p>
          <a:p>
            <a:r>
              <a:rPr lang="ko-KR" altLang="en-US" sz="1050" b="1">
                <a:solidFill>
                  <a:srgbClr val="000000"/>
                </a:solidFill>
                <a:latin typeface="굴림" panose="020B0600000101010101" pitchFamily="50" charset="-127"/>
                <a:ea typeface="굴림" panose="020B0600000101010101" pitchFamily="50" charset="-127"/>
              </a:rPr>
              <a:t>지니 지수</a:t>
            </a:r>
            <a:r>
              <a:rPr lang="en-US" altLang="ko-KR" sz="1050">
                <a:solidFill>
                  <a:srgbClr val="000000"/>
                </a:solidFill>
                <a:latin typeface="굴림" panose="020B0600000101010101" pitchFamily="50" charset="-127"/>
                <a:ea typeface="굴림" panose="020B0600000101010101" pitchFamily="50" charset="-127"/>
              </a:rPr>
              <a:t>: </a:t>
            </a:r>
            <a:endParaRPr lang="en-US" altLang="ko-KR" sz="1050" smtClean="0">
              <a:solidFill>
                <a:srgbClr val="000000"/>
              </a:solidFill>
              <a:latin typeface="굴림" panose="020B0600000101010101" pitchFamily="50" charset="-127"/>
              <a:ea typeface="굴림" panose="020B0600000101010101" pitchFamily="50" charset="-127"/>
            </a:endParaRPr>
          </a:p>
          <a:p>
            <a:r>
              <a:rPr lang="en-US" altLang="ko-KR" sz="1050">
                <a:solidFill>
                  <a:srgbClr val="000000"/>
                </a:solidFill>
                <a:latin typeface="굴림" panose="020B0600000101010101" pitchFamily="50" charset="-127"/>
                <a:ea typeface="굴림" panose="020B0600000101010101" pitchFamily="50" charset="-127"/>
              </a:rPr>
              <a:t> </a:t>
            </a:r>
            <a:r>
              <a:rPr lang="ko-KR" altLang="en-US" sz="900" smtClean="0">
                <a:solidFill>
                  <a:srgbClr val="000000"/>
                </a:solidFill>
                <a:latin typeface="굴림" panose="020B0600000101010101" pitchFamily="50" charset="-127"/>
                <a:ea typeface="굴림" panose="020B0600000101010101" pitchFamily="50" charset="-127"/>
              </a:rPr>
              <a:t>지니 </a:t>
            </a:r>
            <a:r>
              <a:rPr lang="ko-KR" altLang="en-US" sz="900">
                <a:solidFill>
                  <a:srgbClr val="000000"/>
                </a:solidFill>
                <a:latin typeface="굴림" panose="020B0600000101010101" pitchFamily="50" charset="-127"/>
                <a:ea typeface="굴림" panose="020B0600000101010101" pitchFamily="50" charset="-127"/>
              </a:rPr>
              <a:t>지수를 감소시켜주는 예측변수와 그 때의 최적분리에 의해서 자식마디를 </a:t>
            </a:r>
            <a:r>
              <a:rPr lang="ko-KR" altLang="en-US" sz="900">
                <a:solidFill>
                  <a:srgbClr val="000000"/>
                </a:solidFill>
                <a:latin typeface="굴림" panose="020B0600000101010101" pitchFamily="50" charset="-127"/>
                <a:ea typeface="굴림" panose="020B0600000101010101" pitchFamily="50" charset="-127"/>
              </a:rPr>
              <a:t>선택</a:t>
            </a:r>
            <a:endParaRPr lang="en-US" altLang="ko-KR" sz="900">
              <a:solidFill>
                <a:srgbClr val="000000"/>
              </a:solidFill>
              <a:latin typeface="굴림" panose="020B0600000101010101" pitchFamily="50" charset="-127"/>
              <a:ea typeface="굴림" panose="020B0600000101010101" pitchFamily="50" charset="-127"/>
            </a:endParaRPr>
          </a:p>
          <a:p>
            <a:endParaRPr lang="ko-KR" altLang="en-US" sz="1050">
              <a:solidFill>
                <a:srgbClr val="000000"/>
              </a:solidFill>
              <a:latin typeface="굴림" panose="020B0600000101010101" pitchFamily="50" charset="-127"/>
              <a:ea typeface="굴림" panose="020B0600000101010101" pitchFamily="50" charset="-127"/>
            </a:endParaRPr>
          </a:p>
          <a:p>
            <a:r>
              <a:rPr lang="ko-KR" altLang="en-US" sz="1050" b="1">
                <a:solidFill>
                  <a:srgbClr val="000000"/>
                </a:solidFill>
                <a:latin typeface="굴림" panose="020B0600000101010101" pitchFamily="50" charset="-127"/>
                <a:ea typeface="굴림" panose="020B0600000101010101" pitchFamily="50" charset="-127"/>
              </a:rPr>
              <a:t>엔트로피 지수</a:t>
            </a:r>
            <a:r>
              <a:rPr lang="en-US" altLang="ko-KR" sz="1050">
                <a:solidFill>
                  <a:srgbClr val="000000"/>
                </a:solidFill>
                <a:latin typeface="굴림" panose="020B0600000101010101" pitchFamily="50" charset="-127"/>
                <a:ea typeface="굴림" panose="020B0600000101010101" pitchFamily="50" charset="-127"/>
              </a:rPr>
              <a:t>: </a:t>
            </a:r>
            <a:endParaRPr lang="en-US" altLang="ko-KR" sz="1050" smtClean="0">
              <a:solidFill>
                <a:srgbClr val="000000"/>
              </a:solidFill>
              <a:latin typeface="굴림" panose="020B0600000101010101" pitchFamily="50" charset="-127"/>
              <a:ea typeface="굴림" panose="020B0600000101010101" pitchFamily="50" charset="-127"/>
            </a:endParaRPr>
          </a:p>
          <a:p>
            <a:r>
              <a:rPr lang="en-US" altLang="ko-KR" sz="1050">
                <a:solidFill>
                  <a:srgbClr val="000000"/>
                </a:solidFill>
                <a:latin typeface="굴림" panose="020B0600000101010101" pitchFamily="50" charset="-127"/>
                <a:ea typeface="굴림" panose="020B0600000101010101" pitchFamily="50" charset="-127"/>
              </a:rPr>
              <a:t> </a:t>
            </a:r>
            <a:r>
              <a:rPr lang="ko-KR" altLang="en-US" sz="900" smtClean="0">
                <a:solidFill>
                  <a:srgbClr val="000000"/>
                </a:solidFill>
                <a:latin typeface="굴림" panose="020B0600000101010101" pitchFamily="50" charset="-127"/>
                <a:ea typeface="굴림" panose="020B0600000101010101" pitchFamily="50" charset="-127"/>
              </a:rPr>
              <a:t>엔트로피 </a:t>
            </a:r>
            <a:r>
              <a:rPr lang="ko-KR" altLang="en-US" sz="900">
                <a:solidFill>
                  <a:srgbClr val="000000"/>
                </a:solidFill>
                <a:latin typeface="굴림" panose="020B0600000101010101" pitchFamily="50" charset="-127"/>
                <a:ea typeface="굴림" panose="020B0600000101010101" pitchFamily="50" charset="-127"/>
              </a:rPr>
              <a:t>지수가 가장 작은 예측 변수와 이 때의 최적분리에 의해 자식마디를 </a:t>
            </a:r>
            <a:r>
              <a:rPr lang="ko-KR" altLang="en-US" sz="900">
                <a:solidFill>
                  <a:srgbClr val="000000"/>
                </a:solidFill>
                <a:latin typeface="굴림" panose="020B0600000101010101" pitchFamily="50" charset="-127"/>
                <a:ea typeface="굴림" panose="020B0600000101010101" pitchFamily="50" charset="-127"/>
              </a:rPr>
              <a:t>형성</a:t>
            </a:r>
            <a:r>
              <a:rPr lang="en-US" altLang="ko-KR" sz="1050" smtClean="0">
                <a:solidFill>
                  <a:srgbClr val="000000"/>
                </a:solidFill>
                <a:latin typeface="굴림" panose="020B0600000101010101" pitchFamily="50" charset="-127"/>
                <a:ea typeface="굴림" panose="020B0600000101010101" pitchFamily="50" charset="-127"/>
              </a:rPr>
              <a:t>]</a:t>
            </a:r>
          </a:p>
          <a:p>
            <a:endParaRPr lang="ko-KR" altLang="en-US" sz="1050">
              <a:solidFill>
                <a:srgbClr val="000000"/>
              </a:solidFill>
              <a:latin typeface="굴림" panose="020B0600000101010101" pitchFamily="50" charset="-127"/>
              <a:ea typeface="굴림" panose="020B0600000101010101" pitchFamily="50" charset="-127"/>
            </a:endParaRPr>
          </a:p>
          <a:p>
            <a:r>
              <a:rPr lang="en-US" altLang="ko-KR" sz="1050" b="1" smtClean="0">
                <a:solidFill>
                  <a:srgbClr val="000000"/>
                </a:solidFill>
                <a:latin typeface="굴림" panose="020B0600000101010101" pitchFamily="50" charset="-127"/>
                <a:ea typeface="굴림" panose="020B0600000101010101" pitchFamily="50" charset="-127"/>
              </a:rPr>
              <a:t>- </a:t>
            </a:r>
            <a:r>
              <a:rPr lang="ko-KR" altLang="en-US" sz="1050" b="1" smtClean="0">
                <a:solidFill>
                  <a:srgbClr val="000000"/>
                </a:solidFill>
                <a:latin typeface="굴림" panose="020B0600000101010101" pitchFamily="50" charset="-127"/>
                <a:ea typeface="굴림" panose="020B0600000101010101" pitchFamily="50" charset="-127"/>
              </a:rPr>
              <a:t>연속형 </a:t>
            </a:r>
            <a:r>
              <a:rPr lang="ko-KR" altLang="en-US" sz="1050" b="1">
                <a:solidFill>
                  <a:srgbClr val="000000"/>
                </a:solidFill>
                <a:latin typeface="굴림" panose="020B0600000101010101" pitchFamily="50" charset="-127"/>
                <a:ea typeface="굴림" panose="020B0600000101010101" pitchFamily="50" charset="-127"/>
              </a:rPr>
              <a:t>목표변수</a:t>
            </a:r>
          </a:p>
          <a:p>
            <a:r>
              <a:rPr lang="ko-KR" altLang="en-US" sz="1050" b="1">
                <a:solidFill>
                  <a:srgbClr val="000000"/>
                </a:solidFill>
                <a:latin typeface="굴림" panose="020B0600000101010101" pitchFamily="50" charset="-127"/>
                <a:ea typeface="굴림" panose="020B0600000101010101" pitchFamily="50" charset="-127"/>
              </a:rPr>
              <a:t>분산분석에서 </a:t>
            </a:r>
            <a:r>
              <a:rPr lang="en-US" altLang="ko-KR" sz="1050" b="1">
                <a:solidFill>
                  <a:srgbClr val="000000"/>
                </a:solidFill>
                <a:latin typeface="굴림" panose="020B0600000101010101" pitchFamily="50" charset="-127"/>
                <a:ea typeface="굴림" panose="020B0600000101010101" pitchFamily="50" charset="-127"/>
              </a:rPr>
              <a:t>F </a:t>
            </a:r>
            <a:r>
              <a:rPr lang="ko-KR" altLang="en-US" sz="1050" b="1">
                <a:solidFill>
                  <a:srgbClr val="000000"/>
                </a:solidFill>
                <a:latin typeface="굴림" panose="020B0600000101010101" pitchFamily="50" charset="-127"/>
                <a:ea typeface="굴림" panose="020B0600000101010101" pitchFamily="50" charset="-127"/>
              </a:rPr>
              <a:t>통계량</a:t>
            </a:r>
            <a:r>
              <a:rPr lang="en-US" altLang="ko-KR" sz="1050">
                <a:solidFill>
                  <a:srgbClr val="000000"/>
                </a:solidFill>
                <a:latin typeface="굴림" panose="020B0600000101010101" pitchFamily="50" charset="-127"/>
                <a:ea typeface="굴림" panose="020B0600000101010101" pitchFamily="50" charset="-127"/>
              </a:rPr>
              <a:t>: </a:t>
            </a:r>
            <a:endParaRPr lang="en-US" altLang="ko-KR" sz="1050" smtClean="0">
              <a:solidFill>
                <a:srgbClr val="000000"/>
              </a:solidFill>
              <a:latin typeface="굴림" panose="020B0600000101010101" pitchFamily="50" charset="-127"/>
              <a:ea typeface="굴림" panose="020B0600000101010101" pitchFamily="50" charset="-127"/>
            </a:endParaRPr>
          </a:p>
          <a:p>
            <a:r>
              <a:rPr lang="en-US" altLang="ko-KR" sz="1050">
                <a:solidFill>
                  <a:srgbClr val="000000"/>
                </a:solidFill>
                <a:latin typeface="굴림" panose="020B0600000101010101" pitchFamily="50" charset="-127"/>
                <a:ea typeface="굴림" panose="020B0600000101010101" pitchFamily="50" charset="-127"/>
              </a:rPr>
              <a:t> </a:t>
            </a:r>
            <a:r>
              <a:rPr lang="en-US" altLang="ko-KR" sz="900">
                <a:solidFill>
                  <a:srgbClr val="000000"/>
                </a:solidFill>
                <a:latin typeface="굴림" panose="020B0600000101010101" pitchFamily="50" charset="-127"/>
                <a:ea typeface="굴림" panose="020B0600000101010101" pitchFamily="50" charset="-127"/>
              </a:rPr>
              <a:t>P</a:t>
            </a:r>
            <a:r>
              <a:rPr lang="ko-KR" altLang="en-US" sz="900">
                <a:solidFill>
                  <a:srgbClr val="000000"/>
                </a:solidFill>
                <a:latin typeface="굴림" panose="020B0600000101010101" pitchFamily="50" charset="-127"/>
                <a:ea typeface="굴림" panose="020B0600000101010101" pitchFamily="50" charset="-127"/>
              </a:rPr>
              <a:t>값이 가장 작은 예측변수와 그 때의 최적분리에 의해서 자식마디를 형성</a:t>
            </a:r>
            <a:endParaRPr lang="en-US" altLang="ko-KR" sz="900">
              <a:solidFill>
                <a:srgbClr val="000000"/>
              </a:solidFill>
              <a:latin typeface="굴림" panose="020B0600000101010101" pitchFamily="50" charset="-127"/>
              <a:ea typeface="굴림" panose="020B0600000101010101" pitchFamily="50" charset="-127"/>
            </a:endParaRPr>
          </a:p>
          <a:p>
            <a:endParaRPr lang="ko-KR" altLang="en-US" sz="1050">
              <a:solidFill>
                <a:srgbClr val="000000"/>
              </a:solidFill>
              <a:latin typeface="굴림" panose="020B0600000101010101" pitchFamily="50" charset="-127"/>
              <a:ea typeface="굴림" panose="020B0600000101010101" pitchFamily="50" charset="-127"/>
            </a:endParaRPr>
          </a:p>
          <a:p>
            <a:r>
              <a:rPr lang="ko-KR" altLang="en-US" sz="1050" b="1">
                <a:solidFill>
                  <a:srgbClr val="000000"/>
                </a:solidFill>
                <a:latin typeface="굴림" panose="020B0600000101010101" pitchFamily="50" charset="-127"/>
                <a:ea typeface="굴림" panose="020B0600000101010101" pitchFamily="50" charset="-127"/>
              </a:rPr>
              <a:t>분산의 감소량</a:t>
            </a:r>
            <a:r>
              <a:rPr lang="en-US" altLang="ko-KR" sz="1050">
                <a:solidFill>
                  <a:srgbClr val="000000"/>
                </a:solidFill>
                <a:latin typeface="굴림" panose="020B0600000101010101" pitchFamily="50" charset="-127"/>
                <a:ea typeface="굴림" panose="020B0600000101010101" pitchFamily="50" charset="-127"/>
              </a:rPr>
              <a:t>: </a:t>
            </a:r>
            <a:endParaRPr lang="en-US" altLang="ko-KR" sz="1050" smtClean="0">
              <a:solidFill>
                <a:srgbClr val="000000"/>
              </a:solidFill>
              <a:latin typeface="굴림" panose="020B0600000101010101" pitchFamily="50" charset="-127"/>
              <a:ea typeface="굴림" panose="020B0600000101010101" pitchFamily="50" charset="-127"/>
            </a:endParaRPr>
          </a:p>
          <a:p>
            <a:r>
              <a:rPr lang="en-US" altLang="ko-KR" sz="1050">
                <a:solidFill>
                  <a:srgbClr val="000000"/>
                </a:solidFill>
                <a:latin typeface="굴림" panose="020B0600000101010101" pitchFamily="50" charset="-127"/>
                <a:ea typeface="굴림" panose="020B0600000101010101" pitchFamily="50" charset="-127"/>
              </a:rPr>
              <a:t> </a:t>
            </a:r>
            <a:r>
              <a:rPr lang="ko-KR" altLang="en-US" sz="900">
                <a:solidFill>
                  <a:srgbClr val="000000"/>
                </a:solidFill>
                <a:latin typeface="굴림" panose="020B0600000101010101" pitchFamily="50" charset="-127"/>
                <a:ea typeface="굴림" panose="020B0600000101010101" pitchFamily="50" charset="-127"/>
              </a:rPr>
              <a:t>분산의 </a:t>
            </a:r>
            <a:r>
              <a:rPr lang="ko-KR" altLang="en-US" sz="900">
                <a:solidFill>
                  <a:srgbClr val="000000"/>
                </a:solidFill>
                <a:latin typeface="굴림" panose="020B0600000101010101" pitchFamily="50" charset="-127"/>
                <a:ea typeface="굴림" panose="020B0600000101010101" pitchFamily="50" charset="-127"/>
              </a:rPr>
              <a:t>감소량을 최대화 하는 기준의 최적분리에 의해서 자식마디를 형성</a:t>
            </a:r>
          </a:p>
          <a:p>
            <a:endParaRPr lang="en-US" altLang="ko-KR" sz="1050">
              <a:solidFill>
                <a:srgbClr val="000000"/>
              </a:solidFill>
              <a:latin typeface="굴림" panose="020B0600000101010101" pitchFamily="50" charset="-127"/>
              <a:ea typeface="굴림" panose="020B0600000101010101" pitchFamily="50" charset="-127"/>
            </a:endParaRPr>
          </a:p>
        </p:txBody>
      </p:sp>
      <p:sp>
        <p:nvSpPr>
          <p:cNvPr id="14" name="TextBox 13"/>
          <p:cNvSpPr txBox="1">
            <a:spLocks noChangeAspect="1"/>
          </p:cNvSpPr>
          <p:nvPr/>
        </p:nvSpPr>
        <p:spPr>
          <a:xfrm>
            <a:off x="3441447"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800">
                <a:hlinkClick r:id="rId2"/>
              </a:rPr>
              <a:t>SVM</a:t>
            </a:r>
            <a:r>
              <a:rPr lang="ko-KR" altLang="en-US" sz="800">
                <a:hlinkClick r:id="rId2"/>
              </a:rPr>
              <a:t>의 개념</a:t>
            </a:r>
            <a:endParaRPr lang="ko-KR" altLang="en-US" sz="800"/>
          </a:p>
          <a:p>
            <a:r>
              <a:rPr lang="en-US" altLang="ko-KR" sz="800"/>
              <a:t>SVM</a:t>
            </a:r>
            <a:r>
              <a:rPr lang="ko-KR" altLang="en-US" sz="800"/>
              <a:t>은 상당히 다룰 내용이 많은 </a:t>
            </a:r>
            <a:r>
              <a:rPr lang="en-US" altLang="ko-KR" sz="800"/>
              <a:t>learning algorithm</a:t>
            </a:r>
            <a:r>
              <a:rPr lang="ko-KR" altLang="en-US" sz="800"/>
              <a:t>이다</a:t>
            </a:r>
            <a:r>
              <a:rPr lang="en-US" altLang="ko-KR" sz="800"/>
              <a:t>.</a:t>
            </a:r>
            <a:br>
              <a:rPr lang="en-US" altLang="ko-KR" sz="800"/>
            </a:br>
            <a:r>
              <a:rPr lang="en-US" altLang="ko-KR" sz="800"/>
              <a:t/>
            </a:r>
            <a:br>
              <a:rPr lang="en-US" altLang="ko-KR" sz="800"/>
            </a:br>
            <a:r>
              <a:rPr lang="ko-KR" altLang="en-US" sz="800"/>
              <a:t>하지만</a:t>
            </a:r>
            <a:r>
              <a:rPr lang="en-US" altLang="ko-KR" sz="800"/>
              <a:t>, </a:t>
            </a:r>
            <a:r>
              <a:rPr lang="ko-KR" altLang="en-US" sz="800"/>
              <a:t>아직은 </a:t>
            </a:r>
            <a:r>
              <a:rPr lang="en-US" altLang="ko-KR" sz="800"/>
              <a:t>SVM</a:t>
            </a:r>
            <a:r>
              <a:rPr lang="ko-KR" altLang="en-US" sz="800"/>
              <a:t>을 제대로 공부한 적이 없는 필자와 같은 상태의 사람들은 논문을 보거나 </a:t>
            </a:r>
            <a:r>
              <a:rPr lang="en-US" altLang="ko-KR" sz="800"/>
              <a:t>SVM</a:t>
            </a:r>
            <a:r>
              <a:rPr lang="ko-KR" altLang="en-US" sz="800"/>
              <a:t>을 프로젝트에 이용하려 할때 기본 개념을 알고 있을 필요가 있다</a:t>
            </a: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r>
              <a:rPr lang="en-US" altLang="ko-KR" sz="800" b="1"/>
              <a:t>SVM(Support vector machine)</a:t>
            </a:r>
            <a:r>
              <a:rPr lang="ko-KR" altLang="en-US" sz="800" b="1"/>
              <a:t>은 </a:t>
            </a:r>
            <a:r>
              <a:rPr lang="en-US" altLang="ko-KR" sz="800" b="1"/>
              <a:t>2</a:t>
            </a:r>
            <a:r>
              <a:rPr lang="ko-KR" altLang="en-US" sz="800" b="1"/>
              <a:t>개의 범주를 분류하는 이진 분류기이다</a:t>
            </a:r>
            <a:r>
              <a:rPr lang="en-US" altLang="ko-KR" sz="800"/>
              <a:t>.</a:t>
            </a:r>
            <a:r>
              <a:rPr lang="ko-KR" altLang="en-US" sz="800"/>
              <a:t/>
            </a:r>
            <a:br>
              <a:rPr lang="ko-KR" altLang="en-US" sz="800"/>
            </a:br>
            <a:r>
              <a:rPr lang="ko-KR" altLang="en-US" sz="800"/>
              <a:t/>
            </a:r>
            <a:br>
              <a:rPr lang="ko-KR" altLang="en-US" sz="800"/>
            </a:br>
            <a:r>
              <a:rPr lang="ko-KR" altLang="en-US" sz="800"/>
              <a:t>다음 그림은 </a:t>
            </a:r>
            <a:r>
              <a:rPr lang="en-US" altLang="ko-KR" sz="800"/>
              <a:t>SVM</a:t>
            </a:r>
            <a:r>
              <a:rPr lang="ko-KR" altLang="en-US" sz="800"/>
              <a:t>의 개념을 설명하는 것이다</a:t>
            </a:r>
            <a:r>
              <a:rPr lang="en-US" altLang="ko-KR" sz="800"/>
              <a:t>. feature</a:t>
            </a:r>
            <a:r>
              <a:rPr lang="ko-KR" altLang="en-US" sz="800"/>
              <a:t>들은 그림과 같은 </a:t>
            </a:r>
            <a:r>
              <a:rPr lang="en-US" altLang="ko-KR" sz="800"/>
              <a:t>vector</a:t>
            </a:r>
            <a:r>
              <a:rPr lang="ko-KR" altLang="en-US" sz="800"/>
              <a:t>공간에 </a:t>
            </a:r>
            <a:r>
              <a:rPr lang="en-US" altLang="ko-KR" sz="800"/>
              <a:t>vector</a:t>
            </a:r>
            <a:r>
              <a:rPr lang="ko-KR" altLang="en-US" sz="800"/>
              <a:t>로 표시된다</a:t>
            </a:r>
            <a:r>
              <a:rPr lang="en-US" altLang="ko-KR" sz="800"/>
              <a:t>. </a:t>
            </a:r>
            <a:r>
              <a:rPr lang="ko-KR" altLang="en-US" sz="800"/>
              <a:t>그림에서 보는 것처럼 하얀 색 </a:t>
            </a:r>
            <a:r>
              <a:rPr lang="en-US" altLang="ko-KR" sz="800"/>
              <a:t>vector</a:t>
            </a:r>
            <a:r>
              <a:rPr lang="ko-KR" altLang="en-US" sz="800"/>
              <a:t>들을 </a:t>
            </a:r>
            <a:r>
              <a:rPr lang="en-US" altLang="ko-KR" sz="800"/>
              <a:t>A</a:t>
            </a:r>
            <a:r>
              <a:rPr lang="ko-KR" altLang="en-US" sz="800"/>
              <a:t>그룹에 속하는 </a:t>
            </a:r>
            <a:r>
              <a:rPr lang="en-US" altLang="ko-KR" sz="800"/>
              <a:t>white point</a:t>
            </a:r>
            <a:r>
              <a:rPr lang="ko-KR" altLang="en-US" sz="800"/>
              <a:t>라고 하고</a:t>
            </a:r>
            <a:r>
              <a:rPr lang="en-US" altLang="ko-KR" sz="800"/>
              <a:t>, </a:t>
            </a:r>
            <a:r>
              <a:rPr lang="ko-KR" altLang="en-US" sz="800"/>
              <a:t>그 반대로 검은색 </a:t>
            </a:r>
            <a:r>
              <a:rPr lang="en-US" altLang="ko-KR" sz="800"/>
              <a:t>vector</a:t>
            </a:r>
            <a:r>
              <a:rPr lang="ko-KR" altLang="en-US" sz="800"/>
              <a:t>들을 </a:t>
            </a:r>
            <a:r>
              <a:rPr lang="en-US" altLang="ko-KR" sz="800"/>
              <a:t>B</a:t>
            </a:r>
            <a:r>
              <a:rPr lang="ko-KR" altLang="en-US" sz="800"/>
              <a:t>그룹에 속하는 </a:t>
            </a:r>
            <a:r>
              <a:rPr lang="en-US" altLang="ko-KR" sz="800"/>
              <a:t>black point</a:t>
            </a:r>
            <a:r>
              <a:rPr lang="ko-KR" altLang="en-US" sz="800"/>
              <a:t>라고 </a:t>
            </a:r>
            <a:r>
              <a:rPr lang="ko-KR" altLang="en-US" sz="800"/>
              <a:t>하자</a:t>
            </a:r>
            <a:r>
              <a:rPr lang="en-US" altLang="ko-KR" sz="800" smtClean="0"/>
              <a:t>.</a:t>
            </a:r>
          </a:p>
          <a:p>
            <a:endParaRPr lang="en-US" altLang="ko-KR" sz="800"/>
          </a:p>
          <a:p>
            <a:endParaRPr lang="en-US" altLang="ko-KR" sz="800" smtClean="0"/>
          </a:p>
          <a:p>
            <a:endParaRPr lang="en-US" altLang="ko-KR" sz="800"/>
          </a:p>
          <a:p>
            <a:endParaRPr lang="en-US" altLang="ko-KR" sz="800" smtClean="0"/>
          </a:p>
          <a:p>
            <a:endParaRPr lang="en-US" altLang="ko-KR" sz="800"/>
          </a:p>
          <a:p>
            <a:endParaRPr lang="en-US" altLang="ko-KR" sz="800" smtClean="0"/>
          </a:p>
          <a:p>
            <a:endParaRPr lang="en-US" altLang="ko-KR" sz="800"/>
          </a:p>
          <a:p>
            <a:endParaRPr lang="en-US" altLang="ko-KR" sz="800" smtClean="0"/>
          </a:p>
          <a:p>
            <a:endParaRPr lang="en-US" altLang="ko-KR" sz="800"/>
          </a:p>
          <a:p>
            <a:endParaRPr lang="en-US" altLang="ko-KR" sz="800" smtClean="0"/>
          </a:p>
          <a:p>
            <a:endParaRPr lang="en-US" altLang="ko-KR" sz="800"/>
          </a:p>
          <a:p>
            <a:endParaRPr lang="en-US" altLang="ko-KR" sz="800" smtClean="0"/>
          </a:p>
          <a:p>
            <a:endParaRPr lang="en-US" altLang="ko-KR" sz="800"/>
          </a:p>
          <a:p>
            <a:endParaRPr lang="en-US" altLang="ko-KR" sz="800" smtClean="0"/>
          </a:p>
          <a:p>
            <a:endParaRPr lang="en-US" altLang="ko-KR" sz="800"/>
          </a:p>
          <a:p>
            <a:endParaRPr lang="en-US" altLang="ko-KR" sz="800" smtClean="0"/>
          </a:p>
          <a:p>
            <a:endParaRPr lang="en-US" altLang="ko-KR" sz="800"/>
          </a:p>
          <a:p>
            <a:endParaRPr lang="en-US" altLang="ko-KR" sz="800" smtClean="0"/>
          </a:p>
          <a:p>
            <a:endParaRPr lang="en-US" altLang="ko-KR" sz="800"/>
          </a:p>
          <a:p>
            <a:endParaRPr lang="en-US" altLang="ko-KR" sz="800" smtClean="0"/>
          </a:p>
          <a:p>
            <a:endParaRPr lang="en-US" altLang="ko-KR" sz="800"/>
          </a:p>
          <a:p>
            <a:r>
              <a:rPr lang="ko-KR" altLang="en-US" sz="800"/>
              <a:t>이러한 벡터 가운데 같은 범주를 기준으로 바깥으로 위치한 벡터들의 연결선으로 이루어진 닫혀진 다각형을 </a:t>
            </a:r>
            <a:r>
              <a:rPr lang="en-US" altLang="ko-KR" sz="800" b="1"/>
              <a:t>convex hull</a:t>
            </a:r>
            <a:r>
              <a:rPr lang="ko-KR" altLang="en-US" sz="800"/>
              <a:t>이라고 한다</a:t>
            </a:r>
            <a:r>
              <a:rPr lang="en-US" altLang="ko-KR" sz="800"/>
              <a:t>. convex hull</a:t>
            </a:r>
            <a:r>
              <a:rPr lang="ko-KR" altLang="en-US" sz="800"/>
              <a:t>안의 벡터들은 그룹을 분류하는 데 그다지 큰 영향을 미치지 않는다</a:t>
            </a:r>
            <a:r>
              <a:rPr lang="en-US" altLang="ko-KR" sz="800"/>
              <a:t>. </a:t>
            </a:r>
            <a:r>
              <a:rPr lang="ko-KR" altLang="en-US" sz="800"/>
              <a:t>그룹을 분류하는데 가장 큰 영향을 미치는 것들은 바깥에 위치한 벡터들이다</a:t>
            </a:r>
            <a:r>
              <a:rPr lang="en-US" altLang="ko-KR" sz="800"/>
              <a:t>. </a:t>
            </a:r>
            <a:r>
              <a:rPr lang="ko-KR" altLang="en-US" sz="800"/>
              <a:t>그룹을 분류하는 선</a:t>
            </a:r>
            <a:r>
              <a:rPr lang="en-US" altLang="ko-KR" sz="800"/>
              <a:t>, </a:t>
            </a:r>
            <a:r>
              <a:rPr lang="ko-KR" altLang="en-US" sz="800"/>
              <a:t>면을 </a:t>
            </a:r>
            <a:r>
              <a:rPr lang="en-US" altLang="ko-KR" sz="800"/>
              <a:t>hyperplane</a:t>
            </a:r>
            <a:r>
              <a:rPr lang="ko-KR" altLang="en-US" sz="800"/>
              <a:t>이라고 한다</a:t>
            </a:r>
            <a:r>
              <a:rPr lang="en-US" altLang="ko-KR" sz="800"/>
              <a:t>.</a:t>
            </a:r>
            <a:r>
              <a:rPr lang="ko-KR" altLang="en-US" sz="800"/>
              <a:t/>
            </a:r>
            <a:br>
              <a:rPr lang="ko-KR" altLang="en-US" sz="800"/>
            </a:br>
            <a:r>
              <a:rPr lang="ko-KR" altLang="en-US" sz="800"/>
              <a:t>그림에서 보는 것처럼 그룹을 나눌 수 있는 </a:t>
            </a:r>
            <a:r>
              <a:rPr lang="en-US" altLang="ko-KR" sz="800" b="1"/>
              <a:t>hyperplane</a:t>
            </a:r>
            <a:r>
              <a:rPr lang="ko-KR" altLang="en-US" sz="800"/>
              <a:t>은 무수히 많다</a:t>
            </a:r>
            <a:r>
              <a:rPr lang="en-US" altLang="ko-KR" sz="800"/>
              <a:t>.</a:t>
            </a:r>
            <a:r>
              <a:rPr lang="ko-KR" altLang="en-US" sz="800"/>
              <a:t/>
            </a:r>
            <a:br>
              <a:rPr lang="ko-KR" altLang="en-US" sz="800"/>
            </a:br>
            <a:r>
              <a:rPr lang="ko-KR" altLang="en-US" sz="800"/>
              <a:t>하지만</a:t>
            </a:r>
            <a:r>
              <a:rPr lang="en-US" altLang="ko-KR" sz="800"/>
              <a:t>, </a:t>
            </a:r>
            <a:r>
              <a:rPr lang="ko-KR" altLang="en-US" sz="800"/>
              <a:t>직관적으로 그룹들의 </a:t>
            </a:r>
            <a:r>
              <a:rPr lang="en-US" altLang="ko-KR" sz="800" b="1"/>
              <a:t>convex hull</a:t>
            </a:r>
            <a:r>
              <a:rPr lang="ko-KR" altLang="en-US" sz="800" b="1"/>
              <a:t>에 속한 벡터들 중 가장 가까운 벡터와 수직거리로 가장 먼 거리를 가진 </a:t>
            </a:r>
            <a:r>
              <a:rPr lang="en-US" altLang="ko-KR" sz="800" b="1"/>
              <a:t>hyperplane</a:t>
            </a:r>
            <a:r>
              <a:rPr lang="ko-KR" altLang="en-US" sz="800" b="1"/>
              <a:t>이 </a:t>
            </a:r>
            <a:r>
              <a:rPr lang="en-US" altLang="ko-KR" sz="800" b="1"/>
              <a:t>2</a:t>
            </a:r>
            <a:r>
              <a:rPr lang="ko-KR" altLang="en-US" sz="800" b="1"/>
              <a:t>그룹을 효과적으로 분류할 것이다</a:t>
            </a:r>
            <a:r>
              <a:rPr lang="en-US" altLang="ko-KR" sz="800" b="1"/>
              <a:t>.</a:t>
            </a:r>
            <a:r>
              <a:rPr lang="ko-KR" altLang="en-US" sz="800" b="1"/>
              <a:t/>
            </a:r>
            <a:br>
              <a:rPr lang="ko-KR" altLang="en-US" sz="800" b="1"/>
            </a:br>
            <a:r>
              <a:rPr lang="ko-KR" altLang="en-US" sz="800"/>
              <a:t>이러한 </a:t>
            </a:r>
            <a:r>
              <a:rPr lang="en-US" altLang="ko-KR" sz="800"/>
              <a:t>hyperplane</a:t>
            </a:r>
            <a:r>
              <a:rPr lang="ko-KR" altLang="en-US" sz="800"/>
              <a:t>을 </a:t>
            </a:r>
            <a:r>
              <a:rPr lang="en-US" altLang="ko-KR" sz="800" b="1"/>
              <a:t>maximum hyperplane</a:t>
            </a:r>
            <a:r>
              <a:rPr lang="ko-KR" altLang="en-US" sz="800"/>
              <a:t>이라고 부르고 이때 가장 가까운 벡터들을 </a:t>
            </a:r>
            <a:r>
              <a:rPr lang="en-US" altLang="ko-KR" sz="800"/>
              <a:t>support vector</a:t>
            </a:r>
            <a:r>
              <a:rPr lang="ko-KR" altLang="en-US" sz="800"/>
              <a:t>라고 한다</a:t>
            </a:r>
            <a:r>
              <a:rPr lang="en-US" altLang="ko-KR" sz="800"/>
              <a:t>. hyperplane</a:t>
            </a:r>
            <a:r>
              <a:rPr lang="ko-KR" altLang="en-US" sz="800"/>
              <a:t>이 재조정 될때는 </a:t>
            </a:r>
            <a:r>
              <a:rPr lang="en-US" altLang="ko-KR" sz="800"/>
              <a:t>support vector</a:t>
            </a:r>
            <a:r>
              <a:rPr lang="ko-KR" altLang="en-US" sz="800"/>
              <a:t>역시 재계산 되어야 한다</a:t>
            </a:r>
            <a:r>
              <a:rPr lang="en-US" altLang="ko-KR" sz="800"/>
              <a:t>. </a:t>
            </a:r>
            <a:r>
              <a:rPr lang="en-US" altLang="ko-KR" sz="800" b="1"/>
              <a:t>hyperplane</a:t>
            </a:r>
            <a:r>
              <a:rPr lang="ko-KR" altLang="en-US" sz="800" b="1"/>
              <a:t>은 선형 또는 비선형 모든 형태로 표현이 가능하며 </a:t>
            </a:r>
            <a:r>
              <a:rPr lang="ko-KR" altLang="en-US" sz="800"/>
              <a:t>일정 수식의 방정식으로 표현이 가능하기 때문에 간단한 수식으로 두 그룹을 분류할 수 있다</a:t>
            </a:r>
            <a:r>
              <a:rPr lang="en-US" altLang="ko-KR" sz="800"/>
              <a:t>.</a:t>
            </a:r>
            <a:r>
              <a:rPr lang="ko-KR" altLang="en-US" sz="800"/>
              <a:t/>
            </a:r>
            <a:br>
              <a:rPr lang="ko-KR" altLang="en-US" sz="800"/>
            </a:br>
            <a:r>
              <a:rPr lang="ko-KR" altLang="en-US" sz="800"/>
              <a:t/>
            </a:r>
            <a:br>
              <a:rPr lang="ko-KR" altLang="en-US" sz="800"/>
            </a:br>
            <a:r>
              <a:rPr lang="ko-KR" altLang="en-US" sz="800"/>
              <a:t>이제 해야 할 일은 이 두 그룹 간의 거리를 최대한으로 하여 </a:t>
            </a:r>
            <a:r>
              <a:rPr lang="en-US" altLang="ko-KR" sz="800"/>
              <a:t>categorization</a:t>
            </a:r>
            <a:r>
              <a:rPr lang="ko-KR" altLang="en-US" sz="800"/>
              <a:t>할 때 발생할 수 있는 오류를 최소화 해야 한다</a:t>
            </a:r>
            <a:r>
              <a:rPr lang="en-US" altLang="ko-KR" sz="800"/>
              <a:t>. </a:t>
            </a:r>
            <a:r>
              <a:rPr lang="ko-KR" altLang="en-US" sz="800"/>
              <a:t>그룹 간 거리를 최대한으로 하기 위해서 공업 수학 시간에 배운 적이 있을</a:t>
            </a:r>
            <a:r>
              <a:rPr lang="en-US" altLang="ko-KR" sz="800"/>
              <a:t>(</a:t>
            </a:r>
            <a:r>
              <a:rPr lang="ko-KR" altLang="en-US" sz="800"/>
              <a:t>공학도라면</a:t>
            </a:r>
            <a:r>
              <a:rPr lang="en-US" altLang="ko-KR" sz="800"/>
              <a:t>) </a:t>
            </a:r>
            <a:r>
              <a:rPr lang="ko-KR" altLang="en-US" sz="800"/>
              <a:t>다변수 함수의 최대</a:t>
            </a:r>
            <a:r>
              <a:rPr lang="en-US" altLang="ko-KR" sz="800"/>
              <a:t>, </a:t>
            </a:r>
            <a:r>
              <a:rPr lang="ko-KR" altLang="en-US" sz="800"/>
              <a:t>최소 값 찾는 데 이용되는 라고랑지의 미정계수법을 사용한다</a:t>
            </a:r>
            <a:r>
              <a:rPr lang="en-US" altLang="ko-KR" sz="800"/>
              <a:t>. </a:t>
            </a:r>
            <a:r>
              <a:rPr lang="ko-KR" altLang="en-US" sz="800"/>
              <a:t>라고랑지 미정계수법의 원리는 그리 어려운 내용이 아니다</a:t>
            </a:r>
            <a:r>
              <a:rPr lang="en-US" altLang="ko-KR" sz="800"/>
              <a:t>.(</a:t>
            </a:r>
            <a:r>
              <a:rPr lang="ko-KR" altLang="en-US" sz="800"/>
              <a:t>수학적 내용 </a:t>
            </a:r>
            <a:r>
              <a:rPr lang="en-US" altLang="ko-KR" sz="800"/>
              <a:t>Lable</a:t>
            </a:r>
            <a:r>
              <a:rPr lang="ko-KR" altLang="en-US" sz="800"/>
              <a:t>의 라고랑지의 미정계수법 참고</a:t>
            </a:r>
            <a:r>
              <a:rPr lang="en-US" altLang="ko-KR" sz="800"/>
              <a:t>)</a:t>
            </a:r>
            <a:r>
              <a:rPr lang="ko-KR" altLang="en-US" sz="800"/>
              <a:t/>
            </a:r>
            <a:br>
              <a:rPr lang="ko-KR" altLang="en-US" sz="800"/>
            </a:br>
            <a:r>
              <a:rPr lang="ko-KR" altLang="en-US" sz="800"/>
              <a:t/>
            </a:r>
            <a:br>
              <a:rPr lang="ko-KR" altLang="en-US" sz="800"/>
            </a:br>
            <a:r>
              <a:rPr lang="ko-KR" altLang="en-US" sz="800"/>
              <a:t>그런데 </a:t>
            </a:r>
            <a:r>
              <a:rPr lang="en-US" altLang="ko-KR" sz="800"/>
              <a:t>SVM </a:t>
            </a:r>
            <a:r>
              <a:rPr lang="ko-KR" altLang="en-US" sz="800"/>
              <a:t>역시 두 그룹간의 거리를 최대로 하는 가중치 값들</a:t>
            </a:r>
            <a:r>
              <a:rPr lang="en-US" altLang="ko-KR" sz="800"/>
              <a:t>(</a:t>
            </a:r>
            <a:r>
              <a:rPr lang="ko-KR" altLang="en-US" sz="800"/>
              <a:t>다변수</a:t>
            </a:r>
            <a:r>
              <a:rPr lang="en-US" altLang="ko-KR" sz="800"/>
              <a:t>)</a:t>
            </a:r>
            <a:r>
              <a:rPr lang="ko-KR" altLang="en-US" sz="800"/>
              <a:t>을 정하는 것이므로 다른 머신 러닝 방법과 유사한 측면이 있다</a:t>
            </a:r>
            <a:r>
              <a:rPr lang="en-US" altLang="ko-KR" sz="800"/>
              <a:t>. </a:t>
            </a:r>
            <a:r>
              <a:rPr lang="ko-KR" altLang="en-US" sz="800"/>
              <a:t>그렇다면</a:t>
            </a:r>
            <a:r>
              <a:rPr lang="en-US" altLang="ko-KR" sz="800"/>
              <a:t>, </a:t>
            </a:r>
            <a:r>
              <a:rPr lang="ko-KR" altLang="en-US" sz="800"/>
              <a:t>왜 </a:t>
            </a:r>
            <a:r>
              <a:rPr lang="en-US" altLang="ko-KR" sz="800"/>
              <a:t>Decision tree, Concept learning, </a:t>
            </a:r>
            <a:r>
              <a:rPr lang="ko-KR" altLang="en-US" sz="800"/>
              <a:t>그리고 </a:t>
            </a:r>
            <a:r>
              <a:rPr lang="en-US" altLang="ko-KR" sz="800"/>
              <a:t>neural network</a:t>
            </a:r>
            <a:r>
              <a:rPr lang="ko-KR" altLang="en-US" sz="800"/>
              <a:t>같은 걸 쓰지 않고 </a:t>
            </a:r>
            <a:r>
              <a:rPr lang="en-US" altLang="ko-KR" sz="800"/>
              <a:t>SVM</a:t>
            </a:r>
            <a:r>
              <a:rPr lang="ko-KR" altLang="en-US" sz="800"/>
              <a:t>을 쓰는 걸까</a:t>
            </a:r>
            <a:r>
              <a:rPr lang="en-US" altLang="ko-KR" sz="800"/>
              <a:t>? </a:t>
            </a:r>
            <a:r>
              <a:rPr lang="ko-KR" altLang="en-US" sz="800"/>
              <a:t>그것을 바로 </a:t>
            </a:r>
            <a:r>
              <a:rPr lang="en-US" altLang="ko-KR" sz="800"/>
              <a:t>target</a:t>
            </a:r>
            <a:r>
              <a:rPr lang="ko-KR" altLang="en-US" sz="800"/>
              <a:t>이 </a:t>
            </a:r>
            <a:r>
              <a:rPr lang="en-US" altLang="ko-KR" sz="800"/>
              <a:t>2</a:t>
            </a:r>
            <a:r>
              <a:rPr lang="ko-KR" altLang="en-US" sz="800"/>
              <a:t>그룹 중 하나로 분류되는 경우에 특화되어 있기 때문이다</a:t>
            </a:r>
            <a:r>
              <a:rPr lang="en-US" altLang="ko-KR" sz="800"/>
              <a:t>. </a:t>
            </a:r>
            <a:r>
              <a:rPr lang="ko-KR" altLang="en-US" sz="800"/>
              <a:t>예를 들면</a:t>
            </a:r>
            <a:r>
              <a:rPr lang="en-US" altLang="ko-KR" sz="800"/>
              <a:t>, 2</a:t>
            </a:r>
            <a:r>
              <a:rPr lang="ko-KR" altLang="en-US" sz="800"/>
              <a:t>가지 그룹으로 분류하는 방법으로 </a:t>
            </a:r>
            <a:r>
              <a:rPr lang="en-US" altLang="ko-KR" sz="800"/>
              <a:t>Decision tree</a:t>
            </a:r>
            <a:r>
              <a:rPr lang="ko-KR" altLang="en-US" sz="800"/>
              <a:t>를 쓸 수도 있고</a:t>
            </a:r>
            <a:r>
              <a:rPr lang="en-US" altLang="ko-KR" sz="800"/>
              <a:t>, neural network</a:t>
            </a:r>
            <a:r>
              <a:rPr lang="ko-KR" altLang="en-US" sz="800"/>
              <a:t>를 쓸수도 있고 </a:t>
            </a:r>
            <a:r>
              <a:rPr lang="en-US" altLang="ko-KR" sz="800"/>
              <a:t>Concept learning</a:t>
            </a:r>
            <a:r>
              <a:rPr lang="ko-KR" altLang="en-US" sz="800"/>
              <a:t>을 할 수도 있다</a:t>
            </a:r>
            <a:r>
              <a:rPr lang="en-US" altLang="ko-KR" sz="800"/>
              <a:t>. </a:t>
            </a:r>
            <a:r>
              <a:rPr lang="ko-KR" altLang="en-US" sz="800"/>
              <a:t>만약 </a:t>
            </a:r>
            <a:r>
              <a:rPr lang="en-US" altLang="ko-KR" sz="800"/>
              <a:t>training set</a:t>
            </a:r>
            <a:r>
              <a:rPr lang="ko-KR" altLang="en-US" sz="800"/>
              <a:t>이 선형적인 </a:t>
            </a:r>
            <a:r>
              <a:rPr lang="en-US" altLang="ko-KR" sz="800"/>
              <a:t>hyperplane</a:t>
            </a:r>
            <a:r>
              <a:rPr lang="ko-KR" altLang="en-US" sz="800"/>
              <a:t>으로 나눠질 수 있다면 모든 경우가 거의 비슷한 성능을 할 것이다</a:t>
            </a:r>
            <a:r>
              <a:rPr lang="en-US" altLang="ko-KR" sz="800"/>
              <a:t>. </a:t>
            </a:r>
            <a:r>
              <a:rPr lang="ko-KR" altLang="en-US" sz="800"/>
              <a:t>하지만 비 선형적인 경우 </a:t>
            </a:r>
            <a:r>
              <a:rPr lang="en-US" altLang="ko-KR" sz="800"/>
              <a:t>neural network</a:t>
            </a:r>
            <a:r>
              <a:rPr lang="ko-KR" altLang="en-US" sz="800"/>
              <a:t>가 가장 좋은 성능을 내게 될 것이라고 하자</a:t>
            </a:r>
            <a:r>
              <a:rPr lang="en-US" altLang="ko-KR" sz="800"/>
              <a:t>. </a:t>
            </a:r>
            <a:r>
              <a:rPr lang="ko-KR" altLang="en-US" sz="800"/>
              <a:t>하지만</a:t>
            </a:r>
            <a:r>
              <a:rPr lang="en-US" altLang="ko-KR" sz="800"/>
              <a:t>, </a:t>
            </a:r>
            <a:r>
              <a:rPr lang="ko-KR" altLang="en-US" sz="800" b="1"/>
              <a:t>만약 이 비선형성이 보다 높은 차원에서 볼 때 선형성을 뛴다고 하면 차원을 확대해서 보다 더 빠르고 쉬운 선형적</a:t>
            </a:r>
            <a:r>
              <a:rPr lang="ko-KR" altLang="en-US" sz="800"/>
              <a:t> 머신 러닝 알고리즘을 사용할 수 있지 않을까</a:t>
            </a:r>
            <a:r>
              <a:rPr lang="en-US" altLang="ko-KR" sz="800"/>
              <a:t>? </a:t>
            </a:r>
            <a:r>
              <a:rPr lang="ko-KR" altLang="en-US" sz="800"/>
              <a:t>우리는 두 개의 그룹으로 분류하기 때문에 차원의 수를 아주 많이 확대하지 않고도 </a:t>
            </a:r>
            <a:r>
              <a:rPr lang="en-US" altLang="ko-KR" sz="800"/>
              <a:t>training set</a:t>
            </a:r>
            <a:r>
              <a:rPr lang="ko-KR" altLang="en-US" sz="800"/>
              <a:t>을 선형적으로 바꿀 수 있을 것이라고 직관적으로 생각할 수 있다</a:t>
            </a:r>
            <a:r>
              <a:rPr lang="en-US" altLang="ko-KR" sz="800"/>
              <a:t>. </a:t>
            </a:r>
            <a:r>
              <a:rPr lang="ko-KR" altLang="en-US" sz="800"/>
              <a:t>그런 의미에서 </a:t>
            </a:r>
            <a:r>
              <a:rPr lang="en-US" altLang="ko-KR" sz="800"/>
              <a:t>SVM</a:t>
            </a:r>
            <a:r>
              <a:rPr lang="ko-KR" altLang="en-US" sz="800"/>
              <a:t>이 효과적인 측면을 갖는다고 말할 수 있다</a:t>
            </a:r>
            <a:r>
              <a:rPr lang="en-US" altLang="ko-KR" sz="800"/>
              <a:t>.</a:t>
            </a:r>
            <a:endParaRPr lang="en-US" altLang="ko-KR" sz="800" smtClean="0"/>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p:txBody>
      </p:sp>
      <p:pic>
        <p:nvPicPr>
          <p:cNvPr id="1026" name="Picture 2" descr="http://i1.daumcdn.net/pimg/blog/p_img2/i_arrow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6924675"/>
            <a:ext cx="19050" cy="28575"/>
          </a:xfrm>
          <a:prstGeom prst="rect">
            <a:avLst/>
          </a:prstGeom>
          <a:noFill/>
          <a:extLst>
            <a:ext uri="{909E8E84-426E-40DD-AFC4-6F175D3DCCD1}">
              <a14:hiddenFill xmlns:a14="http://schemas.microsoft.com/office/drawing/2010/main">
                <a:solidFill>
                  <a:srgbClr val="FFFFFF"/>
                </a:solidFill>
              </a14:hiddenFill>
            </a:ext>
          </a:extLst>
        </p:spPr>
      </p:pic>
      <p:pic>
        <p:nvPicPr>
          <p:cNvPr id="6" name="그림 5"/>
          <p:cNvPicPr>
            <a:picLocks noChangeAspect="1"/>
          </p:cNvPicPr>
          <p:nvPr/>
        </p:nvPicPr>
        <p:blipFill>
          <a:blip r:embed="rId4"/>
          <a:stretch>
            <a:fillRect/>
          </a:stretch>
        </p:blipFill>
        <p:spPr>
          <a:xfrm>
            <a:off x="250367" y="933775"/>
            <a:ext cx="3058216" cy="1899801"/>
          </a:xfrm>
          <a:prstGeom prst="rect">
            <a:avLst/>
          </a:prstGeom>
        </p:spPr>
      </p:pic>
      <p:pic>
        <p:nvPicPr>
          <p:cNvPr id="2" name="그림 1"/>
          <p:cNvPicPr>
            <a:picLocks noChangeAspect="1"/>
          </p:cNvPicPr>
          <p:nvPr/>
        </p:nvPicPr>
        <p:blipFill>
          <a:blip r:embed="rId5"/>
          <a:stretch>
            <a:fillRect/>
          </a:stretch>
        </p:blipFill>
        <p:spPr>
          <a:xfrm>
            <a:off x="3574311" y="2222646"/>
            <a:ext cx="2978514" cy="2292983"/>
          </a:xfrm>
          <a:prstGeom prst="rect">
            <a:avLst/>
          </a:prstGeom>
        </p:spPr>
      </p:pic>
    </p:spTree>
    <p:extLst>
      <p:ext uri="{BB962C8B-B14F-4D97-AF65-F5344CB8AC3E}">
        <p14:creationId xmlns:p14="http://schemas.microsoft.com/office/powerpoint/2010/main" val="2418742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200416"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en-US" altLang="ko-KR" sz="900" b="1" smtClean="0"/>
              <a:t>multiple regression : </a:t>
            </a:r>
            <a:r>
              <a:rPr lang="ko-KR" altLang="en-US" sz="900" b="1" smtClean="0"/>
              <a:t>다</a:t>
            </a:r>
            <a:r>
              <a:rPr lang="ko-KR" altLang="en-US" sz="900" b="1"/>
              <a:t>중</a:t>
            </a:r>
            <a:r>
              <a:rPr lang="ko-KR" altLang="en-US" sz="900" b="1" smtClean="0"/>
              <a:t>회귀분석</a:t>
            </a:r>
            <a:endParaRPr lang="en-US" altLang="ko-KR" sz="900" b="1" smtClean="0"/>
          </a:p>
          <a:p>
            <a:endParaRPr lang="en-US" altLang="ko-KR" sz="900" b="1">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a:t>central limit </a:t>
            </a:r>
            <a:r>
              <a:rPr lang="en-US" altLang="ko-KR" sz="900" b="1" smtClean="0"/>
              <a:t>theorem : </a:t>
            </a:r>
            <a:r>
              <a:rPr lang="ko-KR" altLang="en-US" sz="900" b="1" smtClean="0"/>
              <a:t>중심극한정리</a:t>
            </a:r>
            <a:endParaRPr lang="en-US" altLang="ko-KR" sz="900" b="1" smtClean="0"/>
          </a:p>
          <a:p>
            <a:endParaRPr lang="en-US" altLang="ko-KR" sz="900" b="1">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smtClean="0"/>
              <a:t>median : </a:t>
            </a:r>
            <a:r>
              <a:rPr lang="ko-KR" altLang="en-US" sz="900" b="1" smtClean="0"/>
              <a:t>중앙치</a:t>
            </a:r>
            <a:endParaRPr lang="en-US" altLang="ko-KR" sz="900" b="1" smtClean="0"/>
          </a:p>
          <a:p>
            <a:endParaRPr lang="en-US" altLang="ko-KR" sz="900" b="1">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smtClean="0"/>
              <a:t>mode : </a:t>
            </a:r>
            <a:r>
              <a:rPr lang="ko-KR" altLang="en-US" sz="900" b="1" smtClean="0"/>
              <a:t>최빈치</a:t>
            </a:r>
            <a:endParaRPr lang="en-US" altLang="ko-KR" sz="900" b="1" smtClean="0"/>
          </a:p>
          <a:p>
            <a:endParaRPr lang="en-US" altLang="ko-KR" sz="900" b="1">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smtClean="0"/>
              <a:t>validity : </a:t>
            </a:r>
            <a:r>
              <a:rPr lang="ko-KR" altLang="en-US" sz="900" b="1" smtClean="0"/>
              <a:t>타당도</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r>
              <a:rPr lang="ko-KR" altLang="en-US" sz="900"/>
              <a:t>한 검사가 그 검사가 측정하려고 목적하는 것을 제대로 측정하는 </a:t>
            </a:r>
            <a:r>
              <a:rPr lang="ko-KR" altLang="en-US" sz="900" smtClean="0"/>
              <a:t>정도</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discriminant </a:t>
            </a:r>
            <a:r>
              <a:rPr lang="en-US" altLang="ko-KR" sz="900" b="1" smtClean="0"/>
              <a:t>analysis : </a:t>
            </a:r>
            <a:r>
              <a:rPr lang="ko-KR" altLang="en-US" sz="900" b="1" smtClean="0"/>
              <a:t>판별분석법</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r>
              <a:rPr lang="ko-KR" altLang="en-US" sz="900"/>
              <a:t>둘 이상의 연속형 독립변수</a:t>
            </a:r>
            <a:r>
              <a:rPr lang="en-US" altLang="ko-KR" sz="900"/>
              <a:t>(</a:t>
            </a:r>
            <a:r>
              <a:rPr lang="ko-KR" altLang="en-US" sz="900"/>
              <a:t>예측변수</a:t>
            </a:r>
            <a:r>
              <a:rPr lang="en-US" altLang="ko-KR" sz="900"/>
              <a:t>)</a:t>
            </a:r>
            <a:r>
              <a:rPr lang="ko-KR" altLang="en-US" sz="900"/>
              <a:t>를 이용하여 하나의 범주형 종속변수에 개인이나 사례를 분류하는 통계적 </a:t>
            </a:r>
            <a:r>
              <a:rPr lang="ko-KR" altLang="en-US" sz="900" smtClean="0"/>
              <a:t>분석방법</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smtClean="0"/>
              <a:t>bias : </a:t>
            </a:r>
            <a:r>
              <a:rPr lang="ko-KR" altLang="en-US" sz="900" b="1" smtClean="0"/>
              <a:t>편파</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r>
              <a:rPr lang="ko-KR" altLang="en-US" sz="900"/>
              <a:t>어떤 사건이나 현상을 왜곡된 방식으로 지각하거나 어떤 중요한 사실을 간과함으로써 연구결과에 체계적인 오류를 낳게 하는 </a:t>
            </a:r>
            <a:r>
              <a:rPr lang="ko-KR" altLang="en-US" sz="900" smtClean="0"/>
              <a:t>경향</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standard </a:t>
            </a:r>
            <a:r>
              <a:rPr lang="en-US" altLang="ko-KR" sz="900" b="1" smtClean="0"/>
              <a:t>deviation : </a:t>
            </a:r>
            <a:r>
              <a:rPr lang="ko-KR" altLang="en-US" sz="900" b="1" smtClean="0"/>
              <a:t>표준편차</a:t>
            </a:r>
            <a:endParaRPr lang="en-US" altLang="ko-KR" sz="900" b="1" smtClean="0"/>
          </a:p>
          <a:p>
            <a:endParaRPr lang="en-US" altLang="ko-KR" sz="900" b="1" smtClean="0">
              <a:latin typeface="휴먼엑스포" panose="02030504000101010101" pitchFamily="18" charset="-127"/>
              <a:ea typeface="휴먼엑스포" panose="02030504000101010101" pitchFamily="18" charset="-127"/>
            </a:endParaRPr>
          </a:p>
          <a:p>
            <a:r>
              <a:rPr lang="en-US" altLang="ko-KR" sz="900" b="1" smtClean="0">
                <a:latin typeface="휴먼엑스포" panose="02030504000101010101" pitchFamily="18" charset="-127"/>
                <a:ea typeface="휴먼엑스포" panose="02030504000101010101" pitchFamily="18" charset="-127"/>
              </a:rPr>
              <a:t>- </a:t>
            </a:r>
            <a:r>
              <a:rPr lang="en-US" altLang="ko-KR" sz="900" b="1"/>
              <a:t>regression </a:t>
            </a:r>
            <a:r>
              <a:rPr lang="en-US" altLang="ko-KR" sz="900" b="1" smtClean="0"/>
              <a:t>analysis : </a:t>
            </a:r>
            <a:r>
              <a:rPr lang="ko-KR" altLang="en-US" sz="900" b="1" smtClean="0"/>
              <a:t>회귀분석</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r>
              <a:rPr lang="ko-KR" altLang="en-US" sz="900"/>
              <a:t>예측변수와 종속변수의 관계를 나타내는 회귀식의 </a:t>
            </a:r>
            <a:r>
              <a:rPr lang="ko-KR" altLang="en-US" sz="900" smtClean="0"/>
              <a:t>추정</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critical </a:t>
            </a:r>
            <a:r>
              <a:rPr lang="en-US" altLang="ko-KR" sz="900" b="1" smtClean="0"/>
              <a:t>region : </a:t>
            </a:r>
            <a:r>
              <a:rPr lang="ko-KR" altLang="en-US" sz="900" b="1" smtClean="0"/>
              <a:t>기각역</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r>
              <a:rPr lang="ko-KR" altLang="en-US" sz="900"/>
              <a:t>귀무가설 전제하에 구한 검정통계량의 분포에서 확율이 유의수준인 </a:t>
            </a:r>
            <a:r>
              <a:rPr lang="ko-KR" altLang="en-US" sz="900" smtClean="0"/>
              <a:t>부분이다</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critical </a:t>
            </a:r>
            <a:r>
              <a:rPr lang="en-US" altLang="ko-KR" sz="900" b="1" smtClean="0"/>
              <a:t>value : </a:t>
            </a:r>
            <a:r>
              <a:rPr lang="ko-KR" altLang="en-US" sz="900" b="1" smtClean="0"/>
              <a:t>임계치</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r>
              <a:rPr lang="ko-KR" altLang="en-US" sz="900"/>
              <a:t>주어진 유의수준에 따라 귀무가설의 기각 여부를 결정하는 기준점이다</a:t>
            </a:r>
            <a:r>
              <a:rPr lang="en-US" altLang="ko-KR" sz="900"/>
              <a:t>.</a:t>
            </a:r>
            <a:r>
              <a:rPr lang="ko-KR" altLang="en-US" sz="900"/>
              <a:t/>
            </a:r>
            <a:br>
              <a:rPr lang="ko-KR" altLang="en-US" sz="900"/>
            </a:b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a:t>Significance </a:t>
            </a:r>
            <a:r>
              <a:rPr lang="en-US" altLang="ko-KR" sz="900" b="1" smtClean="0"/>
              <a:t>Level : </a:t>
            </a:r>
            <a:r>
              <a:rPr lang="ko-KR" altLang="en-US" sz="900" b="1"/>
              <a:t>유의수준 </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r>
              <a:rPr lang="ko-KR" altLang="en-US" sz="900"/>
              <a:t>귀무가설이 사실임에도 기각하는 오류를 범할 </a:t>
            </a:r>
            <a:r>
              <a:rPr lang="ko-KR" altLang="en-US" sz="900" smtClean="0"/>
              <a:t>확률이다</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smtClean="0"/>
              <a:t>p-value : </a:t>
            </a:r>
            <a:r>
              <a:rPr lang="ko-KR" altLang="en-US" sz="900" b="1"/>
              <a:t>유의확률 </a:t>
            </a:r>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r>
              <a:rPr lang="ko-KR" altLang="en-US" sz="900"/>
              <a:t>영가설이 맞다고 가정할 때 얻은 결과 보다 극단적인 결과가 실제로 관측될 확률이다</a:t>
            </a:r>
            <a:r>
              <a:rPr lang="en-US" altLang="ko-KR" sz="900"/>
              <a:t>.</a:t>
            </a:r>
            <a:r>
              <a:rPr lang="ko-KR" altLang="en-US" sz="900"/>
              <a:t/>
            </a:r>
            <a:br>
              <a:rPr lang="ko-KR" altLang="en-US" sz="900"/>
            </a:br>
            <a:r>
              <a:rPr lang="ko-KR" altLang="en-US" sz="900"/>
              <a:t>보통 </a:t>
            </a:r>
            <a:r>
              <a:rPr lang="en-US" altLang="ko-KR" sz="900"/>
              <a:t>0.05%</a:t>
            </a:r>
            <a:r>
              <a:rPr lang="ko-KR" altLang="en-US" sz="900"/>
              <a:t>의 유의 확률을 </a:t>
            </a:r>
            <a:r>
              <a:rPr lang="ko-KR" altLang="en-US" sz="900" smtClean="0"/>
              <a:t>사용한다</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 </a:t>
            </a:r>
            <a:r>
              <a:rPr lang="en-US" altLang="ko-KR" sz="900" b="1" smtClean="0"/>
              <a:t>deviation : </a:t>
            </a:r>
            <a:r>
              <a:rPr lang="ko-KR" altLang="en-US" sz="900" b="1"/>
              <a:t>편차 </a:t>
            </a:r>
            <a:endParaRPr lang="en-US" altLang="ko-KR" sz="900" b="1" smtClean="0"/>
          </a:p>
          <a:p>
            <a:r>
              <a:rPr lang="en-US" altLang="ko-KR" sz="900" b="1"/>
              <a:t> </a:t>
            </a:r>
            <a:r>
              <a:rPr lang="en-US" altLang="ko-KR" sz="900" b="1" smtClean="0"/>
              <a:t> </a:t>
            </a:r>
            <a:r>
              <a:rPr lang="ko-KR" altLang="en-US" sz="900"/>
              <a:t>평균과 관측값의 </a:t>
            </a:r>
            <a:r>
              <a:rPr lang="ko-KR" altLang="en-US" sz="900" smtClean="0"/>
              <a:t>차이</a:t>
            </a:r>
            <a:endParaRPr lang="en-US" altLang="ko-KR" sz="900" smtClean="0"/>
          </a:p>
          <a:p>
            <a:endParaRPr lang="en-US" altLang="ko-KR" sz="900" b="1"/>
          </a:p>
          <a:p>
            <a:r>
              <a:rPr lang="en-US" altLang="ko-KR" sz="900" b="1" smtClean="0"/>
              <a:t>- variance : </a:t>
            </a:r>
            <a:r>
              <a:rPr lang="ko-KR" altLang="en-US" sz="900" b="1"/>
              <a:t>분산 </a:t>
            </a:r>
            <a:endParaRPr lang="en-US" altLang="ko-KR" sz="900" b="1" smtClean="0"/>
          </a:p>
          <a:p>
            <a:r>
              <a:rPr lang="en-US" altLang="ko-KR" sz="900" b="1"/>
              <a:t> </a:t>
            </a:r>
            <a:r>
              <a:rPr lang="en-US" altLang="ko-KR" sz="900" b="1" smtClean="0"/>
              <a:t> </a:t>
            </a:r>
            <a:r>
              <a:rPr lang="ko-KR" altLang="en-US" sz="900"/>
              <a:t>편차의 제곱의 </a:t>
            </a:r>
            <a:r>
              <a:rPr lang="ko-KR" altLang="en-US" sz="900" smtClean="0"/>
              <a:t>평균</a:t>
            </a:r>
            <a:endParaRPr lang="en-US" altLang="ko-KR" sz="900" smtClean="0"/>
          </a:p>
          <a:p>
            <a:endParaRPr lang="en-US" altLang="ko-KR" sz="900" b="1"/>
          </a:p>
          <a:p>
            <a:r>
              <a:rPr lang="en-US" altLang="ko-KR" sz="900" b="1" smtClean="0"/>
              <a:t>- </a:t>
            </a:r>
            <a:r>
              <a:rPr lang="en-US" altLang="ko-KR" sz="900" b="1"/>
              <a:t>standard </a:t>
            </a:r>
            <a:r>
              <a:rPr lang="en-US" altLang="ko-KR" sz="900" b="1" smtClean="0"/>
              <a:t>deviation : </a:t>
            </a:r>
            <a:r>
              <a:rPr lang="ko-KR" altLang="en-US" sz="900" b="1"/>
              <a:t>표준편차 </a:t>
            </a:r>
            <a:endParaRPr lang="en-US" altLang="ko-KR" sz="900" b="1" smtClean="0"/>
          </a:p>
          <a:p>
            <a:r>
              <a:rPr lang="en-US" altLang="ko-KR" sz="900" b="1"/>
              <a:t> </a:t>
            </a:r>
            <a:r>
              <a:rPr lang="ko-KR" altLang="en-US" sz="900"/>
              <a:t>분산의 양의 </a:t>
            </a:r>
            <a:r>
              <a:rPr lang="ko-KR" altLang="en-US" sz="900" smtClean="0"/>
              <a:t>제곱근</a:t>
            </a:r>
            <a:endParaRPr lang="en-US" altLang="ko-KR" sz="900" smtClean="0"/>
          </a:p>
          <a:p>
            <a:endParaRPr lang="en-US" altLang="ko-KR" sz="900" b="1"/>
          </a:p>
          <a:p>
            <a:r>
              <a:rPr lang="en-US" altLang="ko-KR" sz="900" b="1" smtClean="0"/>
              <a:t>- </a:t>
            </a:r>
            <a:r>
              <a:rPr lang="en-US" altLang="ko-KR" sz="900" b="1"/>
              <a:t>standard normal </a:t>
            </a:r>
            <a:r>
              <a:rPr lang="en-US" altLang="ko-KR" sz="900" b="1" smtClean="0"/>
              <a:t>distribution : </a:t>
            </a:r>
            <a:r>
              <a:rPr lang="ko-KR" altLang="en-US" sz="900" b="1"/>
              <a:t>표준정규분포 </a:t>
            </a:r>
            <a:endParaRPr lang="en-US" altLang="ko-KR" sz="900" b="1" smtClean="0"/>
          </a:p>
          <a:p>
            <a:r>
              <a:rPr lang="en-US" altLang="ko-KR" sz="900" b="1"/>
              <a:t> </a:t>
            </a:r>
            <a:r>
              <a:rPr lang="en-US" altLang="ko-KR" sz="900" b="1" smtClean="0"/>
              <a:t> </a:t>
            </a:r>
            <a:r>
              <a:rPr lang="ko-KR" altLang="en-US" sz="900"/>
              <a:t>평균은 </a:t>
            </a:r>
            <a:r>
              <a:rPr lang="en-US" altLang="ko-KR" sz="900"/>
              <a:t>0</a:t>
            </a:r>
            <a:r>
              <a:rPr lang="ko-KR" altLang="en-US" sz="900"/>
              <a:t>이고 표준편차가 </a:t>
            </a:r>
            <a:r>
              <a:rPr lang="en-US" altLang="ko-KR" sz="900"/>
              <a:t>1</a:t>
            </a:r>
            <a:r>
              <a:rPr lang="ko-KR" altLang="en-US" sz="900"/>
              <a:t>인 </a:t>
            </a:r>
            <a:r>
              <a:rPr lang="ko-KR" altLang="en-US" sz="900" smtClean="0"/>
              <a:t>정규분포</a:t>
            </a:r>
            <a:endParaRPr lang="en-US" altLang="ko-KR" sz="900" smtClean="0"/>
          </a:p>
          <a:p>
            <a:endParaRPr lang="en-US" altLang="ko-KR" sz="900" b="1"/>
          </a:p>
          <a:p>
            <a:r>
              <a:rPr lang="en-US" altLang="ko-KR" sz="900" b="1" smtClean="0"/>
              <a:t>- </a:t>
            </a:r>
            <a:r>
              <a:rPr lang="en-US" altLang="ko-KR" sz="900" b="1"/>
              <a:t>normal </a:t>
            </a:r>
            <a:r>
              <a:rPr lang="en-US" altLang="ko-KR" sz="900" b="1" smtClean="0"/>
              <a:t>distribution : </a:t>
            </a:r>
            <a:r>
              <a:rPr lang="en-US" altLang="ko-KR" sz="900" b="1"/>
              <a:t>Gaussian </a:t>
            </a:r>
            <a:r>
              <a:rPr lang="en-US" altLang="ko-KR" sz="900" b="1" smtClean="0"/>
              <a:t>distribution : </a:t>
            </a:r>
            <a:r>
              <a:rPr lang="ko-KR" altLang="en-US" sz="900" b="1"/>
              <a:t>정규분포 </a:t>
            </a:r>
            <a:endParaRPr lang="en-US" altLang="ko-KR" sz="900" b="1" smtClean="0"/>
          </a:p>
          <a:p>
            <a:r>
              <a:rPr lang="en-US" altLang="ko-KR" sz="900" b="1"/>
              <a:t> </a:t>
            </a:r>
            <a:r>
              <a:rPr lang="ko-KR" altLang="en-US" sz="900"/>
              <a:t>통계학에서 연속 확률 분포 중의 하나다</a:t>
            </a:r>
            <a:r>
              <a:rPr lang="en-US" altLang="ko-KR" sz="900" smtClean="0"/>
              <a:t>.</a:t>
            </a:r>
          </a:p>
          <a:p>
            <a:endParaRPr lang="en-US" altLang="ko-KR" sz="900" b="1"/>
          </a:p>
          <a:p>
            <a:r>
              <a:rPr lang="en-US" altLang="ko-KR" sz="900" b="1" smtClean="0"/>
              <a:t>- Parametric </a:t>
            </a:r>
            <a:r>
              <a:rPr lang="ko-KR" altLang="en-US" sz="900" b="1"/>
              <a:t> </a:t>
            </a:r>
            <a:r>
              <a:rPr lang="en-US" altLang="ko-KR" sz="900" b="1" smtClean="0"/>
              <a:t>Method : </a:t>
            </a:r>
          </a:p>
          <a:p>
            <a:r>
              <a:rPr lang="en-US" altLang="ko-KR" sz="900" b="1"/>
              <a:t> </a:t>
            </a:r>
            <a:r>
              <a:rPr lang="en-US" altLang="ko-KR" sz="900" b="1" smtClean="0"/>
              <a:t> </a:t>
            </a:r>
            <a:r>
              <a:rPr lang="ko-KR" altLang="en-US" sz="900" b="1"/>
              <a:t>표본 평균 검증</a:t>
            </a:r>
            <a:r>
              <a:rPr lang="ko-KR" altLang="en-US" sz="900"/>
              <a:t/>
            </a:r>
            <a:br>
              <a:rPr lang="ko-KR" altLang="en-US" sz="900"/>
            </a:br>
            <a:r>
              <a:rPr lang="en-US" altLang="ko-KR" sz="900"/>
              <a:t>T </a:t>
            </a:r>
            <a:r>
              <a:rPr lang="ko-KR" altLang="en-US" sz="900"/>
              <a:t>검정</a:t>
            </a:r>
            <a:r>
              <a:rPr lang="en-US" altLang="ko-KR" sz="900"/>
              <a:t>, Z </a:t>
            </a:r>
            <a:r>
              <a:rPr lang="ko-KR" altLang="en-US" sz="900"/>
              <a:t>검정</a:t>
            </a:r>
            <a:br>
              <a:rPr lang="ko-KR" altLang="en-US" sz="900"/>
            </a:br>
            <a:r>
              <a:rPr lang="ko-KR" altLang="en-US" sz="900" b="1"/>
              <a:t>표본 분산 검정</a:t>
            </a:r>
            <a:r>
              <a:rPr lang="ko-KR" altLang="en-US" sz="900"/>
              <a:t/>
            </a:r>
            <a:br>
              <a:rPr lang="ko-KR" altLang="en-US" sz="900"/>
            </a:br>
            <a:r>
              <a:rPr lang="en-US" altLang="ko-KR" sz="900"/>
              <a:t>F </a:t>
            </a:r>
            <a:r>
              <a:rPr lang="ko-KR" altLang="en-US" sz="900"/>
              <a:t>검증</a:t>
            </a:r>
            <a:r>
              <a:rPr lang="en-US" altLang="ko-KR" sz="900"/>
              <a:t>, </a:t>
            </a:r>
            <a:r>
              <a:rPr lang="ko-KR" altLang="en-US" sz="900"/>
              <a:t>카이제곱 </a:t>
            </a:r>
            <a:r>
              <a:rPr lang="ko-KR" altLang="en-US" sz="900" smtClean="0"/>
              <a:t>검정</a:t>
            </a:r>
            <a:endParaRPr lang="en-US" altLang="ko-KR" sz="900" smtClean="0"/>
          </a:p>
          <a:p>
            <a:endParaRPr lang="en-US" altLang="ko-KR" sz="900" b="1"/>
          </a:p>
          <a:p>
            <a:endParaRPr lang="en-US" altLang="ko-KR" sz="900" b="1" smtClean="0"/>
          </a:p>
          <a:p>
            <a:r>
              <a:rPr lang="en-US" altLang="ko-KR" sz="900" b="1">
                <a:latin typeface="휴먼엑스포" panose="02030504000101010101" pitchFamily="18" charset="-127"/>
                <a:ea typeface="휴먼엑스포" panose="02030504000101010101" pitchFamily="18" charset="-127"/>
              </a:rPr>
              <a:t> </a:t>
            </a:r>
            <a:r>
              <a:rPr lang="en-US" altLang="ko-KR" sz="900" b="1" smtClean="0">
                <a:latin typeface="휴먼엑스포" panose="02030504000101010101" pitchFamily="18" charset="-127"/>
                <a:ea typeface="휴먼엑스포" panose="02030504000101010101" pitchFamily="18" charset="-127"/>
              </a:rPr>
              <a:t> </a:t>
            </a:r>
            <a:endParaRPr lang="en-US" altLang="ko-KR" sz="900">
              <a:latin typeface="휴먼엑스포" panose="02030504000101010101" pitchFamily="18" charset="-127"/>
              <a:ea typeface="휴먼엑스포" panose="02030504000101010101" pitchFamily="18" charset="-127"/>
            </a:endParaRPr>
          </a:p>
          <a:p>
            <a:endParaRPr lang="en-US" altLang="ko-KR" sz="900"/>
          </a:p>
          <a:p>
            <a:endParaRPr lang="en-US" altLang="ko-KR" sz="900"/>
          </a:p>
          <a:p>
            <a:endParaRPr lang="ko-KR" altLang="en-US" sz="900"/>
          </a:p>
        </p:txBody>
      </p:sp>
      <p:sp>
        <p:nvSpPr>
          <p:cNvPr id="14" name="TextBox 13"/>
          <p:cNvSpPr txBox="1">
            <a:spLocks noChangeAspect="1"/>
          </p:cNvSpPr>
          <p:nvPr/>
        </p:nvSpPr>
        <p:spPr>
          <a:xfrm>
            <a:off x="3447710"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latin typeface="휴먼엑스포" panose="02030504000101010101" pitchFamily="18" charset="-127"/>
                <a:ea typeface="휴먼엑스포" panose="02030504000101010101" pitchFamily="18" charset="-127"/>
              </a:rPr>
              <a:t>-</a:t>
            </a:r>
            <a:r>
              <a:rPr lang="ko-KR" altLang="en-US" sz="900" b="1"/>
              <a:t>외도 </a:t>
            </a:r>
            <a:r>
              <a:rPr lang="en-US" altLang="ko-KR" sz="900" b="1"/>
              <a:t>(Skewness)</a:t>
            </a:r>
            <a:r>
              <a:rPr lang="ko-KR" altLang="en-US" sz="900"/>
              <a:t/>
            </a:r>
            <a:br>
              <a:rPr lang="ko-KR" altLang="en-US" sz="900"/>
            </a:br>
            <a:r>
              <a:rPr lang="ko-KR" altLang="en-US" sz="900"/>
              <a:t>크다 </a:t>
            </a:r>
            <a:r>
              <a:rPr lang="en-US" altLang="ko-KR" sz="900"/>
              <a:t>: </a:t>
            </a:r>
            <a:r>
              <a:rPr lang="ko-KR" altLang="en-US" sz="900"/>
              <a:t>오른쪽 </a:t>
            </a:r>
            <a:r>
              <a:rPr lang="ko-KR" altLang="en-US" sz="900" smtClean="0"/>
              <a:t>롱꼬리</a:t>
            </a:r>
            <a:endParaRPr lang="en-US" altLang="ko-KR" sz="900" smtClean="0"/>
          </a:p>
          <a:p>
            <a:endParaRPr lang="en-US" altLang="ko-KR" sz="900" b="1"/>
          </a:p>
          <a:p>
            <a:r>
              <a:rPr lang="en-US" altLang="ko-KR" sz="900" b="1" smtClean="0"/>
              <a:t>- </a:t>
            </a:r>
            <a:r>
              <a:rPr lang="ko-KR" altLang="en-US" sz="900" b="1"/>
              <a:t>첨도 </a:t>
            </a:r>
            <a:r>
              <a:rPr lang="en-US" altLang="ko-KR" sz="900" b="1"/>
              <a:t>(kurtosis)</a:t>
            </a:r>
            <a:r>
              <a:rPr lang="ko-KR" altLang="en-US" sz="900"/>
              <a:t/>
            </a:r>
            <a:br>
              <a:rPr lang="ko-KR" altLang="en-US" sz="900"/>
            </a:br>
            <a:r>
              <a:rPr lang="ko-KR" altLang="en-US" sz="900"/>
              <a:t>크다 </a:t>
            </a:r>
            <a:r>
              <a:rPr lang="en-US" altLang="ko-KR" sz="900"/>
              <a:t>: </a:t>
            </a:r>
            <a:r>
              <a:rPr lang="ko-KR" altLang="en-US" sz="900"/>
              <a:t>위로 솟다</a:t>
            </a:r>
            <a:r>
              <a:rPr lang="en-US" altLang="ko-KR" sz="900" smtClean="0"/>
              <a:t>.</a:t>
            </a:r>
          </a:p>
          <a:p>
            <a:endParaRPr lang="en-US" altLang="ko-KR" sz="900" b="1"/>
          </a:p>
          <a:p>
            <a:r>
              <a:rPr lang="en-US" altLang="ko-KR" sz="900" b="1" smtClean="0"/>
              <a:t>- </a:t>
            </a:r>
            <a:r>
              <a:rPr lang="ko-KR" altLang="en-US" sz="900" b="1" smtClean="0"/>
              <a:t>이산 </a:t>
            </a:r>
            <a:r>
              <a:rPr lang="ko-KR" altLang="en-US" sz="900" b="1"/>
              <a:t>확률분포 </a:t>
            </a:r>
            <a:r>
              <a:rPr lang="en-US" altLang="ko-KR" sz="900" b="1"/>
              <a:t>(distribute of discrete random variable)</a:t>
            </a:r>
            <a:r>
              <a:rPr lang="ko-KR" altLang="en-US" sz="900"/>
              <a:t/>
            </a:r>
            <a:br>
              <a:rPr lang="ko-KR" altLang="en-US" sz="900"/>
            </a:br>
            <a:r>
              <a:rPr lang="ko-KR" altLang="en-US" sz="900"/>
              <a:t>이산 확률 변수가 가지는 확률분포를 </a:t>
            </a:r>
            <a:r>
              <a:rPr lang="ko-KR" altLang="en-US" sz="900" smtClean="0"/>
              <a:t>의미한다</a:t>
            </a:r>
            <a:endParaRPr lang="en-US" altLang="ko-KR" sz="900" smtClean="0"/>
          </a:p>
          <a:p>
            <a:endParaRPr lang="en-US" altLang="ko-KR" sz="900" b="1"/>
          </a:p>
          <a:p>
            <a:r>
              <a:rPr lang="en-US" altLang="ko-KR" sz="900" b="1" smtClean="0"/>
              <a:t>- </a:t>
            </a:r>
            <a:r>
              <a:rPr lang="ko-KR" altLang="en-US" sz="900" b="1"/>
              <a:t>연속 확률분포 </a:t>
            </a:r>
            <a:r>
              <a:rPr lang="en-US" altLang="ko-KR" sz="900" b="1"/>
              <a:t>(continuous probability distribution)</a:t>
            </a:r>
            <a:r>
              <a:rPr lang="ko-KR" altLang="en-US" sz="900"/>
              <a:t/>
            </a:r>
            <a:br>
              <a:rPr lang="ko-KR" altLang="en-US" sz="900"/>
            </a:br>
            <a:r>
              <a:rPr lang="ko-KR" altLang="en-US" sz="900"/>
              <a:t>확률 밀도 함수를 이용해 분포를 표현할 수 있는  경우를 </a:t>
            </a:r>
            <a:r>
              <a:rPr lang="ko-KR" altLang="en-US" sz="900" smtClean="0"/>
              <a:t>의미한다</a:t>
            </a:r>
            <a:endParaRPr lang="en-US" altLang="ko-KR" sz="900" smtClean="0"/>
          </a:p>
          <a:p>
            <a:endParaRPr lang="en-US" altLang="ko-KR" sz="900" b="1"/>
          </a:p>
          <a:p>
            <a:r>
              <a:rPr lang="en-US" altLang="ko-KR" sz="900" b="1" smtClean="0"/>
              <a:t>- </a:t>
            </a:r>
            <a:r>
              <a:rPr lang="ko-KR" altLang="en-US" sz="900" b="1" smtClean="0"/>
              <a:t>확률 </a:t>
            </a:r>
            <a:r>
              <a:rPr lang="ko-KR" altLang="en-US" sz="900" b="1"/>
              <a:t>밀도 함수 </a:t>
            </a:r>
            <a:r>
              <a:rPr lang="en-US" altLang="ko-KR" sz="900" b="1"/>
              <a:t>(probability density function, PDF)</a:t>
            </a:r>
            <a:r>
              <a:rPr lang="ko-KR" altLang="en-US" sz="900"/>
              <a:t/>
            </a:r>
            <a:br>
              <a:rPr lang="ko-KR" altLang="en-US" sz="900"/>
            </a:br>
            <a:r>
              <a:rPr lang="ko-KR" altLang="en-US" sz="900"/>
              <a:t>확률 변수의 분포를 나타내는 함수이다</a:t>
            </a:r>
            <a:r>
              <a:rPr lang="en-US" altLang="ko-KR" sz="900"/>
              <a:t>.</a:t>
            </a:r>
            <a:r>
              <a:rPr lang="ko-KR" altLang="en-US" sz="900"/>
              <a:t/>
            </a:r>
            <a:br>
              <a:rPr lang="ko-KR" altLang="en-US" sz="900"/>
            </a:br>
            <a:endParaRPr lang="en-US" altLang="ko-KR" sz="900" b="1"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a:t>
            </a:r>
            <a:r>
              <a:rPr lang="ko-KR" altLang="en-US" sz="900" b="1"/>
              <a:t>누적 분포 함수 </a:t>
            </a:r>
            <a:r>
              <a:rPr lang="en-US" altLang="ko-KR" sz="900" b="1"/>
              <a:t>(cumulative distribution function, CDF)</a:t>
            </a:r>
            <a:r>
              <a:rPr lang="ko-KR" altLang="en-US" sz="900"/>
              <a:t/>
            </a:r>
            <a:br>
              <a:rPr lang="ko-KR" altLang="en-US" sz="900"/>
            </a:br>
            <a:r>
              <a:rPr lang="ko-KR" altLang="en-US" sz="900"/>
              <a:t>확률 변수가 특정 값보다 작거나 같은 확률을 </a:t>
            </a:r>
            <a:r>
              <a:rPr lang="ko-KR" altLang="en-US" sz="900" smtClean="0"/>
              <a:t>나타낸다</a:t>
            </a:r>
            <a:endParaRPr lang="en-US" altLang="ko-KR" sz="900" smtClean="0"/>
          </a:p>
          <a:p>
            <a:endParaRPr lang="en-US" altLang="ko-KR" sz="900">
              <a:latin typeface="휴먼엑스포" panose="02030504000101010101" pitchFamily="18" charset="-127"/>
              <a:ea typeface="휴먼엑스포" panose="02030504000101010101" pitchFamily="18" charset="-127"/>
            </a:endParaRPr>
          </a:p>
          <a:p>
            <a:r>
              <a:rPr lang="en-US" altLang="ko-KR" sz="900" smtClean="0">
                <a:latin typeface="휴먼엑스포" panose="02030504000101010101" pitchFamily="18" charset="-127"/>
                <a:ea typeface="휴먼엑스포" panose="02030504000101010101" pitchFamily="18" charset="-127"/>
              </a:rPr>
              <a:t>-</a:t>
            </a:r>
            <a:r>
              <a:rPr lang="ko-KR" altLang="en-US" sz="900" b="1"/>
              <a:t>확률 변수 </a:t>
            </a:r>
            <a:r>
              <a:rPr lang="en-US" altLang="ko-KR" sz="900" b="1"/>
              <a:t>(random variable)</a:t>
            </a:r>
            <a:r>
              <a:rPr lang="ko-KR" altLang="en-US" sz="900"/>
              <a:t/>
            </a:r>
            <a:br>
              <a:rPr lang="ko-KR" altLang="en-US" sz="900"/>
            </a:br>
            <a:r>
              <a:rPr lang="ko-KR" altLang="en-US" sz="900"/>
              <a:t>어떤 시행의 결과로 나타나는 각각의 실수값이다</a:t>
            </a:r>
            <a:r>
              <a:rPr lang="en-US" altLang="ko-KR" sz="900" smtClean="0"/>
              <a:t>.</a:t>
            </a:r>
          </a:p>
          <a:p>
            <a:endParaRPr lang="en-US" altLang="ko-KR" sz="900"/>
          </a:p>
          <a:p>
            <a:r>
              <a:rPr lang="en-US" altLang="ko-KR" sz="900" b="1" smtClean="0"/>
              <a:t>- </a:t>
            </a:r>
            <a:r>
              <a:rPr lang="ko-KR" altLang="en-US" sz="900" b="1" smtClean="0"/>
              <a:t>명목척도</a:t>
            </a:r>
            <a:r>
              <a:rPr lang="en-US" altLang="ko-KR" sz="900" b="1"/>
              <a:t>(nominal scale)</a:t>
            </a:r>
          </a:p>
          <a:p>
            <a:r>
              <a:rPr lang="ko-KR" altLang="en-US" sz="900"/>
              <a:t>개체나  사람이 다르다는 것을 보이기 위해 이름이나 범주를 대표하는 숫자로 부여하는 방식</a:t>
            </a:r>
            <a:r>
              <a:rPr lang="en-US" altLang="ko-KR" sz="900"/>
              <a:t>. </a:t>
            </a:r>
            <a:r>
              <a:rPr lang="ko-KR" altLang="en-US" sz="900"/>
              <a:t>명목척도는 측정대상을 상호배타적인 집단으로 분류하는데 사용된다</a:t>
            </a:r>
            <a:r>
              <a:rPr lang="en-US" altLang="ko-KR" sz="900"/>
              <a:t>.</a:t>
            </a:r>
          </a:p>
          <a:p>
            <a:r>
              <a:rPr lang="ko-KR" altLang="en-US" sz="900"/>
              <a:t>명목척도는 단지 빈도수를 계산하는데 유용하다</a:t>
            </a:r>
            <a:r>
              <a:rPr lang="en-US" altLang="ko-KR" sz="900"/>
              <a:t>. </a:t>
            </a:r>
            <a:r>
              <a:rPr lang="ko-KR" altLang="en-US" sz="900"/>
              <a:t>명목척도에서는 빈도와 퍼센트를 계산하므로 평균은 의미가 </a:t>
            </a:r>
            <a:r>
              <a:rPr lang="ko-KR" altLang="en-US" sz="900"/>
              <a:t>없다</a:t>
            </a:r>
            <a:r>
              <a:rPr lang="en-US" altLang="ko-KR" sz="900" smtClean="0"/>
              <a:t>.</a:t>
            </a:r>
          </a:p>
          <a:p>
            <a:endParaRPr lang="en-US" altLang="ko-KR" sz="900"/>
          </a:p>
          <a:p>
            <a:r>
              <a:rPr lang="en-US" altLang="ko-KR" sz="900" b="1" smtClean="0"/>
              <a:t>- </a:t>
            </a:r>
            <a:r>
              <a:rPr lang="ko-KR" altLang="en-US" sz="900" b="1" smtClean="0"/>
              <a:t>서열척도</a:t>
            </a:r>
            <a:r>
              <a:rPr lang="en-US" altLang="ko-KR" sz="900" b="1"/>
              <a:t>(ordinal scale)</a:t>
            </a:r>
          </a:p>
          <a:p>
            <a:r>
              <a:rPr lang="ko-KR" altLang="en-US" sz="900"/>
              <a:t>서열척도</a:t>
            </a:r>
            <a:r>
              <a:rPr lang="en-US" altLang="ko-KR" sz="900"/>
              <a:t>(</a:t>
            </a:r>
            <a:r>
              <a:rPr lang="ko-KR" altLang="en-US" sz="900"/>
              <a:t>순위척도</a:t>
            </a:r>
            <a:r>
              <a:rPr lang="en-US" altLang="ko-KR" sz="900"/>
              <a:t>)</a:t>
            </a:r>
            <a:r>
              <a:rPr lang="ko-KR" altLang="en-US" sz="900"/>
              <a:t>는 측정대상간에 높고 낮음과 같이 개체나 사람들의 순서에 대한 값을 부여하는 척도이다</a:t>
            </a:r>
            <a:r>
              <a:rPr lang="en-US" altLang="ko-KR" sz="900"/>
              <a:t>. </a:t>
            </a:r>
            <a:r>
              <a:rPr lang="ko-KR" altLang="en-US" sz="900"/>
              <a:t>서열척도는 빈도를 계산할 뿐만 아니라 중앙치</a:t>
            </a:r>
            <a:r>
              <a:rPr lang="en-US" altLang="ko-KR" sz="900"/>
              <a:t>, </a:t>
            </a:r>
            <a:r>
              <a:rPr lang="ko-KR" altLang="en-US" sz="900"/>
              <a:t>퍼센트</a:t>
            </a:r>
            <a:r>
              <a:rPr lang="en-US" altLang="ko-KR" sz="900"/>
              <a:t>, </a:t>
            </a:r>
            <a:r>
              <a:rPr lang="ko-KR" altLang="en-US" sz="900"/>
              <a:t>기타 다른 다양한 통계량에 이용될 수 </a:t>
            </a:r>
            <a:r>
              <a:rPr lang="ko-KR" altLang="en-US" sz="900"/>
              <a:t>있다</a:t>
            </a:r>
            <a:r>
              <a:rPr lang="en-US" altLang="ko-KR" sz="900" smtClean="0"/>
              <a:t>.</a:t>
            </a:r>
          </a:p>
          <a:p>
            <a:endParaRPr lang="en-US" altLang="ko-KR" sz="900"/>
          </a:p>
          <a:p>
            <a:r>
              <a:rPr lang="en-US" altLang="ko-KR" sz="900" b="1" smtClean="0"/>
              <a:t>- </a:t>
            </a:r>
            <a:r>
              <a:rPr lang="ko-KR" altLang="en-US" sz="900" b="1" smtClean="0"/>
              <a:t>등간척도</a:t>
            </a:r>
            <a:r>
              <a:rPr lang="en-US" altLang="ko-KR" sz="900" b="1"/>
              <a:t>(interval scale)</a:t>
            </a:r>
          </a:p>
          <a:p>
            <a:r>
              <a:rPr lang="ko-KR" altLang="en-US" sz="900"/>
              <a:t>등간척도</a:t>
            </a:r>
            <a:r>
              <a:rPr lang="en-US" altLang="ko-KR" sz="900"/>
              <a:t>(</a:t>
            </a:r>
            <a:r>
              <a:rPr lang="ko-KR" altLang="en-US" sz="900"/>
              <a:t>구간척도</a:t>
            </a:r>
            <a:r>
              <a:rPr lang="en-US" altLang="ko-KR" sz="900"/>
              <a:t>)</a:t>
            </a:r>
            <a:r>
              <a:rPr lang="ko-KR" altLang="en-US" sz="900"/>
              <a:t>는 속성에 대한 각 수준간의 간격이 동일한 경우에 이용된다</a:t>
            </a:r>
            <a:r>
              <a:rPr lang="en-US" altLang="ko-KR" sz="900"/>
              <a:t>. </a:t>
            </a:r>
            <a:r>
              <a:rPr lang="ko-KR" altLang="en-US" sz="900"/>
              <a:t>인치</a:t>
            </a:r>
            <a:r>
              <a:rPr lang="en-US" altLang="ko-KR" sz="900"/>
              <a:t>, </a:t>
            </a:r>
            <a:r>
              <a:rPr lang="ko-KR" altLang="en-US" sz="900"/>
              <a:t>센티미터</a:t>
            </a:r>
            <a:r>
              <a:rPr lang="en-US" altLang="ko-KR" sz="900"/>
              <a:t>, </a:t>
            </a:r>
            <a:r>
              <a:rPr lang="ko-KR" altLang="en-US" sz="900"/>
              <a:t>파운드</a:t>
            </a:r>
            <a:r>
              <a:rPr lang="en-US" altLang="ko-KR" sz="900"/>
              <a:t>, </a:t>
            </a:r>
            <a:r>
              <a:rPr lang="ko-KR" altLang="en-US" sz="900"/>
              <a:t>정도와 같은 단위로 측정이 된다</a:t>
            </a:r>
            <a:r>
              <a:rPr lang="en-US" altLang="ko-KR" sz="900"/>
              <a:t>. </a:t>
            </a:r>
            <a:r>
              <a:rPr lang="ko-KR" altLang="en-US" sz="900"/>
              <a:t>그러나 절대적인 원점은 존재하지 않는다는 점이 다르다</a:t>
            </a:r>
            <a:r>
              <a:rPr lang="en-US" altLang="ko-KR" sz="900"/>
              <a:t>. </a:t>
            </a:r>
            <a:r>
              <a:rPr lang="ko-KR" altLang="en-US" sz="900"/>
              <a:t>이 척도는 순위 뿐만 아니라 측정치간의 차이에 대해서도 그 의미가 있는 척도이다</a:t>
            </a:r>
            <a:r>
              <a:rPr lang="en-US" altLang="ko-KR" sz="900"/>
              <a:t>. </a:t>
            </a:r>
            <a:r>
              <a:rPr lang="ko-KR" altLang="en-US" sz="900"/>
              <a:t>일반적으로 </a:t>
            </a:r>
            <a:r>
              <a:rPr lang="en-US" altLang="ko-KR" sz="900"/>
              <a:t>5</a:t>
            </a:r>
            <a:r>
              <a:rPr lang="ko-KR" altLang="en-US" sz="900"/>
              <a:t>점 척도 또는 </a:t>
            </a:r>
            <a:r>
              <a:rPr lang="en-US" altLang="ko-KR" sz="900"/>
              <a:t>7</a:t>
            </a:r>
            <a:r>
              <a:rPr lang="ko-KR" altLang="en-US" sz="900"/>
              <a:t>점 척도의 리커트 스케일에서 많이 </a:t>
            </a:r>
            <a:r>
              <a:rPr lang="ko-KR" altLang="en-US" sz="900"/>
              <a:t>사용된다</a:t>
            </a:r>
            <a:r>
              <a:rPr lang="en-US" altLang="ko-KR" sz="900" smtClean="0"/>
              <a:t>.</a:t>
            </a:r>
          </a:p>
          <a:p>
            <a:endParaRPr lang="en-US" altLang="ko-KR" sz="900"/>
          </a:p>
          <a:p>
            <a:r>
              <a:rPr lang="en-US" altLang="ko-KR" sz="900" b="1" smtClean="0"/>
              <a:t>- </a:t>
            </a:r>
            <a:r>
              <a:rPr lang="ko-KR" altLang="en-US" sz="900" b="1" smtClean="0"/>
              <a:t>비율척도</a:t>
            </a:r>
            <a:r>
              <a:rPr lang="en-US" altLang="ko-KR" sz="900" b="1"/>
              <a:t>(ratio scale)</a:t>
            </a:r>
          </a:p>
          <a:p>
            <a:r>
              <a:rPr lang="en-US" altLang="ko-KR" sz="900"/>
              <a:t> </a:t>
            </a:r>
            <a:r>
              <a:rPr lang="ko-KR" altLang="en-US" sz="900"/>
              <a:t>척도를 나타내는 수가 등간일 뿐만 아니라 의미있는 절대 원점을 가지고 있는 경우에 이용된다</a:t>
            </a:r>
            <a:r>
              <a:rPr lang="en-US" altLang="ko-KR" sz="900"/>
              <a:t>. </a:t>
            </a:r>
            <a:r>
              <a:rPr lang="ko-KR" altLang="en-US" sz="900"/>
              <a:t>이 척도는 등간척도가 가지는 특성 외에 절대원점이라는 개념을 갖고 있으며 일반적으로 적용되는 통계기법은 등간척도와 같다</a:t>
            </a:r>
            <a:r>
              <a:rPr lang="en-US" altLang="ko-KR" sz="900"/>
              <a:t>.</a:t>
            </a:r>
          </a:p>
          <a:p>
            <a:r>
              <a:rPr lang="ko-KR" altLang="en-US" sz="900"/>
              <a:t/>
            </a:r>
            <a:br>
              <a:rPr lang="ko-KR" altLang="en-US" sz="900"/>
            </a:br>
            <a:endParaRPr lang="en-US" altLang="ko-KR" sz="900" smtClean="0"/>
          </a:p>
          <a:p>
            <a:endParaRPr lang="en-US" altLang="ko-KR" sz="900">
              <a:latin typeface="휴먼엑스포" panose="02030504000101010101" pitchFamily="18" charset="-127"/>
              <a:ea typeface="휴먼엑스포" panose="02030504000101010101" pitchFamily="18" charset="-127"/>
            </a:endParaRPr>
          </a:p>
          <a:p>
            <a:endParaRPr lang="en-US" altLang="ko-KR" sz="900">
              <a:latin typeface="휴먼엑스포" panose="02030504000101010101" pitchFamily="18" charset="-127"/>
              <a:ea typeface="휴먼엑스포" panose="02030504000101010101" pitchFamily="18" charset="-127"/>
            </a:endParaRPr>
          </a:p>
          <a:p>
            <a:endParaRPr lang="en-US" altLang="ko-KR" sz="900">
              <a:latin typeface="휴먼엑스포" panose="02030504000101010101" pitchFamily="18" charset="-127"/>
              <a:ea typeface="휴먼엑스포" panose="02030504000101010101" pitchFamily="18" charset="-127"/>
            </a:endParaRPr>
          </a:p>
        </p:txBody>
      </p:sp>
    </p:spTree>
    <p:extLst>
      <p:ext uri="{BB962C8B-B14F-4D97-AF65-F5344CB8AC3E}">
        <p14:creationId xmlns:p14="http://schemas.microsoft.com/office/powerpoint/2010/main" val="4155364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200416"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ko-KR" altLang="en-US" sz="900" b="1" smtClean="0"/>
              <a:t>상관분석</a:t>
            </a:r>
            <a:r>
              <a:rPr lang="en-US" altLang="ko-KR" sz="900" b="1" smtClean="0"/>
              <a:t>(</a:t>
            </a:r>
            <a:r>
              <a:rPr lang="en-US" altLang="ko-KR" sz="900"/>
              <a:t>Correlation </a:t>
            </a:r>
            <a:r>
              <a:rPr lang="en-US" altLang="ko-KR" sz="900" smtClean="0"/>
              <a:t>Analysis)</a:t>
            </a:r>
            <a:r>
              <a:rPr lang="ko-KR" altLang="en-US" sz="900" b="1" smtClean="0"/>
              <a:t> </a:t>
            </a:r>
            <a:r>
              <a:rPr lang="en-US" altLang="ko-KR" sz="900" b="1"/>
              <a:t>vs </a:t>
            </a:r>
            <a:r>
              <a:rPr lang="ko-KR" altLang="en-US" sz="900" b="1" smtClean="0"/>
              <a:t>회귀분석</a:t>
            </a:r>
            <a:r>
              <a:rPr lang="en-US" altLang="ko-KR" sz="900" b="1" smtClean="0"/>
              <a:t>(</a:t>
            </a:r>
            <a:r>
              <a:rPr lang="en-US" altLang="ko-KR" sz="900" b="1"/>
              <a:t>regression analysis </a:t>
            </a:r>
            <a:r>
              <a:rPr lang="en-US" altLang="ko-KR" sz="900" b="1" smtClean="0"/>
              <a:t>)</a:t>
            </a:r>
            <a:r>
              <a:rPr lang="ko-KR" altLang="en-US" sz="900" b="1" smtClean="0"/>
              <a:t> </a:t>
            </a:r>
            <a:r>
              <a:rPr lang="en-US" altLang="ko-KR" sz="900" b="1"/>
              <a:t>vs </a:t>
            </a:r>
            <a:r>
              <a:rPr lang="ko-KR" altLang="en-US" sz="900" b="1"/>
              <a:t>다</a:t>
            </a:r>
            <a:r>
              <a:rPr lang="ko-KR" altLang="en-US" sz="900" b="1" smtClean="0"/>
              <a:t>중회귀분석</a:t>
            </a:r>
            <a:r>
              <a:rPr lang="en-US" altLang="ko-KR" sz="900" b="1"/>
              <a:t>.(</a:t>
            </a:r>
            <a:r>
              <a:rPr lang="ko-KR" altLang="en-US" sz="900" b="1"/>
              <a:t>관계와 예언</a:t>
            </a:r>
            <a:r>
              <a:rPr lang="en-US" altLang="ko-KR" sz="900" b="1"/>
              <a:t>)</a:t>
            </a:r>
            <a:endParaRPr lang="ko-KR" altLang="en-US" sz="900" b="1"/>
          </a:p>
          <a:p>
            <a:r>
              <a:rPr lang="ko-KR" altLang="en-US" sz="900" b="1"/>
              <a:t>상관분석</a:t>
            </a:r>
            <a:r>
              <a:rPr lang="ko-KR" altLang="en-US" sz="900"/>
              <a:t>이란 </a:t>
            </a:r>
            <a:r>
              <a:rPr lang="ko-KR" altLang="en-US" sz="900" b="1">
                <a:solidFill>
                  <a:srgbClr val="FF0000"/>
                </a:solidFill>
              </a:rPr>
              <a:t>두 변인의 관계를 </a:t>
            </a:r>
            <a:r>
              <a:rPr lang="ko-KR" altLang="en-US" sz="900"/>
              <a:t>보는 것으로 </a:t>
            </a:r>
            <a:r>
              <a:rPr lang="en-US" altLang="ko-KR" sz="900"/>
              <a:t>pearson</a:t>
            </a:r>
            <a:r>
              <a:rPr lang="ko-KR" altLang="en-US" sz="900"/>
              <a:t>의 적률상관계수를 일반적으로 사용하며 </a:t>
            </a:r>
            <a:r>
              <a:rPr lang="en-US" altLang="ko-KR" sz="900"/>
              <a:t>-1</a:t>
            </a:r>
            <a:r>
              <a:rPr lang="ko-KR" altLang="en-US" sz="900"/>
              <a:t>로 갈수록 부적 상관을</a:t>
            </a:r>
            <a:r>
              <a:rPr lang="en-US" altLang="ko-KR" sz="900"/>
              <a:t>, +1</a:t>
            </a:r>
            <a:r>
              <a:rPr lang="ko-KR" altLang="en-US" sz="900"/>
              <a:t>에 가까울수록 정적상관을 나타낸다</a:t>
            </a:r>
            <a:r>
              <a:rPr lang="en-US" altLang="ko-KR" sz="900"/>
              <a:t>.</a:t>
            </a:r>
            <a:endParaRPr lang="ko-KR" altLang="en-US" sz="900"/>
          </a:p>
          <a:p>
            <a:r>
              <a:rPr lang="en-US" altLang="ko-KR" sz="900" smtClean="0"/>
              <a:t>(</a:t>
            </a:r>
            <a:r>
              <a:rPr lang="en-US" altLang="ko-KR" sz="900"/>
              <a:t>Correlation analysis is by looking at the relationship between two variables commonly used in the product-moment correlation coefficient pearson and closer toward a negative correlation to -1 to +1 indicates a positive correlation. </a:t>
            </a:r>
            <a:r>
              <a:rPr lang="en-US" altLang="ko-KR" sz="900" smtClean="0"/>
              <a:t>).</a:t>
            </a:r>
            <a:endParaRPr lang="ko-KR" altLang="en-US" sz="900"/>
          </a:p>
          <a:p>
            <a:r>
              <a:rPr lang="ko-KR" altLang="en-US" sz="900" b="1"/>
              <a:t>회귀분석</a:t>
            </a:r>
            <a:r>
              <a:rPr lang="ko-KR" altLang="en-US" sz="900"/>
              <a:t>은 </a:t>
            </a:r>
            <a:r>
              <a:rPr lang="ko-KR" altLang="en-US" sz="900" b="1">
                <a:solidFill>
                  <a:srgbClr val="FF0000"/>
                </a:solidFill>
              </a:rPr>
              <a:t>한 변수로부터 다른 변수를 얼마나 예측하는지를 </a:t>
            </a:r>
            <a:r>
              <a:rPr lang="ko-KR" altLang="en-US" sz="900"/>
              <a:t>보기 위함으로 </a:t>
            </a:r>
            <a:r>
              <a:rPr lang="en-US" altLang="ko-KR" sz="900" smtClean="0"/>
              <a:t>(</a:t>
            </a:r>
            <a:r>
              <a:rPr lang="en-US" altLang="ko-KR" sz="900"/>
              <a:t>Show how much regression analysis predicting one variable from the other variables in order  </a:t>
            </a:r>
            <a:r>
              <a:rPr lang="en-US" altLang="ko-KR" sz="900" smtClean="0"/>
              <a:t>) </a:t>
            </a:r>
            <a:r>
              <a:rPr lang="ko-KR" altLang="en-US" sz="900" smtClean="0"/>
              <a:t>회귀분석을 </a:t>
            </a:r>
            <a:r>
              <a:rPr lang="ko-KR" altLang="en-US" sz="900"/>
              <a:t>그리는 </a:t>
            </a:r>
            <a:r>
              <a:rPr lang="ko-KR" altLang="en-US" sz="900" b="1"/>
              <a:t>기준은 최소제곱기준으로 실제 </a:t>
            </a:r>
            <a:r>
              <a:rPr lang="en-US" altLang="ko-KR" sz="900" b="1"/>
              <a:t>Y</a:t>
            </a:r>
            <a:r>
              <a:rPr lang="ko-KR" altLang="en-US" sz="900" b="1"/>
              <a:t>값과 예측된 </a:t>
            </a:r>
            <a:r>
              <a:rPr lang="en-US" altLang="ko-KR" sz="900" b="1"/>
              <a:t>Y'</a:t>
            </a:r>
            <a:r>
              <a:rPr lang="ko-KR" altLang="en-US" sz="900" b="1"/>
              <a:t>값의 차이의</a:t>
            </a:r>
            <a:r>
              <a:rPr lang="en-US" altLang="ko-KR" sz="900" b="1"/>
              <a:t>(</a:t>
            </a:r>
            <a:r>
              <a:rPr lang="ko-KR" altLang="en-US" sz="900" b="1"/>
              <a:t>예측오차</a:t>
            </a:r>
            <a:r>
              <a:rPr lang="en-US" altLang="ko-KR" sz="900" b="1"/>
              <a:t>) </a:t>
            </a:r>
            <a:r>
              <a:rPr lang="ko-KR" altLang="en-US" sz="900" b="1"/>
              <a:t>제곱의 합이 최소가 </a:t>
            </a:r>
            <a:r>
              <a:rPr lang="ko-KR" altLang="en-US" sz="900"/>
              <a:t>되는 </a:t>
            </a:r>
            <a:r>
              <a:rPr lang="ko-KR" altLang="en-US" sz="900" smtClean="0"/>
              <a:t>기준</a:t>
            </a:r>
            <a:r>
              <a:rPr lang="en-US" altLang="ko-KR" sz="900" smtClean="0"/>
              <a:t>(</a:t>
            </a:r>
            <a:r>
              <a:rPr lang="en-US" altLang="ko-KR" sz="900"/>
              <a:t>Criteria  </a:t>
            </a:r>
            <a:r>
              <a:rPr lang="en-US" altLang="ko-KR" sz="900" smtClean="0"/>
              <a:t>)</a:t>
            </a:r>
            <a:r>
              <a:rPr lang="ko-KR" altLang="en-US" sz="900" smtClean="0"/>
              <a:t>이다</a:t>
            </a:r>
            <a:r>
              <a:rPr lang="en-US" altLang="ko-KR" sz="900" smtClean="0"/>
              <a:t>.</a:t>
            </a:r>
          </a:p>
          <a:p>
            <a:r>
              <a:rPr lang="en-US" altLang="ko-KR" sz="900"/>
              <a:t> </a:t>
            </a:r>
            <a:r>
              <a:rPr lang="en-US" altLang="ko-KR" sz="900" smtClean="0"/>
              <a:t> - </a:t>
            </a:r>
            <a:r>
              <a:rPr lang="ko-KR" altLang="en-US" sz="900" smtClean="0"/>
              <a:t>독립변수 </a:t>
            </a:r>
            <a:r>
              <a:rPr lang="en-US" altLang="ko-KR" sz="900" smtClean="0"/>
              <a:t>: </a:t>
            </a:r>
            <a:r>
              <a:rPr lang="en-US" altLang="ko-KR" sz="900"/>
              <a:t>independent </a:t>
            </a:r>
            <a:r>
              <a:rPr lang="en-US" altLang="ko-KR" sz="900" smtClean="0"/>
              <a:t>variable</a:t>
            </a:r>
          </a:p>
          <a:p>
            <a:r>
              <a:rPr lang="en-US" altLang="ko-KR" sz="900"/>
              <a:t> </a:t>
            </a:r>
            <a:r>
              <a:rPr lang="en-US" altLang="ko-KR" sz="900" smtClean="0"/>
              <a:t> - </a:t>
            </a:r>
            <a:r>
              <a:rPr lang="ko-KR" altLang="en-US" sz="900" smtClean="0"/>
              <a:t>종속변수 </a:t>
            </a:r>
            <a:r>
              <a:rPr lang="en-US" altLang="ko-KR" sz="900" smtClean="0"/>
              <a:t>: </a:t>
            </a:r>
            <a:r>
              <a:rPr lang="en-US" altLang="ko-KR" sz="900"/>
              <a:t> dependent variable</a:t>
            </a:r>
            <a:endParaRPr lang="ko-KR" altLang="en-US" sz="900"/>
          </a:p>
          <a:p>
            <a:r>
              <a:rPr lang="ko-KR" altLang="en-US" sz="900" b="1" smtClean="0"/>
              <a:t>다중회귀분석</a:t>
            </a:r>
            <a:r>
              <a:rPr lang="en-US" altLang="ko-KR" sz="900" b="1" smtClean="0"/>
              <a:t>( Multiple </a:t>
            </a:r>
            <a:r>
              <a:rPr lang="en-US" altLang="ko-KR" sz="900" b="1"/>
              <a:t>regression analysis)</a:t>
            </a:r>
            <a:r>
              <a:rPr lang="ko-KR" altLang="en-US" sz="900" smtClean="0"/>
              <a:t>은 </a:t>
            </a:r>
            <a:r>
              <a:rPr lang="ko-KR" altLang="en-US" sz="900" b="1">
                <a:solidFill>
                  <a:srgbClr val="FF0000"/>
                </a:solidFill>
              </a:rPr>
              <a:t>예측변수를 두 개 이상으로 두고 어떤 조합들이 준거변수를 가장 잘 예측하는지 </a:t>
            </a:r>
            <a:r>
              <a:rPr lang="ko-KR" altLang="en-US" sz="900"/>
              <a:t>보는 것으로 </a:t>
            </a:r>
            <a:r>
              <a:rPr lang="en-US" altLang="ko-KR" sz="900" smtClean="0"/>
              <a:t>(</a:t>
            </a:r>
            <a:r>
              <a:rPr lang="en-US" altLang="ko-KR" sz="900"/>
              <a:t>With predictive variables with more than two combinations to see what best predicts the criterion variable </a:t>
            </a:r>
            <a:r>
              <a:rPr lang="en-US" altLang="ko-KR" sz="900" smtClean="0"/>
              <a:t>)</a:t>
            </a:r>
            <a:endParaRPr lang="ko-KR" altLang="en-US" sz="900"/>
          </a:p>
          <a:p>
            <a:endParaRPr lang="en-US" altLang="ko-KR" sz="900" smtClean="0"/>
          </a:p>
          <a:p>
            <a:endParaRPr lang="en-US" altLang="ko-KR" sz="900" smtClean="0"/>
          </a:p>
          <a:p>
            <a:r>
              <a:rPr lang="en-US" altLang="ko-KR" sz="900" smtClean="0"/>
              <a:t>- </a:t>
            </a:r>
            <a:r>
              <a:rPr lang="en-US" altLang="ko-KR" sz="900" b="1" smtClean="0"/>
              <a:t>T -test, </a:t>
            </a:r>
            <a:r>
              <a:rPr lang="ko-KR" altLang="en-US" sz="900" b="1"/>
              <a:t>일원 변량분석</a:t>
            </a:r>
            <a:r>
              <a:rPr lang="en-US" altLang="ko-KR" sz="900" b="1"/>
              <a:t>, </a:t>
            </a:r>
            <a:r>
              <a:rPr lang="ko-KR" altLang="en-US" sz="900" b="1"/>
              <a:t>요인분석 </a:t>
            </a:r>
            <a:r>
              <a:rPr lang="en-US" altLang="ko-KR" sz="900" b="1"/>
              <a:t>(</a:t>
            </a:r>
            <a:r>
              <a:rPr lang="ko-KR" altLang="en-US" sz="900" b="1"/>
              <a:t>집단 간 차이</a:t>
            </a:r>
            <a:r>
              <a:rPr lang="en-US" altLang="ko-KR" sz="900" b="1"/>
              <a:t>)</a:t>
            </a:r>
            <a:endParaRPr lang="ko-KR" altLang="en-US" sz="900" b="1"/>
          </a:p>
          <a:p>
            <a:r>
              <a:rPr lang="en-US" altLang="ko-KR" sz="900" b="1"/>
              <a:t>T</a:t>
            </a:r>
            <a:r>
              <a:rPr lang="ko-KR" altLang="en-US" sz="900" b="1"/>
              <a:t>검증</a:t>
            </a:r>
            <a:r>
              <a:rPr lang="ko-KR" altLang="en-US" sz="900"/>
              <a:t>은 한 집단의 평균과 다른 집단의 평균을 구해 그 집단 간의 차이를 분석하는 </a:t>
            </a:r>
            <a:r>
              <a:rPr lang="ko-KR" altLang="en-US" sz="900" smtClean="0"/>
              <a:t>것</a:t>
            </a:r>
            <a:endParaRPr lang="en-US" altLang="ko-KR" sz="900" smtClean="0"/>
          </a:p>
          <a:p>
            <a:r>
              <a:rPr lang="en-US" altLang="ko-KR" sz="900"/>
              <a:t> A t-test is an analysis of </a:t>
            </a:r>
            <a:r>
              <a:rPr lang="en-US" altLang="ko-KR" sz="900">
                <a:solidFill>
                  <a:srgbClr val="FF0000"/>
                </a:solidFill>
              </a:rPr>
              <a:t>two populations </a:t>
            </a:r>
            <a:r>
              <a:rPr lang="en-US" altLang="ko-KR" sz="900"/>
              <a:t>means through the use of statistical examination; </a:t>
            </a:r>
            <a:endParaRPr lang="en-US" altLang="ko-KR" sz="900" smtClean="0"/>
          </a:p>
          <a:p>
            <a:r>
              <a:rPr lang="en-US" altLang="ko-KR" sz="900"/>
              <a:t> </a:t>
            </a:r>
            <a:r>
              <a:rPr lang="en-US" altLang="ko-KR" sz="900" smtClean="0"/>
              <a:t> - with </a:t>
            </a:r>
            <a:r>
              <a:rPr lang="en-US" altLang="ko-KR" sz="900" b="1">
                <a:solidFill>
                  <a:srgbClr val="FF0000"/>
                </a:solidFill>
              </a:rPr>
              <a:t>small sample sizes</a:t>
            </a:r>
            <a:r>
              <a:rPr lang="en-US" altLang="ko-KR" sz="900"/>
              <a:t>, </a:t>
            </a:r>
            <a:endParaRPr lang="en-US" altLang="ko-KR" sz="900" smtClean="0"/>
          </a:p>
          <a:p>
            <a:r>
              <a:rPr lang="en-US" altLang="ko-KR" sz="900"/>
              <a:t> </a:t>
            </a:r>
            <a:r>
              <a:rPr lang="en-US" altLang="ko-KR" sz="900" smtClean="0"/>
              <a:t> - when </a:t>
            </a:r>
            <a:r>
              <a:rPr lang="en-US" altLang="ko-KR" sz="900"/>
              <a:t>the variances of two normal </a:t>
            </a:r>
            <a:r>
              <a:rPr lang="en-US" altLang="ko-KR" sz="900" b="1">
                <a:solidFill>
                  <a:srgbClr val="FF0000"/>
                </a:solidFill>
              </a:rPr>
              <a:t>distributions are not known</a:t>
            </a:r>
            <a:r>
              <a:rPr lang="en-US" altLang="ko-KR" sz="900" smtClean="0"/>
              <a:t>.</a:t>
            </a:r>
          </a:p>
          <a:p>
            <a:r>
              <a:rPr lang="en-US" altLang="ko-KR" sz="900"/>
              <a:t>  - the t-distribution and </a:t>
            </a:r>
            <a:r>
              <a:rPr lang="en-US" altLang="ko-KR" sz="900" b="1">
                <a:solidFill>
                  <a:srgbClr val="FF0000"/>
                </a:solidFill>
              </a:rPr>
              <a:t>degrees of </a:t>
            </a:r>
            <a:r>
              <a:rPr lang="en-US" altLang="ko-KR" sz="900" b="1" smtClean="0">
                <a:solidFill>
                  <a:srgbClr val="FF0000"/>
                </a:solidFill>
              </a:rPr>
              <a:t>freedom</a:t>
            </a:r>
          </a:p>
          <a:p>
            <a:r>
              <a:rPr lang="en-US" altLang="ko-KR" sz="900"/>
              <a:t>  - To conduct a test with three or more variables, an analysis of </a:t>
            </a:r>
            <a:r>
              <a:rPr lang="en-US" altLang="ko-KR" sz="900" b="1">
                <a:solidFill>
                  <a:srgbClr val="FF0000"/>
                </a:solidFill>
              </a:rPr>
              <a:t>variance (ANOVA) </a:t>
            </a:r>
            <a:r>
              <a:rPr lang="en-US" altLang="ko-KR" sz="900"/>
              <a:t>must be </a:t>
            </a:r>
            <a:r>
              <a:rPr lang="en-US" altLang="ko-KR" sz="900" smtClean="0"/>
              <a:t>used</a:t>
            </a:r>
          </a:p>
          <a:p>
            <a:endParaRPr lang="en-US" altLang="ko-KR" sz="900"/>
          </a:p>
          <a:p>
            <a:endParaRPr lang="en-US" altLang="ko-KR" sz="900"/>
          </a:p>
          <a:p>
            <a:r>
              <a:rPr lang="en-US" altLang="ko-KR" sz="900" b="1" smtClean="0"/>
              <a:t>- </a:t>
            </a:r>
            <a:r>
              <a:rPr lang="ko-KR" altLang="en-US" sz="900" b="1" smtClean="0"/>
              <a:t>일원 변량분석</a:t>
            </a:r>
            <a:r>
              <a:rPr lang="en-US" altLang="ko-KR" sz="900" b="1" smtClean="0"/>
              <a:t>(1-way ANOVA)</a:t>
            </a:r>
            <a:r>
              <a:rPr lang="ko-KR" altLang="en-US" sz="900" smtClean="0"/>
              <a:t>은 </a:t>
            </a:r>
            <a:r>
              <a:rPr lang="ko-KR" altLang="en-US" sz="900" b="1"/>
              <a:t>독립변인 </a:t>
            </a:r>
            <a:r>
              <a:rPr lang="en-US" altLang="ko-KR" sz="900" b="1"/>
              <a:t>1</a:t>
            </a:r>
            <a:r>
              <a:rPr lang="ko-KR" altLang="en-US" sz="900" b="1"/>
              <a:t>개</a:t>
            </a:r>
            <a:r>
              <a:rPr lang="en-US" altLang="ko-KR" sz="900" b="1"/>
              <a:t>-</a:t>
            </a:r>
            <a:r>
              <a:rPr lang="ko-KR" altLang="en-US" sz="900" b="1"/>
              <a:t>종속변인 </a:t>
            </a:r>
            <a:r>
              <a:rPr lang="en-US" altLang="ko-KR" sz="900" b="1"/>
              <a:t>1</a:t>
            </a:r>
            <a:r>
              <a:rPr lang="ko-KR" altLang="en-US" sz="900" b="1"/>
              <a:t>개 범주는 </a:t>
            </a:r>
            <a:r>
              <a:rPr lang="en-US" altLang="ko-KR" sz="900" b="1"/>
              <a:t>3</a:t>
            </a:r>
            <a:r>
              <a:rPr lang="ko-KR" altLang="en-US" sz="900" b="1"/>
              <a:t>개 이상</a:t>
            </a:r>
            <a:r>
              <a:rPr lang="ko-KR" altLang="en-US" sz="900"/>
              <a:t>일 때 사용한다</a:t>
            </a:r>
            <a:r>
              <a:rPr lang="en-US" altLang="ko-KR" sz="900"/>
              <a:t>, </a:t>
            </a:r>
            <a:r>
              <a:rPr lang="ko-KR" altLang="en-US" sz="900"/>
              <a:t>일원 공변량 분석은 </a:t>
            </a:r>
            <a:r>
              <a:rPr lang="en-US" altLang="ko-KR" sz="900"/>
              <a:t>3</a:t>
            </a:r>
            <a:r>
              <a:rPr lang="ko-KR" altLang="en-US" sz="900"/>
              <a:t>개의 범주 중에 </a:t>
            </a:r>
            <a:r>
              <a:rPr lang="en-US" altLang="ko-KR" sz="900"/>
              <a:t>1</a:t>
            </a:r>
            <a:r>
              <a:rPr lang="ko-KR" altLang="en-US" sz="900"/>
              <a:t>개의 범주를 통제하고 다른 범주들을 분석함으로 어떤 범주가 종속변인과 관계가 있는지 지켜봄</a:t>
            </a:r>
            <a:r>
              <a:rPr lang="en-US" altLang="ko-KR" sz="900"/>
              <a:t>.</a:t>
            </a:r>
            <a:endParaRPr lang="ko-KR" altLang="en-US" sz="900"/>
          </a:p>
          <a:p>
            <a:r>
              <a:rPr lang="ko-KR" altLang="en-US" sz="900"/>
              <a:t>일원 다변량분석은 독립변인 </a:t>
            </a:r>
            <a:r>
              <a:rPr lang="en-US" altLang="ko-KR" sz="900"/>
              <a:t>2 </a:t>
            </a:r>
            <a:r>
              <a:rPr lang="ko-KR" altLang="en-US" sz="900"/>
              <a:t>종속변인 </a:t>
            </a:r>
            <a:r>
              <a:rPr lang="en-US" altLang="ko-KR" sz="900"/>
              <a:t>1 </a:t>
            </a:r>
            <a:r>
              <a:rPr lang="ko-KR" altLang="en-US" sz="900"/>
              <a:t>범주 </a:t>
            </a:r>
            <a:r>
              <a:rPr lang="en-US" altLang="ko-KR" sz="900"/>
              <a:t>3</a:t>
            </a:r>
            <a:r>
              <a:rPr lang="ko-KR" altLang="en-US" sz="900"/>
              <a:t>개이상</a:t>
            </a:r>
          </a:p>
          <a:p>
            <a:r>
              <a:rPr lang="ko-KR" altLang="en-US" sz="900"/>
              <a:t>요인분석은 독립변인 </a:t>
            </a:r>
            <a:r>
              <a:rPr lang="en-US" altLang="ko-KR" sz="900"/>
              <a:t>2 </a:t>
            </a:r>
            <a:r>
              <a:rPr lang="ko-KR" altLang="en-US" sz="900"/>
              <a:t>종속변인 </a:t>
            </a:r>
            <a:r>
              <a:rPr lang="en-US" altLang="ko-KR" sz="900"/>
              <a:t>1</a:t>
            </a:r>
            <a:endParaRPr lang="ko-KR" altLang="en-US" sz="900"/>
          </a:p>
          <a:p>
            <a:r>
              <a:rPr lang="ko-KR" altLang="en-US" sz="900"/>
              <a:t>요인 다변량 분석 독립변인 </a:t>
            </a:r>
            <a:r>
              <a:rPr lang="en-US" altLang="ko-KR" sz="900"/>
              <a:t>2</a:t>
            </a:r>
            <a:r>
              <a:rPr lang="ko-KR" altLang="en-US" sz="900"/>
              <a:t>개이상 종속변인 </a:t>
            </a:r>
            <a:r>
              <a:rPr lang="en-US" altLang="ko-KR" sz="900"/>
              <a:t>2</a:t>
            </a:r>
            <a:r>
              <a:rPr lang="ko-KR" altLang="en-US" sz="900"/>
              <a:t>개이상</a:t>
            </a:r>
          </a:p>
          <a:p>
            <a:endParaRPr lang="en-US" altLang="ko-KR" sz="900" smtClean="0"/>
          </a:p>
          <a:p>
            <a:endParaRPr lang="en-US" altLang="ko-KR" sz="900" smtClean="0"/>
          </a:p>
          <a:p>
            <a:r>
              <a:rPr lang="en-US" altLang="ko-KR" sz="900" smtClean="0"/>
              <a:t>- </a:t>
            </a:r>
            <a:r>
              <a:rPr lang="en-US" altLang="ko-KR" sz="900" b="1" smtClean="0"/>
              <a:t>T-test</a:t>
            </a:r>
            <a:r>
              <a:rPr lang="ko-KR" altLang="en-US" sz="900" b="1" smtClean="0"/>
              <a:t> </a:t>
            </a:r>
            <a:r>
              <a:rPr lang="en-US" altLang="ko-KR" sz="900" b="1"/>
              <a:t>vs </a:t>
            </a:r>
            <a:r>
              <a:rPr lang="en-US" altLang="ko-KR" sz="900" b="1" smtClean="0"/>
              <a:t>Z-test</a:t>
            </a:r>
            <a:r>
              <a:rPr lang="ko-KR" altLang="en-US" sz="900" b="1" smtClean="0"/>
              <a:t> </a:t>
            </a:r>
            <a:r>
              <a:rPr lang="en-US" altLang="ko-KR" sz="900" b="1"/>
              <a:t>vs </a:t>
            </a:r>
            <a:r>
              <a:rPr lang="en-US" altLang="ko-KR" sz="900" b="1" smtClean="0"/>
              <a:t>F-test</a:t>
            </a:r>
            <a:endParaRPr lang="ko-KR" altLang="en-US" sz="900" b="1"/>
          </a:p>
          <a:p>
            <a:r>
              <a:rPr lang="en-US" altLang="ko-KR" sz="900" smtClean="0"/>
              <a:t>T-test</a:t>
            </a:r>
            <a:r>
              <a:rPr lang="ko-KR" altLang="en-US" sz="900" smtClean="0"/>
              <a:t> </a:t>
            </a:r>
            <a:r>
              <a:rPr lang="en-US" altLang="ko-KR" sz="900"/>
              <a:t>: </a:t>
            </a:r>
            <a:r>
              <a:rPr lang="en-US" altLang="ko-KR" sz="900" smtClean="0"/>
              <a:t> </a:t>
            </a:r>
            <a:r>
              <a:rPr lang="ko-KR" altLang="en-US" sz="900" smtClean="0"/>
              <a:t>모집단의 </a:t>
            </a:r>
            <a:r>
              <a:rPr lang="ko-KR" altLang="en-US" sz="900" b="1">
                <a:solidFill>
                  <a:srgbClr val="FF0000"/>
                </a:solidFill>
              </a:rPr>
              <a:t>평균치와 표준편차를 알지 못할 때 </a:t>
            </a:r>
            <a:r>
              <a:rPr lang="ko-KR" altLang="en-US" sz="900"/>
              <a:t>사용</a:t>
            </a:r>
          </a:p>
          <a:p>
            <a:r>
              <a:rPr lang="en-US" altLang="ko-KR" sz="900" smtClean="0"/>
              <a:t>Z-test</a:t>
            </a:r>
            <a:r>
              <a:rPr lang="ko-KR" altLang="en-US" sz="900" smtClean="0"/>
              <a:t> </a:t>
            </a:r>
            <a:r>
              <a:rPr lang="en-US" altLang="ko-KR" sz="900"/>
              <a:t>: </a:t>
            </a:r>
            <a:r>
              <a:rPr lang="en-US" altLang="ko-KR" sz="900" smtClean="0"/>
              <a:t> </a:t>
            </a:r>
            <a:r>
              <a:rPr lang="ko-KR" altLang="en-US" sz="900" b="1" smtClean="0">
                <a:solidFill>
                  <a:srgbClr val="FF0000"/>
                </a:solidFill>
              </a:rPr>
              <a:t>모집단의 </a:t>
            </a:r>
            <a:r>
              <a:rPr lang="ko-KR" altLang="en-US" sz="900" b="1">
                <a:solidFill>
                  <a:srgbClr val="FF0000"/>
                </a:solidFill>
              </a:rPr>
              <a:t>평균치와 표준편차를 알 </a:t>
            </a:r>
            <a:r>
              <a:rPr lang="ko-KR" altLang="en-US" sz="900" b="1" smtClean="0">
                <a:solidFill>
                  <a:srgbClr val="FF0000"/>
                </a:solidFill>
              </a:rPr>
              <a:t>때</a:t>
            </a:r>
            <a:endParaRPr lang="ko-KR" altLang="en-US" sz="900"/>
          </a:p>
          <a:p>
            <a:r>
              <a:rPr lang="en-US" altLang="ko-KR" sz="900" smtClean="0"/>
              <a:t>F-test</a:t>
            </a:r>
            <a:r>
              <a:rPr lang="ko-KR" altLang="en-US" sz="900" smtClean="0"/>
              <a:t> </a:t>
            </a:r>
            <a:r>
              <a:rPr lang="en-US" altLang="ko-KR" sz="900"/>
              <a:t>: </a:t>
            </a:r>
            <a:r>
              <a:rPr lang="ko-KR" altLang="en-US" sz="900"/>
              <a:t>분산분석</a:t>
            </a:r>
            <a:r>
              <a:rPr lang="en-US" altLang="ko-KR" sz="900"/>
              <a:t>(ANOVA)</a:t>
            </a:r>
            <a:r>
              <a:rPr lang="ko-KR" altLang="en-US" sz="900"/>
              <a:t>라고 하며 </a:t>
            </a:r>
            <a:r>
              <a:rPr lang="ko-KR" altLang="en-US" sz="900" b="1">
                <a:solidFill>
                  <a:srgbClr val="FF0000"/>
                </a:solidFill>
              </a:rPr>
              <a:t>집단이 </a:t>
            </a:r>
            <a:r>
              <a:rPr lang="en-US" altLang="ko-KR" sz="900" b="1">
                <a:solidFill>
                  <a:srgbClr val="FF0000"/>
                </a:solidFill>
              </a:rPr>
              <a:t>3</a:t>
            </a:r>
            <a:r>
              <a:rPr lang="ko-KR" altLang="en-US" sz="900" b="1">
                <a:solidFill>
                  <a:srgbClr val="FF0000"/>
                </a:solidFill>
              </a:rPr>
              <a:t>개 이상일 </a:t>
            </a:r>
            <a:r>
              <a:rPr lang="ko-KR" altLang="en-US" sz="900"/>
              <a:t>때 사용하며 상호작용을 알 수 있는 이점이 있다</a:t>
            </a:r>
            <a:r>
              <a:rPr lang="en-US" altLang="ko-KR" sz="900"/>
              <a:t>. </a:t>
            </a:r>
            <a:endParaRPr lang="ko-KR" altLang="en-US" sz="900"/>
          </a:p>
        </p:txBody>
      </p:sp>
      <p:sp>
        <p:nvSpPr>
          <p:cNvPr id="14" name="TextBox 13"/>
          <p:cNvSpPr txBox="1">
            <a:spLocks noChangeAspect="1"/>
          </p:cNvSpPr>
          <p:nvPr/>
        </p:nvSpPr>
        <p:spPr>
          <a:xfrm>
            <a:off x="3447710"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ko-KR" altLang="en-US" sz="900" b="1" smtClean="0"/>
              <a:t>집단 </a:t>
            </a:r>
            <a:r>
              <a:rPr lang="ko-KR" altLang="en-US" sz="900" b="1"/>
              <a:t>내 설계 </a:t>
            </a:r>
            <a:r>
              <a:rPr lang="en-US" altLang="ko-KR" sz="900" b="1"/>
              <a:t>vs </a:t>
            </a:r>
            <a:r>
              <a:rPr lang="ko-KR" altLang="en-US" sz="900" b="1"/>
              <a:t>집단 간 설계</a:t>
            </a:r>
          </a:p>
          <a:p>
            <a:r>
              <a:rPr lang="ko-KR" altLang="en-US" sz="900"/>
              <a:t>집단 내 설계는 한 집단의 구성원들에게 같은 처리를 반복 실시함으로 오차 변량의 크기를 감소시키는 설계이며 연습효과와 이월효과가 발생하는 단점이 있다</a:t>
            </a:r>
            <a:r>
              <a:rPr lang="en-US" altLang="ko-KR" sz="900"/>
              <a:t>. </a:t>
            </a:r>
            <a:r>
              <a:rPr lang="ko-KR" altLang="en-US" sz="900"/>
              <a:t>연습효과는 종속변인에 대해 반복적인 측정을 할 때 처치와는 무관하게 피험자들 점수가 체계적으로 변하는 것으로 다음 처치 반응에 전반적인 영향을 준다</a:t>
            </a:r>
            <a:r>
              <a:rPr lang="en-US" altLang="ko-KR" sz="900"/>
              <a:t>. </a:t>
            </a:r>
            <a:r>
              <a:rPr lang="ko-KR" altLang="en-US" sz="900"/>
              <a:t>이월효과는 처치에 대해 다음 처치 수행에 특별한 방식으로 영향을 미치게 될 때 순서에 따라 반응이 차별화 되는 것을 뜻한다</a:t>
            </a:r>
            <a:r>
              <a:rPr lang="en-US" altLang="ko-KR" sz="900"/>
              <a:t>. </a:t>
            </a:r>
            <a:r>
              <a:rPr lang="ko-KR" altLang="en-US" sz="900"/>
              <a:t>순서의 무선화나 상호균형화등이 있다</a:t>
            </a:r>
            <a:r>
              <a:rPr lang="en-US" altLang="ko-KR" sz="900"/>
              <a:t>.</a:t>
            </a:r>
            <a:endParaRPr lang="ko-KR" altLang="en-US" sz="900"/>
          </a:p>
          <a:p>
            <a:r>
              <a:rPr lang="ko-KR" altLang="en-US" sz="900"/>
              <a:t>집단 간 설계는 서로 다른 처치를 받는 피험자들 간의 비교를 통해 처치 효과를 검증하고자 하는 것으로 한 처치가 다른 처치에 영향을 줄 위험은 없으나 처치 때문인지 다른 혼입이 있는 건지 증명하기가 어렵다</a:t>
            </a:r>
            <a:r>
              <a:rPr lang="en-US" altLang="ko-KR" sz="900"/>
              <a:t>. </a:t>
            </a:r>
            <a:r>
              <a:rPr lang="ko-KR" altLang="en-US" sz="900"/>
              <a:t>해결 방법으로는 무선할당과 짝짓기가 있다</a:t>
            </a:r>
            <a:r>
              <a:rPr lang="en-US" altLang="ko-KR" sz="900" smtClean="0"/>
              <a:t>.</a:t>
            </a:r>
          </a:p>
          <a:p>
            <a:endParaRPr lang="en-US" altLang="ko-KR" sz="900" smtClean="0"/>
          </a:p>
          <a:p>
            <a:r>
              <a:rPr lang="en-US" altLang="ko-KR" sz="900" smtClean="0"/>
              <a:t>- </a:t>
            </a:r>
            <a:r>
              <a:rPr lang="ko-KR" altLang="en-US" sz="900" b="1"/>
              <a:t>요인설계의 이점</a:t>
            </a:r>
          </a:p>
          <a:p>
            <a:r>
              <a:rPr lang="en-US" altLang="ko-KR" sz="900"/>
              <a:t>1. </a:t>
            </a:r>
            <a:r>
              <a:rPr lang="ko-KR" altLang="en-US" sz="900"/>
              <a:t>경제적이다</a:t>
            </a:r>
            <a:r>
              <a:rPr lang="en-US" altLang="ko-KR" sz="900"/>
              <a:t>.</a:t>
            </a:r>
            <a:endParaRPr lang="ko-KR" altLang="en-US" sz="900"/>
          </a:p>
          <a:p>
            <a:r>
              <a:rPr lang="ko-KR" altLang="en-US" sz="900"/>
              <a:t>여러 개의 독립집단을 한 번에 검사 가능하기 때문에 경제적이고 효율적임</a:t>
            </a:r>
          </a:p>
          <a:p>
            <a:r>
              <a:rPr lang="en-US" altLang="ko-KR" sz="900"/>
              <a:t>2. </a:t>
            </a:r>
            <a:r>
              <a:rPr lang="ko-KR" altLang="en-US" sz="900"/>
              <a:t>오염변인 통제 가능성 증가</a:t>
            </a:r>
          </a:p>
          <a:p>
            <a:r>
              <a:rPr lang="ko-KR" altLang="en-US" sz="900"/>
              <a:t>원하지 않은 오염 변인까지 실험설계에 포함시킴으로 오염변인이 </a:t>
            </a:r>
            <a:r>
              <a:rPr lang="en-US" altLang="ko-KR" sz="900"/>
              <a:t>DV</a:t>
            </a:r>
            <a:r>
              <a:rPr lang="ko-KR" altLang="en-US" sz="900"/>
              <a:t>의 전체 변량에 얼마나 영향을 주는 지 확인가능하고 이를 제외한 </a:t>
            </a:r>
            <a:r>
              <a:rPr lang="en-US" altLang="ko-KR" sz="900"/>
              <a:t>IV</a:t>
            </a:r>
            <a:r>
              <a:rPr lang="ko-KR" altLang="en-US" sz="900"/>
              <a:t>가 </a:t>
            </a:r>
            <a:r>
              <a:rPr lang="en-US" altLang="ko-KR" sz="900"/>
              <a:t>DV</a:t>
            </a:r>
            <a:r>
              <a:rPr lang="ko-KR" altLang="en-US" sz="900"/>
              <a:t>에 대한 영향을 추출하는 것이 가능</a:t>
            </a:r>
          </a:p>
          <a:p>
            <a:r>
              <a:rPr lang="en-US" altLang="ko-KR" sz="900"/>
              <a:t>3. </a:t>
            </a:r>
            <a:r>
              <a:rPr lang="ko-KR" altLang="en-US" sz="900"/>
              <a:t>상호작용의 검증 가능</a:t>
            </a:r>
          </a:p>
          <a:p>
            <a:r>
              <a:rPr lang="en-US" altLang="ko-KR" sz="900"/>
              <a:t>4. </a:t>
            </a:r>
            <a:r>
              <a:rPr lang="ko-KR" altLang="en-US" sz="900"/>
              <a:t>결과의 일반화 가능성 증가</a:t>
            </a:r>
          </a:p>
          <a:p>
            <a:r>
              <a:rPr lang="ko-KR" altLang="en-US" sz="900"/>
              <a:t>서로 상이한 수준의 독립변인들을 검증하기 때문에 결과의 일반화 가능성이 커진다</a:t>
            </a:r>
          </a:p>
          <a:p>
            <a:endParaRPr lang="en-US" altLang="ko-KR" sz="900" smtClean="0"/>
          </a:p>
          <a:p>
            <a:r>
              <a:rPr lang="en-US" altLang="ko-KR" sz="900" smtClean="0"/>
              <a:t>- </a:t>
            </a:r>
            <a:r>
              <a:rPr lang="ko-KR" altLang="en-US" sz="900" b="1"/>
              <a:t>주효과 </a:t>
            </a:r>
            <a:r>
              <a:rPr lang="en-US" altLang="ko-KR" sz="900" b="1"/>
              <a:t>vs </a:t>
            </a:r>
            <a:r>
              <a:rPr lang="ko-KR" altLang="en-US" sz="900" b="1"/>
              <a:t>상호작용 효과</a:t>
            </a:r>
          </a:p>
          <a:p>
            <a:r>
              <a:rPr lang="ko-KR" altLang="en-US" sz="900"/>
              <a:t>주 효과 </a:t>
            </a:r>
            <a:r>
              <a:rPr lang="en-US" altLang="ko-KR" sz="900"/>
              <a:t>: </a:t>
            </a:r>
            <a:r>
              <a:rPr lang="ko-KR" altLang="en-US" sz="900"/>
              <a:t>한 독립변인의 각 수준간의 평균차이를 보는 것</a:t>
            </a:r>
          </a:p>
          <a:p>
            <a:r>
              <a:rPr lang="ko-KR" altLang="en-US" sz="900"/>
              <a:t>카페인이 </a:t>
            </a:r>
            <a:r>
              <a:rPr lang="en-US" altLang="ko-KR" sz="900"/>
              <a:t>10g</a:t>
            </a:r>
            <a:r>
              <a:rPr lang="ko-KR" altLang="en-US" sz="900"/>
              <a:t>일때와 </a:t>
            </a:r>
            <a:r>
              <a:rPr lang="en-US" altLang="ko-KR" sz="900"/>
              <a:t>20g </a:t>
            </a:r>
            <a:r>
              <a:rPr lang="ko-KR" altLang="en-US" sz="900"/>
              <a:t>일 때의 평균의 차이야</a:t>
            </a:r>
            <a:r>
              <a:rPr lang="en-US" altLang="ko-KR" sz="900"/>
              <a:t>.</a:t>
            </a:r>
            <a:endParaRPr lang="ko-KR" altLang="en-US" sz="900"/>
          </a:p>
          <a:p>
            <a:r>
              <a:rPr lang="ko-KR" altLang="en-US" sz="900"/>
              <a:t>상호작용 효과 </a:t>
            </a:r>
            <a:r>
              <a:rPr lang="en-US" altLang="ko-KR" sz="900"/>
              <a:t>: </a:t>
            </a:r>
            <a:r>
              <a:rPr lang="ko-KR" altLang="en-US" sz="900"/>
              <a:t>한 독립변인이 다른 독립변인의 각 수준에서 서로 다르게 나타남</a:t>
            </a:r>
            <a:r>
              <a:rPr lang="en-US" altLang="ko-KR" sz="900"/>
              <a:t>, </a:t>
            </a:r>
            <a:r>
              <a:rPr lang="ko-KR" altLang="en-US" sz="900"/>
              <a:t>효과가 다른 요인의 수준에 따라 변함</a:t>
            </a:r>
            <a:r>
              <a:rPr lang="en-US" altLang="ko-KR" sz="900"/>
              <a:t>.</a:t>
            </a:r>
            <a:endParaRPr lang="ko-KR" altLang="en-US" sz="900"/>
          </a:p>
          <a:p>
            <a:r>
              <a:rPr lang="ko-KR" altLang="en-US" sz="900"/>
              <a:t>카페인이 성별에 따라 다르게 나타남</a:t>
            </a:r>
            <a:r>
              <a:rPr lang="en-US" altLang="ko-KR" sz="900"/>
              <a:t>. -&gt;</a:t>
            </a:r>
            <a:r>
              <a:rPr lang="ko-KR" altLang="en-US" sz="900"/>
              <a:t>검증을 위해 단순주효과 검증을 실시하지만 이는 주효과와 상호작용 모두 포함되어 있어</a:t>
            </a:r>
            <a:r>
              <a:rPr lang="en-US" altLang="ko-KR" sz="900"/>
              <a:t>. </a:t>
            </a:r>
            <a:r>
              <a:rPr lang="ko-KR" altLang="en-US" sz="900"/>
              <a:t>직교대비분석을 실시해야해</a:t>
            </a:r>
          </a:p>
          <a:p>
            <a:endParaRPr lang="en-US" altLang="ko-KR" sz="900" smtClean="0"/>
          </a:p>
          <a:p>
            <a:endParaRPr lang="en-US" altLang="ko-KR" sz="900"/>
          </a:p>
          <a:p>
            <a:r>
              <a:rPr lang="en-US" altLang="ko-KR" sz="900" smtClean="0"/>
              <a:t>- </a:t>
            </a:r>
            <a:r>
              <a:rPr lang="ko-KR" altLang="en-US" sz="900" b="1"/>
              <a:t>신뢰도 </a:t>
            </a:r>
            <a:r>
              <a:rPr lang="en-US" altLang="ko-KR" sz="900" b="1"/>
              <a:t>vs </a:t>
            </a:r>
            <a:r>
              <a:rPr lang="ko-KR" altLang="en-US" sz="900" b="1"/>
              <a:t>타당도</a:t>
            </a:r>
          </a:p>
          <a:p>
            <a:r>
              <a:rPr lang="ko-KR" altLang="en-US" sz="900"/>
              <a:t>신뢰도 </a:t>
            </a:r>
            <a:r>
              <a:rPr lang="en-US" altLang="ko-KR" sz="900"/>
              <a:t>: </a:t>
            </a:r>
            <a:r>
              <a:rPr lang="ko-KR" altLang="en-US" sz="900"/>
              <a:t>동일한 검사를 반복 측정을 했을 시 동일한 결과가 나오는 것</a:t>
            </a:r>
          </a:p>
          <a:p>
            <a:r>
              <a:rPr lang="ko-KR" altLang="en-US" sz="900"/>
              <a:t>동일한 사람을 유사한 상황에서 검사해도 비슷한 결과가 나올 수 있도록 함</a:t>
            </a:r>
            <a:r>
              <a:rPr lang="en-US" altLang="ko-KR" sz="900"/>
              <a:t>.</a:t>
            </a:r>
            <a:endParaRPr lang="ko-KR" altLang="en-US" sz="900"/>
          </a:p>
          <a:p>
            <a:r>
              <a:rPr lang="en-US" altLang="ko-KR" sz="900"/>
              <a:t>&lt;</a:t>
            </a:r>
            <a:r>
              <a:rPr lang="ko-KR" altLang="en-US" sz="900"/>
              <a:t>신뢰도 추정 절차</a:t>
            </a:r>
            <a:r>
              <a:rPr lang="en-US" altLang="ko-KR" sz="900"/>
              <a:t>&gt;</a:t>
            </a:r>
            <a:endParaRPr lang="ko-KR" altLang="en-US" sz="900"/>
          </a:p>
          <a:p>
            <a:r>
              <a:rPr lang="ko-KR" altLang="en-US" sz="900"/>
              <a:t>검사</a:t>
            </a:r>
            <a:r>
              <a:rPr lang="en-US" altLang="ko-KR" sz="900"/>
              <a:t>-</a:t>
            </a:r>
            <a:r>
              <a:rPr lang="ko-KR" altLang="en-US" sz="900"/>
              <a:t>재검사</a:t>
            </a:r>
          </a:p>
          <a:p>
            <a:r>
              <a:rPr lang="ko-KR" altLang="en-US" sz="900"/>
              <a:t>동형검사 </a:t>
            </a:r>
            <a:r>
              <a:rPr lang="en-US" altLang="ko-KR" sz="900"/>
              <a:t>; </a:t>
            </a:r>
            <a:r>
              <a:rPr lang="ko-KR" altLang="en-US" sz="900"/>
              <a:t>검사 재검사에서 연습효과가 나타날 수 있기 때문에</a:t>
            </a:r>
          </a:p>
          <a:p>
            <a:r>
              <a:rPr lang="ko-KR" altLang="en-US" sz="900"/>
              <a:t>단일검사 시행</a:t>
            </a:r>
            <a:r>
              <a:rPr lang="en-US" altLang="ko-KR" sz="900"/>
              <a:t>; </a:t>
            </a:r>
            <a:r>
              <a:rPr lang="ko-KR" altLang="en-US" sz="900"/>
              <a:t>반분신뢰도에 따른 절차로 여러차례 시행하는 것이 좋다</a:t>
            </a:r>
            <a:r>
              <a:rPr lang="en-US" altLang="ko-KR" sz="900"/>
              <a:t>. </a:t>
            </a:r>
            <a:r>
              <a:rPr lang="ko-KR" altLang="en-US" sz="900"/>
              <a:t>왜냐하면 여러번의 시행으로 공변량을 조사 할 수 있기 때문이다</a:t>
            </a:r>
            <a:r>
              <a:rPr lang="en-US" altLang="ko-KR" sz="900"/>
              <a:t>.</a:t>
            </a:r>
            <a:endParaRPr lang="ko-KR" altLang="en-US" sz="900"/>
          </a:p>
          <a:p>
            <a:r>
              <a:rPr lang="ko-KR" altLang="en-US" sz="900"/>
              <a:t>반분신뢰도</a:t>
            </a:r>
            <a:r>
              <a:rPr lang="en-US" altLang="ko-KR" sz="900"/>
              <a:t>; </a:t>
            </a:r>
            <a:r>
              <a:rPr lang="ko-KR" altLang="en-US" sz="900"/>
              <a:t>하나의 검사를 두 부분으로 나눠 </a:t>
            </a:r>
            <a:r>
              <a:rPr lang="en-US" altLang="ko-KR" sz="900"/>
              <a:t>pearson </a:t>
            </a:r>
            <a:r>
              <a:rPr lang="ko-KR" altLang="en-US" sz="900"/>
              <a:t>상관계수를 알아보는 것으로 동형검사 만들기 위해 사용</a:t>
            </a:r>
          </a:p>
          <a:p>
            <a:endParaRPr lang="en-US" altLang="ko-KR" sz="900" smtClean="0"/>
          </a:p>
          <a:p>
            <a:r>
              <a:rPr lang="ko-KR" altLang="en-US" sz="900"/>
              <a:t>타당도 </a:t>
            </a:r>
            <a:r>
              <a:rPr lang="en-US" altLang="ko-KR" sz="900"/>
              <a:t>: </a:t>
            </a:r>
            <a:r>
              <a:rPr lang="ko-KR" altLang="en-US" sz="900"/>
              <a:t>측정도구가 측정하고자 하는 것에 대해 얼마나 제대로 측정하고 있는지</a:t>
            </a:r>
            <a:r>
              <a:rPr lang="en-US" altLang="ko-KR" sz="900"/>
              <a:t>.</a:t>
            </a:r>
            <a:endParaRPr lang="ko-KR" altLang="en-US" sz="900"/>
          </a:p>
          <a:p>
            <a:r>
              <a:rPr lang="en-US" altLang="ko-KR" sz="900"/>
              <a:t>&lt;</a:t>
            </a:r>
            <a:r>
              <a:rPr lang="ko-KR" altLang="en-US" sz="900"/>
              <a:t>타당도</a:t>
            </a:r>
            <a:r>
              <a:rPr lang="en-US" altLang="ko-KR" sz="900"/>
              <a:t>&gt;</a:t>
            </a:r>
            <a:endParaRPr lang="ko-KR" altLang="en-US" sz="900"/>
          </a:p>
          <a:p>
            <a:r>
              <a:rPr lang="ko-KR" altLang="en-US" sz="900"/>
              <a:t>내용타당도</a:t>
            </a:r>
            <a:r>
              <a:rPr lang="en-US" altLang="ko-KR" sz="900"/>
              <a:t>- </a:t>
            </a:r>
            <a:r>
              <a:rPr lang="ko-KR" altLang="en-US" sz="900"/>
              <a:t>측정 도구의 내용이 측정하고자 하는 것의 대표성을 띄고 있는지</a:t>
            </a:r>
          </a:p>
          <a:p>
            <a:r>
              <a:rPr lang="ko-KR" altLang="en-US" sz="900"/>
              <a:t>측정하고자 하는 속성이나 개념을 측정할 수 있는지 검사자의 입장에서</a:t>
            </a:r>
          </a:p>
          <a:p>
            <a:r>
              <a:rPr lang="ko-KR" altLang="en-US" sz="900"/>
              <a:t>안면타당도</a:t>
            </a:r>
            <a:r>
              <a:rPr lang="en-US" altLang="ko-KR" sz="900"/>
              <a:t>- </a:t>
            </a:r>
            <a:r>
              <a:rPr lang="ko-KR" altLang="en-US" sz="900"/>
              <a:t>수검자 입장에서 봤을 때 검사문항이 의미있는지</a:t>
            </a:r>
          </a:p>
          <a:p>
            <a:r>
              <a:rPr lang="ko-KR" altLang="en-US" sz="900"/>
              <a:t>준거타당도</a:t>
            </a:r>
            <a:r>
              <a:rPr lang="en-US" altLang="ko-KR" sz="900"/>
              <a:t>- </a:t>
            </a:r>
            <a:r>
              <a:rPr lang="ko-KR" altLang="en-US" sz="900"/>
              <a:t>외부의 준거와 관련하여</a:t>
            </a:r>
          </a:p>
          <a:p>
            <a:r>
              <a:rPr lang="ko-KR" altLang="en-US" sz="900"/>
              <a:t>예언타당도</a:t>
            </a:r>
            <a:r>
              <a:rPr lang="en-US" altLang="ko-KR" sz="900"/>
              <a:t>- </a:t>
            </a:r>
            <a:r>
              <a:rPr lang="ko-KR" altLang="en-US" sz="900"/>
              <a:t>현재의 특성이 미래에 다른 특성을 예언하는지를 볼 수 있는 타당도</a:t>
            </a:r>
          </a:p>
          <a:p>
            <a:r>
              <a:rPr lang="ko-KR" altLang="en-US" sz="900"/>
              <a:t>기준타당도</a:t>
            </a:r>
            <a:r>
              <a:rPr lang="en-US" altLang="ko-KR" sz="900"/>
              <a:t>- </a:t>
            </a:r>
            <a:r>
              <a:rPr lang="ko-KR" altLang="en-US" sz="900"/>
              <a:t>연구할 속성을 측정해 줄 것으로 알려진 기준과 측정 도구의 측정결과인 점수의 관계를 비교함으로 타당도를 파악</a:t>
            </a:r>
          </a:p>
          <a:p>
            <a:endParaRPr lang="ko-KR" altLang="en-US" sz="900"/>
          </a:p>
        </p:txBody>
      </p:sp>
    </p:spTree>
    <p:extLst>
      <p:ext uri="{BB962C8B-B14F-4D97-AF65-F5344CB8AC3E}">
        <p14:creationId xmlns:p14="http://schemas.microsoft.com/office/powerpoint/2010/main" val="2661369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200416"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ko-KR" altLang="en-US" sz="900" b="1"/>
              <a:t>표준 편차 </a:t>
            </a:r>
            <a:r>
              <a:rPr lang="en-US" altLang="ko-KR" sz="900" b="1"/>
              <a:t>vs </a:t>
            </a:r>
            <a:r>
              <a:rPr lang="ko-KR" altLang="en-US" sz="900" b="1"/>
              <a:t>표준 오차</a:t>
            </a:r>
          </a:p>
          <a:p>
            <a:r>
              <a:rPr lang="ko-KR" altLang="en-US" sz="900"/>
              <a:t>표준 편차는 추출된 표본들의 점수가 표본의 평균에서 얼마나 떨어져 있는지를 나타낸다</a:t>
            </a:r>
            <a:r>
              <a:rPr lang="en-US" altLang="ko-KR" sz="900"/>
              <a:t>.(</a:t>
            </a:r>
            <a:r>
              <a:rPr lang="ko-KR" altLang="en-US" sz="900"/>
              <a:t>편차</a:t>
            </a:r>
            <a:r>
              <a:rPr lang="en-US" altLang="ko-KR" sz="900"/>
              <a:t>) </a:t>
            </a:r>
            <a:r>
              <a:rPr lang="ko-KR" altLang="en-US" sz="900"/>
              <a:t>점수집합 내에서 각점수들의 상이한 정도를 나타냄</a:t>
            </a:r>
            <a:r>
              <a:rPr lang="en-US" altLang="ko-KR" sz="900"/>
              <a:t>. (</a:t>
            </a:r>
            <a:r>
              <a:rPr lang="ko-KR" altLang="en-US" sz="900"/>
              <a:t>분산 양의 제곱근</a:t>
            </a:r>
            <a:r>
              <a:rPr lang="en-US" altLang="ko-KR" sz="900"/>
              <a:t>)-</a:t>
            </a:r>
            <a:r>
              <a:rPr lang="ko-KR" altLang="en-US" sz="900"/>
              <a:t>데이터의 퍼짐 정도를 알 수 있음</a:t>
            </a:r>
          </a:p>
          <a:p>
            <a:r>
              <a:rPr lang="ko-KR" altLang="en-US" sz="900"/>
              <a:t>표준 오차는 표본이 모집단에서 얼마나 떨어져 있는지를 나타낸다</a:t>
            </a:r>
            <a:r>
              <a:rPr lang="en-US" altLang="ko-KR" sz="900"/>
              <a:t>. -</a:t>
            </a:r>
            <a:r>
              <a:rPr lang="ko-KR" altLang="en-US" sz="900"/>
              <a:t>데이터의 정확도를 알 수 있음</a:t>
            </a:r>
          </a:p>
          <a:p>
            <a:endParaRPr lang="en-US" altLang="ko-KR" sz="900" smtClean="0"/>
          </a:p>
          <a:p>
            <a:r>
              <a:rPr lang="en-US" altLang="ko-KR" sz="900" smtClean="0"/>
              <a:t>- </a:t>
            </a:r>
            <a:r>
              <a:rPr lang="ko-KR" altLang="en-US" sz="900" b="1"/>
              <a:t>검정력을 늘리기 위해서는</a:t>
            </a:r>
          </a:p>
          <a:p>
            <a:r>
              <a:rPr lang="en-US" altLang="ko-KR" sz="900"/>
              <a:t>1. </a:t>
            </a:r>
            <a:r>
              <a:rPr lang="ko-KR" altLang="en-US" sz="900"/>
              <a:t>표본의 수를 많게 한다</a:t>
            </a:r>
          </a:p>
          <a:p>
            <a:r>
              <a:rPr lang="en-US" altLang="ko-KR" sz="900"/>
              <a:t>2. </a:t>
            </a:r>
            <a:r>
              <a:rPr lang="ko-KR" altLang="en-US" sz="900"/>
              <a:t>영 가설과 대립 가설의 평균 차가 클 때</a:t>
            </a:r>
          </a:p>
          <a:p>
            <a:r>
              <a:rPr lang="en-US" altLang="ko-KR" sz="900"/>
              <a:t>3. </a:t>
            </a:r>
            <a:r>
              <a:rPr lang="ko-KR" altLang="en-US" sz="900"/>
              <a:t>유의도 수준을 높일 때</a:t>
            </a:r>
          </a:p>
          <a:p>
            <a:r>
              <a:rPr lang="en-US" altLang="ko-KR" sz="900"/>
              <a:t>4. </a:t>
            </a:r>
            <a:r>
              <a:rPr lang="ko-KR" altLang="en-US" sz="900"/>
              <a:t>모집단의 분산이 작을수록</a:t>
            </a:r>
          </a:p>
          <a:p>
            <a:r>
              <a:rPr lang="en-US" altLang="ko-KR" sz="900"/>
              <a:t>5. </a:t>
            </a:r>
            <a:r>
              <a:rPr lang="ko-KR" altLang="en-US" sz="900"/>
              <a:t>효과크기가 클수록</a:t>
            </a:r>
          </a:p>
          <a:p>
            <a:r>
              <a:rPr lang="en-US" altLang="ko-KR" sz="900"/>
              <a:t>6. </a:t>
            </a:r>
            <a:r>
              <a:rPr lang="ko-KR" altLang="en-US" sz="900"/>
              <a:t>축정도구의 오류가 </a:t>
            </a:r>
            <a:r>
              <a:rPr lang="ko-KR" altLang="en-US" sz="900" smtClean="0"/>
              <a:t>작을수록</a:t>
            </a:r>
            <a:endParaRPr lang="en-US" altLang="ko-KR" sz="900" smtClean="0"/>
          </a:p>
          <a:p>
            <a:endParaRPr lang="en-US" altLang="ko-KR" sz="900"/>
          </a:p>
          <a:p>
            <a:r>
              <a:rPr lang="en-US" altLang="ko-KR" sz="900" smtClean="0"/>
              <a:t>- </a:t>
            </a:r>
            <a:r>
              <a:rPr lang="ko-KR" altLang="en-US" sz="900" b="1"/>
              <a:t>상관법 </a:t>
            </a:r>
            <a:r>
              <a:rPr lang="en-US" altLang="ko-KR" sz="900" b="1"/>
              <a:t>vs </a:t>
            </a:r>
            <a:r>
              <a:rPr lang="ko-KR" altLang="en-US" sz="900" b="1" smtClean="0"/>
              <a:t>실험법</a:t>
            </a:r>
            <a:endParaRPr lang="en-US" altLang="ko-KR" sz="900" b="1" smtClean="0"/>
          </a:p>
          <a:p>
            <a:r>
              <a:rPr lang="ko-KR" altLang="en-US" sz="900"/>
              <a:t>상관법이란 두 변인들간의 관계나 관련 속성의 정도의 알기 위한 것으로 직장인의 스트레스와 생산성의 관계성을 알아보기 위해 각 변량을 측정하고 그것 사이의 상관계수를 계산하여 두 변인의 관계성을 알아낼 수 있다</a:t>
            </a:r>
            <a:r>
              <a:rPr lang="en-US" altLang="ko-KR" sz="900"/>
              <a:t>. </a:t>
            </a:r>
            <a:r>
              <a:rPr lang="ko-KR" altLang="en-US" sz="900"/>
              <a:t>여기서 만약 스트레스가 높을수록 생산성이 낮다면 부적상관을</a:t>
            </a:r>
            <a:r>
              <a:rPr lang="en-US" altLang="ko-KR" sz="900"/>
              <a:t>, </a:t>
            </a:r>
            <a:r>
              <a:rPr lang="ko-KR" altLang="en-US" sz="900"/>
              <a:t>스트레스가 높을수록 생산성이 높다면 정적상관을 나타낸다</a:t>
            </a:r>
            <a:r>
              <a:rPr lang="en-US" altLang="ko-KR" sz="900"/>
              <a:t>.</a:t>
            </a:r>
            <a:endParaRPr lang="ko-KR" altLang="en-US" sz="900"/>
          </a:p>
          <a:p>
            <a:r>
              <a:rPr lang="ko-KR" altLang="en-US" sz="900"/>
              <a:t>실험법이란 선행 연구에 대하여 이론적인 조사를 통해 가설을 세우고 실험에 맞춰 이 가설을 증명하는 것으로 원인이 되는 독립변인과 결과가 되는 종속변인으로 나뉜다</a:t>
            </a:r>
            <a:r>
              <a:rPr lang="en-US" altLang="ko-KR" sz="900"/>
              <a:t>.</a:t>
            </a:r>
            <a:endParaRPr lang="ko-KR" altLang="en-US" sz="900"/>
          </a:p>
          <a:p>
            <a:endParaRPr lang="en-US" altLang="ko-KR" sz="900" smtClean="0"/>
          </a:p>
          <a:p>
            <a:r>
              <a:rPr lang="en-US" altLang="ko-KR" sz="900" smtClean="0"/>
              <a:t>- </a:t>
            </a:r>
            <a:r>
              <a:rPr lang="en-US" altLang="ko-KR" sz="900" b="1"/>
              <a:t>1</a:t>
            </a:r>
            <a:r>
              <a:rPr lang="ko-KR" altLang="en-US" sz="900" b="1"/>
              <a:t>종오류</a:t>
            </a:r>
            <a:r>
              <a:rPr lang="en-US" altLang="ko-KR" sz="900" b="1"/>
              <a:t>(</a:t>
            </a:r>
            <a:r>
              <a:rPr lang="ko-KR" altLang="en-US" sz="900" b="1"/>
              <a:t>一種誤謬</a:t>
            </a:r>
            <a:r>
              <a:rPr lang="en-US" altLang="ko-KR" sz="900" b="1"/>
              <a:t>: Type I error)</a:t>
            </a:r>
            <a:endParaRPr lang="ko-KR" altLang="en-US" sz="900" b="1"/>
          </a:p>
          <a:p>
            <a:r>
              <a:rPr lang="ko-KR" altLang="en-US" sz="900"/>
              <a:t>연구자가 상정한 영가설이 참임에도 불구하고 이를 기각할 확률을 말하는 것으로 </a:t>
            </a:r>
            <a:r>
              <a:rPr lang="en-US" altLang="ko-KR" sz="900"/>
              <a:t>H0</a:t>
            </a:r>
            <a:r>
              <a:rPr lang="ko-KR" altLang="en-US" sz="900"/>
              <a:t>이 종양이 없다고 가정할 때 종양이 없음에도 불구하고 배를 열어 수술을 할 확률을 말하는 것이다 이것은 의사에게 있어 치명적인 실수 이기 때문에 </a:t>
            </a:r>
            <a:r>
              <a:rPr lang="en-US" altLang="ko-KR" sz="900"/>
              <a:t>1</a:t>
            </a:r>
            <a:r>
              <a:rPr lang="ko-KR" altLang="en-US" sz="900"/>
              <a:t>종오류를 채택하기 보다는 </a:t>
            </a:r>
            <a:r>
              <a:rPr lang="en-US" altLang="ko-KR" sz="900"/>
              <a:t>2</a:t>
            </a:r>
            <a:r>
              <a:rPr lang="ko-KR" altLang="en-US" sz="900"/>
              <a:t>종오류를 채택하는 것이 합리적인 판단이라고 할 수 있다</a:t>
            </a:r>
            <a:r>
              <a:rPr lang="en-US" altLang="ko-KR" sz="900"/>
              <a:t>.</a:t>
            </a:r>
            <a:endParaRPr lang="ko-KR" altLang="en-US" sz="900"/>
          </a:p>
          <a:p>
            <a:r>
              <a:rPr lang="ko-KR" altLang="en-US" sz="900"/>
              <a:t>통계적 가설검정시 발생할 수 있는 두 가지</a:t>
            </a:r>
            <a:r>
              <a:rPr lang="en-US" altLang="ko-KR" sz="900"/>
              <a:t>(</a:t>
            </a:r>
            <a:r>
              <a:rPr lang="ko-KR" altLang="en-US" sz="900"/>
              <a:t>일종</a:t>
            </a:r>
            <a:r>
              <a:rPr lang="en-US" altLang="ko-KR" sz="900"/>
              <a:t>, </a:t>
            </a:r>
            <a:r>
              <a:rPr lang="ko-KR" altLang="en-US" sz="900"/>
              <a:t>이종</a:t>
            </a:r>
            <a:r>
              <a:rPr lang="en-US" altLang="ko-KR" sz="900"/>
              <a:t>) </a:t>
            </a:r>
            <a:r>
              <a:rPr lang="ko-KR" altLang="en-US" sz="900"/>
              <a:t>가능한 오류 중의 하나로</a:t>
            </a:r>
            <a:r>
              <a:rPr lang="en-US" altLang="ko-KR" sz="900"/>
              <a:t>, </a:t>
            </a:r>
            <a:r>
              <a:rPr lang="ko-KR" altLang="en-US" sz="900"/>
              <a:t>연구자가 상정한 영가설이 실제로 참임에도 이를 기각할 확률</a:t>
            </a:r>
            <a:r>
              <a:rPr lang="en-US" altLang="ko-KR" sz="900"/>
              <a:t>. </a:t>
            </a:r>
            <a:r>
              <a:rPr lang="ko-KR" altLang="en-US" sz="900"/>
              <a:t>예를 들어 모집단에서 집단간의 평균을 비교하는 경우에 모평균에는 실제로 차이가 없음에도 표본자료의 분석결과 모집단간 차이가 있다고 판단하는 오류를 말한다</a:t>
            </a:r>
            <a:r>
              <a:rPr lang="en-US" altLang="ko-KR" sz="900"/>
              <a:t>. </a:t>
            </a:r>
            <a:r>
              <a:rPr lang="ko-KR" altLang="en-US" sz="900"/>
              <a:t>일종오류는 유의도 수준 </a:t>
            </a:r>
            <a:r>
              <a:rPr lang="en-US" altLang="ko-KR" sz="900"/>
              <a:t>α</a:t>
            </a:r>
            <a:r>
              <a:rPr lang="ko-KR" altLang="en-US" sz="900"/>
              <a:t>에 따라 크기가 결정되므로 </a:t>
            </a:r>
            <a:r>
              <a:rPr lang="en-US" altLang="ko-KR" sz="900"/>
              <a:t>α-</a:t>
            </a:r>
            <a:r>
              <a:rPr lang="ko-KR" altLang="en-US" sz="900"/>
              <a:t>오류라고도 한다</a:t>
            </a:r>
            <a:r>
              <a:rPr lang="en-US" altLang="ko-KR" sz="900"/>
              <a:t>.</a:t>
            </a:r>
            <a:endParaRPr lang="ko-KR" altLang="en-US" sz="900"/>
          </a:p>
          <a:p>
            <a:endParaRPr lang="en-US" altLang="ko-KR" sz="900" smtClean="0"/>
          </a:p>
          <a:p>
            <a:r>
              <a:rPr lang="en-US" altLang="ko-KR" sz="900"/>
              <a:t>- </a:t>
            </a:r>
            <a:r>
              <a:rPr lang="en-US" altLang="ko-KR" sz="900" b="1"/>
              <a:t>2</a:t>
            </a:r>
            <a:r>
              <a:rPr lang="ko-KR" altLang="en-US" sz="900" b="1"/>
              <a:t>종오류</a:t>
            </a:r>
            <a:r>
              <a:rPr lang="en-US" altLang="ko-KR" sz="900" b="1"/>
              <a:t>(</a:t>
            </a:r>
            <a:r>
              <a:rPr lang="ko-KR" altLang="en-US" sz="900" b="1"/>
              <a:t>二種誤謬</a:t>
            </a:r>
            <a:r>
              <a:rPr lang="en-US" altLang="ko-KR" sz="900" b="1"/>
              <a:t>: Type II error)</a:t>
            </a:r>
          </a:p>
          <a:p>
            <a:r>
              <a:rPr lang="ko-KR" altLang="en-US" sz="900"/>
              <a:t>통계적 가설검정시 영가설이 실제로 참이 아님에도 불구하고 참이라고 수용할 확률로 </a:t>
            </a:r>
            <a:r>
              <a:rPr lang="en-US" altLang="ko-KR" sz="900"/>
              <a:t>ho</a:t>
            </a:r>
            <a:r>
              <a:rPr lang="ko-KR" altLang="en-US" sz="900"/>
              <a:t>가 종양이 아니다 라는 가설일 때 실제로 종양이지만 수술을 하지 않고 종양이 아닌 것으로 수용하는 것을 </a:t>
            </a:r>
            <a:r>
              <a:rPr lang="en-US" altLang="ko-KR" sz="900"/>
              <a:t>2</a:t>
            </a:r>
            <a:r>
              <a:rPr lang="ko-KR" altLang="en-US" sz="900"/>
              <a:t>종 오류라고 한다</a:t>
            </a:r>
            <a:r>
              <a:rPr lang="en-US" altLang="ko-KR" sz="900"/>
              <a:t>.</a:t>
            </a:r>
          </a:p>
          <a:p>
            <a:r>
              <a:rPr lang="ko-KR" altLang="en-US" sz="900"/>
              <a:t>통계적 가설검정시 발생하는 두 가지</a:t>
            </a:r>
            <a:r>
              <a:rPr lang="en-US" altLang="ko-KR" sz="900"/>
              <a:t>(</a:t>
            </a:r>
            <a:r>
              <a:rPr lang="ko-KR" altLang="en-US" sz="900"/>
              <a:t>일종</a:t>
            </a:r>
            <a:r>
              <a:rPr lang="en-US" altLang="ko-KR" sz="900"/>
              <a:t>, </a:t>
            </a:r>
            <a:r>
              <a:rPr lang="ko-KR" altLang="en-US" sz="900"/>
              <a:t>이종</a:t>
            </a:r>
            <a:r>
              <a:rPr lang="en-US" altLang="ko-KR" sz="900"/>
              <a:t>) </a:t>
            </a:r>
            <a:r>
              <a:rPr lang="ko-KR" altLang="en-US" sz="900"/>
              <a:t>가능한 오류 중의 하나로</a:t>
            </a:r>
            <a:r>
              <a:rPr lang="en-US" altLang="ko-KR" sz="900"/>
              <a:t>, </a:t>
            </a:r>
            <a:r>
              <a:rPr lang="ko-KR" altLang="en-US" sz="900"/>
              <a:t>연구자가 상정한 영가설이 실제로는 참이 아님에도 이를 참이라고 수용할 확률</a:t>
            </a:r>
            <a:r>
              <a:rPr lang="en-US" altLang="ko-KR" sz="900"/>
              <a:t>. </a:t>
            </a:r>
            <a:r>
              <a:rPr lang="ko-KR" altLang="en-US" sz="900"/>
              <a:t>예를 들어</a:t>
            </a:r>
            <a:r>
              <a:rPr lang="en-US" altLang="ko-KR" sz="900"/>
              <a:t>, </a:t>
            </a:r>
            <a:r>
              <a:rPr lang="ko-KR" altLang="en-US" sz="900"/>
              <a:t>모집단에서 집단간의 평균을 비교하는 경우에 모집단에서 모평균은 집단간에 차이가 있음에도</a:t>
            </a:r>
            <a:r>
              <a:rPr lang="en-US" altLang="ko-KR" sz="900"/>
              <a:t>, </a:t>
            </a:r>
            <a:r>
              <a:rPr lang="ko-KR" altLang="en-US" sz="900"/>
              <a:t>표본자료의 분석 결과 집단간에 차이가 없다고 판단하는 오류를 말한다</a:t>
            </a:r>
            <a:r>
              <a:rPr lang="en-US" altLang="ko-KR" sz="900"/>
              <a:t>. </a:t>
            </a:r>
            <a:r>
              <a:rPr lang="ko-KR" altLang="en-US" sz="900"/>
              <a:t>이종오류는 일종오류인 </a:t>
            </a:r>
            <a:r>
              <a:rPr lang="en-US" altLang="ko-KR" sz="900"/>
              <a:t>α-</a:t>
            </a:r>
            <a:r>
              <a:rPr lang="ko-KR" altLang="en-US" sz="900"/>
              <a:t>오류와 대비시켜 </a:t>
            </a:r>
            <a:r>
              <a:rPr lang="en-US" altLang="ko-KR" sz="900"/>
              <a:t>β-</a:t>
            </a:r>
            <a:r>
              <a:rPr lang="ko-KR" altLang="en-US" sz="900"/>
              <a:t>오류라고도 부른다</a:t>
            </a:r>
            <a:r>
              <a:rPr lang="en-US" altLang="ko-KR" sz="900"/>
              <a:t>.</a:t>
            </a:r>
          </a:p>
          <a:p>
            <a:r>
              <a:rPr lang="en-US" altLang="ko-KR" sz="900"/>
              <a:t> </a:t>
            </a:r>
          </a:p>
          <a:p>
            <a:r>
              <a:rPr lang="en-US" altLang="ko-KR" sz="900"/>
              <a:t>-&gt;1</a:t>
            </a:r>
            <a:r>
              <a:rPr lang="ko-KR" altLang="en-US" sz="900"/>
              <a:t>종 오류는 영가설이 참이 아님에도 불구하고 기각하는 확률이고 </a:t>
            </a:r>
            <a:r>
              <a:rPr lang="en-US" altLang="ko-KR" sz="900"/>
              <a:t>2</a:t>
            </a:r>
            <a:r>
              <a:rPr lang="ko-KR" altLang="en-US" sz="900"/>
              <a:t>종오류는 영가설이 참이 아님에도 수용하는 확률을 말한다</a:t>
            </a:r>
            <a:r>
              <a:rPr lang="en-US" altLang="ko-KR" sz="900"/>
              <a:t>. </a:t>
            </a:r>
            <a:r>
              <a:rPr lang="ko-KR" altLang="en-US" sz="900"/>
              <a:t>과학자들은 </a:t>
            </a:r>
            <a:r>
              <a:rPr lang="en-US" altLang="ko-KR" sz="900"/>
              <a:t>1</a:t>
            </a:r>
            <a:r>
              <a:rPr lang="ko-KR" altLang="en-US" sz="900"/>
              <a:t>종오류가 더 치명적이기 때문에 </a:t>
            </a:r>
            <a:r>
              <a:rPr lang="en-US" altLang="ko-KR" sz="900"/>
              <a:t>2</a:t>
            </a:r>
            <a:r>
              <a:rPr lang="ko-KR" altLang="en-US" sz="900"/>
              <a:t>종오류를 감안하는 것이 합리적인 판단이라고 볼 수 있다</a:t>
            </a:r>
            <a:r>
              <a:rPr lang="en-US" altLang="ko-KR" sz="900"/>
              <a:t>.</a:t>
            </a:r>
            <a:endParaRPr lang="en-US" altLang="ko-KR" sz="900" smtClean="0"/>
          </a:p>
          <a:p>
            <a:endParaRPr lang="ko-KR" altLang="en-US" sz="900"/>
          </a:p>
        </p:txBody>
      </p:sp>
      <p:sp>
        <p:nvSpPr>
          <p:cNvPr id="14" name="TextBox 13"/>
          <p:cNvSpPr txBox="1">
            <a:spLocks noChangeAspect="1"/>
          </p:cNvSpPr>
          <p:nvPr/>
        </p:nvSpPr>
        <p:spPr>
          <a:xfrm>
            <a:off x="3447710"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en-US" altLang="ko-KR" sz="900" b="1"/>
              <a:t>2</a:t>
            </a:r>
            <a:r>
              <a:rPr lang="ko-KR" altLang="en-US" sz="900" b="1"/>
              <a:t>요인설계</a:t>
            </a:r>
            <a:r>
              <a:rPr lang="en-US" altLang="ko-KR" sz="900" b="1"/>
              <a:t>(</a:t>
            </a:r>
            <a:r>
              <a:rPr lang="ko-KR" altLang="en-US" sz="900" b="1"/>
              <a:t>二要因設計</a:t>
            </a:r>
            <a:r>
              <a:rPr lang="en-US" altLang="ko-KR" sz="900" b="1"/>
              <a:t>: two-factor design)</a:t>
            </a:r>
            <a:endParaRPr lang="ko-KR" altLang="en-US" sz="900" b="1"/>
          </a:p>
          <a:p>
            <a:r>
              <a:rPr lang="ko-KR" altLang="en-US" sz="900"/>
              <a:t>두 개의 독립변수들의 효과를 검정하고 상호작용을 알 수 있는 요인설계법 중 하나로써 명상과 집단 프로그램이 스트레스 감소에 미치는 영향에 대한 가설을 세웠을 때 두 개의 처치 효과를 상호작용을 통해 알아볼 수 있다</a:t>
            </a:r>
            <a:r>
              <a:rPr lang="en-US" altLang="ko-KR" sz="900"/>
              <a:t>.</a:t>
            </a:r>
            <a:endParaRPr lang="ko-KR" altLang="en-US" sz="900"/>
          </a:p>
          <a:p>
            <a:r>
              <a:rPr lang="ko-KR" altLang="en-US" sz="900"/>
              <a:t>여러개의 독립변수들의 효과를 동시에 검정하는 요인설계법</a:t>
            </a:r>
            <a:r>
              <a:rPr lang="en-US" altLang="ko-KR" sz="900"/>
              <a:t>(factorial design) </a:t>
            </a:r>
            <a:r>
              <a:rPr lang="ko-KR" altLang="en-US" sz="900"/>
              <a:t>중에서 가장 단순한 형태의 실험설계법</a:t>
            </a:r>
            <a:r>
              <a:rPr lang="en-US" altLang="ko-KR" sz="900"/>
              <a:t>. </a:t>
            </a:r>
            <a:r>
              <a:rPr lang="ko-KR" altLang="en-US" sz="900"/>
              <a:t>두 개의 독립변수들의 효과를 동시에 검정할 수 있다</a:t>
            </a:r>
            <a:r>
              <a:rPr lang="en-US" altLang="ko-KR" sz="900"/>
              <a:t>. </a:t>
            </a:r>
            <a:r>
              <a:rPr lang="ko-KR" altLang="en-US" sz="900"/>
              <a:t>또한 두가지 독립변수들을 동시에 다루기 때문에 이들간의 상호작용효과도 검정할 수 있는 장점이 있다</a:t>
            </a:r>
            <a:r>
              <a:rPr lang="en-US" altLang="ko-KR" sz="900"/>
              <a:t>. </a:t>
            </a:r>
            <a:r>
              <a:rPr lang="ko-KR" altLang="en-US" sz="900"/>
              <a:t>이와 같은 형태의 설계법은 각 독립변수가 포함하는 수준의 개수를 가지고 제시한다</a:t>
            </a:r>
            <a:r>
              <a:rPr lang="en-US" altLang="ko-KR" sz="900"/>
              <a:t>. </a:t>
            </a:r>
            <a:r>
              <a:rPr lang="ko-KR" altLang="en-US" sz="900"/>
              <a:t>예를 들어</a:t>
            </a:r>
            <a:r>
              <a:rPr lang="en-US" altLang="ko-KR" sz="900"/>
              <a:t>, </a:t>
            </a:r>
            <a:r>
              <a:rPr lang="ko-KR" altLang="en-US" sz="900"/>
              <a:t>성별효과와 </a:t>
            </a:r>
            <a:r>
              <a:rPr lang="en-US" altLang="ko-KR" sz="900"/>
              <a:t>3</a:t>
            </a:r>
            <a:r>
              <a:rPr lang="ko-KR" altLang="en-US" sz="900"/>
              <a:t>가지 처치효과의 차에 대한 실험의 경우 </a:t>
            </a:r>
            <a:r>
              <a:rPr lang="en-US" altLang="ko-KR" sz="900"/>
              <a:t>2×3 </a:t>
            </a:r>
            <a:r>
              <a:rPr lang="ko-KR" altLang="en-US" sz="900"/>
              <a:t>요인설계라고 부른다</a:t>
            </a:r>
          </a:p>
          <a:p>
            <a:endParaRPr lang="en-US" altLang="ko-KR" sz="900" smtClean="0"/>
          </a:p>
          <a:p>
            <a:r>
              <a:rPr lang="en-US" altLang="ko-KR" sz="900" smtClean="0"/>
              <a:t>- </a:t>
            </a:r>
            <a:r>
              <a:rPr lang="ko-KR" altLang="en-US" sz="900" b="1"/>
              <a:t>검정력</a:t>
            </a:r>
          </a:p>
          <a:p>
            <a:r>
              <a:rPr lang="ko-KR" altLang="en-US" sz="900"/>
              <a:t> </a:t>
            </a:r>
          </a:p>
          <a:p>
            <a:r>
              <a:rPr lang="en-US" altLang="ko-KR" sz="900"/>
              <a:t>(</a:t>
            </a:r>
            <a:r>
              <a:rPr lang="ko-KR" altLang="en-US" sz="900"/>
              <a:t>檢證力</a:t>
            </a:r>
            <a:r>
              <a:rPr lang="en-US" altLang="ko-KR" sz="900"/>
              <a:t>: power of test)</a:t>
            </a:r>
          </a:p>
          <a:p>
            <a:r>
              <a:rPr lang="ko-KR" altLang="en-US" sz="900"/>
              <a:t>가설검정시 영가설이 거짓일 때 이를 기각하는 확률로 검정력은 </a:t>
            </a:r>
            <a:r>
              <a:rPr lang="en-US" altLang="ko-KR" sz="900"/>
              <a:t>1-</a:t>
            </a:r>
            <a:r>
              <a:rPr lang="ko-KR" altLang="en-US" sz="900"/>
              <a:t>베타로 계산</a:t>
            </a:r>
            <a:r>
              <a:rPr lang="en-US" altLang="ko-KR" sz="900"/>
              <a:t>.</a:t>
            </a:r>
          </a:p>
          <a:p>
            <a:r>
              <a:rPr lang="ko-KR" altLang="en-US" sz="900"/>
              <a:t>검정력이 높아지려면 표본의 수가 커지고 유의도 수준이 높아지고 효과의 크기가 커지고 측정도구의 오차가 작아집에 따라 증가</a:t>
            </a:r>
            <a:r>
              <a:rPr lang="en-US" altLang="ko-KR" sz="900"/>
              <a:t>.</a:t>
            </a:r>
          </a:p>
          <a:p>
            <a:r>
              <a:rPr lang="ko-KR" altLang="en-US" sz="900"/>
              <a:t>가설검정에서 영가설이 사실이 아닐 때 이를 기각하여 올바른 결정을 할 수 있는 확률</a:t>
            </a:r>
            <a:r>
              <a:rPr lang="en-US" altLang="ko-KR" sz="900"/>
              <a:t>. </a:t>
            </a:r>
            <a:r>
              <a:rPr lang="ko-KR" altLang="en-US" sz="900"/>
              <a:t>검정력은 </a:t>
            </a:r>
            <a:r>
              <a:rPr lang="en-US" altLang="ko-KR" sz="900"/>
              <a:t>1-β(</a:t>
            </a:r>
            <a:r>
              <a:rPr lang="ko-KR" altLang="en-US" sz="900"/>
              <a:t>이종오류 확률</a:t>
            </a:r>
            <a:r>
              <a:rPr lang="en-US" altLang="ko-KR" sz="900"/>
              <a:t>)</a:t>
            </a:r>
            <a:r>
              <a:rPr lang="ko-KR" altLang="en-US" sz="900"/>
              <a:t>로 계산된다</a:t>
            </a:r>
            <a:r>
              <a:rPr lang="en-US" altLang="ko-KR" sz="900"/>
              <a:t>. </a:t>
            </a:r>
            <a:r>
              <a:rPr lang="ko-KR" altLang="en-US" sz="900"/>
              <a:t>한 실험의 검정력은 유의도 수준 </a:t>
            </a:r>
            <a:r>
              <a:rPr lang="en-US" altLang="ko-KR" sz="900"/>
              <a:t>α</a:t>
            </a:r>
            <a:r>
              <a:rPr lang="ko-KR" altLang="en-US" sz="900"/>
              <a:t>가 높아짐에 따라</a:t>
            </a:r>
            <a:r>
              <a:rPr lang="en-US" altLang="ko-KR" sz="900"/>
              <a:t>, </a:t>
            </a:r>
            <a:r>
              <a:rPr lang="ko-KR" altLang="en-US" sz="900"/>
              <a:t>효과의 크기가 커짐에 따라</a:t>
            </a:r>
            <a:r>
              <a:rPr lang="en-US" altLang="ko-KR" sz="900"/>
              <a:t>, </a:t>
            </a:r>
            <a:r>
              <a:rPr lang="ko-KR" altLang="en-US" sz="900"/>
              <a:t>표본의 크기가 커짐에 따라</a:t>
            </a:r>
            <a:r>
              <a:rPr lang="en-US" altLang="ko-KR" sz="900"/>
              <a:t>, </a:t>
            </a:r>
            <a:r>
              <a:rPr lang="ko-KR" altLang="en-US" sz="900"/>
              <a:t>측정도구의 오차가 작아짐에 따라 증가한다</a:t>
            </a:r>
            <a:r>
              <a:rPr lang="en-US" altLang="ko-KR" sz="900"/>
              <a:t>. </a:t>
            </a:r>
            <a:r>
              <a:rPr lang="ko-KR" altLang="en-US" sz="900"/>
              <a:t>검정력이란 같은 연구를 반복적으로 시행할 때 똑같은 결과를 얻을 확률을 나타내는 것으로 연구의 타당성 정도를 알려준다</a:t>
            </a:r>
            <a:r>
              <a:rPr lang="en-US" altLang="ko-KR" sz="900" smtClean="0"/>
              <a:t>.</a:t>
            </a:r>
          </a:p>
          <a:p>
            <a:endParaRPr lang="en-US" altLang="ko-KR" sz="900"/>
          </a:p>
          <a:p>
            <a:r>
              <a:rPr lang="en-US" altLang="ko-KR" sz="900" smtClean="0"/>
              <a:t>- </a:t>
            </a:r>
            <a:r>
              <a:rPr lang="ko-KR" altLang="en-US" sz="900" b="1"/>
              <a:t>다변량분산분석</a:t>
            </a:r>
            <a:r>
              <a:rPr lang="en-US" altLang="ko-KR" sz="900"/>
              <a:t>(</a:t>
            </a:r>
            <a:r>
              <a:rPr lang="ko-KR" altLang="en-US" sz="900"/>
              <a:t>多變量分散分析</a:t>
            </a:r>
            <a:r>
              <a:rPr lang="en-US" altLang="ko-KR" sz="900"/>
              <a:t>: multivariate analysis of variance: MANOVA)</a:t>
            </a:r>
            <a:endParaRPr lang="ko-KR" altLang="en-US" sz="900"/>
          </a:p>
          <a:p>
            <a:r>
              <a:rPr lang="ko-KR" altLang="en-US" sz="900"/>
              <a:t>추리통계학에서 종속변수가 두 개 이상일 경우 종속변수들의 평균벡터의 차이로 집단간의 차이를 검증하는 방법으로 종속변수끼리 비교 가능하며 종속변수간의 상관에 대해서도 알 수 있고 </a:t>
            </a:r>
            <a:r>
              <a:rPr lang="en-US" altLang="ko-KR" sz="900"/>
              <a:t>1</a:t>
            </a:r>
            <a:r>
              <a:rPr lang="ko-KR" altLang="en-US" sz="900"/>
              <a:t>종오류를 통제할 수 있는 장점이 있다</a:t>
            </a:r>
            <a:r>
              <a:rPr lang="en-US" altLang="ko-KR" sz="900"/>
              <a:t>.</a:t>
            </a:r>
            <a:endParaRPr lang="ko-KR" altLang="en-US" sz="900"/>
          </a:p>
          <a:p>
            <a:r>
              <a:rPr lang="ko-KR" altLang="en-US" sz="900"/>
              <a:t>추리통계학에서 종속변수가 두 개 이상인 경우에 종속변수들의 평균벡터의 차이로 집단간의 차이를 검정하는 통계적 기법</a:t>
            </a:r>
            <a:r>
              <a:rPr lang="en-US" altLang="ko-KR" sz="900"/>
              <a:t>. </a:t>
            </a:r>
            <a:r>
              <a:rPr lang="ko-KR" altLang="en-US" sz="900"/>
              <a:t>다변량 분산분석은 하나의 종속변수의 평균에 대하여 집단간의 차이를 검정하는 분산분석</a:t>
            </a:r>
            <a:r>
              <a:rPr lang="en-US" altLang="ko-KR" sz="900"/>
              <a:t>(Analysis of Variance: ANOVA)</a:t>
            </a:r>
            <a:r>
              <a:rPr lang="ko-KR" altLang="en-US" sz="900"/>
              <a:t>을 복수의 종속변수에 대한 집단간의 차이를 검정하는 것으로 일반화한 방법이라고 할 수 있다</a:t>
            </a:r>
            <a:r>
              <a:rPr lang="en-US" altLang="ko-KR" sz="900"/>
              <a:t>. </a:t>
            </a:r>
            <a:r>
              <a:rPr lang="ko-KR" altLang="en-US" sz="900"/>
              <a:t>즉 복수의 집단평균을 동시에 비교하는 통계적 기법이다</a:t>
            </a:r>
            <a:r>
              <a:rPr lang="en-US" altLang="ko-KR" sz="900"/>
              <a:t>. </a:t>
            </a:r>
            <a:r>
              <a:rPr lang="ko-KR" altLang="en-US" sz="900"/>
              <a:t>다변량분산분석은 복수의 종속변수를 동시에 비교하는 효과 뿐만 아니라</a:t>
            </a:r>
            <a:r>
              <a:rPr lang="en-US" altLang="ko-KR" sz="900"/>
              <a:t>, </a:t>
            </a:r>
            <a:r>
              <a:rPr lang="ko-KR" altLang="en-US" sz="900"/>
              <a:t>복수의 종속변수가 상관이 있는 경우에는 종속변수간의 상관을 자료분석에 반영하며</a:t>
            </a:r>
            <a:r>
              <a:rPr lang="en-US" altLang="ko-KR" sz="900"/>
              <a:t>, </a:t>
            </a:r>
            <a:r>
              <a:rPr lang="ko-KR" altLang="en-US" sz="900"/>
              <a:t>복수의 종속변수를 보다 적은 수의 요인으로 제시하려는 경우</a:t>
            </a:r>
            <a:r>
              <a:rPr lang="en-US" altLang="ko-KR" sz="900"/>
              <a:t>, </a:t>
            </a:r>
            <a:r>
              <a:rPr lang="ko-KR" altLang="en-US" sz="900"/>
              <a:t>복수의 종속변수 중에서 집단 간의 차이를 변별하는 종속변수를 선정하려는 경우에도 활용된다</a:t>
            </a:r>
            <a:r>
              <a:rPr lang="en-US" altLang="ko-KR" sz="900"/>
              <a:t>. </a:t>
            </a:r>
            <a:r>
              <a:rPr lang="ko-KR" altLang="en-US" sz="900"/>
              <a:t>복수의 종속변수가 상호 독립인 경우에도 </a:t>
            </a:r>
            <a:r>
              <a:rPr lang="en-US" altLang="ko-KR" sz="900"/>
              <a:t>MANOVA</a:t>
            </a:r>
            <a:r>
              <a:rPr lang="ko-KR" altLang="en-US" sz="900"/>
              <a:t>는 제</a:t>
            </a:r>
            <a:r>
              <a:rPr lang="en-US" altLang="ko-KR" sz="900"/>
              <a:t>1</a:t>
            </a:r>
            <a:r>
              <a:rPr lang="ko-KR" altLang="en-US" sz="900"/>
              <a:t>종 오류의 수준을 연구자가 설정한 수준에서 통제하는 효과가 있다</a:t>
            </a:r>
            <a:r>
              <a:rPr lang="en-US" altLang="ko-KR" sz="900"/>
              <a:t>.</a:t>
            </a:r>
            <a:endParaRPr lang="ko-KR" altLang="en-US" sz="900"/>
          </a:p>
          <a:p>
            <a:endParaRPr lang="ko-KR" altLang="en-US" sz="900"/>
          </a:p>
        </p:txBody>
      </p:sp>
    </p:spTree>
    <p:extLst>
      <p:ext uri="{BB962C8B-B14F-4D97-AF65-F5344CB8AC3E}">
        <p14:creationId xmlns:p14="http://schemas.microsoft.com/office/powerpoint/2010/main" val="348261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200416"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ko-KR" altLang="en-US" sz="900" b="1"/>
              <a:t>단순주효과</a:t>
            </a:r>
            <a:r>
              <a:rPr lang="en-US" altLang="ko-KR" sz="900" b="1"/>
              <a:t>(</a:t>
            </a:r>
            <a:r>
              <a:rPr lang="ko-KR" altLang="en-US" sz="900" b="1"/>
              <a:t>單純主效果</a:t>
            </a:r>
            <a:r>
              <a:rPr lang="en-US" altLang="ko-KR" sz="900" b="1"/>
              <a:t>: simple main effect</a:t>
            </a:r>
            <a:r>
              <a:rPr lang="en-US" altLang="ko-KR" sz="900"/>
              <a:t>)</a:t>
            </a:r>
            <a:endParaRPr lang="ko-KR" altLang="en-US" sz="900"/>
          </a:p>
          <a:p>
            <a:r>
              <a:rPr lang="ko-KR" altLang="en-US" sz="900"/>
              <a:t>다원분산분석에서 독립변수들간의 상호작용이 유의할 때 하나의 독립변수의 각 수준에 나타나는 다른 독립변수의 주효과를 말한다</a:t>
            </a:r>
            <a:r>
              <a:rPr lang="en-US" altLang="ko-KR" sz="900"/>
              <a:t>. ex. </a:t>
            </a:r>
            <a:r>
              <a:rPr lang="ko-KR" altLang="en-US" sz="900"/>
              <a:t>독립변수가 세 가지의 교수법과 성별이 있다면 여자교수의 수준에서 세 가지의 교수법의 효과에 대한 비교하여 해석한 것은 단순주효개념을 이용하여 해석한 것</a:t>
            </a:r>
            <a:r>
              <a:rPr lang="en-US" altLang="ko-KR" sz="900"/>
              <a:t>.</a:t>
            </a:r>
            <a:endParaRPr lang="ko-KR" altLang="en-US" sz="900"/>
          </a:p>
          <a:p>
            <a:r>
              <a:rPr lang="ko-KR" altLang="en-US" sz="900"/>
              <a:t>다원분산분석</a:t>
            </a:r>
            <a:r>
              <a:rPr lang="en-US" altLang="ko-KR" sz="900"/>
              <a:t>(multi-factor ANOVA)</a:t>
            </a:r>
            <a:r>
              <a:rPr lang="ko-KR" altLang="en-US" sz="900"/>
              <a:t>에서 독립변수간의 상호작용이 유의한 경우</a:t>
            </a:r>
            <a:r>
              <a:rPr lang="en-US" altLang="ko-KR" sz="900"/>
              <a:t>, </a:t>
            </a:r>
            <a:r>
              <a:rPr lang="ko-KR" altLang="en-US" sz="900"/>
              <a:t>하나의 독립변수의 각 수준에서 나타나는 다른 독립변수의 주효과</a:t>
            </a:r>
            <a:r>
              <a:rPr lang="en-US" altLang="ko-KR" sz="900"/>
              <a:t>. </a:t>
            </a:r>
            <a:r>
              <a:rPr lang="ko-KR" altLang="en-US" sz="900"/>
              <a:t>예를 들면</a:t>
            </a:r>
            <a:r>
              <a:rPr lang="en-US" altLang="ko-KR" sz="900"/>
              <a:t>, </a:t>
            </a:r>
            <a:r>
              <a:rPr lang="ko-KR" altLang="en-US" sz="900"/>
              <a:t>이원분산분석에서 한 독립변수는 교수방법으로서 세 가지의 교수방법이 있고</a:t>
            </a:r>
            <a:r>
              <a:rPr lang="en-US" altLang="ko-KR" sz="900"/>
              <a:t>, </a:t>
            </a:r>
            <a:r>
              <a:rPr lang="ko-KR" altLang="en-US" sz="900"/>
              <a:t>다른 독립변수는 교사의 성별이며</a:t>
            </a:r>
            <a:r>
              <a:rPr lang="en-US" altLang="ko-KR" sz="900"/>
              <a:t>, </a:t>
            </a:r>
            <a:r>
              <a:rPr lang="ko-KR" altLang="en-US" sz="900"/>
              <a:t>이들 사이에 상호작용이 존재한다면</a:t>
            </a:r>
            <a:r>
              <a:rPr lang="en-US" altLang="ko-KR" sz="900"/>
              <a:t>, </a:t>
            </a:r>
            <a:r>
              <a:rPr lang="ko-KR" altLang="en-US" sz="900"/>
              <a:t>남자교사의 수준에서 세가지의 교수방법의 효과를 비교하여 해석하고 또한 여자교사의 수준에서 세 가지 교수방법의 효과를 비교하여 해석하는 것은 단순주효과 개념을 이용하여 해석하는 것이다</a:t>
            </a:r>
          </a:p>
          <a:p>
            <a:endParaRPr lang="en-US" altLang="ko-KR" sz="900" smtClean="0"/>
          </a:p>
          <a:p>
            <a:r>
              <a:rPr lang="en-US" altLang="ko-KR" sz="900" smtClean="0"/>
              <a:t>- </a:t>
            </a:r>
            <a:r>
              <a:rPr lang="ko-KR" altLang="en-US" sz="900" b="1"/>
              <a:t>분산분석</a:t>
            </a:r>
            <a:r>
              <a:rPr lang="en-US" altLang="ko-KR" sz="900" b="1"/>
              <a:t>(</a:t>
            </a:r>
            <a:r>
              <a:rPr lang="ko-KR" altLang="en-US" sz="900" b="1"/>
              <a:t>分散分析</a:t>
            </a:r>
            <a:r>
              <a:rPr lang="en-US" altLang="ko-KR" sz="900" b="1"/>
              <a:t>: analysis of variance/ ANOVA)</a:t>
            </a:r>
          </a:p>
          <a:p>
            <a:r>
              <a:rPr lang="ko-KR" altLang="en-US" sz="900"/>
              <a:t>분산을 사용 해 집단의 평균치를 알아볼 때 사용</a:t>
            </a:r>
            <a:r>
              <a:rPr lang="en-US" altLang="ko-KR" sz="900"/>
              <a:t>. </a:t>
            </a:r>
            <a:r>
              <a:rPr lang="ko-KR" altLang="en-US" sz="900"/>
              <a:t>집단간 분산과 집단내 분산 비율인 </a:t>
            </a:r>
            <a:r>
              <a:rPr lang="en-US" altLang="ko-KR" sz="900"/>
              <a:t>F</a:t>
            </a:r>
            <a:r>
              <a:rPr lang="ko-KR" altLang="en-US" sz="900"/>
              <a:t>통계량으로 나타내며 집단 내 분산보다 집단 간 분산이 클 때 처치 효과가 있다고 봄</a:t>
            </a:r>
            <a:r>
              <a:rPr lang="en-US" altLang="ko-KR" sz="900"/>
              <a:t>.</a:t>
            </a:r>
          </a:p>
          <a:p>
            <a:r>
              <a:rPr lang="ko-KR" altLang="en-US" sz="900"/>
              <a:t>한 개의 독립변인과 한 개의 종속변인이 존재할 때 일원분산분석</a:t>
            </a:r>
            <a:r>
              <a:rPr lang="en-US" altLang="ko-KR" sz="900"/>
              <a:t>, </a:t>
            </a:r>
            <a:r>
              <a:rPr lang="ko-KR" altLang="en-US" sz="900"/>
              <a:t>두 개의 독립변수와 한 개의 종속변수가 있을 때 이원분산분석</a:t>
            </a:r>
            <a:r>
              <a:rPr lang="en-US" altLang="ko-KR" sz="900"/>
              <a:t>, </a:t>
            </a:r>
            <a:r>
              <a:rPr lang="ko-KR" altLang="en-US" sz="900"/>
              <a:t>종속변수가 </a:t>
            </a:r>
            <a:r>
              <a:rPr lang="en-US" altLang="ko-KR" sz="900"/>
              <a:t>2</a:t>
            </a:r>
            <a:r>
              <a:rPr lang="ko-KR" altLang="en-US" sz="900"/>
              <a:t>개 이상일 때 다원분산분석을 실시한다</a:t>
            </a:r>
            <a:r>
              <a:rPr lang="en-US" altLang="ko-KR" sz="900"/>
              <a:t>.</a:t>
            </a:r>
          </a:p>
          <a:p>
            <a:r>
              <a:rPr lang="en-US" altLang="ko-KR" sz="900"/>
              <a:t> </a:t>
            </a:r>
          </a:p>
          <a:p>
            <a:r>
              <a:rPr lang="en-US" altLang="ko-KR" sz="900"/>
              <a:t>R. A. Fisher</a:t>
            </a:r>
            <a:r>
              <a:rPr lang="ko-KR" altLang="en-US" sz="900"/>
              <a:t>가 </a:t>
            </a:r>
            <a:r>
              <a:rPr lang="en-US" altLang="ko-KR" sz="900"/>
              <a:t>1923</a:t>
            </a:r>
            <a:r>
              <a:rPr lang="ko-KR" altLang="en-US" sz="900"/>
              <a:t>년에 보고한 분산의 근원을 밝히고 분할하고 통계적 유의도 검정을 하는 방법</a:t>
            </a:r>
            <a:r>
              <a:rPr lang="en-US" altLang="ko-KR" sz="900"/>
              <a:t>. </a:t>
            </a:r>
            <a:r>
              <a:rPr lang="ko-KR" altLang="en-US" sz="900"/>
              <a:t>변량분석이라고도 한다</a:t>
            </a:r>
            <a:r>
              <a:rPr lang="en-US" altLang="ko-KR" sz="900"/>
              <a:t>. </a:t>
            </a:r>
            <a:r>
              <a:rPr lang="ko-KR" altLang="en-US" sz="900"/>
              <a:t>분산을 분석하지만 실제적으로는 평균치들의 차의 유의도 검정에 사용된다</a:t>
            </a:r>
            <a:r>
              <a:rPr lang="en-US" altLang="ko-KR" sz="900"/>
              <a:t>. </a:t>
            </a:r>
            <a:r>
              <a:rPr lang="ko-KR" altLang="en-US" sz="900"/>
              <a:t>분산분석의 검정통계량은</a:t>
            </a:r>
            <a:r>
              <a:rPr lang="en-US" altLang="ko-KR" sz="900"/>
              <a:t>, </a:t>
            </a:r>
            <a:r>
              <a:rPr lang="ko-KR" altLang="en-US" sz="900"/>
              <a:t>집단간 분산과 집단내 분산의 비율인 </a:t>
            </a:r>
            <a:r>
              <a:rPr lang="en-US" altLang="ko-KR" sz="900"/>
              <a:t>F</a:t>
            </a:r>
            <a:r>
              <a:rPr lang="ko-KR" altLang="en-US" sz="900"/>
              <a:t>통계량</a:t>
            </a:r>
            <a:r>
              <a:rPr lang="en-US" altLang="ko-KR" sz="900"/>
              <a:t>(F = </a:t>
            </a:r>
            <a:r>
              <a:rPr lang="ko-KR" altLang="en-US" sz="900"/>
              <a:t>집단간 분산</a:t>
            </a:r>
            <a:r>
              <a:rPr lang="en-US" altLang="ko-KR" sz="900"/>
              <a:t>/</a:t>
            </a:r>
            <a:r>
              <a:rPr lang="ko-KR" altLang="en-US" sz="900"/>
              <a:t>집단내 분산</a:t>
            </a:r>
            <a:r>
              <a:rPr lang="en-US" altLang="ko-KR" sz="900"/>
              <a:t>)</a:t>
            </a:r>
            <a:r>
              <a:rPr lang="ko-KR" altLang="en-US" sz="900"/>
              <a:t>이다</a:t>
            </a:r>
            <a:r>
              <a:rPr lang="en-US" altLang="ko-KR" sz="900"/>
              <a:t>. </a:t>
            </a:r>
            <a:r>
              <a:rPr lang="ko-KR" altLang="en-US" sz="900"/>
              <a:t>집단내 분산보다 집단간 분산이 의미있게 클 때 처치효과가 나타난다</a:t>
            </a:r>
            <a:r>
              <a:rPr lang="en-US" altLang="ko-KR" sz="900"/>
              <a:t>. </a:t>
            </a:r>
            <a:r>
              <a:rPr lang="ko-KR" altLang="en-US" sz="900"/>
              <a:t>집단간 분산이란 각 집단의 평균치가 전체 평균으로부터 얼마나 이탈해 있는가를 나타내는 것이고</a:t>
            </a:r>
            <a:r>
              <a:rPr lang="en-US" altLang="ko-KR" sz="900"/>
              <a:t>, </a:t>
            </a:r>
            <a:r>
              <a:rPr lang="ko-KR" altLang="en-US" sz="900"/>
              <a:t>집단내 분산이란 각 사례의 점수가 자신이 속한 집단의 평균치로부터 얼마나 이탈해 있는가를 나타내는 것이다</a:t>
            </a:r>
            <a:r>
              <a:rPr lang="en-US" altLang="ko-KR" sz="900"/>
              <a:t>. </a:t>
            </a:r>
            <a:r>
              <a:rPr lang="ko-KR" altLang="en-US" sz="900"/>
              <a:t>한 개의 독립변수와 한 개의 종속변수가 있을때는 일원분산분석</a:t>
            </a:r>
            <a:r>
              <a:rPr lang="en-US" altLang="ko-KR" sz="900"/>
              <a:t>, </a:t>
            </a:r>
            <a:r>
              <a:rPr lang="ko-KR" altLang="en-US" sz="900"/>
              <a:t>두 개의 독립변수와 한 개의 종속변수가 있을때는 이원분산분석</a:t>
            </a:r>
            <a:r>
              <a:rPr lang="en-US" altLang="ko-KR" sz="900"/>
              <a:t>, </a:t>
            </a:r>
            <a:r>
              <a:rPr lang="ko-KR" altLang="en-US" sz="900"/>
              <a:t>그리고 독립변수가 증가함에 따라 다원분산분석을 적용해 자료를 분석한다</a:t>
            </a:r>
            <a:r>
              <a:rPr lang="en-US" altLang="ko-KR" sz="900" smtClean="0"/>
              <a:t>.</a:t>
            </a:r>
          </a:p>
          <a:p>
            <a:endParaRPr lang="en-US" altLang="ko-KR" sz="900"/>
          </a:p>
          <a:p>
            <a:r>
              <a:rPr lang="en-US" altLang="ko-KR" sz="900" smtClean="0"/>
              <a:t>- </a:t>
            </a:r>
            <a:r>
              <a:rPr lang="ko-KR" altLang="en-US" sz="900" b="1"/>
              <a:t>상관계수</a:t>
            </a:r>
            <a:r>
              <a:rPr lang="en-US" altLang="ko-KR" sz="900"/>
              <a:t>(</a:t>
            </a:r>
            <a:r>
              <a:rPr lang="ko-KR" altLang="en-US" sz="900"/>
              <a:t>相關係數</a:t>
            </a:r>
            <a:r>
              <a:rPr lang="en-US" altLang="ko-KR" sz="900"/>
              <a:t>: correlation coefficient)</a:t>
            </a:r>
            <a:endParaRPr lang="ko-KR" altLang="en-US" sz="900"/>
          </a:p>
          <a:p>
            <a:r>
              <a:rPr lang="ko-KR" altLang="en-US" sz="900"/>
              <a:t>두 변수간의 관계의 정도를 나타내는 지수로 </a:t>
            </a:r>
            <a:r>
              <a:rPr lang="en-US" altLang="ko-KR" sz="900"/>
              <a:t>pearson</a:t>
            </a:r>
            <a:r>
              <a:rPr lang="ko-KR" altLang="en-US" sz="900"/>
              <a:t>의 적률상관계수를 가르친다</a:t>
            </a:r>
            <a:r>
              <a:rPr lang="en-US" altLang="ko-KR" sz="900"/>
              <a:t>. </a:t>
            </a:r>
            <a:r>
              <a:rPr lang="ko-KR" altLang="en-US" sz="900"/>
              <a:t>범위는 </a:t>
            </a:r>
            <a:r>
              <a:rPr lang="en-US" altLang="ko-KR" sz="900"/>
              <a:t>-1&lt;r&lt;1 </a:t>
            </a:r>
            <a:r>
              <a:rPr lang="ko-KR" altLang="en-US" sz="900"/>
              <a:t>로 </a:t>
            </a:r>
            <a:r>
              <a:rPr lang="en-US" altLang="ko-KR" sz="900"/>
              <a:t>-1</a:t>
            </a:r>
            <a:r>
              <a:rPr lang="ko-KR" altLang="en-US" sz="900"/>
              <a:t>에 가까울수록 부적상관을 </a:t>
            </a:r>
            <a:r>
              <a:rPr lang="en-US" altLang="ko-KR" sz="900"/>
              <a:t>+1</a:t>
            </a:r>
            <a:r>
              <a:rPr lang="ko-KR" altLang="en-US" sz="900"/>
              <a:t>에 가까울수록 정적상관을 나타낸다</a:t>
            </a:r>
            <a:r>
              <a:rPr lang="en-US" altLang="ko-KR" sz="900"/>
              <a:t>.</a:t>
            </a:r>
            <a:endParaRPr lang="ko-KR" altLang="en-US" sz="900"/>
          </a:p>
          <a:p>
            <a:r>
              <a:rPr lang="ko-KR" altLang="en-US" sz="900"/>
              <a:t>두 변수간의 관계의 정도를 나타내는 지수</a:t>
            </a:r>
            <a:r>
              <a:rPr lang="en-US" altLang="ko-KR" sz="900"/>
              <a:t>- </a:t>
            </a:r>
            <a:r>
              <a:rPr lang="ko-KR" altLang="en-US" sz="900"/>
              <a:t>스트레스와 직무능력간의 관계</a:t>
            </a:r>
            <a:r>
              <a:rPr lang="en-US" altLang="ko-KR" sz="900"/>
              <a:t>, </a:t>
            </a:r>
            <a:r>
              <a:rPr lang="ko-KR" altLang="en-US" sz="900"/>
              <a:t>카페인과 수면과의 관계 등</a:t>
            </a:r>
            <a:r>
              <a:rPr lang="en-US" altLang="ko-KR" sz="900"/>
              <a:t>.</a:t>
            </a:r>
            <a:endParaRPr lang="ko-KR" altLang="en-US" sz="900"/>
          </a:p>
          <a:p>
            <a:r>
              <a:rPr lang="ko-KR" altLang="en-US" sz="900"/>
              <a:t>두 변수 </a:t>
            </a:r>
            <a:r>
              <a:rPr lang="en-US" altLang="ko-KR" sz="900"/>
              <a:t>X, Y</a:t>
            </a:r>
            <a:r>
              <a:rPr lang="ko-KR" altLang="en-US" sz="900"/>
              <a:t>간의 관계의 정도를 나타내는 지수의 통칭</a:t>
            </a:r>
            <a:r>
              <a:rPr lang="en-US" altLang="ko-KR" sz="900"/>
              <a:t>. </a:t>
            </a:r>
            <a:r>
              <a:rPr lang="ko-KR" altLang="en-US" sz="900"/>
              <a:t>흔히 상관계수라고 할 때는 </a:t>
            </a:r>
            <a:r>
              <a:rPr lang="en-US" altLang="ko-KR" sz="900"/>
              <a:t>Pearson</a:t>
            </a:r>
            <a:r>
              <a:rPr lang="ko-KR" altLang="en-US" sz="900"/>
              <a:t>의 적률상관계수를 가리킨다</a:t>
            </a:r>
            <a:r>
              <a:rPr lang="en-US" altLang="ko-KR" sz="900"/>
              <a:t>. Pearson</a:t>
            </a:r>
            <a:r>
              <a:rPr lang="ko-KR" altLang="en-US" sz="900"/>
              <a:t>의 적률상관계수는 두 연속변수가 선형관계를 보일 때</a:t>
            </a:r>
            <a:r>
              <a:rPr lang="en-US" altLang="ko-KR" sz="900"/>
              <a:t>, </a:t>
            </a:r>
            <a:r>
              <a:rPr lang="ko-KR" altLang="en-US" sz="900"/>
              <a:t>두 변수가 얼마나 직선적으로 관계되어 있는가의 정도를 나타내고</a:t>
            </a:r>
            <a:r>
              <a:rPr lang="en-US" altLang="ko-KR" sz="900"/>
              <a:t>, </a:t>
            </a:r>
            <a:r>
              <a:rPr lang="ko-KR" altLang="en-US" sz="900"/>
              <a:t>기호는 표본 상관은 </a:t>
            </a:r>
            <a:r>
              <a:rPr lang="en-US" altLang="ko-KR" sz="900"/>
              <a:t>r</a:t>
            </a:r>
            <a:r>
              <a:rPr lang="ko-KR" altLang="en-US" sz="900"/>
              <a:t>로</a:t>
            </a:r>
            <a:r>
              <a:rPr lang="en-US" altLang="ko-KR" sz="900"/>
              <a:t>, </a:t>
            </a:r>
            <a:r>
              <a:rPr lang="ko-KR" altLang="en-US" sz="900"/>
              <a:t>모집단 상관은 </a:t>
            </a:r>
            <a:r>
              <a:rPr lang="en-US" altLang="ko-KR" sz="900"/>
              <a:t>ρ</a:t>
            </a:r>
            <a:r>
              <a:rPr lang="ko-KR" altLang="en-US" sz="900"/>
              <a:t>로 표시한다</a:t>
            </a:r>
            <a:r>
              <a:rPr lang="en-US" altLang="ko-KR" sz="900"/>
              <a:t>. </a:t>
            </a:r>
            <a:r>
              <a:rPr lang="ko-KR" altLang="en-US" sz="900"/>
              <a:t>상관계수는 두 변수간의 관계의 정도만을 표시할 뿐 인과관계를 나타내지는 않으며</a:t>
            </a:r>
            <a:r>
              <a:rPr lang="en-US" altLang="ko-KR" sz="900"/>
              <a:t>, </a:t>
            </a:r>
            <a:r>
              <a:rPr lang="ko-KR" altLang="en-US" sz="900"/>
              <a:t>크기는 </a:t>
            </a:r>
            <a:r>
              <a:rPr lang="en-US" altLang="ko-KR" sz="900"/>
              <a:t>-1</a:t>
            </a:r>
            <a:r>
              <a:rPr lang="ko-KR" altLang="en-US" sz="900"/>
              <a:t>에서 </a:t>
            </a:r>
            <a:r>
              <a:rPr lang="en-US" altLang="ko-KR" sz="900"/>
              <a:t>1</a:t>
            </a:r>
            <a:r>
              <a:rPr lang="ko-KR" altLang="en-US" sz="900"/>
              <a:t>까지이다</a:t>
            </a:r>
            <a:r>
              <a:rPr lang="en-US" altLang="ko-KR" sz="900"/>
              <a:t>. </a:t>
            </a:r>
            <a:r>
              <a:rPr lang="ko-KR" altLang="en-US" sz="900"/>
              <a:t>부호가 </a:t>
            </a:r>
            <a:r>
              <a:rPr lang="en-US" altLang="ko-KR" sz="900"/>
              <a:t>+</a:t>
            </a:r>
            <a:r>
              <a:rPr lang="ko-KR" altLang="en-US" sz="900"/>
              <a:t>인 경우는 정적 상관을 나타내고</a:t>
            </a:r>
            <a:r>
              <a:rPr lang="en-US" altLang="ko-KR" sz="900"/>
              <a:t>, -</a:t>
            </a:r>
            <a:r>
              <a:rPr lang="ko-KR" altLang="en-US" sz="900"/>
              <a:t>인 경우는 부적 상관을 나타낸다</a:t>
            </a:r>
            <a:r>
              <a:rPr lang="en-US" altLang="ko-KR" sz="900"/>
              <a:t>.</a:t>
            </a:r>
            <a:endParaRPr lang="ko-KR" altLang="en-US" sz="900"/>
          </a:p>
          <a:p>
            <a:endParaRPr lang="en-US" altLang="ko-KR" sz="900" smtClean="0"/>
          </a:p>
          <a:p>
            <a:endParaRPr lang="en-US" altLang="ko-KR" sz="900"/>
          </a:p>
          <a:p>
            <a:r>
              <a:rPr lang="en-US" altLang="ko-KR" sz="900" smtClean="0"/>
              <a:t>- </a:t>
            </a:r>
            <a:r>
              <a:rPr lang="ko-KR" altLang="en-US" sz="900" b="1"/>
              <a:t>신뢰구간</a:t>
            </a:r>
            <a:r>
              <a:rPr lang="en-US" altLang="ko-KR" sz="900"/>
              <a:t>(</a:t>
            </a:r>
            <a:r>
              <a:rPr lang="ko-KR" altLang="en-US" sz="900"/>
              <a:t>信賴區間</a:t>
            </a:r>
            <a:r>
              <a:rPr lang="en-US" altLang="ko-KR" sz="900"/>
              <a:t>: confidence interval)</a:t>
            </a:r>
            <a:endParaRPr lang="ko-KR" altLang="en-US" sz="900"/>
          </a:p>
          <a:p>
            <a:r>
              <a:rPr lang="ko-KR" altLang="en-US" sz="900"/>
              <a:t>전집의 평균이 표본의 평균을 바탕으로 추정하며 전집의 평균을 포함하고 있다고 확신하는 구간</a:t>
            </a:r>
            <a:r>
              <a:rPr lang="en-US" altLang="ko-KR" sz="900"/>
              <a:t>.</a:t>
            </a:r>
            <a:endParaRPr lang="ko-KR" altLang="en-US" sz="900"/>
          </a:p>
          <a:p>
            <a:r>
              <a:rPr lang="ko-KR" altLang="en-US" sz="900"/>
              <a:t>전집</a:t>
            </a:r>
            <a:r>
              <a:rPr lang="en-US" altLang="ko-KR" sz="900"/>
              <a:t>(population)</a:t>
            </a:r>
            <a:r>
              <a:rPr lang="ko-KR" altLang="en-US" sz="900"/>
              <a:t>의 평균은 표본의 평균을 바탕으로 추정되는데</a:t>
            </a:r>
            <a:r>
              <a:rPr lang="en-US" altLang="ko-KR" sz="900"/>
              <a:t>, </a:t>
            </a:r>
            <a:r>
              <a:rPr lang="ko-KR" altLang="en-US" sz="900"/>
              <a:t>이때 전집의 평균을 포함하고 있으리라 확신하는 구간</a:t>
            </a:r>
            <a:r>
              <a:rPr lang="en-US" altLang="ko-KR" sz="900"/>
              <a:t>. </a:t>
            </a:r>
            <a:r>
              <a:rPr lang="ko-KR" altLang="en-US" sz="900"/>
              <a:t>예를 들어</a:t>
            </a:r>
            <a:r>
              <a:rPr lang="en-US" altLang="ko-KR" sz="900"/>
              <a:t>, </a:t>
            </a:r>
            <a:r>
              <a:rPr lang="ko-KR" altLang="en-US" sz="900"/>
              <a:t>연구자가 </a:t>
            </a:r>
            <a:r>
              <a:rPr lang="en-US" altLang="ko-KR" sz="900"/>
              <a:t>95%</a:t>
            </a:r>
            <a:r>
              <a:rPr lang="ko-KR" altLang="en-US" sz="900"/>
              <a:t>의 신뢰구간을 설정했다면</a:t>
            </a:r>
            <a:r>
              <a:rPr lang="en-US" altLang="ko-KR" sz="900"/>
              <a:t>, </a:t>
            </a:r>
            <a:r>
              <a:rPr lang="ko-KR" altLang="en-US" sz="900"/>
              <a:t>전집의 평균이 이 구간 내에 포함될 수 있는 가능성이 </a:t>
            </a:r>
            <a:r>
              <a:rPr lang="en-US" altLang="ko-KR" sz="900"/>
              <a:t>95% </a:t>
            </a:r>
            <a:r>
              <a:rPr lang="ko-KR" altLang="en-US" sz="900"/>
              <a:t>정도임을 의미한다</a:t>
            </a:r>
            <a:r>
              <a:rPr lang="en-US" altLang="ko-KR" sz="900"/>
              <a:t>. </a:t>
            </a:r>
            <a:r>
              <a:rPr lang="ko-KR" altLang="en-US" sz="900"/>
              <a:t>신뢰구간은 전집의 모수치에 대한 최하위값과 최상위값으로 표현되는데</a:t>
            </a:r>
            <a:r>
              <a:rPr lang="en-US" altLang="ko-KR" sz="900"/>
              <a:t>, </a:t>
            </a:r>
            <a:r>
              <a:rPr lang="ko-KR" altLang="en-US" sz="900"/>
              <a:t>이때 신뢰구간의 최하위값과 최상위값을 결정하는 위치를 신뢰한계라고 한다</a:t>
            </a:r>
            <a:r>
              <a:rPr lang="en-US" altLang="ko-KR" sz="900"/>
              <a:t>.</a:t>
            </a:r>
            <a:endParaRPr lang="ko-KR" altLang="en-US" sz="900"/>
          </a:p>
          <a:p>
            <a:endParaRPr lang="ko-KR" altLang="en-US" sz="900"/>
          </a:p>
        </p:txBody>
      </p:sp>
      <p:sp>
        <p:nvSpPr>
          <p:cNvPr id="14" name="TextBox 13"/>
          <p:cNvSpPr txBox="1">
            <a:spLocks noChangeAspect="1"/>
          </p:cNvSpPr>
          <p:nvPr/>
        </p:nvSpPr>
        <p:spPr>
          <a:xfrm>
            <a:off x="3447710"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ko-KR" altLang="en-US" sz="900"/>
              <a:t>요인분석</a:t>
            </a:r>
            <a:r>
              <a:rPr lang="en-US" altLang="ko-KR" sz="900"/>
              <a:t>(</a:t>
            </a:r>
            <a:r>
              <a:rPr lang="ko-KR" altLang="en-US" sz="900"/>
              <a:t>要因分析</a:t>
            </a:r>
            <a:r>
              <a:rPr lang="en-US" altLang="ko-KR" sz="900"/>
              <a:t>: factor analysis)</a:t>
            </a:r>
            <a:endParaRPr lang="ko-KR" altLang="en-US" sz="900"/>
          </a:p>
          <a:p>
            <a:r>
              <a:rPr lang="ko-KR" altLang="en-US" sz="900"/>
              <a:t>관찰된 변수들을 설명할 수 있는 몇 개의 요인으로 요약해</a:t>
            </a:r>
            <a:r>
              <a:rPr lang="en-US" altLang="ko-KR" sz="900"/>
              <a:t>. </a:t>
            </a:r>
            <a:r>
              <a:rPr lang="ko-KR" altLang="en-US" sz="900"/>
              <a:t>변수들간의 상관관계를 통해 요인들간의 잠재적인 </a:t>
            </a:r>
            <a:r>
              <a:rPr lang="en-US" altLang="ko-KR" sz="900"/>
              <a:t>1</a:t>
            </a:r>
            <a:r>
              <a:rPr lang="ko-KR" altLang="en-US" sz="900"/>
              <a:t>차식 구조를 추출해</a:t>
            </a:r>
          </a:p>
          <a:p>
            <a:r>
              <a:rPr lang="ko-KR" altLang="en-US" sz="900"/>
              <a:t>관찰된 변수들을 설명할 수 있는 몇 개의 요인으로 요약하는 방법</a:t>
            </a:r>
            <a:r>
              <a:rPr lang="en-US" altLang="ko-KR" sz="900"/>
              <a:t>. </a:t>
            </a:r>
            <a:r>
              <a:rPr lang="ko-KR" altLang="en-US" sz="900"/>
              <a:t>요인분석은 기본적으로 모든 관찰변수는 그에 수반되는 잠재적이고 가설적인 구성개념을 가지고 있다고 가정하며</a:t>
            </a:r>
            <a:r>
              <a:rPr lang="en-US" altLang="ko-KR" sz="900"/>
              <a:t>, </a:t>
            </a:r>
            <a:r>
              <a:rPr lang="ko-KR" altLang="en-US" sz="900"/>
              <a:t>관찰된 변수들간의 상관관계를 통해 요인들간의 잠재적인 </a:t>
            </a:r>
            <a:r>
              <a:rPr lang="en-US" altLang="ko-KR" sz="900"/>
              <a:t>1</a:t>
            </a:r>
            <a:r>
              <a:rPr lang="ko-KR" altLang="en-US" sz="900"/>
              <a:t>차식 구조를 추출해내는 과정이다</a:t>
            </a:r>
            <a:r>
              <a:rPr lang="en-US" altLang="ko-KR" sz="900"/>
              <a:t>. </a:t>
            </a:r>
            <a:r>
              <a:rPr lang="ko-KR" altLang="en-US" sz="900"/>
              <a:t>요인분석은 그 목적에 따라 탐색적 요인분석법</a:t>
            </a:r>
            <a:r>
              <a:rPr lang="en-US" altLang="ko-KR" sz="900"/>
              <a:t>(exploratory factor analysis)</a:t>
            </a:r>
            <a:r>
              <a:rPr lang="ko-KR" altLang="en-US" sz="900"/>
              <a:t>과 확인적 요인분석법</a:t>
            </a:r>
            <a:r>
              <a:rPr lang="en-US" altLang="ko-KR" sz="900"/>
              <a:t>(confirm!atory factor analysis)</a:t>
            </a:r>
            <a:r>
              <a:rPr lang="ko-KR" altLang="en-US" sz="900"/>
              <a:t>으로 나눌 수 있다</a:t>
            </a:r>
            <a:r>
              <a:rPr lang="en-US" altLang="ko-KR" sz="900"/>
              <a:t>. </a:t>
            </a:r>
            <a:r>
              <a:rPr lang="ko-KR" altLang="en-US" sz="900"/>
              <a:t>탐색적 요인분석법은 이제까지 이론상으로 그 구조가 확립되어 있지 않아 그 자료의 기본 구조가 알려져 있지 않을 때 사용하며</a:t>
            </a:r>
            <a:r>
              <a:rPr lang="en-US" altLang="ko-KR" sz="900"/>
              <a:t>, </a:t>
            </a:r>
            <a:r>
              <a:rPr lang="ko-KR" altLang="en-US" sz="900"/>
              <a:t>확인적 요인분석은 변수들간의 기존 관계를 가설로 설정하고 요인분석을 통하여 그 관계를 입증하는데 이용하는 방법이다</a:t>
            </a:r>
            <a:r>
              <a:rPr lang="en-US" altLang="ko-KR" sz="900"/>
              <a:t>.</a:t>
            </a:r>
            <a:endParaRPr lang="ko-KR" altLang="en-US" sz="900"/>
          </a:p>
          <a:p>
            <a:endParaRPr lang="en-US" altLang="ko-KR" sz="900" smtClean="0"/>
          </a:p>
          <a:p>
            <a:endParaRPr lang="en-US" altLang="ko-KR" sz="900"/>
          </a:p>
          <a:p>
            <a:r>
              <a:rPr lang="en-US" altLang="ko-KR" sz="900" smtClean="0"/>
              <a:t>-</a:t>
            </a:r>
            <a:r>
              <a:rPr lang="ko-KR" altLang="en-US" sz="900" b="1"/>
              <a:t>요인설계</a:t>
            </a:r>
            <a:r>
              <a:rPr lang="en-US" altLang="ko-KR" sz="900" b="1"/>
              <a:t>(</a:t>
            </a:r>
            <a:r>
              <a:rPr lang="ko-KR" altLang="en-US" sz="900" b="1"/>
              <a:t>要因設計</a:t>
            </a:r>
            <a:r>
              <a:rPr lang="en-US" altLang="ko-KR" sz="900" b="1"/>
              <a:t>: factorial design)</a:t>
            </a:r>
          </a:p>
          <a:p>
            <a:r>
              <a:rPr lang="en-US" altLang="ko-KR" sz="900" b="1"/>
              <a:t> </a:t>
            </a:r>
          </a:p>
          <a:p>
            <a:r>
              <a:rPr lang="ko-KR" altLang="en-US" sz="900"/>
              <a:t>복수의 독립변수들의 모든 수준들이 조합을 이루어 만들어 내는 처치들의 효과를 동시에 검정할 수 있는 실험설계법으로 분산분석의 일반화된 형태</a:t>
            </a:r>
            <a:r>
              <a:rPr lang="en-US" altLang="ko-KR" sz="900"/>
              <a:t>. </a:t>
            </a:r>
            <a:r>
              <a:rPr lang="ko-KR" altLang="en-US" sz="900"/>
              <a:t>한 번의 실험으로 여러개의 독립변수의 주 효과를 검정할 수 있고 독립변수들이 복합적으로 만들어 내는 상호작용효과도 검정할 수 </a:t>
            </a:r>
            <a:r>
              <a:rPr lang="ko-KR" altLang="en-US" sz="900" smtClean="0"/>
              <a:t>있다</a:t>
            </a:r>
            <a:endParaRPr lang="en-US" altLang="ko-KR" sz="900" smtClean="0"/>
          </a:p>
          <a:p>
            <a:endParaRPr lang="en-US" altLang="ko-KR" sz="900" b="1"/>
          </a:p>
          <a:p>
            <a:r>
              <a:rPr lang="en-US" altLang="ko-KR" sz="900" b="1" smtClean="0"/>
              <a:t>- </a:t>
            </a:r>
            <a:r>
              <a:rPr lang="ko-KR" altLang="en-US" sz="900" b="1"/>
              <a:t>카이제곱검정</a:t>
            </a:r>
            <a:r>
              <a:rPr lang="en-US" altLang="ko-KR" sz="900" b="1"/>
              <a:t>(2 </a:t>
            </a:r>
            <a:r>
              <a:rPr lang="ko-KR" altLang="en-US" sz="900" b="1"/>
              <a:t>檢定</a:t>
            </a:r>
            <a:r>
              <a:rPr lang="en-US" altLang="ko-KR" sz="900" b="1"/>
              <a:t>: 2 test)</a:t>
            </a:r>
          </a:p>
          <a:p>
            <a:r>
              <a:rPr lang="en-US" altLang="ko-KR" sz="900" b="1"/>
              <a:t> </a:t>
            </a:r>
          </a:p>
          <a:p>
            <a:r>
              <a:rPr lang="ko-KR" altLang="en-US" sz="900"/>
              <a:t>경험자료에서 구한 </a:t>
            </a:r>
            <a:r>
              <a:rPr lang="en-US" altLang="ko-KR" sz="900"/>
              <a:t>2</a:t>
            </a:r>
            <a:r>
              <a:rPr lang="ko-KR" altLang="en-US" sz="900"/>
              <a:t>통계치가 영가설</a:t>
            </a:r>
            <a:r>
              <a:rPr lang="en-US" altLang="ko-KR" sz="900"/>
              <a:t>(</a:t>
            </a:r>
            <a:r>
              <a:rPr lang="ko-KR" altLang="en-US" sz="900"/>
              <a:t>또는 귀무가설</a:t>
            </a:r>
            <a:r>
              <a:rPr lang="en-US" altLang="ko-KR" sz="900"/>
              <a:t>)</a:t>
            </a:r>
            <a:r>
              <a:rPr lang="ko-KR" altLang="en-US" sz="900"/>
              <a:t>이 참일 때의 </a:t>
            </a:r>
            <a:r>
              <a:rPr lang="en-US" altLang="ko-KR" sz="900"/>
              <a:t>2</a:t>
            </a:r>
            <a:r>
              <a:rPr lang="ko-KR" altLang="en-US" sz="900"/>
              <a:t>값의 이론적 분포</a:t>
            </a:r>
            <a:r>
              <a:rPr lang="en-US" altLang="ko-KR" sz="900"/>
              <a:t>(</a:t>
            </a:r>
            <a:r>
              <a:rPr lang="ko-KR" altLang="en-US" sz="900"/>
              <a:t>카이제곱분포라고 함</a:t>
            </a:r>
            <a:r>
              <a:rPr lang="en-US" altLang="ko-KR" sz="900"/>
              <a:t>)</a:t>
            </a:r>
            <a:r>
              <a:rPr lang="ko-KR" altLang="en-US" sz="900"/>
              <a:t>에서 관찰될 수 있는 확률</a:t>
            </a:r>
            <a:r>
              <a:rPr lang="en-US" altLang="ko-KR" sz="900"/>
              <a:t>(P-Value)</a:t>
            </a:r>
            <a:r>
              <a:rPr lang="ko-KR" altLang="en-US" sz="900"/>
              <a:t>에 근거하여 실시하는 검정</a:t>
            </a:r>
            <a:r>
              <a:rPr lang="en-US" altLang="ko-KR" sz="900"/>
              <a:t>. </a:t>
            </a:r>
            <a:r>
              <a:rPr lang="ko-KR" altLang="en-US" sz="900"/>
              <a:t>그 확률이 아주 작으면</a:t>
            </a:r>
            <a:r>
              <a:rPr lang="en-US" altLang="ko-KR" sz="900"/>
              <a:t>(</a:t>
            </a:r>
            <a:r>
              <a:rPr lang="ko-KR" altLang="en-US" sz="900"/>
              <a:t>예</a:t>
            </a:r>
            <a:r>
              <a:rPr lang="en-US" altLang="ko-KR" sz="900"/>
              <a:t>: .05 </a:t>
            </a:r>
            <a:r>
              <a:rPr lang="ko-KR" altLang="en-US" sz="900"/>
              <a:t>이하</a:t>
            </a:r>
            <a:r>
              <a:rPr lang="en-US" altLang="ko-KR" sz="900"/>
              <a:t>) </a:t>
            </a:r>
            <a:r>
              <a:rPr lang="ko-KR" altLang="en-US" sz="900"/>
              <a:t>영가설을 기각하고 그렇지 않으면 수용한다</a:t>
            </a:r>
            <a:r>
              <a:rPr lang="en-US" altLang="ko-KR" sz="900"/>
              <a:t>. </a:t>
            </a:r>
            <a:r>
              <a:rPr lang="ko-KR" altLang="en-US" sz="900"/>
              <a:t>독립적인 표준화 정규분포변수가 </a:t>
            </a:r>
            <a:r>
              <a:rPr lang="en-US" altLang="ko-KR" sz="900"/>
              <a:t>ν</a:t>
            </a:r>
            <a:r>
              <a:rPr lang="ko-KR" altLang="en-US" sz="900"/>
              <a:t>개 있을 때 그들 각각의 제곱의 합이 </a:t>
            </a:r>
            <a:r>
              <a:rPr lang="en-US" altLang="ko-KR" sz="900"/>
              <a:t>2 </a:t>
            </a:r>
            <a:r>
              <a:rPr lang="ko-KR" altLang="en-US" sz="900"/>
              <a:t>통계량으로 정의되며 이 때 자유도는 </a:t>
            </a:r>
            <a:r>
              <a:rPr lang="en-US" altLang="ko-KR" sz="900"/>
              <a:t>ν</a:t>
            </a:r>
            <a:r>
              <a:rPr lang="ko-KR" altLang="en-US" sz="900" smtClean="0"/>
              <a:t>이다</a:t>
            </a:r>
            <a:endParaRPr lang="en-US" altLang="ko-KR" sz="900" smtClean="0"/>
          </a:p>
          <a:p>
            <a:endParaRPr lang="en-US" altLang="ko-KR" sz="900" b="1"/>
          </a:p>
          <a:p>
            <a:endParaRPr lang="ko-KR" altLang="en-US" sz="900"/>
          </a:p>
          <a:p>
            <a:endParaRPr lang="en-US" altLang="ko-KR" sz="900" smtClean="0"/>
          </a:p>
          <a:p>
            <a:endParaRPr lang="ko-KR" altLang="en-US" sz="900"/>
          </a:p>
        </p:txBody>
      </p:sp>
    </p:spTree>
    <p:extLst>
      <p:ext uri="{BB962C8B-B14F-4D97-AF65-F5344CB8AC3E}">
        <p14:creationId xmlns:p14="http://schemas.microsoft.com/office/powerpoint/2010/main" val="3330375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197205"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en-US" altLang="ko-KR" sz="1200" b="1" smtClean="0"/>
              <a:t>P-Value</a:t>
            </a:r>
          </a:p>
          <a:p>
            <a:r>
              <a:rPr lang="en-US" altLang="ko-KR" sz="900"/>
              <a:t> The P-value is </a:t>
            </a:r>
            <a:r>
              <a:rPr lang="en-US" altLang="ko-KR" sz="900" b="1">
                <a:solidFill>
                  <a:srgbClr val="FF0000"/>
                </a:solidFill>
              </a:rPr>
              <a:t>the level of marginal significance within a statistical hypothesis test</a:t>
            </a:r>
            <a:r>
              <a:rPr lang="en-US" altLang="ko-KR" sz="900"/>
              <a:t>, representing the probability of the occurrence of a given event. </a:t>
            </a:r>
            <a:endParaRPr lang="en-US" altLang="ko-KR" sz="900" smtClean="0"/>
          </a:p>
          <a:p>
            <a:endParaRPr lang="en-US" altLang="ko-KR" sz="900" b="1">
              <a:solidFill>
                <a:srgbClr val="FF0000"/>
              </a:solidFill>
            </a:endParaRPr>
          </a:p>
          <a:p>
            <a:r>
              <a:rPr lang="en-US" altLang="ko-KR" sz="900" b="1" smtClean="0">
                <a:solidFill>
                  <a:srgbClr val="FF0000"/>
                </a:solidFill>
              </a:rPr>
              <a:t>The </a:t>
            </a:r>
            <a:r>
              <a:rPr lang="en-US" altLang="ko-KR" sz="900" b="1">
                <a:solidFill>
                  <a:srgbClr val="FF0000"/>
                </a:solidFill>
              </a:rPr>
              <a:t>p-value is used as an alternative to rejection points</a:t>
            </a:r>
            <a:r>
              <a:rPr lang="en-US" altLang="ko-KR" sz="900"/>
              <a:t> to provide the smallest level of significance at which the </a:t>
            </a:r>
            <a:r>
              <a:rPr lang="en-US" altLang="ko-KR" sz="900" b="1">
                <a:solidFill>
                  <a:srgbClr val="FF0000"/>
                </a:solidFill>
              </a:rPr>
              <a:t>null hypothesis would be rejected</a:t>
            </a:r>
            <a:r>
              <a:rPr lang="en-US" altLang="ko-KR" sz="900"/>
              <a:t>. </a:t>
            </a:r>
            <a:endParaRPr lang="en-US" altLang="ko-KR" sz="900" smtClean="0"/>
          </a:p>
          <a:p>
            <a:endParaRPr lang="en-US" altLang="ko-KR" sz="900"/>
          </a:p>
          <a:p>
            <a:r>
              <a:rPr lang="en-US" altLang="ko-KR" sz="900" smtClean="0"/>
              <a:t>The </a:t>
            </a:r>
            <a:r>
              <a:rPr lang="en-US" altLang="ko-KR" sz="900"/>
              <a:t>smaller the p-value, the stronger the evidence is in favor of the alternative hypothesis</a:t>
            </a:r>
            <a:r>
              <a:rPr lang="en-US" altLang="ko-KR" sz="900" smtClean="0"/>
              <a:t>.</a:t>
            </a:r>
          </a:p>
          <a:p>
            <a:endParaRPr lang="en-US" altLang="ko-KR" sz="900"/>
          </a:p>
          <a:p>
            <a:r>
              <a:rPr lang="en-US" altLang="ko-KR" sz="900"/>
              <a:t>p-Value (Significant Probability) </a:t>
            </a:r>
            <a:r>
              <a:rPr lang="en-US" altLang="ko-KR" sz="900" smtClean="0"/>
              <a:t>– </a:t>
            </a:r>
          </a:p>
          <a:p>
            <a:r>
              <a:rPr lang="en-US" altLang="ko-KR" sz="900"/>
              <a:t> </a:t>
            </a:r>
            <a:r>
              <a:rPr lang="en-US" altLang="ko-KR" sz="900" smtClean="0"/>
              <a:t> Ho</a:t>
            </a:r>
            <a:r>
              <a:rPr lang="ko-KR" altLang="en-US" sz="900"/>
              <a:t>하에서 </a:t>
            </a:r>
            <a:r>
              <a:rPr lang="en-US" altLang="ko-KR" sz="900"/>
              <a:t>Ho</a:t>
            </a:r>
            <a:r>
              <a:rPr lang="ko-KR" altLang="en-US" sz="900"/>
              <a:t>를 기각할 최소의 유의 </a:t>
            </a:r>
            <a:r>
              <a:rPr lang="ko-KR" altLang="en-US" sz="900" smtClean="0"/>
              <a:t>수준</a:t>
            </a:r>
            <a:endParaRPr lang="en-US" altLang="ko-KR" sz="900" smtClean="0"/>
          </a:p>
          <a:p>
            <a:endParaRPr lang="en-US" altLang="ko-KR" sz="900"/>
          </a:p>
          <a:p>
            <a:endParaRPr lang="ko-KR" altLang="en-US" sz="900"/>
          </a:p>
          <a:p>
            <a:endParaRPr lang="ko-KR" altLang="en-US" sz="900"/>
          </a:p>
          <a:p>
            <a:r>
              <a:rPr lang="en-US" altLang="ko-KR" sz="900"/>
              <a:t>p – Value </a:t>
            </a:r>
            <a:r>
              <a:rPr lang="ko-KR" altLang="en-US" sz="900"/>
              <a:t>≤ </a:t>
            </a:r>
            <a:r>
              <a:rPr lang="en-US" altLang="ko-KR" sz="900"/>
              <a:t>α </a:t>
            </a:r>
            <a:r>
              <a:rPr lang="ko-KR" altLang="en-US" sz="900"/>
              <a:t>이면 </a:t>
            </a:r>
            <a:r>
              <a:rPr lang="en-US" altLang="ko-KR" sz="900"/>
              <a:t>Ho(</a:t>
            </a:r>
            <a:r>
              <a:rPr lang="ko-KR" altLang="en-US" sz="900"/>
              <a:t>귀무가설</a:t>
            </a:r>
            <a:r>
              <a:rPr lang="en-US" altLang="ko-KR" sz="900"/>
              <a:t>)</a:t>
            </a:r>
            <a:r>
              <a:rPr lang="ko-KR" altLang="en-US" sz="900"/>
              <a:t>를 </a:t>
            </a:r>
            <a:r>
              <a:rPr lang="ko-KR" altLang="en-US" sz="900" smtClean="0"/>
              <a:t>기각하고</a:t>
            </a:r>
            <a:endParaRPr lang="en-US" altLang="ko-KR" sz="900" smtClean="0"/>
          </a:p>
          <a:p>
            <a:r>
              <a:rPr lang="en-US" altLang="ko-KR" sz="900" smtClean="0"/>
              <a:t>, </a:t>
            </a:r>
            <a:r>
              <a:rPr lang="en-US" altLang="ko-KR" sz="900"/>
              <a:t>p –Value &gt; α </a:t>
            </a:r>
            <a:r>
              <a:rPr lang="ko-KR" altLang="en-US" sz="900"/>
              <a:t>이면 귀무가설 기각 실패 </a:t>
            </a:r>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r>
              <a:rPr lang="en-US" altLang="ko-KR" sz="900"/>
              <a:t>- </a:t>
            </a:r>
            <a:r>
              <a:rPr lang="en-US" altLang="ko-KR" sz="1200" b="1"/>
              <a:t>Null </a:t>
            </a:r>
            <a:r>
              <a:rPr lang="en-US" altLang="ko-KR" sz="1200" b="1" smtClean="0"/>
              <a:t>Hypothesis</a:t>
            </a:r>
          </a:p>
          <a:p>
            <a:r>
              <a:rPr lang="en-US" altLang="ko-KR" sz="900"/>
              <a:t>  A null hypothesis is a type of hypothesis used in statistics that proposes that </a:t>
            </a:r>
            <a:r>
              <a:rPr lang="en-US" altLang="ko-KR" sz="900" b="1">
                <a:solidFill>
                  <a:srgbClr val="FF0000"/>
                </a:solidFill>
              </a:rPr>
              <a:t>no statistical significance exists </a:t>
            </a:r>
            <a:r>
              <a:rPr lang="en-US" altLang="ko-KR" sz="900"/>
              <a:t>in a set of given observations. </a:t>
            </a:r>
            <a:endParaRPr lang="en-US" altLang="ko-KR" sz="900" smtClean="0"/>
          </a:p>
          <a:p>
            <a:endParaRPr lang="en-US" altLang="ko-KR" sz="900"/>
          </a:p>
          <a:p>
            <a:r>
              <a:rPr lang="en-US" altLang="ko-KR" sz="900" smtClean="0"/>
              <a:t>The </a:t>
            </a:r>
            <a:r>
              <a:rPr lang="en-US" altLang="ko-KR" sz="900"/>
              <a:t>null hypothesis attempts to show that no variation exists between variables, or that a single variable </a:t>
            </a:r>
            <a:r>
              <a:rPr lang="en-US" altLang="ko-KR" sz="900" b="1">
                <a:solidFill>
                  <a:srgbClr val="FF0000"/>
                </a:solidFill>
              </a:rPr>
              <a:t>is no different than zero.</a:t>
            </a:r>
            <a:r>
              <a:rPr lang="en-US" altLang="ko-KR" sz="900"/>
              <a:t> It is presumed to be true until statistical evidence nullifies it for an alternative hypothesis</a:t>
            </a:r>
            <a:r>
              <a:rPr lang="en-US" altLang="ko-KR" sz="900" smtClean="0"/>
              <a:t>.</a:t>
            </a:r>
          </a:p>
          <a:p>
            <a:endParaRPr lang="en-US" altLang="ko-KR" sz="900"/>
          </a:p>
          <a:p>
            <a:r>
              <a:rPr lang="en-US" altLang="ko-KR" sz="900" b="1"/>
              <a:t>α (</a:t>
            </a:r>
            <a:r>
              <a:rPr lang="ko-KR" altLang="en-US" sz="900" b="1"/>
              <a:t>유의수준 또는 기각률</a:t>
            </a:r>
            <a:r>
              <a:rPr lang="en-US" altLang="ko-KR" sz="900" b="1"/>
              <a:t>) </a:t>
            </a:r>
            <a:r>
              <a:rPr lang="en-US" altLang="ko-KR" sz="900"/>
              <a:t>:</a:t>
            </a:r>
            <a:r>
              <a:rPr lang="ko-KR" altLang="en-US" sz="900"/>
              <a:t>어떤 사실이 참인데 </a:t>
            </a:r>
            <a:r>
              <a:rPr lang="en-US" altLang="ko-KR" sz="900"/>
              <a:t>H0</a:t>
            </a:r>
            <a:r>
              <a:rPr lang="ko-KR" altLang="en-US" sz="900"/>
              <a:t>를 기각하는 확률 </a:t>
            </a:r>
            <a:r>
              <a:rPr lang="en-US" altLang="ko-KR" sz="900"/>
              <a:t>(</a:t>
            </a:r>
            <a:r>
              <a:rPr lang="ko-KR" altLang="en-US" sz="900"/>
              <a:t>전형적으로 </a:t>
            </a:r>
            <a:r>
              <a:rPr lang="en-US" altLang="ko-KR" sz="900"/>
              <a:t>5%</a:t>
            </a:r>
            <a:r>
              <a:rPr lang="ko-KR" altLang="en-US" sz="900"/>
              <a:t>로 설정</a:t>
            </a:r>
            <a:r>
              <a:rPr lang="en-US" altLang="ko-KR" sz="900" smtClean="0"/>
              <a:t>)</a:t>
            </a:r>
          </a:p>
          <a:p>
            <a:endParaRPr lang="en-US" altLang="ko-KR" sz="900"/>
          </a:p>
          <a:p>
            <a:r>
              <a:rPr lang="en-US" altLang="ko-KR" sz="900" b="1"/>
              <a:t>1 - α (</a:t>
            </a:r>
            <a:r>
              <a:rPr lang="ko-KR" altLang="en-US" sz="900" b="1"/>
              <a:t>신뢰도</a:t>
            </a:r>
            <a:r>
              <a:rPr lang="en-US" altLang="ko-KR" sz="900" b="1"/>
              <a:t>) </a:t>
            </a:r>
            <a:r>
              <a:rPr lang="en-US" altLang="ko-KR" sz="900"/>
              <a:t>: </a:t>
            </a:r>
            <a:r>
              <a:rPr lang="ko-KR" altLang="en-US" sz="900"/>
              <a:t>검정할려는 귀무가설</a:t>
            </a:r>
            <a:r>
              <a:rPr lang="en-US" altLang="ko-KR" sz="900"/>
              <a:t>(H0)</a:t>
            </a:r>
            <a:r>
              <a:rPr lang="ko-KR" altLang="en-US" sz="900"/>
              <a:t>이 옳은 경우에 이를 옳다고 판단하는 </a:t>
            </a:r>
            <a:r>
              <a:rPr lang="ko-KR" altLang="en-US" sz="900" smtClean="0"/>
              <a:t>확률</a:t>
            </a:r>
            <a:endParaRPr lang="en-US" altLang="ko-KR" sz="900" smtClean="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r>
              <a:rPr lang="en-US" altLang="ko-KR" sz="900"/>
              <a:t>β : </a:t>
            </a:r>
            <a:r>
              <a:rPr lang="ko-KR" altLang="en-US" sz="900"/>
              <a:t>어떤 사실이 거짓인데 </a:t>
            </a:r>
            <a:r>
              <a:rPr lang="en-US" altLang="ko-KR" sz="900"/>
              <a:t>H1</a:t>
            </a:r>
            <a:r>
              <a:rPr lang="ko-KR" altLang="en-US" sz="900"/>
              <a:t>를 기각하는 확률 </a:t>
            </a:r>
            <a:r>
              <a:rPr lang="en-US" altLang="ko-KR" sz="900"/>
              <a:t>(</a:t>
            </a:r>
            <a:r>
              <a:rPr lang="ko-KR" altLang="en-US" sz="900"/>
              <a:t>전형적으로</a:t>
            </a:r>
            <a:r>
              <a:rPr lang="en-US" altLang="ko-KR" sz="900"/>
              <a:t>10%</a:t>
            </a:r>
            <a:r>
              <a:rPr lang="ko-KR" altLang="en-US" sz="900"/>
              <a:t>로 설정</a:t>
            </a:r>
            <a:r>
              <a:rPr lang="en-US" altLang="ko-KR" sz="900" smtClean="0"/>
              <a:t>)</a:t>
            </a:r>
          </a:p>
          <a:p>
            <a:endParaRPr lang="en-US" altLang="ko-KR" sz="900"/>
          </a:p>
          <a:p>
            <a:r>
              <a:rPr lang="en-US" altLang="ko-KR" sz="900"/>
              <a:t>1 - β : </a:t>
            </a:r>
            <a:r>
              <a:rPr lang="ko-KR" altLang="en-US" sz="900"/>
              <a:t>검정력 </a:t>
            </a:r>
            <a:r>
              <a:rPr lang="en-US" altLang="ko-KR" sz="900"/>
              <a:t>(</a:t>
            </a:r>
            <a:r>
              <a:rPr lang="ko-KR" altLang="en-US" sz="900"/>
              <a:t>검출력</a:t>
            </a:r>
            <a:r>
              <a:rPr lang="en-US" altLang="ko-KR" sz="900"/>
              <a:t>) </a:t>
            </a:r>
            <a:r>
              <a:rPr lang="ko-KR" altLang="en-US" sz="900"/>
              <a:t>검정할려는 귀무가설</a:t>
            </a:r>
            <a:r>
              <a:rPr lang="en-US" altLang="ko-KR" sz="900"/>
              <a:t>(H0)</a:t>
            </a:r>
            <a:r>
              <a:rPr lang="ko-KR" altLang="en-US" sz="900"/>
              <a:t>이 옳지 않을 경우에 이를 기각하는 확률</a:t>
            </a:r>
            <a:endParaRPr lang="en-US" altLang="ko-KR" sz="900" smtClean="0"/>
          </a:p>
          <a:p>
            <a:endParaRPr lang="en-US" altLang="ko-KR" sz="900" smtClean="0"/>
          </a:p>
          <a:p>
            <a:endParaRPr lang="en-US" altLang="ko-KR" sz="900"/>
          </a:p>
        </p:txBody>
      </p:sp>
      <p:sp>
        <p:nvSpPr>
          <p:cNvPr id="14" name="TextBox 13"/>
          <p:cNvSpPr txBox="1">
            <a:spLocks noChangeAspect="1"/>
          </p:cNvSpPr>
          <p:nvPr/>
        </p:nvSpPr>
        <p:spPr>
          <a:xfrm>
            <a:off x="3447710"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en-US" altLang="ko-KR" sz="1200" b="1"/>
              <a:t>central limit theorem : </a:t>
            </a:r>
            <a:r>
              <a:rPr lang="ko-KR" altLang="en-US" sz="1200" b="1" smtClean="0"/>
              <a:t>중심극한정리</a:t>
            </a:r>
            <a:endParaRPr lang="en-US" altLang="ko-KR" sz="1200" b="1" smtClean="0"/>
          </a:p>
          <a:p>
            <a:r>
              <a:rPr lang="en-US" altLang="ko-KR" sz="900"/>
              <a:t>  The central limit theorem (CLT) is a statistical theory that states that given a </a:t>
            </a:r>
            <a:r>
              <a:rPr lang="en-US" altLang="ko-KR" sz="900" b="1">
                <a:solidFill>
                  <a:srgbClr val="FF0000"/>
                </a:solidFill>
              </a:rPr>
              <a:t>sufficiently large sample size </a:t>
            </a:r>
            <a:r>
              <a:rPr lang="en-US" altLang="ko-KR" sz="900"/>
              <a:t>from a population with a finite level of variance, </a:t>
            </a:r>
            <a:endParaRPr lang="en-US" altLang="ko-KR" sz="900" smtClean="0"/>
          </a:p>
          <a:p>
            <a:r>
              <a:rPr lang="en-US" altLang="ko-KR" sz="900"/>
              <a:t> </a:t>
            </a:r>
            <a:r>
              <a:rPr lang="en-US" altLang="ko-KR" sz="900" smtClean="0">
                <a:sym typeface="Wingdings" panose="05000000000000000000" pitchFamily="2" charset="2"/>
              </a:rPr>
              <a:t> </a:t>
            </a:r>
            <a:r>
              <a:rPr lang="en-US" altLang="ko-KR" sz="900" smtClean="0"/>
              <a:t>the </a:t>
            </a:r>
            <a:r>
              <a:rPr lang="en-US" altLang="ko-KR" sz="900"/>
              <a:t>mean of all samples from the same population will be approximately </a:t>
            </a:r>
            <a:r>
              <a:rPr lang="en-US" altLang="ko-KR" sz="900" b="1">
                <a:solidFill>
                  <a:srgbClr val="FF0000"/>
                </a:solidFill>
              </a:rPr>
              <a:t>equal to the mean of the population</a:t>
            </a:r>
            <a:r>
              <a:rPr lang="en-US" altLang="ko-KR" sz="900" smtClean="0"/>
              <a:t>.</a:t>
            </a:r>
          </a:p>
          <a:p>
            <a:r>
              <a:rPr lang="en-US" altLang="ko-KR" sz="900"/>
              <a:t> </a:t>
            </a:r>
            <a:r>
              <a:rPr lang="en-US" altLang="ko-KR" sz="900" smtClean="0">
                <a:sym typeface="Wingdings" panose="05000000000000000000" pitchFamily="2" charset="2"/>
              </a:rPr>
              <a:t> </a:t>
            </a:r>
            <a:r>
              <a:rPr lang="en-US" altLang="ko-KR" sz="900" smtClean="0"/>
              <a:t>Furthermore</a:t>
            </a:r>
            <a:r>
              <a:rPr lang="en-US" altLang="ko-KR" sz="900"/>
              <a:t>, all of the samples will follow an </a:t>
            </a:r>
            <a:r>
              <a:rPr lang="en-US" altLang="ko-KR" sz="900" b="1">
                <a:solidFill>
                  <a:srgbClr val="FF0000"/>
                </a:solidFill>
              </a:rPr>
              <a:t>approximate normal distribution pattern</a:t>
            </a:r>
            <a:r>
              <a:rPr lang="en-US" altLang="ko-KR" sz="900"/>
              <a:t>, </a:t>
            </a:r>
            <a:endParaRPr lang="en-US" altLang="ko-KR" sz="900" smtClean="0"/>
          </a:p>
          <a:p>
            <a:r>
              <a:rPr lang="en-US" altLang="ko-KR" sz="900"/>
              <a:t> </a:t>
            </a:r>
            <a:r>
              <a:rPr lang="en-US" altLang="ko-KR" sz="900" smtClean="0">
                <a:sym typeface="Wingdings" panose="05000000000000000000" pitchFamily="2" charset="2"/>
              </a:rPr>
              <a:t> </a:t>
            </a:r>
            <a:r>
              <a:rPr lang="en-US" altLang="ko-KR" sz="900" smtClean="0"/>
              <a:t>with </a:t>
            </a:r>
            <a:r>
              <a:rPr lang="en-US" altLang="ko-KR" sz="900"/>
              <a:t>all variances being approximately equal to the </a:t>
            </a:r>
            <a:r>
              <a:rPr lang="en-US" altLang="ko-KR" sz="900" b="1">
                <a:solidFill>
                  <a:srgbClr val="FF0000"/>
                </a:solidFill>
              </a:rPr>
              <a:t>variance of the population divided by each sample's size</a:t>
            </a:r>
            <a:r>
              <a:rPr lang="en-US" altLang="ko-KR" sz="900" smtClean="0"/>
              <a:t>.</a:t>
            </a:r>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endParaRPr lang="en-US" altLang="ko-KR" sz="900" smtClean="0"/>
          </a:p>
          <a:p>
            <a:pPr lvl="0"/>
            <a:r>
              <a:rPr lang="en-US" altLang="ko-KR" sz="900">
                <a:solidFill>
                  <a:prstClr val="black"/>
                </a:solidFill>
              </a:rPr>
              <a:t>- </a:t>
            </a:r>
            <a:r>
              <a:rPr lang="en-US" altLang="ko-KR" sz="1200" b="1" smtClean="0">
                <a:solidFill>
                  <a:prstClr val="black"/>
                </a:solidFill>
              </a:rPr>
              <a:t>Standard Error : </a:t>
            </a:r>
            <a:r>
              <a:rPr lang="ko-KR" altLang="en-US" sz="1200" b="1" smtClean="0">
                <a:solidFill>
                  <a:prstClr val="black"/>
                </a:solidFill>
              </a:rPr>
              <a:t>표준 오차</a:t>
            </a:r>
            <a:endParaRPr lang="en-US" altLang="ko-KR" sz="1200" b="1">
              <a:solidFill>
                <a:prstClr val="black"/>
              </a:solidFill>
            </a:endParaRPr>
          </a:p>
          <a:p>
            <a:pPr lvl="0"/>
            <a:r>
              <a:rPr lang="en-US" altLang="ko-KR" sz="900" smtClean="0">
                <a:solidFill>
                  <a:prstClr val="black"/>
                </a:solidFill>
              </a:rPr>
              <a:t>  </a:t>
            </a:r>
            <a:r>
              <a:rPr lang="ko-KR" altLang="en-US" sz="900">
                <a:solidFill>
                  <a:prstClr val="black"/>
                </a:solidFill>
              </a:rPr>
              <a:t>모집단에서 </a:t>
            </a:r>
            <a:r>
              <a:rPr lang="en-US" altLang="ko-KR" sz="900">
                <a:solidFill>
                  <a:prstClr val="black"/>
                </a:solidFill>
              </a:rPr>
              <a:t>10</a:t>
            </a:r>
            <a:r>
              <a:rPr lang="ko-KR" altLang="en-US" sz="900">
                <a:solidFill>
                  <a:prstClr val="black"/>
                </a:solidFill>
              </a:rPr>
              <a:t>개의 샘플 </a:t>
            </a:r>
            <a:r>
              <a:rPr lang="ko-KR" altLang="en-US" sz="900" smtClean="0">
                <a:solidFill>
                  <a:prstClr val="black"/>
                </a:solidFill>
              </a:rPr>
              <a:t>군을 취하여 </a:t>
            </a:r>
            <a:r>
              <a:rPr lang="ko-KR" altLang="en-US" sz="900">
                <a:solidFill>
                  <a:prstClr val="black"/>
                </a:solidFill>
              </a:rPr>
              <a:t>평균을 구하는 경우 </a:t>
            </a:r>
            <a:r>
              <a:rPr lang="ko-KR" altLang="en-US" sz="900" smtClean="0">
                <a:solidFill>
                  <a:prstClr val="black"/>
                </a:solidFill>
              </a:rPr>
              <a:t>각기 다른 </a:t>
            </a:r>
            <a:r>
              <a:rPr lang="ko-KR" altLang="en-US" sz="900">
                <a:solidFill>
                  <a:prstClr val="black"/>
                </a:solidFill>
              </a:rPr>
              <a:t>값이 나올 수 있음</a:t>
            </a:r>
            <a:r>
              <a:rPr lang="en-US" altLang="ko-KR" sz="900">
                <a:solidFill>
                  <a:prstClr val="black"/>
                </a:solidFill>
              </a:rPr>
              <a:t>. </a:t>
            </a:r>
            <a:r>
              <a:rPr lang="ko-KR" altLang="en-US" sz="900" smtClean="0">
                <a:solidFill>
                  <a:prstClr val="black"/>
                </a:solidFill>
              </a:rPr>
              <a:t>이러한 표본 </a:t>
            </a:r>
            <a:r>
              <a:rPr lang="ko-KR" altLang="en-US" sz="900">
                <a:solidFill>
                  <a:prstClr val="black"/>
                </a:solidFill>
              </a:rPr>
              <a:t>평균들과 모집단 </a:t>
            </a:r>
            <a:r>
              <a:rPr lang="ko-KR" altLang="en-US" sz="900" smtClean="0">
                <a:solidFill>
                  <a:prstClr val="black"/>
                </a:solidFill>
              </a:rPr>
              <a:t>평균과의 차이를 </a:t>
            </a:r>
            <a:r>
              <a:rPr lang="ko-KR" altLang="en-US" sz="900">
                <a:solidFill>
                  <a:prstClr val="black"/>
                </a:solidFill>
              </a:rPr>
              <a:t>말하며</a:t>
            </a:r>
            <a:r>
              <a:rPr lang="en-US" altLang="ko-KR" sz="900">
                <a:solidFill>
                  <a:prstClr val="black"/>
                </a:solidFill>
              </a:rPr>
              <a:t>, </a:t>
            </a:r>
            <a:r>
              <a:rPr lang="ko-KR" altLang="en-US" sz="900">
                <a:solidFill>
                  <a:prstClr val="black"/>
                </a:solidFill>
              </a:rPr>
              <a:t>표본 </a:t>
            </a:r>
            <a:r>
              <a:rPr lang="ko-KR" altLang="en-US" sz="900" smtClean="0">
                <a:solidFill>
                  <a:prstClr val="black"/>
                </a:solidFill>
              </a:rPr>
              <a:t>평균들의 표준편차를 </a:t>
            </a:r>
            <a:r>
              <a:rPr lang="ko-KR" altLang="en-US" sz="900">
                <a:solidFill>
                  <a:prstClr val="black"/>
                </a:solidFill>
              </a:rPr>
              <a:t>구하여 나타냄</a:t>
            </a:r>
            <a:r>
              <a:rPr lang="en-US" altLang="ko-KR" sz="900">
                <a:solidFill>
                  <a:prstClr val="black"/>
                </a:solidFill>
              </a:rPr>
              <a:t>.</a:t>
            </a:r>
          </a:p>
          <a:p>
            <a:pPr lvl="0"/>
            <a:r>
              <a:rPr lang="ko-KR" altLang="en-US" sz="900">
                <a:solidFill>
                  <a:prstClr val="black"/>
                </a:solidFill>
              </a:rPr>
              <a:t>샘플의 크기를 크게 하면 </a:t>
            </a:r>
            <a:r>
              <a:rPr lang="ko-KR" altLang="en-US" sz="900" smtClean="0">
                <a:solidFill>
                  <a:prstClr val="black"/>
                </a:solidFill>
              </a:rPr>
              <a:t>오차는 작아짐</a:t>
            </a:r>
            <a:endParaRPr lang="en-US" altLang="ko-KR" sz="900" smtClean="0">
              <a:solidFill>
                <a:prstClr val="black"/>
              </a:solidFill>
            </a:endParaRPr>
          </a:p>
          <a:p>
            <a:pPr lvl="0"/>
            <a:endParaRPr lang="en-US" altLang="ko-KR" sz="900">
              <a:solidFill>
                <a:prstClr val="black"/>
              </a:solidFill>
            </a:endParaRPr>
          </a:p>
          <a:p>
            <a:pPr lvl="0"/>
            <a:endParaRPr lang="en-US" altLang="ko-KR" sz="900" smtClean="0">
              <a:solidFill>
                <a:prstClr val="black"/>
              </a:solidFill>
            </a:endParaRPr>
          </a:p>
          <a:p>
            <a:pPr lvl="0"/>
            <a:endParaRPr lang="en-US" altLang="ko-KR" sz="900" smtClean="0">
              <a:solidFill>
                <a:prstClr val="black"/>
              </a:solidFill>
            </a:endParaRPr>
          </a:p>
          <a:p>
            <a:pPr lvl="0"/>
            <a:endParaRPr lang="en-US" altLang="ko-KR" sz="900">
              <a:solidFill>
                <a:prstClr val="black"/>
              </a:solidFill>
            </a:endParaRPr>
          </a:p>
          <a:p>
            <a:pPr lvl="0"/>
            <a:endParaRPr lang="en-US" altLang="ko-KR" sz="900" smtClean="0"/>
          </a:p>
          <a:p>
            <a:endParaRPr lang="en-US" altLang="ko-KR" sz="900" smtClean="0"/>
          </a:p>
          <a:p>
            <a:endParaRPr lang="en-US" altLang="ko-KR" sz="900"/>
          </a:p>
          <a:p>
            <a:endParaRPr lang="ko-KR" altLang="en-US" sz="900" smtClean="0"/>
          </a:p>
          <a:p>
            <a:pPr lvl="0"/>
            <a:r>
              <a:rPr lang="en-US" altLang="ko-KR" sz="900" smtClean="0">
                <a:solidFill>
                  <a:prstClr val="black"/>
                </a:solidFill>
              </a:rPr>
              <a:t>- </a:t>
            </a:r>
            <a:r>
              <a:rPr lang="en-US" altLang="ko-KR" sz="1200" b="1">
                <a:solidFill>
                  <a:prstClr val="black"/>
                </a:solidFill>
              </a:rPr>
              <a:t>Sampling Error: </a:t>
            </a:r>
            <a:r>
              <a:rPr lang="ko-KR" altLang="en-US" sz="1200" b="1" smtClean="0">
                <a:solidFill>
                  <a:prstClr val="black"/>
                </a:solidFill>
              </a:rPr>
              <a:t>표본 오차</a:t>
            </a:r>
            <a:endParaRPr lang="en-US" altLang="ko-KR" sz="1200" b="1" smtClean="0">
              <a:solidFill>
                <a:prstClr val="black"/>
              </a:solidFill>
            </a:endParaRPr>
          </a:p>
          <a:p>
            <a:pPr lvl="0"/>
            <a:r>
              <a:rPr lang="en-US" altLang="ko-KR" sz="900" smtClean="0">
                <a:solidFill>
                  <a:prstClr val="black"/>
                </a:solidFill>
              </a:rPr>
              <a:t>  </a:t>
            </a:r>
            <a:r>
              <a:rPr lang="ko-KR" altLang="en-US" sz="900">
                <a:solidFill>
                  <a:prstClr val="black"/>
                </a:solidFill>
              </a:rPr>
              <a:t>모집단에서 샘플을 </a:t>
            </a:r>
            <a:r>
              <a:rPr lang="ko-KR" altLang="en-US" sz="900" smtClean="0">
                <a:solidFill>
                  <a:prstClr val="black"/>
                </a:solidFill>
              </a:rPr>
              <a:t>취하여 통계량을 </a:t>
            </a:r>
            <a:r>
              <a:rPr lang="ko-KR" altLang="en-US" sz="900">
                <a:solidFill>
                  <a:prstClr val="black"/>
                </a:solidFill>
              </a:rPr>
              <a:t>구한 경우 </a:t>
            </a:r>
            <a:r>
              <a:rPr lang="ko-KR" altLang="en-US" sz="900" b="1">
                <a:solidFill>
                  <a:srgbClr val="FF0000"/>
                </a:solidFill>
              </a:rPr>
              <a:t>실제 모수와</a:t>
            </a:r>
          </a:p>
          <a:p>
            <a:pPr lvl="0"/>
            <a:r>
              <a:rPr lang="ko-KR" altLang="en-US" sz="900" b="1">
                <a:solidFill>
                  <a:srgbClr val="FF0000"/>
                </a:solidFill>
              </a:rPr>
              <a:t>통계량과의 차이</a:t>
            </a:r>
            <a:r>
              <a:rPr lang="ko-KR" altLang="en-US" sz="900">
                <a:solidFill>
                  <a:prstClr val="black"/>
                </a:solidFill>
              </a:rPr>
              <a:t>를 말함</a:t>
            </a:r>
            <a:r>
              <a:rPr lang="en-US" altLang="ko-KR" sz="900" smtClean="0">
                <a:solidFill>
                  <a:prstClr val="black"/>
                </a:solidFill>
              </a:rPr>
              <a:t>, </a:t>
            </a:r>
            <a:r>
              <a:rPr lang="ko-KR" altLang="en-US" sz="900" smtClean="0">
                <a:solidFill>
                  <a:prstClr val="black"/>
                </a:solidFill>
              </a:rPr>
              <a:t>즉</a:t>
            </a:r>
            <a:r>
              <a:rPr lang="en-US" altLang="ko-KR" sz="900">
                <a:solidFill>
                  <a:prstClr val="black"/>
                </a:solidFill>
              </a:rPr>
              <a:t>, </a:t>
            </a:r>
            <a:r>
              <a:rPr lang="ko-KR" altLang="en-US" sz="900">
                <a:solidFill>
                  <a:prstClr val="black"/>
                </a:solidFill>
              </a:rPr>
              <a:t>샘플이 모집단의 </a:t>
            </a:r>
            <a:r>
              <a:rPr lang="ko-KR" altLang="en-US" sz="900" smtClean="0">
                <a:solidFill>
                  <a:prstClr val="black"/>
                </a:solidFill>
              </a:rPr>
              <a:t>특성을 대표하지 </a:t>
            </a:r>
            <a:r>
              <a:rPr lang="ko-KR" altLang="en-US" sz="900">
                <a:solidFill>
                  <a:prstClr val="black"/>
                </a:solidFill>
              </a:rPr>
              <a:t>못하게 </a:t>
            </a:r>
            <a:r>
              <a:rPr lang="ko-KR" altLang="en-US" sz="900" smtClean="0">
                <a:solidFill>
                  <a:prstClr val="black"/>
                </a:solidFill>
              </a:rPr>
              <a:t>취해지면 오차도 </a:t>
            </a:r>
            <a:r>
              <a:rPr lang="ko-KR" altLang="en-US" sz="900">
                <a:solidFill>
                  <a:prstClr val="black"/>
                </a:solidFill>
              </a:rPr>
              <a:t>크게 될 것임</a:t>
            </a:r>
            <a:r>
              <a:rPr lang="en-US" altLang="ko-KR" sz="900">
                <a:solidFill>
                  <a:prstClr val="black"/>
                </a:solidFill>
              </a:rPr>
              <a:t>.</a:t>
            </a:r>
          </a:p>
          <a:p>
            <a:pPr lvl="0"/>
            <a:r>
              <a:rPr lang="ko-KR" altLang="en-US" sz="900">
                <a:solidFill>
                  <a:prstClr val="black"/>
                </a:solidFill>
              </a:rPr>
              <a:t>샘플을 취하는 방법을 </a:t>
            </a:r>
            <a:r>
              <a:rPr lang="ko-KR" altLang="en-US" sz="900" smtClean="0">
                <a:solidFill>
                  <a:prstClr val="black"/>
                </a:solidFill>
              </a:rPr>
              <a:t>변경하거나 샘플 </a:t>
            </a:r>
            <a:r>
              <a:rPr lang="ko-KR" altLang="en-US" sz="900">
                <a:solidFill>
                  <a:prstClr val="black"/>
                </a:solidFill>
              </a:rPr>
              <a:t>크기를 크게 하여 오차를 </a:t>
            </a:r>
            <a:r>
              <a:rPr lang="ko-KR" altLang="en-US" sz="900" smtClean="0">
                <a:solidFill>
                  <a:prstClr val="black"/>
                </a:solidFill>
              </a:rPr>
              <a:t>줄 일 수 </a:t>
            </a:r>
            <a:r>
              <a:rPr lang="ko-KR" altLang="en-US" sz="900">
                <a:solidFill>
                  <a:prstClr val="black"/>
                </a:solidFill>
              </a:rPr>
              <a:t>있음</a:t>
            </a:r>
            <a:r>
              <a:rPr lang="en-US" altLang="ko-KR" sz="900" smtClean="0">
                <a:solidFill>
                  <a:prstClr val="black"/>
                </a:solidFill>
              </a:rPr>
              <a:t>.</a:t>
            </a:r>
          </a:p>
          <a:p>
            <a:pPr lvl="0"/>
            <a:endParaRPr lang="en-US" altLang="ko-KR" sz="900">
              <a:solidFill>
                <a:prstClr val="black"/>
              </a:solidFill>
            </a:endParaRPr>
          </a:p>
          <a:p>
            <a:pPr lvl="0"/>
            <a:r>
              <a:rPr lang="en-US" altLang="ko-KR" sz="900" b="1">
                <a:solidFill>
                  <a:srgbClr val="FF0000"/>
                </a:solidFill>
              </a:rPr>
              <a:t>A sampling error </a:t>
            </a:r>
            <a:r>
              <a:rPr lang="en-US" altLang="ko-KR" sz="900"/>
              <a:t>is a </a:t>
            </a:r>
            <a:r>
              <a:rPr lang="en-US" altLang="ko-KR" sz="900">
                <a:solidFill>
                  <a:srgbClr val="FF0000"/>
                </a:solidFill>
              </a:rPr>
              <a:t>statistical error </a:t>
            </a:r>
            <a:r>
              <a:rPr lang="en-US" altLang="ko-KR" sz="900"/>
              <a:t>to which an analyst exposes a model simply because </a:t>
            </a:r>
            <a:r>
              <a:rPr lang="en-US" altLang="ko-KR" sz="900">
                <a:solidFill>
                  <a:srgbClr val="FF0000"/>
                </a:solidFill>
              </a:rPr>
              <a:t>he or she is working with sample data rather than population</a:t>
            </a:r>
            <a:r>
              <a:rPr lang="en-US" altLang="ko-KR" sz="900"/>
              <a:t> or census data. Using sample data presents the risk that results found in an analysis do not represent the results that would be obtained from using data involving the entire population from which the sample was derived</a:t>
            </a:r>
          </a:p>
          <a:p>
            <a:pPr lvl="0"/>
            <a:endParaRPr lang="en-US" altLang="ko-KR" sz="900"/>
          </a:p>
          <a:p>
            <a:endParaRPr lang="en-US" altLang="ko-KR" sz="900" smtClean="0"/>
          </a:p>
          <a:p>
            <a:endParaRPr lang="ko-KR" altLang="en-US" sz="900"/>
          </a:p>
        </p:txBody>
      </p:sp>
      <p:pic>
        <p:nvPicPr>
          <p:cNvPr id="2" name="그림 1"/>
          <p:cNvPicPr>
            <a:picLocks noChangeAspect="1"/>
          </p:cNvPicPr>
          <p:nvPr/>
        </p:nvPicPr>
        <p:blipFill>
          <a:blip r:embed="rId2"/>
          <a:stretch>
            <a:fillRect/>
          </a:stretch>
        </p:blipFill>
        <p:spPr>
          <a:xfrm>
            <a:off x="3526005" y="1862116"/>
            <a:ext cx="3087652" cy="713189"/>
          </a:xfrm>
          <a:prstGeom prst="rect">
            <a:avLst/>
          </a:prstGeom>
        </p:spPr>
      </p:pic>
      <p:pic>
        <p:nvPicPr>
          <p:cNvPr id="3" name="그림 2"/>
          <p:cNvPicPr>
            <a:picLocks noChangeAspect="1"/>
          </p:cNvPicPr>
          <p:nvPr/>
        </p:nvPicPr>
        <p:blipFill>
          <a:blip r:embed="rId3"/>
          <a:stretch>
            <a:fillRect/>
          </a:stretch>
        </p:blipFill>
        <p:spPr>
          <a:xfrm>
            <a:off x="3526005" y="4161848"/>
            <a:ext cx="3081389" cy="566248"/>
          </a:xfrm>
          <a:prstGeom prst="rect">
            <a:avLst/>
          </a:prstGeom>
        </p:spPr>
      </p:pic>
      <p:pic>
        <p:nvPicPr>
          <p:cNvPr id="4" name="그림 3"/>
          <p:cNvPicPr>
            <a:picLocks noChangeAspect="1"/>
          </p:cNvPicPr>
          <p:nvPr/>
        </p:nvPicPr>
        <p:blipFill>
          <a:blip r:embed="rId4"/>
          <a:stretch>
            <a:fillRect/>
          </a:stretch>
        </p:blipFill>
        <p:spPr>
          <a:xfrm>
            <a:off x="301532" y="3242515"/>
            <a:ext cx="2788304" cy="791331"/>
          </a:xfrm>
          <a:prstGeom prst="rect">
            <a:avLst/>
          </a:prstGeom>
        </p:spPr>
      </p:pic>
      <p:pic>
        <p:nvPicPr>
          <p:cNvPr id="5" name="그림 4"/>
          <p:cNvPicPr>
            <a:picLocks noChangeAspect="1"/>
          </p:cNvPicPr>
          <p:nvPr/>
        </p:nvPicPr>
        <p:blipFill>
          <a:blip r:embed="rId5"/>
          <a:stretch>
            <a:fillRect/>
          </a:stretch>
        </p:blipFill>
        <p:spPr>
          <a:xfrm>
            <a:off x="435307" y="6422409"/>
            <a:ext cx="2234681" cy="1910567"/>
          </a:xfrm>
          <a:prstGeom prst="rect">
            <a:avLst/>
          </a:prstGeom>
        </p:spPr>
      </p:pic>
    </p:spTree>
    <p:extLst>
      <p:ext uri="{BB962C8B-B14F-4D97-AF65-F5344CB8AC3E}">
        <p14:creationId xmlns:p14="http://schemas.microsoft.com/office/powerpoint/2010/main" val="3533035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197205"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smtClean="0"/>
              <a:t>- </a:t>
            </a:r>
            <a:r>
              <a:rPr lang="en-US" altLang="ko-KR" sz="1200" b="1" smtClean="0"/>
              <a:t>Degree of freedom</a:t>
            </a:r>
            <a:endParaRPr lang="en-US" altLang="ko-KR" sz="1200"/>
          </a:p>
          <a:p>
            <a:r>
              <a:rPr lang="en-US" altLang="ko-KR" sz="900"/>
              <a:t> In statistics, the number of values in a study that are free to vary. For example, if you have to take ten different courses to graduate, and only ten different courses are offered, then you have nine degrees of freedom. Nine semesters you will be able to choose which class to take; the tenth semester, </a:t>
            </a:r>
            <a:r>
              <a:rPr lang="en-US" altLang="ko-KR" sz="900" b="1">
                <a:solidFill>
                  <a:srgbClr val="FF0000"/>
                </a:solidFill>
              </a:rPr>
              <a:t>there will only be one class left to take - there is no choice</a:t>
            </a:r>
            <a:r>
              <a:rPr lang="en-US" altLang="ko-KR" sz="900"/>
              <a:t>, if you want to graduate. </a:t>
            </a:r>
          </a:p>
          <a:p>
            <a:endParaRPr lang="en-US" altLang="ko-KR" sz="900"/>
          </a:p>
          <a:p>
            <a:r>
              <a:rPr lang="en-US" altLang="ko-KR" sz="900"/>
              <a:t>Degrees of freedom are commonly discussed in relation to chi-square and other forms of hypothesis testing statistics. It is important to calculate the degree(s) of freedom when determining the significance of a chi square statistic and the validity of the null hypothesis. </a:t>
            </a:r>
          </a:p>
          <a:p>
            <a:endParaRPr lang="en-US" altLang="ko-KR" sz="900" smtClean="0"/>
          </a:p>
          <a:p>
            <a:endParaRPr lang="en-US" altLang="ko-KR" sz="900"/>
          </a:p>
          <a:p>
            <a:r>
              <a:rPr lang="en-US" altLang="ko-KR" sz="900" smtClean="0"/>
              <a:t>- </a:t>
            </a:r>
            <a:r>
              <a:rPr lang="en-US" altLang="ko-KR" sz="1200" b="1" smtClean="0"/>
              <a:t>Goodness-Of-Fit</a:t>
            </a:r>
          </a:p>
          <a:p>
            <a:r>
              <a:rPr lang="en-US" altLang="ko-KR" sz="900"/>
              <a:t> Used in statistics and statistical modelling </a:t>
            </a:r>
            <a:r>
              <a:rPr lang="en-US" altLang="ko-KR" sz="900" b="1">
                <a:solidFill>
                  <a:srgbClr val="FF0000"/>
                </a:solidFill>
              </a:rPr>
              <a:t>to compare an anticipated frequency to an actual frequency</a:t>
            </a:r>
            <a:r>
              <a:rPr lang="en-US" altLang="ko-KR" sz="900"/>
              <a:t>. </a:t>
            </a:r>
            <a:endParaRPr lang="en-US" altLang="ko-KR" sz="900" smtClean="0"/>
          </a:p>
          <a:p>
            <a:endParaRPr lang="en-US" altLang="ko-KR" sz="900"/>
          </a:p>
          <a:p>
            <a:r>
              <a:rPr lang="en-US" altLang="ko-KR" sz="900" smtClean="0"/>
              <a:t>Goodness-of-fit </a:t>
            </a:r>
            <a:r>
              <a:rPr lang="en-US" altLang="ko-KR" sz="900"/>
              <a:t>tests are often used in business decision making. In order to calculate a chi-square goodness-of-fit, it is necessary to first state the null hypothesis and the alternative hypothesis, choose a significance level (such as α = 0.5) and determine the critical value</a:t>
            </a:r>
            <a:r>
              <a:rPr lang="en-US" altLang="ko-KR" sz="900" smtClean="0"/>
              <a:t>.</a:t>
            </a:r>
          </a:p>
          <a:p>
            <a:endParaRPr lang="en-US" altLang="ko-KR" sz="900"/>
          </a:p>
          <a:p>
            <a:endParaRPr lang="en-US" altLang="ko-KR" sz="900" smtClean="0"/>
          </a:p>
          <a:p>
            <a:r>
              <a:rPr lang="en-US" altLang="ko-KR" sz="900" smtClean="0"/>
              <a:t>- </a:t>
            </a:r>
            <a:r>
              <a:rPr lang="en-US" altLang="ko-KR" sz="1200" b="1" smtClean="0"/>
              <a:t>Variance</a:t>
            </a:r>
          </a:p>
          <a:p>
            <a:r>
              <a:rPr lang="en-US" altLang="ko-KR" sz="900"/>
              <a:t>Variance is a </a:t>
            </a:r>
            <a:r>
              <a:rPr lang="en-US" altLang="ko-KR" sz="900" b="1">
                <a:solidFill>
                  <a:srgbClr val="FF0000"/>
                </a:solidFill>
              </a:rPr>
              <a:t>measurement of the spread </a:t>
            </a:r>
            <a:r>
              <a:rPr lang="en-US" altLang="ko-KR" sz="900"/>
              <a:t>between numbers in a data set. The variance measures how far each number in the set is </a:t>
            </a:r>
            <a:r>
              <a:rPr lang="en-US" altLang="ko-KR" sz="900" b="1">
                <a:solidFill>
                  <a:srgbClr val="FF0000"/>
                </a:solidFill>
              </a:rPr>
              <a:t>from the mean</a:t>
            </a:r>
            <a:r>
              <a:rPr lang="en-US" altLang="ko-KR" sz="900"/>
              <a:t>. Variance is calculated by taking the differences between each number in the set and the mean, squaring the differences (to make them positive) and dividing the sum of the squares by the number of values in the set</a:t>
            </a:r>
            <a:r>
              <a:rPr lang="en-US" altLang="ko-KR" sz="900" smtClean="0"/>
              <a:t>.</a:t>
            </a:r>
          </a:p>
          <a:p>
            <a:endParaRPr lang="en-US" altLang="ko-KR" sz="900"/>
          </a:p>
          <a:p>
            <a:endParaRPr lang="en-US" altLang="ko-KR" sz="900" smtClean="0"/>
          </a:p>
          <a:p>
            <a:endParaRPr lang="en-US" altLang="ko-KR" sz="900"/>
          </a:p>
          <a:p>
            <a:endParaRPr lang="en-US" altLang="ko-KR" sz="900" smtClean="0"/>
          </a:p>
          <a:p>
            <a:endParaRPr lang="en-US" altLang="ko-KR" sz="900"/>
          </a:p>
          <a:p>
            <a:endParaRPr lang="en-US" altLang="ko-KR" sz="900" smtClean="0"/>
          </a:p>
          <a:p>
            <a:r>
              <a:rPr lang="en-US" altLang="ko-KR" sz="900" smtClean="0"/>
              <a:t>- </a:t>
            </a:r>
            <a:r>
              <a:rPr lang="en-US" altLang="ko-KR" sz="1200" b="1"/>
              <a:t>Analysis Of Variance - ANOVA</a:t>
            </a:r>
          </a:p>
          <a:p>
            <a:r>
              <a:rPr lang="en-US" altLang="ko-KR" sz="900"/>
              <a:t>Analysis of variance (ANOVA) is an analysis tool used in statistics that splits the aggregate variability found inside a data set into two parts: systematic factors and random factors. The </a:t>
            </a:r>
            <a:r>
              <a:rPr lang="en-US" altLang="ko-KR" sz="900" b="1">
                <a:solidFill>
                  <a:srgbClr val="FF0000"/>
                </a:solidFill>
              </a:rPr>
              <a:t>systematic factors have a statistical influence on the given data</a:t>
            </a:r>
            <a:r>
              <a:rPr lang="en-US" altLang="ko-KR" sz="900"/>
              <a:t> set, but the </a:t>
            </a:r>
            <a:r>
              <a:rPr lang="en-US" altLang="ko-KR" sz="900" b="1">
                <a:solidFill>
                  <a:srgbClr val="FF0000"/>
                </a:solidFill>
              </a:rPr>
              <a:t>random factors do not</a:t>
            </a:r>
            <a:r>
              <a:rPr lang="en-US" altLang="ko-KR" sz="900"/>
              <a:t>. Analysts use the analysis of the variance test to determine the result independent variables have on the dependent variable amid a regression study</a:t>
            </a:r>
          </a:p>
          <a:p>
            <a:endParaRPr lang="en-US" altLang="ko-KR" sz="900" smtClean="0"/>
          </a:p>
          <a:p>
            <a:endParaRPr lang="en-US" altLang="ko-KR" sz="900"/>
          </a:p>
          <a:p>
            <a:endParaRPr lang="en-US" altLang="ko-KR" sz="900" smtClean="0"/>
          </a:p>
          <a:p>
            <a:endParaRPr lang="en-US" altLang="ko-KR" sz="900"/>
          </a:p>
          <a:p>
            <a:endParaRPr lang="en-US" altLang="ko-KR" sz="900"/>
          </a:p>
        </p:txBody>
      </p:sp>
      <p:sp>
        <p:nvSpPr>
          <p:cNvPr id="14" name="TextBox 13"/>
          <p:cNvSpPr txBox="1">
            <a:spLocks noChangeAspect="1"/>
          </p:cNvSpPr>
          <p:nvPr/>
        </p:nvSpPr>
        <p:spPr>
          <a:xfrm>
            <a:off x="3447710" y="275573"/>
            <a:ext cx="3244242" cy="9242992"/>
          </a:xfrm>
          <a:prstGeom prst="rect">
            <a:avLst/>
          </a:prstGeom>
          <a:noFill/>
          <a:ln w="6350">
            <a:solidFill>
              <a:schemeClr val="tx1"/>
            </a:solidFill>
          </a:ln>
        </p:spPr>
        <p:txBody>
          <a:bodyPr wrap="square" lIns="36000" tIns="36000" rIns="36000" bIns="36000" rtlCol="0">
            <a:noAutofit/>
          </a:bodyPr>
          <a:lstStyle/>
          <a:p>
            <a:r>
              <a:rPr lang="en-US" altLang="ko-KR" sz="900">
                <a:hlinkClick r:id="rId2"/>
              </a:rPr>
              <a:t>http://</a:t>
            </a:r>
            <a:r>
              <a:rPr lang="en-US" altLang="ko-KR" sz="900" smtClean="0">
                <a:hlinkClick r:id="rId2"/>
              </a:rPr>
              <a:t>www.investopedia.com/terms/o/overreaction.asp?layout=infini&amp;v=5D&amp;adtest=5D&amp;ato=3000</a:t>
            </a:r>
            <a:endParaRPr lang="en-US" altLang="ko-KR" sz="900" smtClean="0"/>
          </a:p>
          <a:p>
            <a:endParaRPr lang="en-US" altLang="ko-KR" sz="900"/>
          </a:p>
          <a:p>
            <a:r>
              <a:rPr lang="ko-KR" altLang="en-US" sz="900" smtClean="0"/>
              <a:t>에서 </a:t>
            </a:r>
            <a:r>
              <a:rPr lang="en-US" altLang="ko-KR" sz="900" smtClean="0"/>
              <a:t>browse</a:t>
            </a:r>
            <a:r>
              <a:rPr lang="ko-KR" altLang="en-US" sz="900" smtClean="0"/>
              <a:t>하기</a:t>
            </a:r>
            <a:r>
              <a:rPr lang="en-US" altLang="ko-KR" sz="900" smtClean="0"/>
              <a:t>.</a:t>
            </a:r>
            <a:endParaRPr lang="ko-KR" altLang="en-US" sz="900"/>
          </a:p>
        </p:txBody>
      </p:sp>
      <p:pic>
        <p:nvPicPr>
          <p:cNvPr id="6" name="그림 5"/>
          <p:cNvPicPr>
            <a:picLocks noChangeAspect="1"/>
          </p:cNvPicPr>
          <p:nvPr/>
        </p:nvPicPr>
        <p:blipFill>
          <a:blip r:embed="rId3"/>
          <a:stretch>
            <a:fillRect/>
          </a:stretch>
        </p:blipFill>
        <p:spPr>
          <a:xfrm>
            <a:off x="677209" y="5469778"/>
            <a:ext cx="1241238" cy="593036"/>
          </a:xfrm>
          <a:prstGeom prst="rect">
            <a:avLst/>
          </a:prstGeom>
        </p:spPr>
      </p:pic>
    </p:spTree>
    <p:extLst>
      <p:ext uri="{BB962C8B-B14F-4D97-AF65-F5344CB8AC3E}">
        <p14:creationId xmlns:p14="http://schemas.microsoft.com/office/powerpoint/2010/main" val="122586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197205" y="275573"/>
            <a:ext cx="3244242" cy="9242992"/>
          </a:xfrm>
          <a:prstGeom prst="rect">
            <a:avLst/>
          </a:prstGeom>
          <a:noFill/>
          <a:ln w="6350">
            <a:solidFill>
              <a:schemeClr val="tx1"/>
            </a:solidFill>
          </a:ln>
        </p:spPr>
        <p:txBody>
          <a:bodyPr wrap="square" lIns="36000" tIns="36000" rIns="36000" bIns="36000" rtlCol="0">
            <a:noAutofit/>
          </a:bodyPr>
          <a:lstStyle/>
          <a:p>
            <a:r>
              <a:rPr lang="ko-KR" altLang="en-US" sz="900" b="1"/>
              <a:t>신뢰도분석 </a:t>
            </a:r>
            <a:r>
              <a:rPr lang="en-US" altLang="ko-KR" sz="900" b="1"/>
              <a:t>(Reliability </a:t>
            </a:r>
            <a:r>
              <a:rPr lang="en-US" altLang="ko-KR" sz="900" b="1"/>
              <a:t>Analysis</a:t>
            </a:r>
            <a:r>
              <a:rPr lang="en-US" altLang="ko-KR" sz="900" b="1" smtClean="0"/>
              <a:t>)</a:t>
            </a:r>
          </a:p>
          <a:p>
            <a:r>
              <a:rPr lang="en-US" altLang="ko-KR" sz="900" b="1" smtClean="0"/>
              <a:t>- </a:t>
            </a:r>
            <a:r>
              <a:rPr lang="ko-KR" altLang="en-US" sz="900"/>
              <a:t>비체계적인 오류와 연관된 개념으로 일시적 상황변화에 따른 측정상의 오류문제를 다룬다</a:t>
            </a:r>
            <a:r>
              <a:rPr lang="en-US" altLang="ko-KR" sz="900"/>
              <a:t>. </a:t>
            </a:r>
            <a:r>
              <a:rPr lang="ko-KR" altLang="en-US" sz="900"/>
              <a:t>측정항목의 타당성 검정을 통해 추출된 하나의 개념에 대해 다시 측정하였을 경우 </a:t>
            </a:r>
            <a:r>
              <a:rPr lang="ko-KR" altLang="en-US" sz="900"/>
              <a:t/>
            </a:r>
            <a:br>
              <a:rPr lang="ko-KR" altLang="en-US" sz="900"/>
            </a:br>
            <a:r>
              <a:rPr lang="ko-KR" altLang="en-US" sz="900"/>
              <a:t>응답자들이 시간이나 상황에 따라 영향을 받지 않고 유사한 결과를 </a:t>
            </a:r>
            <a:r>
              <a:rPr lang="ko-KR" altLang="en-US" sz="900"/>
              <a:t>나타낼 </a:t>
            </a:r>
            <a:r>
              <a:rPr lang="ko-KR" altLang="en-US" sz="900" smtClean="0"/>
              <a:t>때 이 </a:t>
            </a:r>
            <a:r>
              <a:rPr lang="ko-KR" altLang="en-US" sz="900"/>
              <a:t>결과는 믿을 수 있으며 일관성이 있다고 볼 수 있다</a:t>
            </a:r>
            <a:r>
              <a:rPr lang="en-US" altLang="ko-KR" sz="900"/>
              <a:t>.</a:t>
            </a:r>
            <a:r>
              <a:rPr lang="en-US" altLang="ko-KR" sz="900"/>
              <a:t> </a:t>
            </a:r>
            <a:r>
              <a:rPr lang="ko-KR" altLang="en-US" sz="900" smtClean="0"/>
              <a:t>이를 </a:t>
            </a:r>
            <a:r>
              <a:rPr lang="ko-KR" altLang="en-US" sz="900"/>
              <a:t>‘신뢰도 </a:t>
            </a:r>
            <a:r>
              <a:rPr lang="en-US" altLang="ko-KR" sz="900"/>
              <a:t>(Reliabitity)'</a:t>
            </a:r>
            <a:r>
              <a:rPr lang="ko-KR" altLang="en-US" sz="900"/>
              <a:t>라 하며 이러한 일관성을 검정하는 통계기법을 신뢰도 </a:t>
            </a:r>
            <a:r>
              <a:rPr lang="ko-KR" altLang="en-US" sz="900"/>
              <a:t>분석이라한다</a:t>
            </a:r>
            <a:r>
              <a:rPr lang="en-US" altLang="ko-KR" sz="900" smtClean="0"/>
              <a:t>.</a:t>
            </a:r>
          </a:p>
          <a:p>
            <a:endParaRPr lang="en-US" altLang="ko-KR" sz="900" smtClean="0"/>
          </a:p>
          <a:p>
            <a:r>
              <a:rPr lang="en-US" altLang="ko-KR" sz="900"/>
              <a:t> </a:t>
            </a:r>
            <a:r>
              <a:rPr lang="en-US" altLang="ko-KR" sz="900" smtClean="0"/>
              <a:t> </a:t>
            </a:r>
            <a:r>
              <a:rPr lang="en-US" altLang="ko-KR" sz="900"/>
              <a:t>Reliability refers to the extent to which a scale produces consistent results, if the measurements are repeated a number of times.  The analysis on reliability is called reliability analysis. Reliability analysis is determined by obtaining the proportion of systematic variation in a scale, which can be done by determining the association between the scores obtained from different administrations of the scale.  Thus, if the association in reliability analysis is high, the scale yields consistent results and is therefore reliable</a:t>
            </a:r>
            <a:endParaRPr lang="en-US" altLang="ko-KR" sz="900" smtClean="0"/>
          </a:p>
          <a:p>
            <a:endParaRPr lang="en-US" altLang="ko-KR" sz="900" b="1"/>
          </a:p>
          <a:p>
            <a:r>
              <a:rPr lang="ko-KR" altLang="en-US" sz="900"/>
              <a:t>재측정법 </a:t>
            </a:r>
            <a:r>
              <a:rPr lang="en-US" altLang="ko-KR" sz="900"/>
              <a:t>(Test-retest </a:t>
            </a:r>
            <a:r>
              <a:rPr lang="en-US" altLang="ko-KR" sz="900"/>
              <a:t>method</a:t>
            </a:r>
            <a:r>
              <a:rPr lang="en-US" altLang="ko-KR" sz="900" smtClean="0"/>
              <a:t>)</a:t>
            </a:r>
          </a:p>
          <a:p>
            <a:r>
              <a:rPr lang="en-US" altLang="ko-KR" sz="900" b="1" smtClean="0"/>
              <a:t>- </a:t>
            </a:r>
            <a:r>
              <a:rPr lang="ko-KR" altLang="en-US" sz="900"/>
              <a:t>두 개의 동질적인 유사한 항목을 이용하여 측정함으로써 일관성 있는 결과를 획득하는 방법이다</a:t>
            </a:r>
            <a:r>
              <a:rPr lang="en-US" altLang="ko-KR" sz="900"/>
              <a:t>. </a:t>
            </a:r>
            <a:r>
              <a:rPr lang="ko-KR" altLang="en-US" sz="900"/>
              <a:t/>
            </a:r>
            <a:br>
              <a:rPr lang="ko-KR" altLang="en-US" sz="900"/>
            </a:br>
            <a:r>
              <a:rPr lang="ko-KR" altLang="en-US" sz="900"/>
              <a:t>이 경우 두 개의 유사한 항목은 실제로 똑같은 내용을 측정하는 것이지만 응답자들이 다르게 지각할 수 있도록 </a:t>
            </a:r>
            <a:r>
              <a:rPr lang="ko-KR" altLang="en-US" sz="900"/>
              <a:t>개발되어야 </a:t>
            </a:r>
            <a:r>
              <a:rPr lang="ko-KR" altLang="en-US" sz="900" smtClean="0"/>
              <a:t>한다</a:t>
            </a:r>
            <a:endParaRPr lang="en-US" altLang="ko-KR" sz="900" smtClean="0"/>
          </a:p>
          <a:p>
            <a:endParaRPr lang="en-US" altLang="ko-KR" sz="900"/>
          </a:p>
          <a:p>
            <a:r>
              <a:rPr lang="en-US" altLang="ko-KR" sz="900"/>
              <a:t>Respondents are administered identical sets of a scale of items at two different times under equivalent conditions.  The degree of similarity between the two measurements is determined by computing a correlation coefficient.  The higher the correlation coefficient in reliability analysis, the greater the reliability.  This does have some limitations. Test-Retest Reliability is sensitive to the time interval between testing. The initial measurement may alter the characteristic being measured in Test-Retest Reliability in reliability </a:t>
            </a:r>
            <a:r>
              <a:rPr lang="en-US" altLang="ko-KR" sz="900"/>
              <a:t>analysis</a:t>
            </a:r>
            <a:r>
              <a:rPr lang="en-US" altLang="ko-KR" sz="900" smtClean="0"/>
              <a:t>.</a:t>
            </a:r>
          </a:p>
          <a:p>
            <a:endParaRPr lang="en-US" altLang="ko-KR" sz="900"/>
          </a:p>
          <a:p>
            <a:r>
              <a:rPr lang="en-US" altLang="ko-KR" sz="900" smtClean="0"/>
              <a:t>- </a:t>
            </a:r>
            <a:r>
              <a:rPr lang="ko-KR" altLang="en-US" sz="900" smtClean="0"/>
              <a:t>내적 </a:t>
            </a:r>
            <a:r>
              <a:rPr lang="ko-KR" altLang="en-US" sz="900"/>
              <a:t>일관성법 </a:t>
            </a:r>
            <a:r>
              <a:rPr lang="en-US" altLang="ko-KR" sz="900"/>
              <a:t>(Internal consistency </a:t>
            </a:r>
            <a:r>
              <a:rPr lang="en-US" altLang="ko-KR" sz="900"/>
              <a:t>method</a:t>
            </a:r>
            <a:r>
              <a:rPr lang="en-US" altLang="ko-KR" sz="900" smtClean="0"/>
              <a:t>)</a:t>
            </a:r>
          </a:p>
          <a:p>
            <a:r>
              <a:rPr lang="en-US" altLang="ko-KR" sz="900"/>
              <a:t> </a:t>
            </a:r>
            <a:r>
              <a:rPr lang="en-US" altLang="ko-KR" sz="900"/>
              <a:t> In reliability analysis, internal consistency is used to measure the reliability of a summated scale where several items are summed to form a total score.  This measure of reliability in reliability analysis focuses on the internal consistency of the set of items forming </a:t>
            </a:r>
            <a:r>
              <a:rPr lang="en-US" altLang="ko-KR" sz="900"/>
              <a:t>the </a:t>
            </a:r>
            <a:r>
              <a:rPr lang="en-US" altLang="ko-KR" sz="900" smtClean="0"/>
              <a:t>scale</a:t>
            </a:r>
          </a:p>
          <a:p>
            <a:endParaRPr lang="en-US" altLang="ko-KR" sz="900"/>
          </a:p>
          <a:p>
            <a:r>
              <a:rPr lang="en-US" altLang="ko-KR" sz="900" smtClean="0"/>
              <a:t>- </a:t>
            </a:r>
            <a:r>
              <a:rPr lang="ko-KR" altLang="en-US" sz="900"/>
              <a:t>항목 이분할 </a:t>
            </a:r>
            <a:r>
              <a:rPr lang="en-US" altLang="ko-KR" sz="900"/>
              <a:t>(Split-half</a:t>
            </a:r>
            <a:r>
              <a:rPr lang="en-US" altLang="ko-KR" sz="900"/>
              <a:t>) </a:t>
            </a:r>
            <a:r>
              <a:rPr lang="ko-KR" altLang="en-US" sz="900" smtClean="0"/>
              <a:t>법</a:t>
            </a:r>
            <a:endParaRPr lang="en-US" altLang="ko-KR" sz="900" smtClean="0"/>
          </a:p>
          <a:p>
            <a:r>
              <a:rPr lang="en-US" altLang="ko-KR" sz="900"/>
              <a:t> </a:t>
            </a:r>
            <a:r>
              <a:rPr lang="ko-KR" altLang="en-US" sz="900"/>
              <a:t>측정항목의 문항을 두 개의 그룹으로 분류하여 이들의 상관관계를 검토하는 방법이다</a:t>
            </a:r>
            <a:r>
              <a:rPr lang="en-US" altLang="ko-KR" sz="900"/>
              <a:t>. </a:t>
            </a:r>
            <a:r>
              <a:rPr lang="ko-KR" altLang="en-US" sz="900"/>
              <a:t>만약 이들의 상관관계과 높으면 그 만큼 신뢰도가 높은 것으로 이해할 </a:t>
            </a:r>
            <a:r>
              <a:rPr lang="ko-KR" altLang="en-US" sz="900"/>
              <a:t>수 </a:t>
            </a:r>
            <a:r>
              <a:rPr lang="ko-KR" altLang="en-US" sz="900" smtClean="0"/>
              <a:t>있다</a:t>
            </a:r>
            <a:endParaRPr lang="en-US" altLang="ko-KR" sz="900" smtClean="0"/>
          </a:p>
          <a:p>
            <a:endParaRPr lang="en-US" altLang="ko-KR" sz="900"/>
          </a:p>
          <a:p>
            <a:r>
              <a:rPr lang="en-US" altLang="ko-KR" sz="900"/>
              <a:t>A form of internal consistency reliability.  The items on the scale are divided into two halves and the resulting half scores are correlated in reliability analysis.  High correlations between the halves indicate high internal consistency in reliability analysis.  The scale items can be split into halves, based on odd and even numbered items in reliability analysis.  The limitation in this analysis is that the outcomes will depend on how the items are split.  In order to overcome this limitation, coefficient alpha or Cronbach's alpha is used in reliability </a:t>
            </a:r>
            <a:r>
              <a:rPr lang="en-US" altLang="ko-KR" sz="900"/>
              <a:t>analysis</a:t>
            </a:r>
            <a:r>
              <a:rPr lang="en-US" altLang="ko-KR" sz="900" smtClean="0"/>
              <a:t>.</a:t>
            </a:r>
          </a:p>
          <a:p>
            <a:endParaRPr lang="en-US" altLang="ko-KR" sz="900"/>
          </a:p>
          <a:p>
            <a:r>
              <a:rPr lang="en-US" altLang="ko-KR" sz="900" smtClean="0"/>
              <a:t>- </a:t>
            </a:r>
            <a:r>
              <a:rPr lang="en-US" altLang="ko-KR" sz="900" b="1"/>
              <a:t>Inter Rater Reliability:</a:t>
            </a:r>
            <a:r>
              <a:rPr lang="en-US" altLang="ko-KR" sz="900"/>
              <a:t> Also called inter rater agreement.  Inter rater reliability helps to understand whether or not two or more raters or interviewers administrate the same form to the same people homogeneously.  This is done in order to establish the extent of consensus that the instrument has been used by those who administer it.</a:t>
            </a:r>
            <a:endParaRPr lang="en-US" altLang="ko-KR" sz="900" smtClean="0"/>
          </a:p>
          <a:p>
            <a:endParaRPr lang="en-US" altLang="ko-KR" sz="900" b="1"/>
          </a:p>
          <a:p>
            <a:endParaRPr lang="en-US" altLang="ko-KR" sz="900" b="1"/>
          </a:p>
        </p:txBody>
      </p:sp>
      <p:sp>
        <p:nvSpPr>
          <p:cNvPr id="14" name="TextBox 13"/>
          <p:cNvSpPr txBox="1">
            <a:spLocks noChangeAspect="1"/>
          </p:cNvSpPr>
          <p:nvPr/>
        </p:nvSpPr>
        <p:spPr>
          <a:xfrm>
            <a:off x="3447710" y="275573"/>
            <a:ext cx="3244242" cy="9242992"/>
          </a:xfrm>
          <a:prstGeom prst="rect">
            <a:avLst/>
          </a:prstGeom>
          <a:noFill/>
          <a:ln w="6350">
            <a:solidFill>
              <a:schemeClr val="tx1"/>
            </a:solidFill>
          </a:ln>
        </p:spPr>
        <p:txBody>
          <a:bodyPr wrap="square" lIns="36000" tIns="36000" rIns="36000" bIns="36000" rtlCol="0">
            <a:noAutofit/>
          </a:bodyPr>
          <a:lstStyle/>
          <a:p>
            <a:r>
              <a:rPr lang="ko-KR" altLang="en-US" sz="1100" b="1"/>
              <a:t>신뢰도 계수를 증가시키는 방법으로는 </a:t>
            </a:r>
            <a:r>
              <a:rPr lang="en-US" altLang="ko-KR" sz="1100" b="1"/>
              <a:t>6</a:t>
            </a:r>
            <a:r>
              <a:rPr lang="ko-KR" altLang="en-US" sz="1100" b="1"/>
              <a:t>가지가 </a:t>
            </a:r>
            <a:r>
              <a:rPr lang="ko-KR" altLang="en-US" sz="900"/>
              <a:t>있습니다</a:t>
            </a:r>
            <a:r>
              <a:rPr lang="en-US" altLang="ko-KR" sz="900"/>
              <a:t>.</a:t>
            </a:r>
          </a:p>
          <a:p>
            <a:r>
              <a:rPr lang="en-US" altLang="ko-KR" sz="900"/>
              <a:t>① </a:t>
            </a:r>
            <a:r>
              <a:rPr lang="ko-KR" altLang="en-US" sz="900" b="1"/>
              <a:t>측정항목을 많이 늘려야 합니다</a:t>
            </a:r>
            <a:r>
              <a:rPr lang="en-US" altLang="ko-KR" sz="900"/>
              <a:t>. </a:t>
            </a:r>
            <a:r>
              <a:rPr lang="ko-KR" altLang="en-US" sz="900"/>
              <a:t>측정항목이 많아질수록 신뢰도는 증가합니다</a:t>
            </a:r>
            <a:r>
              <a:rPr lang="en-US" altLang="ko-KR" sz="900"/>
              <a:t>.</a:t>
            </a:r>
          </a:p>
          <a:p>
            <a:r>
              <a:rPr lang="en-US" altLang="ko-KR" sz="900"/>
              <a:t>② </a:t>
            </a:r>
            <a:r>
              <a:rPr lang="ko-KR" altLang="en-US" sz="900" b="1"/>
              <a:t>측정도구를 구체화해야 합니다</a:t>
            </a:r>
            <a:r>
              <a:rPr lang="en-US" altLang="ko-KR" sz="900"/>
              <a:t>. </a:t>
            </a:r>
            <a:r>
              <a:rPr lang="ko-KR" altLang="en-US" sz="900"/>
              <a:t>설문지의 문항별 설명을 명확히 하여 응답자별로 해석상의 차이가 발생하지 않도록 합니다</a:t>
            </a:r>
            <a:r>
              <a:rPr lang="en-US" altLang="ko-KR" sz="900"/>
              <a:t>.</a:t>
            </a:r>
          </a:p>
          <a:p>
            <a:r>
              <a:rPr lang="en-US" altLang="ko-KR" sz="900"/>
              <a:t>③ </a:t>
            </a:r>
            <a:r>
              <a:rPr lang="ko-KR" altLang="en-US" sz="900"/>
              <a:t>기존에 </a:t>
            </a:r>
            <a:r>
              <a:rPr lang="ko-KR" altLang="en-US" sz="900" b="1"/>
              <a:t>신뢰성이 높다고 판명되어 있는 측정도구를 사용하면</a:t>
            </a:r>
            <a:r>
              <a:rPr lang="en-US" altLang="ko-KR" sz="900"/>
              <a:t>, </a:t>
            </a:r>
            <a:r>
              <a:rPr lang="ko-KR" altLang="en-US" sz="900"/>
              <a:t>오차를 줄일 수 있습니다</a:t>
            </a:r>
            <a:r>
              <a:rPr lang="en-US" altLang="ko-KR" sz="900"/>
              <a:t>.</a:t>
            </a:r>
          </a:p>
          <a:p>
            <a:r>
              <a:rPr lang="en-US" altLang="ko-KR" sz="900"/>
              <a:t>④ </a:t>
            </a:r>
            <a:r>
              <a:rPr lang="ko-KR" altLang="en-US" sz="900" b="1"/>
              <a:t>응답자의 태도가 일관되도록 </a:t>
            </a:r>
            <a:r>
              <a:rPr lang="ko-KR" altLang="en-US" sz="900"/>
              <a:t>해야 합니다</a:t>
            </a:r>
            <a:r>
              <a:rPr lang="en-US" altLang="ko-KR" sz="900"/>
              <a:t>. </a:t>
            </a:r>
            <a:r>
              <a:rPr lang="ko-KR" altLang="en-US" sz="900"/>
              <a:t>만일 일관되지 않게 응답하거나 성실하게 응답하지 않은 설문지는 제외시켜야 합니다</a:t>
            </a:r>
            <a:r>
              <a:rPr lang="en-US" altLang="ko-KR" sz="900"/>
              <a:t>.</a:t>
            </a:r>
          </a:p>
          <a:p>
            <a:r>
              <a:rPr lang="en-US" altLang="ko-KR" sz="900"/>
              <a:t>⑤ </a:t>
            </a:r>
            <a:r>
              <a:rPr lang="ko-KR" altLang="en-US" sz="900"/>
              <a:t>코딩과 펀칭 같은 </a:t>
            </a:r>
            <a:r>
              <a:rPr lang="ko-KR" altLang="en-US" sz="900" b="1"/>
              <a:t>자료처리 과정에서 검증을 강화하여 자료처리상의 오류를 줄여야 </a:t>
            </a:r>
            <a:r>
              <a:rPr lang="ko-KR" altLang="en-US" sz="900"/>
              <a:t>합니다</a:t>
            </a:r>
            <a:r>
              <a:rPr lang="en-US" altLang="ko-KR" sz="900"/>
              <a:t>. </a:t>
            </a:r>
            <a:r>
              <a:rPr lang="ko-KR" altLang="en-US" sz="900"/>
              <a:t>만일 역점수로 측정한 경우에는 리코딩을 하여</a:t>
            </a:r>
          </a:p>
          <a:p>
            <a:r>
              <a:rPr lang="ko-KR" altLang="en-US" sz="900"/>
              <a:t>척도의 방향을 동일하게 해주고 나서 신뢰도 검정을 해야하는 것을 잊으면 안됩니다</a:t>
            </a:r>
            <a:r>
              <a:rPr lang="en-US" altLang="ko-KR" sz="900"/>
              <a:t>.</a:t>
            </a:r>
          </a:p>
          <a:p>
            <a:r>
              <a:rPr lang="en-US" altLang="ko-KR" sz="900"/>
              <a:t>⑥ </a:t>
            </a:r>
            <a:r>
              <a:rPr lang="ko-KR" altLang="en-US" sz="900" b="1"/>
              <a:t>크론바하 알파계수가 낮게 나온 항목은 제거하고 </a:t>
            </a:r>
            <a:r>
              <a:rPr lang="ko-KR" altLang="en-US" sz="900"/>
              <a:t>나서 다시 신뢰도를 측정하면 신뢰도가 높게 </a:t>
            </a:r>
            <a:r>
              <a:rPr lang="ko-KR" altLang="en-US" sz="900"/>
              <a:t>나타납니다</a:t>
            </a:r>
            <a:r>
              <a:rPr lang="en-US" altLang="ko-KR" sz="900" smtClean="0"/>
              <a:t>.</a:t>
            </a:r>
          </a:p>
          <a:p>
            <a:endParaRPr lang="en-US" altLang="ko-KR" sz="900"/>
          </a:p>
          <a:p>
            <a:r>
              <a:rPr lang="en-US" altLang="ko-KR" sz="900" b="1">
                <a:latin typeface="Arial" panose="020B0604020202020204" pitchFamily="34" charset="0"/>
                <a:ea typeface="돋움" panose="020B0600000101010101" pitchFamily="50" charset="-127"/>
                <a:cs typeface="Arial" panose="020B0604020202020204" pitchFamily="34" charset="0"/>
              </a:rPr>
              <a:t>Chi-Square Test(Chi-squared test)</a:t>
            </a:r>
            <a:r>
              <a:rPr lang="ko-KR" altLang="en-US" sz="900" b="1" smtClean="0">
                <a:latin typeface="Arial" panose="020B0604020202020204" pitchFamily="34" charset="0"/>
                <a:ea typeface="돋움" panose="020B0600000101010101" pitchFamily="50" charset="-127"/>
                <a:cs typeface="Arial" panose="020B0604020202020204" pitchFamily="34" charset="0"/>
              </a:rPr>
              <a:t>를 통한 검정 종류</a:t>
            </a:r>
            <a:endParaRPr lang="en-US" altLang="ko-KR" sz="900" b="1" smtClean="0">
              <a:latin typeface="Arial" panose="020B0604020202020204" pitchFamily="34" charset="0"/>
              <a:ea typeface="돋움" panose="020B0600000101010101" pitchFamily="50" charset="-127"/>
              <a:cs typeface="Arial" panose="020B0604020202020204" pitchFamily="34" charset="0"/>
            </a:endParaRPr>
          </a:p>
          <a:p>
            <a:endParaRPr lang="en-US" altLang="ko-KR" sz="800" smtClean="0">
              <a:latin typeface="Arial" panose="020B0604020202020204" pitchFamily="34" charset="0"/>
              <a:ea typeface="돋움" panose="020B0600000101010101" pitchFamily="50" charset="-127"/>
              <a:cs typeface="Arial" panose="020B0604020202020204" pitchFamily="34" charset="0"/>
            </a:endParaRPr>
          </a:p>
          <a:p>
            <a:r>
              <a:rPr lang="ko-KR" altLang="en-US" sz="900" b="1" smtClean="0">
                <a:latin typeface="Arial" panose="020B0604020202020204" pitchFamily="34" charset="0"/>
                <a:ea typeface="돋움" panose="020B0600000101010101" pitchFamily="50" charset="-127"/>
                <a:cs typeface="Arial" panose="020B0604020202020204" pitchFamily="34" charset="0"/>
              </a:rPr>
              <a:t>독립성 검정 </a:t>
            </a:r>
            <a:r>
              <a:rPr lang="en-US" altLang="ko-KR" sz="900">
                <a:latin typeface="Arial" panose="020B0604020202020204" pitchFamily="34" charset="0"/>
                <a:ea typeface="돋움" panose="020B0600000101010101" pitchFamily="50" charset="-127"/>
                <a:cs typeface="Arial" panose="020B0604020202020204" pitchFamily="34" charset="0"/>
              </a:rPr>
              <a:t>(Chi-square test for </a:t>
            </a:r>
            <a:r>
              <a:rPr lang="en-US" altLang="ko-KR" sz="900">
                <a:latin typeface="Arial" panose="020B0604020202020204" pitchFamily="34" charset="0"/>
                <a:ea typeface="돋움" panose="020B0600000101010101" pitchFamily="50" charset="-127"/>
                <a:cs typeface="Arial" panose="020B0604020202020204" pitchFamily="34" charset="0"/>
              </a:rPr>
              <a:t>homogeneity </a:t>
            </a:r>
            <a:r>
              <a:rPr lang="en-US" altLang="ko-KR" sz="900" smtClean="0">
                <a:latin typeface="Arial" panose="020B0604020202020204" pitchFamily="34" charset="0"/>
                <a:ea typeface="돋움" panose="020B0600000101010101" pitchFamily="50" charset="-127"/>
                <a:cs typeface="Arial" panose="020B0604020202020204" pitchFamily="34" charset="0"/>
              </a:rPr>
              <a:t>)</a:t>
            </a:r>
          </a:p>
          <a:p>
            <a:r>
              <a:rPr lang="ko-KR" altLang="en-US" sz="900" smtClean="0">
                <a:latin typeface="Arial" panose="020B0604020202020204" pitchFamily="34" charset="0"/>
                <a:ea typeface="돋움" panose="020B0600000101010101" pitchFamily="50" charset="-127"/>
                <a:cs typeface="Arial" panose="020B0604020202020204" pitchFamily="34" charset="0"/>
              </a:rPr>
              <a:t> </a:t>
            </a:r>
            <a:r>
              <a:rPr lang="en-US" altLang="ko-KR" sz="900">
                <a:latin typeface="Arial" panose="020B0604020202020204" pitchFamily="34" charset="0"/>
                <a:ea typeface="돋움" panose="020B0600000101010101" pitchFamily="50" charset="-127"/>
                <a:cs typeface="Arial" panose="020B0604020202020204" pitchFamily="34" charset="0"/>
              </a:rPr>
              <a:t>: </a:t>
            </a:r>
            <a:r>
              <a:rPr lang="ko-KR" altLang="en-US" sz="900">
                <a:latin typeface="Arial" panose="020B0604020202020204" pitchFamily="34" charset="0"/>
                <a:ea typeface="돋움" panose="020B0600000101010101" pitchFamily="50" charset="-127"/>
                <a:cs typeface="Arial" panose="020B0604020202020204" pitchFamily="34" charset="0"/>
              </a:rPr>
              <a:t>두 요인간에 관계가 </a:t>
            </a:r>
            <a:r>
              <a:rPr lang="ko-KR" altLang="en-US" sz="900">
                <a:latin typeface="Arial" panose="020B0604020202020204" pitchFamily="34" charset="0"/>
                <a:ea typeface="돋움" panose="020B0600000101010101" pitchFamily="50" charset="-127"/>
                <a:cs typeface="Arial" panose="020B0604020202020204" pitchFamily="34" charset="0"/>
              </a:rPr>
              <a:t>있는지를 </a:t>
            </a:r>
            <a:r>
              <a:rPr lang="ko-KR" altLang="en-US" sz="900" smtClean="0">
                <a:latin typeface="Arial" panose="020B0604020202020204" pitchFamily="34" charset="0"/>
                <a:ea typeface="돋움" panose="020B0600000101010101" pitchFamily="50" charset="-127"/>
                <a:cs typeface="Arial" panose="020B0604020202020204" pitchFamily="34" charset="0"/>
              </a:rPr>
              <a:t>검정</a:t>
            </a:r>
            <a:endParaRPr lang="en-US" altLang="ko-KR" sz="900" smtClean="0">
              <a:latin typeface="Arial" panose="020B0604020202020204" pitchFamily="34" charset="0"/>
              <a:ea typeface="돋움" panose="020B0600000101010101" pitchFamily="50" charset="-127"/>
              <a:cs typeface="Arial" panose="020B0604020202020204" pitchFamily="34" charset="0"/>
            </a:endParaRPr>
          </a:p>
          <a:p>
            <a:endParaRPr lang="en-US" altLang="ko-KR" sz="900">
              <a:latin typeface="Arial" panose="020B0604020202020204" pitchFamily="34" charset="0"/>
              <a:ea typeface="돋움" panose="020B0600000101010101" pitchFamily="50" charset="-127"/>
              <a:cs typeface="Arial" panose="020B0604020202020204" pitchFamily="34" charset="0"/>
            </a:endParaRPr>
          </a:p>
          <a:p>
            <a:r>
              <a:rPr lang="ko-KR" altLang="en-US" sz="900" b="1">
                <a:latin typeface="Arial" panose="020B0604020202020204" pitchFamily="34" charset="0"/>
                <a:ea typeface="돋움" panose="020B0600000101010101" pitchFamily="50" charset="-127"/>
                <a:cs typeface="Arial" panose="020B0604020202020204" pitchFamily="34" charset="0"/>
              </a:rPr>
              <a:t>동일성</a:t>
            </a:r>
            <a:r>
              <a:rPr lang="en-US" altLang="ko-KR" sz="900" b="1">
                <a:latin typeface="Arial" panose="020B0604020202020204" pitchFamily="34" charset="0"/>
                <a:ea typeface="돋움" panose="020B0600000101010101" pitchFamily="50" charset="-127"/>
                <a:cs typeface="Arial" panose="020B0604020202020204" pitchFamily="34" charset="0"/>
              </a:rPr>
              <a:t>/</a:t>
            </a:r>
            <a:r>
              <a:rPr lang="ko-KR" altLang="en-US" sz="900" b="1">
                <a:latin typeface="Arial" panose="020B0604020202020204" pitchFamily="34" charset="0"/>
                <a:ea typeface="돋움" panose="020B0600000101010101" pitchFamily="50" charset="-127"/>
                <a:cs typeface="Arial" panose="020B0604020202020204" pitchFamily="34" charset="0"/>
              </a:rPr>
              <a:t>동질성 </a:t>
            </a:r>
            <a:r>
              <a:rPr lang="ko-KR" altLang="en-US" sz="900" smtClean="0">
                <a:latin typeface="Arial" panose="020B0604020202020204" pitchFamily="34" charset="0"/>
                <a:ea typeface="돋움" panose="020B0600000101010101" pitchFamily="50" charset="-127"/>
                <a:cs typeface="Arial" panose="020B0604020202020204" pitchFamily="34" charset="0"/>
              </a:rPr>
              <a:t>검정 </a:t>
            </a:r>
            <a:r>
              <a:rPr lang="en-US" altLang="ko-KR" sz="900" smtClean="0">
                <a:latin typeface="Arial" panose="020B0604020202020204" pitchFamily="34" charset="0"/>
                <a:ea typeface="돋움" panose="020B0600000101010101" pitchFamily="50" charset="-127"/>
                <a:cs typeface="Arial" panose="020B0604020202020204" pitchFamily="34" charset="0"/>
              </a:rPr>
              <a:t>( Chi-square test for independence )</a:t>
            </a:r>
            <a:r>
              <a:rPr lang="ko-KR" altLang="en-US" sz="900" smtClean="0">
                <a:latin typeface="Arial" panose="020B0604020202020204" pitchFamily="34" charset="0"/>
                <a:ea typeface="돋움" panose="020B0600000101010101" pitchFamily="50" charset="-127"/>
                <a:cs typeface="Arial" panose="020B0604020202020204" pitchFamily="34" charset="0"/>
              </a:rPr>
              <a:t> </a:t>
            </a:r>
            <a:r>
              <a:rPr lang="en-US" altLang="ko-KR" sz="900">
                <a:latin typeface="Arial" panose="020B0604020202020204" pitchFamily="34" charset="0"/>
                <a:ea typeface="돋움" panose="020B0600000101010101" pitchFamily="50" charset="-127"/>
                <a:cs typeface="Arial" panose="020B0604020202020204" pitchFamily="34" charset="0"/>
              </a:rPr>
              <a:t>: </a:t>
            </a:r>
            <a:endParaRPr lang="en-US" altLang="ko-KR" sz="900" smtClean="0">
              <a:latin typeface="Arial" panose="020B0604020202020204" pitchFamily="34" charset="0"/>
              <a:ea typeface="돋움" panose="020B0600000101010101" pitchFamily="50" charset="-127"/>
              <a:cs typeface="Arial" panose="020B0604020202020204" pitchFamily="34" charset="0"/>
            </a:endParaRPr>
          </a:p>
          <a:p>
            <a:r>
              <a:rPr lang="ko-KR" altLang="en-US" sz="900" smtClean="0">
                <a:latin typeface="Arial" panose="020B0604020202020204" pitchFamily="34" charset="0"/>
                <a:ea typeface="돋움" panose="020B0600000101010101" pitchFamily="50" charset="-127"/>
                <a:cs typeface="Arial" panose="020B0604020202020204" pitchFamily="34" charset="0"/>
              </a:rPr>
              <a:t>구분된 </a:t>
            </a:r>
            <a:r>
              <a:rPr lang="ko-KR" altLang="en-US" sz="900">
                <a:latin typeface="Arial" panose="020B0604020202020204" pitchFamily="34" charset="0"/>
                <a:ea typeface="돋움" panose="020B0600000101010101" pitchFamily="50" charset="-127"/>
                <a:cs typeface="Arial" panose="020B0604020202020204" pitchFamily="34" charset="0"/>
              </a:rPr>
              <a:t>여러 집단이 동일한 분포를 하는지에 </a:t>
            </a:r>
            <a:r>
              <a:rPr lang="ko-KR" altLang="en-US" sz="900">
                <a:latin typeface="Arial" panose="020B0604020202020204" pitchFamily="34" charset="0"/>
                <a:ea typeface="돋움" panose="020B0600000101010101" pitchFamily="50" charset="-127"/>
                <a:cs typeface="Arial" panose="020B0604020202020204" pitchFamily="34" charset="0"/>
              </a:rPr>
              <a:t>대한 </a:t>
            </a:r>
            <a:r>
              <a:rPr lang="ko-KR" altLang="en-US" sz="900" smtClean="0">
                <a:latin typeface="Arial" panose="020B0604020202020204" pitchFamily="34" charset="0"/>
                <a:ea typeface="돋움" panose="020B0600000101010101" pitchFamily="50" charset="-127"/>
                <a:cs typeface="Arial" panose="020B0604020202020204" pitchFamily="34" charset="0"/>
              </a:rPr>
              <a:t>검정</a:t>
            </a:r>
            <a:endParaRPr lang="en-US" altLang="ko-KR" sz="900" smtClean="0">
              <a:latin typeface="Arial" panose="020B0604020202020204" pitchFamily="34" charset="0"/>
              <a:ea typeface="돋움" panose="020B0600000101010101" pitchFamily="50" charset="-127"/>
              <a:cs typeface="Arial" panose="020B0604020202020204" pitchFamily="34" charset="0"/>
            </a:endParaRPr>
          </a:p>
          <a:p>
            <a:endParaRPr lang="en-US" altLang="ko-KR" sz="900">
              <a:latin typeface="Arial" panose="020B0604020202020204" pitchFamily="34" charset="0"/>
              <a:ea typeface="돋움" panose="020B0600000101010101" pitchFamily="50" charset="-127"/>
              <a:cs typeface="Arial" panose="020B0604020202020204" pitchFamily="34" charset="0"/>
            </a:endParaRPr>
          </a:p>
          <a:p>
            <a:r>
              <a:rPr lang="ko-KR" altLang="en-US" sz="900" b="1">
                <a:latin typeface="Arial" panose="020B0604020202020204" pitchFamily="34" charset="0"/>
                <a:ea typeface="돋움" panose="020B0600000101010101" pitchFamily="50" charset="-127"/>
                <a:cs typeface="Arial" panose="020B0604020202020204" pitchFamily="34" charset="0"/>
              </a:rPr>
              <a:t>적합성 </a:t>
            </a:r>
            <a:r>
              <a:rPr lang="ko-KR" altLang="en-US" sz="900" b="1">
                <a:latin typeface="Arial" panose="020B0604020202020204" pitchFamily="34" charset="0"/>
                <a:ea typeface="돋움" panose="020B0600000101010101" pitchFamily="50" charset="-127"/>
                <a:cs typeface="Arial" panose="020B0604020202020204" pitchFamily="34" charset="0"/>
              </a:rPr>
              <a:t>검정 </a:t>
            </a:r>
            <a:r>
              <a:rPr lang="en-US" altLang="ko-KR" sz="900">
                <a:latin typeface="Arial" panose="020B0604020202020204" pitchFamily="34" charset="0"/>
                <a:ea typeface="돋움" panose="020B0600000101010101" pitchFamily="50" charset="-127"/>
                <a:cs typeface="Arial" panose="020B0604020202020204" pitchFamily="34" charset="0"/>
              </a:rPr>
              <a:t>(</a:t>
            </a:r>
            <a:r>
              <a:rPr lang="en-US" altLang="ko-KR" sz="900">
                <a:latin typeface="Arial" panose="020B0604020202020204" pitchFamily="34" charset="0"/>
                <a:ea typeface="돋움" panose="020B0600000101010101" pitchFamily="50" charset="-127"/>
                <a:cs typeface="Arial" panose="020B0604020202020204" pitchFamily="34" charset="0"/>
              </a:rPr>
              <a:t>Chi-square </a:t>
            </a:r>
            <a:r>
              <a:rPr lang="en-US" altLang="ko-KR" sz="900" smtClean="0">
                <a:latin typeface="Arial" panose="020B0604020202020204" pitchFamily="34" charset="0"/>
                <a:ea typeface="돋움" panose="020B0600000101010101" pitchFamily="50" charset="-127"/>
                <a:cs typeface="Arial" panose="020B0604020202020204" pitchFamily="34" charset="0"/>
              </a:rPr>
              <a:t>goodness-of-FIT test ) : </a:t>
            </a:r>
          </a:p>
          <a:p>
            <a:r>
              <a:rPr lang="ko-KR" altLang="en-US" sz="900" smtClean="0">
                <a:latin typeface="Arial" panose="020B0604020202020204" pitchFamily="34" charset="0"/>
                <a:ea typeface="돋움" panose="020B0600000101010101" pitchFamily="50" charset="-127"/>
                <a:cs typeface="Arial" panose="020B0604020202020204" pitchFamily="34" charset="0"/>
              </a:rPr>
              <a:t>관측 </a:t>
            </a:r>
            <a:r>
              <a:rPr lang="ko-KR" altLang="en-US" sz="900">
                <a:latin typeface="Arial" panose="020B0604020202020204" pitchFamily="34" charset="0"/>
                <a:ea typeface="돋움" panose="020B0600000101010101" pitchFamily="50" charset="-127"/>
                <a:cs typeface="Arial" panose="020B0604020202020204" pitchFamily="34" charset="0"/>
              </a:rPr>
              <a:t>결과가 특정한 분포로부터의 관측값인지 검정</a:t>
            </a:r>
            <a:endParaRPr lang="en-US" altLang="ko-KR" sz="900">
              <a:latin typeface="Arial" panose="020B0604020202020204" pitchFamily="34" charset="0"/>
              <a:ea typeface="돋움" panose="020B0600000101010101" pitchFamily="50" charset="-127"/>
              <a:cs typeface="Arial" panose="020B0604020202020204" pitchFamily="34" charset="0"/>
            </a:endParaRPr>
          </a:p>
          <a:p>
            <a:endParaRPr lang="ko-KR" altLang="en-US" sz="900"/>
          </a:p>
        </p:txBody>
      </p:sp>
    </p:spTree>
    <p:extLst>
      <p:ext uri="{BB962C8B-B14F-4D97-AF65-F5344CB8AC3E}">
        <p14:creationId xmlns:p14="http://schemas.microsoft.com/office/powerpoint/2010/main" val="3507263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spect="1"/>
          </p:cNvSpPr>
          <p:nvPr/>
        </p:nvSpPr>
        <p:spPr>
          <a:xfrm>
            <a:off x="197205" y="275573"/>
            <a:ext cx="3244242" cy="9242992"/>
          </a:xfrm>
          <a:prstGeom prst="rect">
            <a:avLst/>
          </a:prstGeom>
          <a:noFill/>
          <a:ln w="6350">
            <a:solidFill>
              <a:schemeClr val="tx1"/>
            </a:solidFill>
          </a:ln>
        </p:spPr>
        <p:txBody>
          <a:bodyPr wrap="square" lIns="36000" tIns="36000" rIns="36000" bIns="36000" rtlCol="0">
            <a:noAutofit/>
          </a:bodyPr>
          <a:lstStyle/>
          <a:p>
            <a:pPr lvl="0" eaLnBrk="0" fontAlgn="base" latinLnBrk="0" hangingPunct="0">
              <a:spcBef>
                <a:spcPct val="0"/>
              </a:spcBef>
              <a:spcAft>
                <a:spcPct val="0"/>
              </a:spcAft>
            </a:pPr>
            <a:r>
              <a:rPr lang="ko-KR" altLang="ko-KR" sz="1050" b="1">
                <a:solidFill>
                  <a:srgbClr val="000000"/>
                </a:solidFill>
                <a:latin typeface="굴림" panose="020B0600000101010101" pitchFamily="50" charset="-127"/>
                <a:ea typeface="굴림" panose="020B0600000101010101" pitchFamily="50" charset="-127"/>
              </a:rPr>
              <a:t>회귀분석,판별분석,분산분석,군집분석,요인분석에대해 비교 설명</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1000" b="1">
                <a:solidFill>
                  <a:srgbClr val="000000"/>
                </a:solidFill>
                <a:latin typeface="굴림" panose="020B0600000101010101" pitchFamily="50" charset="-127"/>
                <a:ea typeface="굴림" panose="020B0600000101010101" pitchFamily="50" charset="-127"/>
              </a:rPr>
              <a:t>회귀분석(Regression)</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800" b="1">
                <a:solidFill>
                  <a:srgbClr val="000000"/>
                </a:solidFill>
                <a:latin typeface="굴림" panose="020B0600000101010101" pitchFamily="50" charset="-127"/>
                <a:ea typeface="굴림" panose="020B0600000101010101" pitchFamily="50" charset="-127"/>
              </a:rPr>
              <a:t>독립변수와 종속변수간 인과관계를 알아보는 기법이라고 할 수있다.</a:t>
            </a:r>
            <a:r>
              <a:rPr lang="ko-KR" altLang="ko-KR" sz="800">
                <a:solidFill>
                  <a:srgbClr val="000000"/>
                </a:solidFill>
                <a:latin typeface="굴림" panose="020B0600000101010101" pitchFamily="50" charset="-127"/>
                <a:ea typeface="굴림" panose="020B0600000101010101" pitchFamily="50" charset="-127"/>
              </a:rPr>
              <a:t> </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800">
                <a:solidFill>
                  <a:srgbClr val="000000"/>
                </a:solidFill>
                <a:latin typeface="굴림" panose="020B0600000101010101" pitchFamily="50" charset="-127"/>
                <a:ea typeface="굴림" panose="020B0600000101010101" pitchFamily="50" charset="-127"/>
              </a:rPr>
              <a:t>독립변수는 다른 변수에 영향을 주는 변수이고, 종속변수는 독립변수에 영향을 받는 변수이다.</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800">
                <a:solidFill>
                  <a:srgbClr val="000000"/>
                </a:solidFill>
                <a:latin typeface="굴림" panose="020B0600000101010101" pitchFamily="50" charset="-127"/>
                <a:ea typeface="굴림" panose="020B0600000101010101" pitchFamily="50" charset="-127"/>
              </a:rPr>
              <a:t> </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1000" b="1">
                <a:solidFill>
                  <a:srgbClr val="000000"/>
                </a:solidFill>
                <a:latin typeface="굴림" panose="020B0600000101010101" pitchFamily="50" charset="-127"/>
                <a:ea typeface="굴림" panose="020B0600000101010101" pitchFamily="50" charset="-127"/>
              </a:rPr>
              <a:t>1. 단순회귀분석</a:t>
            </a:r>
            <a:r>
              <a:rPr lang="ko-KR" altLang="ko-KR" sz="800">
                <a:solidFill>
                  <a:srgbClr val="000000"/>
                </a:solidFill>
                <a:latin typeface="굴림" panose="020B0600000101010101" pitchFamily="50" charset="-127"/>
                <a:ea typeface="굴림" panose="020B0600000101010101" pitchFamily="50" charset="-127"/>
              </a:rPr>
              <a:t>(</a:t>
            </a:r>
            <a:r>
              <a:rPr lang="ko-KR" altLang="ko-KR" sz="800" b="1">
                <a:solidFill>
                  <a:srgbClr val="000000"/>
                </a:solidFill>
                <a:latin typeface="굴림" panose="020B0600000101010101" pitchFamily="50" charset="-127"/>
                <a:ea typeface="굴림" panose="020B0600000101010101" pitchFamily="50" charset="-127"/>
              </a:rPr>
              <a:t>Simple regression analysis)</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800" b="1">
                <a:solidFill>
                  <a:srgbClr val="000000"/>
                </a:solidFill>
                <a:latin typeface="굴림" panose="020B0600000101010101" pitchFamily="50" charset="-127"/>
                <a:ea typeface="굴림" panose="020B0600000101010101" pitchFamily="50" charset="-127"/>
              </a:rPr>
              <a:t> 독립변수와 종속변수가 각기 하나씩인 경우</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800">
                <a:solidFill>
                  <a:srgbClr val="000000"/>
                </a:solidFill>
                <a:latin typeface="굴림" panose="020B0600000101010101" pitchFamily="50" charset="-127"/>
                <a:ea typeface="굴림" panose="020B0600000101010101" pitchFamily="50" charset="-127"/>
              </a:rPr>
              <a:t> </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1000" b="1">
                <a:solidFill>
                  <a:srgbClr val="000000"/>
                </a:solidFill>
                <a:latin typeface="굴림" panose="020B0600000101010101" pitchFamily="50" charset="-127"/>
                <a:ea typeface="굴림" panose="020B0600000101010101" pitchFamily="50" charset="-127"/>
              </a:rPr>
              <a:t>2. Multilinear Regression Analysis: 다중 </a:t>
            </a:r>
            <a:r>
              <a:rPr lang="ko-KR" altLang="ko-KR" sz="1000" b="1">
                <a:solidFill>
                  <a:srgbClr val="000000"/>
                </a:solidFill>
                <a:latin typeface="굴림" panose="020B0600000101010101" pitchFamily="50" charset="-127"/>
                <a:ea typeface="굴림" panose="020B0600000101010101" pitchFamily="50" charset="-127"/>
              </a:rPr>
              <a:t>회귀 </a:t>
            </a:r>
            <a:r>
              <a:rPr lang="ko-KR" altLang="ko-KR" sz="1000" b="1" smtClean="0">
                <a:solidFill>
                  <a:srgbClr val="000000"/>
                </a:solidFill>
                <a:latin typeface="굴림" panose="020B0600000101010101" pitchFamily="50" charset="-127"/>
                <a:ea typeface="굴림" panose="020B0600000101010101" pitchFamily="50" charset="-127"/>
              </a:rPr>
              <a:t>분석</a:t>
            </a:r>
            <a:endParaRPr lang="en-US" altLang="ko-KR" sz="800">
              <a:solidFill>
                <a:srgbClr val="000000"/>
              </a:solidFill>
              <a:latin typeface="굴림" panose="020B0600000101010101" pitchFamily="50" charset="-127"/>
              <a:ea typeface="굴림" panose="020B0600000101010101" pitchFamily="50" charset="-127"/>
            </a:endParaRPr>
          </a:p>
          <a:p>
            <a:pPr lvl="0" eaLnBrk="0" fontAlgn="base" latinLnBrk="0" hangingPunct="0">
              <a:spcBef>
                <a:spcPct val="0"/>
              </a:spcBef>
              <a:spcAft>
                <a:spcPct val="0"/>
              </a:spcAft>
            </a:pPr>
            <a:r>
              <a:rPr lang="ko-KR" altLang="ko-KR" sz="900" smtClean="0">
                <a:solidFill>
                  <a:srgbClr val="000000"/>
                </a:solidFill>
                <a:latin typeface="굴림" panose="020B0600000101010101" pitchFamily="50" charset="-127"/>
                <a:ea typeface="굴림" panose="020B0600000101010101" pitchFamily="50" charset="-127"/>
              </a:rPr>
              <a:t>종속 </a:t>
            </a:r>
            <a:r>
              <a:rPr lang="ko-KR" altLang="ko-KR" sz="900">
                <a:solidFill>
                  <a:srgbClr val="000000"/>
                </a:solidFill>
                <a:latin typeface="굴림" panose="020B0600000101010101" pitchFamily="50" charset="-127"/>
                <a:ea typeface="굴림" panose="020B0600000101010101" pitchFamily="50" charset="-127"/>
              </a:rPr>
              <a:t>변수의 값이 여러 개의 독립 변수의 값이 변화함에 따라 어떻게 다르게 변화하는가를 보여주는 최적의 등식을 예측하는 통계적 기법임. 여기에는 종단적(Cross-sectional)으로도 분석이 가능하고 시계열적(Time-series)으로도 분석이 가능함. 쉬운 예로 지난 과거 30년간의 자료를 토대로 2005년 1년 동안의 맥주 판매량(종속 변수)을 예측한다고 할 때, 자료 수집이 가능한 예를 들면 30년 동안의 맥주 가격, 연중 평균 온도, 경쟁 제품인 타 주류 예를 들면, 소주나 막걸리 등의 가격, 1인당 국민 소득 등등(독립 변수)에 대한 자료를 수집하고 정리해서 (이런 방법으로 자료를 수집해서 하는 예측을 Time-Series Forecasting이라고 함) 컴퓨터를 이용해 다중 회귀 분석 통계 프로그램(예를 들면, SPSS, BMDP, TSP 등)을 돌리면 결과물인 예측 모델이 탄생하는 거죠. 바로 그 때 사용하는 통계적 기법을 다중 회귀 모델이라고 합니다. 너무 설명이 길죠? 이하에서는 대폭 줄여서 간략하게 말씀드릴게요.</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900">
                <a:solidFill>
                  <a:srgbClr val="000000"/>
                </a:solidFill>
                <a:latin typeface="굴림" panose="020B0600000101010101" pitchFamily="50" charset="-127"/>
                <a:ea typeface="굴림" panose="020B0600000101010101" pitchFamily="50" charset="-127"/>
              </a:rPr>
              <a:t> </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1000" b="1">
                <a:solidFill>
                  <a:srgbClr val="000000"/>
                </a:solidFill>
                <a:latin typeface="굴림" panose="020B0600000101010101" pitchFamily="50" charset="-127"/>
                <a:ea typeface="굴림" panose="020B0600000101010101" pitchFamily="50" charset="-127"/>
              </a:rPr>
              <a:t>3. 판별 분석(Discriminant Anaylsis): </a:t>
            </a:r>
            <a:r>
              <a:rPr lang="ko-KR" altLang="ko-KR" sz="900">
                <a:solidFill>
                  <a:srgbClr val="000000"/>
                </a:solidFill>
                <a:latin typeface="굴림" panose="020B0600000101010101" pitchFamily="50" charset="-127"/>
                <a:ea typeface="굴림" panose="020B0600000101010101" pitchFamily="50" charset="-127"/>
              </a:rPr>
              <a:t>분류된 집단간의 차이를 의미있게 설명해 줄 수 있는 독립 변수둘로 이루어진 최적 판별식을 찾기 위한 통계적 기법</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900">
                <a:solidFill>
                  <a:srgbClr val="000000"/>
                </a:solidFill>
                <a:latin typeface="굴림" panose="020B0600000101010101" pitchFamily="50" charset="-127"/>
                <a:ea typeface="굴림" panose="020B0600000101010101" pitchFamily="50" charset="-127"/>
              </a:rPr>
              <a:t> 한 개체가 어느 집단에 속하는가를 예측하는 분석으로 한개 이상의 설명(독립)변수를 가지고 집단(종속)변수에 대한 판별모형을 만든다.</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800">
                <a:solidFill>
                  <a:srgbClr val="000000"/>
                </a:solidFill>
                <a:latin typeface="굴림" panose="020B0600000101010101" pitchFamily="50" charset="-127"/>
                <a:ea typeface="굴림" panose="020B0600000101010101" pitchFamily="50" charset="-127"/>
              </a:rPr>
              <a:t> </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1000" b="1">
                <a:solidFill>
                  <a:srgbClr val="000000"/>
                </a:solidFill>
                <a:latin typeface="굴림" panose="020B0600000101010101" pitchFamily="50" charset="-127"/>
                <a:ea typeface="굴림" panose="020B0600000101010101" pitchFamily="50" charset="-127"/>
              </a:rPr>
              <a:t>4. 요인 분석(Factor Analysis): </a:t>
            </a:r>
            <a:r>
              <a:rPr lang="ko-KR" altLang="ko-KR" sz="900">
                <a:solidFill>
                  <a:srgbClr val="000000"/>
                </a:solidFill>
                <a:latin typeface="굴림" panose="020B0600000101010101" pitchFamily="50" charset="-127"/>
                <a:ea typeface="굴림" panose="020B0600000101010101" pitchFamily="50" charset="-127"/>
              </a:rPr>
              <a:t>수집된 자료에 유사한 변수들이 많이 포함되어 있을 경우 변수에 포함되어 있는 정보를 가능한 유지하면서 </a:t>
            </a:r>
            <a:r>
              <a:rPr lang="ko-KR" altLang="ko-KR" sz="900" b="1">
                <a:solidFill>
                  <a:srgbClr val="FF0000"/>
                </a:solidFill>
                <a:latin typeface="굴림" panose="020B0600000101010101" pitchFamily="50" charset="-127"/>
                <a:ea typeface="굴림" panose="020B0600000101010101" pitchFamily="50" charset="-127"/>
              </a:rPr>
              <a:t>변수의 수를 줄여 차후의 분석을 용이하게 하는 데 사용되는 기법으로</a:t>
            </a:r>
            <a:r>
              <a:rPr lang="ko-KR" altLang="ko-KR" sz="900">
                <a:solidFill>
                  <a:srgbClr val="000000"/>
                </a:solidFill>
                <a:latin typeface="굴림" panose="020B0600000101010101" pitchFamily="50" charset="-127"/>
                <a:ea typeface="굴림" panose="020B0600000101010101" pitchFamily="50" charset="-127"/>
              </a:rPr>
              <a:t>, 이 기법은 소비자들이 중요하게 생각하는 복잡한 제품/서비스의 특성/요인을 찾는데 많이 사용되고 있음. 예를 들면 세안용 비누 제품을 선택할 때 소비자들이 가장 많이 동원하는 판단 기준을 선택할 때, 여러가지 선택 기준이 있겠지만, 그러한 선택 기준들을 유사한 것들끼리 모으고 줄여 가장 중요한 기준 2개만 선택하는 경우, 즉 Positioning의 축을 선택할 때인 경우)</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900">
                <a:solidFill>
                  <a:srgbClr val="000000"/>
                </a:solidFill>
                <a:latin typeface="굴림" panose="020B0600000101010101" pitchFamily="50" charset="-127"/>
                <a:ea typeface="굴림" panose="020B0600000101010101" pitchFamily="50" charset="-127"/>
              </a:rPr>
              <a:t> </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1000" b="1">
                <a:solidFill>
                  <a:srgbClr val="000000"/>
                </a:solidFill>
                <a:latin typeface="굴림" panose="020B0600000101010101" pitchFamily="50" charset="-127"/>
                <a:ea typeface="굴림" panose="020B0600000101010101" pitchFamily="50" charset="-127"/>
              </a:rPr>
              <a:t>5. 군집 분석(Cluster Analysis): </a:t>
            </a:r>
            <a:r>
              <a:rPr lang="ko-KR" altLang="ko-KR" sz="900">
                <a:solidFill>
                  <a:srgbClr val="000000"/>
                </a:solidFill>
                <a:latin typeface="굴림" panose="020B0600000101010101" pitchFamily="50" charset="-127"/>
                <a:ea typeface="굴림" panose="020B0600000101010101" pitchFamily="50" charset="-127"/>
              </a:rPr>
              <a:t>집단을 분류하는 기법으로, (</a:t>
            </a:r>
            <a:r>
              <a:rPr lang="ko-KR" altLang="ko-KR" sz="900" b="1">
                <a:solidFill>
                  <a:srgbClr val="FF0000"/>
                </a:solidFill>
                <a:latin typeface="굴림" panose="020B0600000101010101" pitchFamily="50" charset="-127"/>
                <a:ea typeface="굴림" panose="020B0600000101010101" pitchFamily="50" charset="-127"/>
              </a:rPr>
              <a:t>동일) 집단이 (그) 집단 내에서는 유사성이 크고 (다른) 집단간에는 차이성이 (크게) 생기도록 분류하기 위한 통계적 기법</a:t>
            </a:r>
            <a:r>
              <a:rPr lang="ko-KR" altLang="ko-KR" sz="900">
                <a:solidFill>
                  <a:srgbClr val="000000"/>
                </a:solidFill>
                <a:latin typeface="굴림" panose="020B0600000101010101" pitchFamily="50" charset="-127"/>
                <a:ea typeface="굴림" panose="020B0600000101010101" pitchFamily="50" charset="-127"/>
              </a:rPr>
              <a:t>. 이 기법은 또한 위에서 말한 판별 분석과도 연관이 있음. 이 기법은 또한 마케팅에서 시장을 세분화(Segmentation) 할 때 많이 동원하는 기법임.</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900">
                <a:solidFill>
                  <a:srgbClr val="000000"/>
                </a:solidFill>
                <a:latin typeface="굴림" panose="020B0600000101010101" pitchFamily="50" charset="-127"/>
                <a:ea typeface="굴림" panose="020B0600000101010101" pitchFamily="50" charset="-127"/>
              </a:rPr>
              <a:t> </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1000" b="1">
                <a:solidFill>
                  <a:srgbClr val="000000"/>
                </a:solidFill>
                <a:latin typeface="굴림" panose="020B0600000101010101" pitchFamily="50" charset="-127"/>
                <a:ea typeface="굴림" panose="020B0600000101010101" pitchFamily="50" charset="-127"/>
              </a:rPr>
              <a:t>6. 결합 분석(Conjoint Analysis): </a:t>
            </a:r>
            <a:r>
              <a:rPr lang="ko-KR" altLang="ko-KR" sz="900">
                <a:solidFill>
                  <a:srgbClr val="000000"/>
                </a:solidFill>
                <a:latin typeface="굴림" panose="020B0600000101010101" pitchFamily="50" charset="-127"/>
                <a:ea typeface="굴림" panose="020B0600000101010101" pitchFamily="50" charset="-127"/>
              </a:rPr>
              <a:t>서로 다른 제공물(제품 또는 서비스)에 대한 응답자들의 서열화된 선호도가 각 변수와 각 변수의 상대적 중요성에 대해서 그 사람의 추론적인 효용 함수를 결정하기 위해 분해되도� 하는 통계적 기법 (즉, 이 기법은 각 속성의 중요성과 이들 속성의 가장 효과적인 조합을 결정할 수 있음.) (쉬운 예를 하나 들면, 상품이 3개 있고 각 상품은 제품의 질이 조금씩 다르고, 가격도 조금씩 다르며, 기능도 조금씩 상이한 경우, 3개의 제품은 제품 질, 가격, 기능에 대해 각각 다른 3개의 조합이 있게 되죠. 이런 경우 소비자는 자기가 판단할 때 가장 자기에게 최대의 효용을 가져다 주는 조합의 제품을 선택하려 할 것인 데 그 때 최적의 제품을 선택하기 위해 사용하는 통계적 기법을 말한다고 보면 되죠.)</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900" b="1">
                <a:solidFill>
                  <a:srgbClr val="464646"/>
                </a:solidFill>
                <a:latin typeface="돋움" panose="020B0600000101010101" pitchFamily="50" charset="-127"/>
                <a:ea typeface="돋움" panose="020B0600000101010101" pitchFamily="50" charset="-127"/>
              </a:rPr>
              <a:t>[</a:t>
            </a:r>
            <a:endParaRPr lang="ko-KR" altLang="ko-KR" sz="800">
              <a:solidFill>
                <a:srgbClr val="464646"/>
              </a:solidFill>
              <a:latin typeface="돋움" panose="020B0600000101010101" pitchFamily="50" charset="-127"/>
              <a:ea typeface="돋움" panose="020B0600000101010101" pitchFamily="50" charset="-127"/>
            </a:endParaRPr>
          </a:p>
          <a:p>
            <a:pPr lvl="0" eaLnBrk="0" fontAlgn="base" latinLnBrk="0" hangingPunct="0">
              <a:spcBef>
                <a:spcPct val="0"/>
              </a:spcBef>
              <a:spcAft>
                <a:spcPct val="0"/>
              </a:spcAft>
            </a:pPr>
            <a:r>
              <a:rPr lang="ko-KR" altLang="ko-KR" sz="800">
                <a:solidFill>
                  <a:srgbClr val="464646"/>
                </a:solidFill>
                <a:latin typeface="돋움" panose="020B0600000101010101" pitchFamily="50" charset="-127"/>
                <a:ea typeface="돋움" panose="020B0600000101010101" pitchFamily="50" charset="-127"/>
              </a:rPr>
              <a:t> </a:t>
            </a:r>
            <a:endParaRPr lang="ko-KR" altLang="ko-KR" sz="100"/>
          </a:p>
          <a:p>
            <a:pPr lvl="0" eaLnBrk="0" fontAlgn="base" latinLnBrk="0" hangingPunct="0">
              <a:spcBef>
                <a:spcPct val="0"/>
              </a:spcBef>
              <a:spcAft>
                <a:spcPct val="0"/>
              </a:spcAft>
            </a:pPr>
            <a:r>
              <a:rPr lang="ko-KR" altLang="ko-KR" sz="100">
                <a:solidFill>
                  <a:srgbClr val="464646"/>
                </a:solidFill>
                <a:latin typeface="돋움" panose="020B0600000101010101" pitchFamily="50" charset="-127"/>
                <a:ea typeface="돋움" panose="020B0600000101010101" pitchFamily="50" charset="-127"/>
              </a:rPr>
              <a:t/>
            </a:r>
            <a:br>
              <a:rPr lang="ko-KR" altLang="ko-KR" sz="100">
                <a:solidFill>
                  <a:srgbClr val="464646"/>
                </a:solidFill>
                <a:latin typeface="돋움" panose="020B0600000101010101" pitchFamily="50" charset="-127"/>
                <a:ea typeface="돋움" panose="020B0600000101010101" pitchFamily="50" charset="-127"/>
              </a:rPr>
            </a:br>
            <a:endParaRPr lang="ko-KR" altLang="ko-KR" sz="100">
              <a:solidFill>
                <a:srgbClr val="464646"/>
              </a:solidFill>
              <a:latin typeface="돋움" panose="020B0600000101010101" pitchFamily="50" charset="-127"/>
              <a:ea typeface="돋움" panose="020B0600000101010101" pitchFamily="50" charset="-127"/>
            </a:endParaRPr>
          </a:p>
        </p:txBody>
      </p:sp>
      <p:sp>
        <p:nvSpPr>
          <p:cNvPr id="14" name="TextBox 13"/>
          <p:cNvSpPr txBox="1">
            <a:spLocks noChangeAspect="1"/>
          </p:cNvSpPr>
          <p:nvPr/>
        </p:nvSpPr>
        <p:spPr>
          <a:xfrm>
            <a:off x="3441447" y="275573"/>
            <a:ext cx="3244242" cy="9242992"/>
          </a:xfrm>
          <a:prstGeom prst="rect">
            <a:avLst/>
          </a:prstGeom>
          <a:noFill/>
          <a:ln w="6350">
            <a:solidFill>
              <a:schemeClr val="tx1"/>
            </a:solidFill>
          </a:ln>
        </p:spPr>
        <p:txBody>
          <a:bodyPr wrap="square" lIns="36000" tIns="36000" rIns="36000" bIns="36000" rtlCol="0">
            <a:noAutofit/>
          </a:bodyPr>
          <a:lstStyle/>
          <a:p>
            <a:r>
              <a:rPr lang="ko-KR" altLang="en-US" sz="900" b="1" smtClean="0"/>
              <a:t>분산분석</a:t>
            </a:r>
            <a:r>
              <a:rPr lang="en-US" altLang="ko-KR" sz="900" b="1" smtClean="0"/>
              <a:t>(ANOVA)</a:t>
            </a:r>
            <a:r>
              <a:rPr lang="ko-KR" altLang="en-US" sz="900" b="1" smtClean="0"/>
              <a:t>와 공분산분석</a:t>
            </a:r>
            <a:r>
              <a:rPr lang="en-US" altLang="ko-KR" sz="900" b="1" smtClean="0"/>
              <a:t>(ANCOVA, ANOCOVA) </a:t>
            </a:r>
            <a:r>
              <a:rPr lang="ko-KR" altLang="en-US" sz="900" b="1" smtClean="0"/>
              <a:t>차이</a:t>
            </a:r>
            <a:endParaRPr lang="en-US" altLang="ko-KR" sz="900" b="1" smtClean="0"/>
          </a:p>
          <a:p>
            <a:endParaRPr lang="en-US" altLang="ko-KR" sz="900"/>
          </a:p>
          <a:p>
            <a:r>
              <a:rPr lang="ko-KR" altLang="en-US" sz="800" b="1">
                <a:solidFill>
                  <a:srgbClr val="FF0000"/>
                </a:solidFill>
                <a:latin typeface="굴림" panose="020B0600000101010101" pitchFamily="50" charset="-127"/>
                <a:ea typeface="굴림" panose="020B0600000101010101" pitchFamily="50" charset="-127"/>
              </a:rPr>
              <a:t>분산분석</a:t>
            </a:r>
            <a:r>
              <a:rPr lang="ko-KR" altLang="en-US" sz="800">
                <a:solidFill>
                  <a:srgbClr val="000000"/>
                </a:solidFill>
                <a:latin typeface="굴림" panose="020B0600000101010101" pitchFamily="50" charset="-127"/>
                <a:ea typeface="굴림" panose="020B0600000101010101" pitchFamily="50" charset="-127"/>
              </a:rPr>
              <a:t>은 </a:t>
            </a:r>
            <a:r>
              <a:rPr lang="ko-KR" altLang="en-US" sz="800">
                <a:solidFill>
                  <a:srgbClr val="000000"/>
                </a:solidFill>
                <a:latin typeface="굴림" panose="020B0600000101010101" pitchFamily="50" charset="-127"/>
                <a:ea typeface="굴림" panose="020B0600000101010101" pitchFamily="50" charset="-127"/>
              </a:rPr>
              <a:t>독립변수가 다른 </a:t>
            </a:r>
            <a:r>
              <a:rPr lang="ko-KR" altLang="en-US" sz="800" b="1">
                <a:solidFill>
                  <a:srgbClr val="000000"/>
                </a:solidFill>
                <a:latin typeface="굴림" panose="020B0600000101010101" pitchFamily="50" charset="-127"/>
                <a:ea typeface="굴림" panose="020B0600000101010101" pitchFamily="50" charset="-127"/>
              </a:rPr>
              <a:t>집단간에 종속변수값의 차이가 </a:t>
            </a:r>
            <a:r>
              <a:rPr lang="ko-KR" altLang="en-US" sz="800">
                <a:solidFill>
                  <a:srgbClr val="000000"/>
                </a:solidFill>
                <a:latin typeface="굴림" panose="020B0600000101010101" pitchFamily="50" charset="-127"/>
                <a:ea typeface="굴림" panose="020B0600000101010101" pitchFamily="50" charset="-127"/>
              </a:rPr>
              <a:t>있는지를 조사하는 방법임에 반해 </a:t>
            </a:r>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r>
              <a:rPr lang="ko-KR" altLang="en-US" sz="800" b="1">
                <a:solidFill>
                  <a:srgbClr val="FF0000"/>
                </a:solidFill>
                <a:latin typeface="굴림" panose="020B0600000101010101" pitchFamily="50" charset="-127"/>
                <a:ea typeface="굴림" panose="020B0600000101010101" pitchFamily="50" charset="-127"/>
              </a:rPr>
              <a:t>공분산분석</a:t>
            </a:r>
            <a:r>
              <a:rPr lang="ko-KR" altLang="en-US" sz="800">
                <a:solidFill>
                  <a:srgbClr val="000000"/>
                </a:solidFill>
                <a:latin typeface="굴림" panose="020B0600000101010101" pitchFamily="50" charset="-127"/>
                <a:ea typeface="굴림" panose="020B0600000101010101" pitchFamily="50" charset="-127"/>
              </a:rPr>
              <a:t>은 </a:t>
            </a:r>
            <a:r>
              <a:rPr lang="ko-KR" altLang="en-US" sz="800">
                <a:solidFill>
                  <a:srgbClr val="000000"/>
                </a:solidFill>
                <a:latin typeface="굴림" panose="020B0600000101010101" pitchFamily="50" charset="-127"/>
                <a:ea typeface="굴림" panose="020B0600000101010101" pitchFamily="50" charset="-127"/>
              </a:rPr>
              <a:t>독립변수가 종속변수에 미치는 영향을 알아보기 위해 </a:t>
            </a:r>
            <a:r>
              <a:rPr lang="ko-KR" altLang="en-US" sz="800" b="1">
                <a:solidFill>
                  <a:srgbClr val="000000"/>
                </a:solidFill>
                <a:latin typeface="굴림" panose="020B0600000101010101" pitchFamily="50" charset="-127"/>
                <a:ea typeface="굴림" panose="020B0600000101010101" pitchFamily="50" charset="-127"/>
              </a:rPr>
              <a:t>직접통제하기 어려운 외생변수</a:t>
            </a:r>
            <a:r>
              <a:rPr lang="en-US" altLang="ko-KR" sz="800" b="1">
                <a:solidFill>
                  <a:srgbClr val="000000"/>
                </a:solidFill>
                <a:latin typeface="굴림" panose="020B0600000101010101" pitchFamily="50" charset="-127"/>
                <a:ea typeface="굴림" panose="020B0600000101010101" pitchFamily="50" charset="-127"/>
              </a:rPr>
              <a:t>(</a:t>
            </a:r>
            <a:r>
              <a:rPr lang="ko-KR" altLang="en-US" sz="800" b="1">
                <a:solidFill>
                  <a:srgbClr val="000000"/>
                </a:solidFill>
                <a:latin typeface="굴림" panose="020B0600000101010101" pitchFamily="50" charset="-127"/>
                <a:ea typeface="굴림" panose="020B0600000101010101" pitchFamily="50" charset="-127"/>
              </a:rPr>
              <a:t>잠재변수</a:t>
            </a:r>
            <a:r>
              <a:rPr lang="en-US" altLang="ko-KR" sz="800" b="1">
                <a:solidFill>
                  <a:srgbClr val="000000"/>
                </a:solidFill>
                <a:latin typeface="굴림" panose="020B0600000101010101" pitchFamily="50" charset="-127"/>
                <a:ea typeface="굴림" panose="020B0600000101010101" pitchFamily="50" charset="-127"/>
              </a:rPr>
              <a:t>)</a:t>
            </a:r>
            <a:r>
              <a:rPr lang="ko-KR" altLang="en-US" sz="800" b="1">
                <a:solidFill>
                  <a:srgbClr val="000000"/>
                </a:solidFill>
                <a:latin typeface="굴림" panose="020B0600000101010101" pitchFamily="50" charset="-127"/>
                <a:ea typeface="굴림" panose="020B0600000101010101" pitchFamily="50" charset="-127"/>
              </a:rPr>
              <a:t>를 제거한 </a:t>
            </a:r>
            <a:r>
              <a:rPr lang="ko-KR" altLang="en-US" sz="800">
                <a:solidFill>
                  <a:srgbClr val="000000"/>
                </a:solidFill>
                <a:latin typeface="굴림" panose="020B0600000101010101" pitchFamily="50" charset="-127"/>
                <a:ea typeface="굴림" panose="020B0600000101010101" pitchFamily="50" charset="-127"/>
              </a:rPr>
              <a:t>후 실시하는 분석입니다</a:t>
            </a:r>
            <a:r>
              <a:rPr lang="en-US" altLang="ko-KR" sz="800">
                <a:solidFill>
                  <a:srgbClr val="000000"/>
                </a:solidFill>
                <a:latin typeface="굴림" panose="020B0600000101010101" pitchFamily="50" charset="-127"/>
                <a:ea typeface="굴림" panose="020B0600000101010101" pitchFamily="50" charset="-127"/>
              </a:rPr>
              <a:t>. </a:t>
            </a:r>
            <a:r>
              <a:rPr lang="ko-KR" altLang="en-US" sz="800">
                <a:solidFill>
                  <a:srgbClr val="000000"/>
                </a:solidFill>
                <a:latin typeface="굴림" panose="020B0600000101010101" pitchFamily="50" charset="-127"/>
                <a:ea typeface="굴림" panose="020B0600000101010101" pitchFamily="50" charset="-127"/>
              </a:rPr>
              <a:t>잠재변수가 종속변수와 상관관계가 높을수록 공분산분석을 실시해야 순수한 처치효과를 조사할 수 있습니다</a:t>
            </a:r>
            <a:r>
              <a:rPr lang="en-US" altLang="ko-KR" sz="800">
                <a:solidFill>
                  <a:srgbClr val="000000"/>
                </a:solidFill>
                <a:latin typeface="굴림" panose="020B0600000101010101" pitchFamily="50" charset="-127"/>
                <a:ea typeface="굴림" panose="020B0600000101010101" pitchFamily="50" charset="-127"/>
              </a:rPr>
              <a:t>. </a:t>
            </a:r>
            <a:r>
              <a:rPr lang="ko-KR" altLang="en-US" sz="800">
                <a:solidFill>
                  <a:srgbClr val="000000"/>
                </a:solidFill>
                <a:latin typeface="굴림" panose="020B0600000101010101" pitchFamily="50" charset="-127"/>
                <a:ea typeface="굴림" panose="020B0600000101010101" pitchFamily="50" charset="-127"/>
              </a:rPr>
              <a:t>단회귀 모델과 중회귀모델도 이런 의미에서는 공분산구조 모델의 일종이라고 할 수 있습니다</a:t>
            </a:r>
            <a:r>
              <a:rPr lang="en-US" altLang="ko-KR" sz="800">
                <a:solidFill>
                  <a:srgbClr val="000000"/>
                </a:solidFill>
                <a:latin typeface="굴림" panose="020B0600000101010101" pitchFamily="50" charset="-127"/>
                <a:ea typeface="굴림" panose="020B0600000101010101" pitchFamily="50" charset="-127"/>
              </a:rPr>
              <a:t>.</a:t>
            </a:r>
          </a:p>
          <a:p>
            <a:endParaRPr lang="en-US" altLang="ko-KR" sz="900"/>
          </a:p>
          <a:p>
            <a:r>
              <a:rPr lang="ko-KR" altLang="en-US" sz="800" b="1"/>
              <a:t>상관성</a:t>
            </a:r>
            <a:r>
              <a:rPr lang="en-US" altLang="ko-KR" sz="800" b="1"/>
              <a:t>(</a:t>
            </a:r>
            <a:r>
              <a:rPr lang="en-US" altLang="ko-KR" sz="800" b="1"/>
              <a:t>Correlation</a:t>
            </a:r>
            <a:r>
              <a:rPr lang="en-US" altLang="ko-KR" sz="800" smtClean="0">
                <a:solidFill>
                  <a:srgbClr val="000000"/>
                </a:solidFill>
                <a:latin typeface="굴림" panose="020B0600000101010101" pitchFamily="50" charset="-127"/>
                <a:ea typeface="굴림" panose="020B0600000101010101" pitchFamily="50" charset="-127"/>
              </a:rPr>
              <a:t>)</a:t>
            </a:r>
            <a:r>
              <a:rPr lang="ko-KR" altLang="en-US" sz="800" smtClean="0">
                <a:solidFill>
                  <a:srgbClr val="000000"/>
                </a:solidFill>
                <a:latin typeface="굴림" panose="020B0600000101010101" pitchFamily="50" charset="-127"/>
                <a:ea typeface="굴림" panose="020B0600000101010101" pitchFamily="50" charset="-127"/>
              </a:rPr>
              <a:t>은 </a:t>
            </a:r>
            <a:r>
              <a:rPr lang="en-US" altLang="ko-KR" sz="800">
                <a:solidFill>
                  <a:srgbClr val="000000"/>
                </a:solidFill>
                <a:latin typeface="굴림" panose="020B0600000101010101" pitchFamily="50" charset="-127"/>
                <a:ea typeface="굴림" panose="020B0600000101010101" pitchFamily="50" charset="-127"/>
              </a:rPr>
              <a:t>(</a:t>
            </a:r>
            <a:r>
              <a:rPr lang="ko-KR" altLang="en-US" sz="800">
                <a:solidFill>
                  <a:srgbClr val="000000"/>
                </a:solidFill>
                <a:latin typeface="굴림" panose="020B0600000101010101" pitchFamily="50" charset="-127"/>
                <a:ea typeface="굴림" panose="020B0600000101010101" pitchFamily="50" charset="-127"/>
              </a:rPr>
              <a:t>피어슨 상관계수 등에 의해 </a:t>
            </a:r>
            <a:r>
              <a:rPr lang="ko-KR" altLang="en-US" sz="800">
                <a:solidFill>
                  <a:srgbClr val="000000"/>
                </a:solidFill>
                <a:latin typeface="굴림" panose="020B0600000101010101" pitchFamily="50" charset="-127"/>
                <a:ea typeface="굴림" panose="020B0600000101010101" pitchFamily="50" charset="-127"/>
              </a:rPr>
              <a:t>계산되는</a:t>
            </a:r>
            <a:r>
              <a:rPr lang="en-US" altLang="ko-KR" sz="800" smtClean="0">
                <a:solidFill>
                  <a:srgbClr val="000000"/>
                </a:solidFill>
                <a:latin typeface="굴림" panose="020B0600000101010101" pitchFamily="50" charset="-127"/>
                <a:ea typeface="굴림" panose="020B0600000101010101" pitchFamily="50" charset="-127"/>
              </a:rPr>
              <a:t>)</a:t>
            </a:r>
          </a:p>
          <a:p>
            <a:r>
              <a:rPr lang="en-US" altLang="ko-KR" sz="800" smtClean="0">
                <a:solidFill>
                  <a:srgbClr val="000000"/>
                </a:solidFill>
                <a:latin typeface="굴림" panose="020B0600000101010101" pitchFamily="50" charset="-127"/>
                <a:ea typeface="굴림" panose="020B0600000101010101" pitchFamily="50" charset="-127"/>
              </a:rPr>
              <a:t>(</a:t>
            </a:r>
            <a:r>
              <a:rPr lang="en-US" altLang="ko-KR" sz="800">
                <a:solidFill>
                  <a:srgbClr val="000000"/>
                </a:solidFill>
                <a:latin typeface="굴림" panose="020B0600000101010101" pitchFamily="50" charset="-127"/>
                <a:ea typeface="굴림" panose="020B0600000101010101" pitchFamily="50" charset="-127"/>
              </a:rPr>
              <a:t>1) </a:t>
            </a:r>
            <a:r>
              <a:rPr lang="ko-KR" altLang="en-US" sz="800">
                <a:solidFill>
                  <a:srgbClr val="000000"/>
                </a:solidFill>
                <a:latin typeface="굴림" panose="020B0600000101010101" pitchFamily="50" charset="-127"/>
                <a:ea typeface="굴림" panose="020B0600000101010101" pitchFamily="50" charset="-127"/>
              </a:rPr>
              <a:t>두 변수 간의 상관정도를 </a:t>
            </a:r>
            <a:r>
              <a:rPr lang="ko-KR" altLang="en-US" sz="800">
                <a:solidFill>
                  <a:srgbClr val="000000"/>
                </a:solidFill>
                <a:latin typeface="굴림" panose="020B0600000101010101" pitchFamily="50" charset="-127"/>
                <a:ea typeface="굴림" panose="020B0600000101010101" pitchFamily="50" charset="-127"/>
              </a:rPr>
              <a:t>계산하고 </a:t>
            </a:r>
            <a:endParaRPr lang="en-US" altLang="ko-KR" sz="800" smtClean="0">
              <a:solidFill>
                <a:srgbClr val="000000"/>
              </a:solidFill>
              <a:latin typeface="굴림" panose="020B0600000101010101" pitchFamily="50" charset="-127"/>
              <a:ea typeface="굴림" panose="020B0600000101010101" pitchFamily="50" charset="-127"/>
            </a:endParaRPr>
          </a:p>
          <a:p>
            <a:r>
              <a:rPr lang="en-US" altLang="ko-KR" sz="800" smtClean="0">
                <a:solidFill>
                  <a:srgbClr val="000000"/>
                </a:solidFill>
                <a:latin typeface="굴림" panose="020B0600000101010101" pitchFamily="50" charset="-127"/>
                <a:ea typeface="굴림" panose="020B0600000101010101" pitchFamily="50" charset="-127"/>
              </a:rPr>
              <a:t>(</a:t>
            </a:r>
            <a:r>
              <a:rPr lang="en-US" altLang="ko-KR" sz="800">
                <a:solidFill>
                  <a:srgbClr val="000000"/>
                </a:solidFill>
                <a:latin typeface="굴림" panose="020B0600000101010101" pitchFamily="50" charset="-127"/>
                <a:ea typeface="굴림" panose="020B0600000101010101" pitchFamily="50" charset="-127"/>
              </a:rPr>
              <a:t>2) </a:t>
            </a:r>
            <a:r>
              <a:rPr lang="ko-KR" altLang="en-US" sz="800">
                <a:solidFill>
                  <a:srgbClr val="000000"/>
                </a:solidFill>
                <a:latin typeface="굴림" panose="020B0600000101010101" pitchFamily="50" charset="-127"/>
                <a:ea typeface="굴림" panose="020B0600000101010101" pitchFamily="50" charset="-127"/>
              </a:rPr>
              <a:t>독립변수와 종속변수를 구분하지 않는다</a:t>
            </a:r>
            <a:r>
              <a:rPr lang="en-US" altLang="ko-KR" sz="800">
                <a:solidFill>
                  <a:srgbClr val="000000"/>
                </a:solidFill>
                <a:latin typeface="굴림" panose="020B0600000101010101" pitchFamily="50" charset="-127"/>
                <a:ea typeface="굴림" panose="020B0600000101010101" pitchFamily="50" charset="-127"/>
              </a:rPr>
              <a:t>. </a:t>
            </a:r>
            <a:r>
              <a:rPr lang="ko-KR" altLang="en-US" sz="800">
                <a:solidFill>
                  <a:srgbClr val="000000"/>
                </a:solidFill>
                <a:latin typeface="굴림" panose="020B0600000101010101" pitchFamily="50" charset="-127"/>
                <a:ea typeface="굴림" panose="020B0600000101010101" pitchFamily="50" charset="-127"/>
              </a:rPr>
              <a:t>반면</a:t>
            </a:r>
            <a:r>
              <a:rPr lang="en-US" altLang="ko-KR" sz="800" smtClean="0">
                <a:solidFill>
                  <a:srgbClr val="000000"/>
                </a:solidFill>
                <a:latin typeface="굴림" panose="020B0600000101010101" pitchFamily="50" charset="-127"/>
                <a:ea typeface="굴림" panose="020B0600000101010101" pitchFamily="50" charset="-127"/>
              </a:rPr>
              <a:t>,</a:t>
            </a:r>
          </a:p>
          <a:p>
            <a:r>
              <a:rPr lang="en-US" altLang="ko-KR" sz="800">
                <a:solidFill>
                  <a:srgbClr val="000000"/>
                </a:solidFill>
                <a:latin typeface="굴림" panose="020B0600000101010101" pitchFamily="50" charset="-127"/>
                <a:ea typeface="굴림" panose="020B0600000101010101" pitchFamily="50" charset="-127"/>
              </a:rPr>
              <a:t> </a:t>
            </a:r>
            <a:endParaRPr lang="en-US" altLang="ko-KR" sz="800" smtClean="0">
              <a:solidFill>
                <a:srgbClr val="000000"/>
              </a:solidFill>
              <a:latin typeface="굴림" panose="020B0600000101010101" pitchFamily="50" charset="-127"/>
              <a:ea typeface="굴림" panose="020B0600000101010101" pitchFamily="50" charset="-127"/>
            </a:endParaRPr>
          </a:p>
          <a:p>
            <a:r>
              <a:rPr lang="ko-KR" altLang="en-US" sz="800" b="1" smtClean="0"/>
              <a:t>다중공선성</a:t>
            </a:r>
            <a:r>
              <a:rPr lang="en-US" altLang="ko-KR" sz="800" b="1" smtClean="0"/>
              <a:t>(</a:t>
            </a:r>
            <a:r>
              <a:rPr lang="en-US" altLang="ko-KR" sz="800" b="1"/>
              <a:t>multicollinearity</a:t>
            </a:r>
            <a:r>
              <a:rPr lang="en-US" altLang="ko-KR" sz="800" b="1"/>
              <a:t>)</a:t>
            </a:r>
            <a:r>
              <a:rPr lang="ko-KR" altLang="en-US" sz="800" b="1"/>
              <a:t> </a:t>
            </a:r>
            <a:endParaRPr lang="en-US" altLang="ko-KR" sz="800" b="1" smtClean="0"/>
          </a:p>
          <a:p>
            <a:r>
              <a:rPr lang="en-US" altLang="ko-KR" sz="800" smtClean="0">
                <a:solidFill>
                  <a:srgbClr val="000000"/>
                </a:solidFill>
                <a:latin typeface="굴림" panose="020B0600000101010101" pitchFamily="50" charset="-127"/>
                <a:ea typeface="굴림" panose="020B0600000101010101" pitchFamily="50" charset="-127"/>
              </a:rPr>
              <a:t>(</a:t>
            </a:r>
            <a:r>
              <a:rPr lang="en-US" altLang="ko-KR" sz="800">
                <a:solidFill>
                  <a:srgbClr val="000000"/>
                </a:solidFill>
                <a:latin typeface="굴림" panose="020B0600000101010101" pitchFamily="50" charset="-127"/>
                <a:ea typeface="굴림" panose="020B0600000101010101" pitchFamily="50" charset="-127"/>
              </a:rPr>
              <a:t>1) </a:t>
            </a:r>
            <a:r>
              <a:rPr lang="ko-KR" altLang="en-US" sz="800">
                <a:solidFill>
                  <a:srgbClr val="000000"/>
                </a:solidFill>
                <a:latin typeface="굴림" panose="020B0600000101010101" pitchFamily="50" charset="-127"/>
                <a:ea typeface="굴림" panose="020B0600000101010101" pitchFamily="50" charset="-127"/>
              </a:rPr>
              <a:t>두개 이상의 변수들 간의 상관정도를 </a:t>
            </a:r>
            <a:r>
              <a:rPr lang="ko-KR" altLang="en-US" sz="800">
                <a:solidFill>
                  <a:srgbClr val="000000"/>
                </a:solidFill>
                <a:latin typeface="굴림" panose="020B0600000101010101" pitchFamily="50" charset="-127"/>
                <a:ea typeface="굴림" panose="020B0600000101010101" pitchFamily="50" charset="-127"/>
              </a:rPr>
              <a:t>계산하고 </a:t>
            </a:r>
            <a:endParaRPr lang="en-US" altLang="ko-KR" sz="800" smtClean="0">
              <a:solidFill>
                <a:srgbClr val="000000"/>
              </a:solidFill>
              <a:latin typeface="굴림" panose="020B0600000101010101" pitchFamily="50" charset="-127"/>
              <a:ea typeface="굴림" panose="020B0600000101010101" pitchFamily="50" charset="-127"/>
            </a:endParaRPr>
          </a:p>
          <a:p>
            <a:r>
              <a:rPr lang="en-US" altLang="ko-KR" sz="800" smtClean="0">
                <a:solidFill>
                  <a:srgbClr val="000000"/>
                </a:solidFill>
                <a:latin typeface="굴림" panose="020B0600000101010101" pitchFamily="50" charset="-127"/>
                <a:ea typeface="굴림" panose="020B0600000101010101" pitchFamily="50" charset="-127"/>
              </a:rPr>
              <a:t>(</a:t>
            </a:r>
            <a:r>
              <a:rPr lang="en-US" altLang="ko-KR" sz="800">
                <a:solidFill>
                  <a:srgbClr val="000000"/>
                </a:solidFill>
                <a:latin typeface="굴림" panose="020B0600000101010101" pitchFamily="50" charset="-127"/>
                <a:ea typeface="굴림" panose="020B0600000101010101" pitchFamily="50" charset="-127"/>
              </a:rPr>
              <a:t>2) </a:t>
            </a:r>
            <a:r>
              <a:rPr lang="ko-KR" altLang="en-US" sz="800">
                <a:solidFill>
                  <a:srgbClr val="000000"/>
                </a:solidFill>
                <a:latin typeface="굴림" panose="020B0600000101010101" pitchFamily="50" charset="-127"/>
                <a:ea typeface="굴림" panose="020B0600000101010101" pitchFamily="50" charset="-127"/>
              </a:rPr>
              <a:t>독립변수들 간의 관계 </a:t>
            </a:r>
            <a:r>
              <a:rPr lang="ko-KR" altLang="en-US" sz="800">
                <a:solidFill>
                  <a:srgbClr val="000000"/>
                </a:solidFill>
                <a:latin typeface="굴림" panose="020B0600000101010101" pitchFamily="50" charset="-127"/>
                <a:ea typeface="굴림" panose="020B0600000101010101" pitchFamily="50" charset="-127"/>
              </a:rPr>
              <a:t>만을 </a:t>
            </a:r>
            <a:r>
              <a:rPr lang="ko-KR" altLang="en-US" sz="800" smtClean="0">
                <a:solidFill>
                  <a:srgbClr val="000000"/>
                </a:solidFill>
                <a:latin typeface="굴림" panose="020B0600000101010101" pitchFamily="50" charset="-127"/>
                <a:ea typeface="굴림" panose="020B0600000101010101" pitchFamily="50" charset="-127"/>
              </a:rPr>
              <a:t>고려한다</a:t>
            </a:r>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a:p>
            <a:endParaRPr lang="en-US" altLang="ko-KR" sz="800">
              <a:solidFill>
                <a:srgbClr val="000000"/>
              </a:solidFill>
              <a:latin typeface="굴림" panose="020B0600000101010101" pitchFamily="50" charset="-127"/>
              <a:ea typeface="굴림" panose="020B0600000101010101" pitchFamily="50" charset="-127"/>
            </a:endParaRPr>
          </a:p>
          <a:p>
            <a:endParaRPr lang="en-US" altLang="ko-KR" sz="800" smtClean="0">
              <a:solidFill>
                <a:srgbClr val="000000"/>
              </a:solidFill>
              <a:latin typeface="굴림" panose="020B0600000101010101" pitchFamily="50" charset="-127"/>
              <a:ea typeface="굴림" panose="020B0600000101010101" pitchFamily="50" charset="-127"/>
            </a:endParaRPr>
          </a:p>
        </p:txBody>
      </p:sp>
      <p:pic>
        <p:nvPicPr>
          <p:cNvPr id="1026" name="Picture 2" descr="http://i1.daumcdn.net/pimg/blog/p_img2/i_arrow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924675"/>
            <a:ext cx="19050" cy="28575"/>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p:cNvPicPr>
            <a:picLocks noChangeAspect="1"/>
          </p:cNvPicPr>
          <p:nvPr/>
        </p:nvPicPr>
        <p:blipFill>
          <a:blip r:embed="rId3"/>
          <a:stretch>
            <a:fillRect/>
          </a:stretch>
        </p:blipFill>
        <p:spPr>
          <a:xfrm>
            <a:off x="3585608" y="2950535"/>
            <a:ext cx="2308812" cy="2179675"/>
          </a:xfrm>
          <a:prstGeom prst="rect">
            <a:avLst/>
          </a:prstGeom>
        </p:spPr>
      </p:pic>
    </p:spTree>
    <p:extLst>
      <p:ext uri="{BB962C8B-B14F-4D97-AF65-F5344CB8AC3E}">
        <p14:creationId xmlns:p14="http://schemas.microsoft.com/office/powerpoint/2010/main" val="1304564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w="6350">
          <a:solidFill>
            <a:schemeClr val="tx1"/>
          </a:solidFill>
        </a:ln>
      </a:spPr>
      <a:bodyPr wrap="square" lIns="0" tIns="0" rIns="0" bIns="0" rtlCol="0">
        <a:noAutofit/>
      </a:bodyPr>
      <a:lstStyle>
        <a:defPPr>
          <a:defRPr sz="9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5542</TotalTime>
  <Words>3813</Words>
  <Application>Microsoft Office PowerPoint</Application>
  <PresentationFormat>A4 용지(210x297mm)</PresentationFormat>
  <Paragraphs>588</Paragraphs>
  <Slides>10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굴림</vt:lpstr>
      <vt:lpstr>돋움</vt:lpstr>
      <vt:lpstr>맑은 고딕</vt:lpstr>
      <vt:lpstr>휴먼엑스포</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최재혁</dc:creator>
  <cp:lastModifiedBy>최재혁</cp:lastModifiedBy>
  <cp:revision>75</cp:revision>
  <dcterms:created xsi:type="dcterms:W3CDTF">2016-06-08T05:31:15Z</dcterms:created>
  <dcterms:modified xsi:type="dcterms:W3CDTF">2016-07-07T07:46:09Z</dcterms:modified>
</cp:coreProperties>
</file>