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9" r:id="rId4"/>
    <p:sldId id="264" r:id="rId5"/>
    <p:sldId id="263" r:id="rId6"/>
    <p:sldId id="257" r:id="rId7"/>
    <p:sldId id="258" r:id="rId8"/>
    <p:sldId id="260" r:id="rId9"/>
    <p:sldId id="266" r:id="rId10"/>
    <p:sldId id="261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5084-F8BE-456D-880D-F7FDC925F953}" type="datetimeFigureOut">
              <a:rPr lang="ko-KR" altLang="en-US" smtClean="0"/>
              <a:pPr/>
              <a:t>2013-12-01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D3E7-6956-418B-B714-6FDF6EE92A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5084-F8BE-456D-880D-F7FDC925F953}" type="datetimeFigureOut">
              <a:rPr lang="ko-KR" altLang="en-US" smtClean="0"/>
              <a:pPr/>
              <a:t>2013-12-01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D3E7-6956-418B-B714-6FDF6EE92A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5084-F8BE-456D-880D-F7FDC925F953}" type="datetimeFigureOut">
              <a:rPr lang="ko-KR" altLang="en-US" smtClean="0"/>
              <a:pPr/>
              <a:t>2013-12-01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D3E7-6956-418B-B714-6FDF6EE92A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5084-F8BE-456D-880D-F7FDC925F953}" type="datetimeFigureOut">
              <a:rPr lang="ko-KR" altLang="en-US" smtClean="0"/>
              <a:pPr/>
              <a:t>2013-12-01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D3E7-6956-418B-B714-6FDF6EE92A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5084-F8BE-456D-880D-F7FDC925F953}" type="datetimeFigureOut">
              <a:rPr lang="ko-KR" altLang="en-US" smtClean="0"/>
              <a:pPr/>
              <a:t>2013-12-01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D3E7-6956-418B-B714-6FDF6EE92A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5084-F8BE-456D-880D-F7FDC925F953}" type="datetimeFigureOut">
              <a:rPr lang="ko-KR" altLang="en-US" smtClean="0"/>
              <a:pPr/>
              <a:t>2013-12-01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D3E7-6956-418B-B714-6FDF6EE92A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5084-F8BE-456D-880D-F7FDC925F953}" type="datetimeFigureOut">
              <a:rPr lang="ko-KR" altLang="en-US" smtClean="0"/>
              <a:pPr/>
              <a:t>2013-12-01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D3E7-6956-418B-B714-6FDF6EE92A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5084-F8BE-456D-880D-F7FDC925F953}" type="datetimeFigureOut">
              <a:rPr lang="ko-KR" altLang="en-US" smtClean="0"/>
              <a:pPr/>
              <a:t>2013-12-01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D3E7-6956-418B-B714-6FDF6EE92A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5084-F8BE-456D-880D-F7FDC925F953}" type="datetimeFigureOut">
              <a:rPr lang="ko-KR" altLang="en-US" smtClean="0"/>
              <a:pPr/>
              <a:t>2013-12-01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D3E7-6956-418B-B714-6FDF6EE92A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5084-F8BE-456D-880D-F7FDC925F953}" type="datetimeFigureOut">
              <a:rPr lang="ko-KR" altLang="en-US" smtClean="0"/>
              <a:pPr/>
              <a:t>2013-12-01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D3E7-6956-418B-B714-6FDF6EE92A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5084-F8BE-456D-880D-F7FDC925F953}" type="datetimeFigureOut">
              <a:rPr lang="ko-KR" altLang="en-US" smtClean="0"/>
              <a:pPr/>
              <a:t>2013-12-01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D3E7-6956-418B-B714-6FDF6EE92A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25084-F8BE-456D-880D-F7FDC925F953}" type="datetimeFigureOut">
              <a:rPr lang="ko-KR" altLang="en-US" smtClean="0"/>
              <a:pPr/>
              <a:t>2013-12-01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BD3E7-6956-418B-B714-6FDF6EE92A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arlie17@gumi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VHDL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1560" y="3284984"/>
            <a:ext cx="7992888" cy="2952328"/>
          </a:xfrm>
          <a:ln w="127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200" dirty="0" smtClean="0">
                <a:solidFill>
                  <a:schemeClr val="tx1"/>
                </a:solidFill>
              </a:rPr>
              <a:t>1) </a:t>
            </a:r>
            <a:r>
              <a:rPr lang="ko-KR" altLang="en-US" sz="1200" dirty="0" smtClean="0">
                <a:solidFill>
                  <a:schemeClr val="tx1"/>
                </a:solidFill>
              </a:rPr>
              <a:t>시험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이론시험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시험시간 </a:t>
            </a:r>
            <a:r>
              <a:rPr lang="en-US" altLang="ko-KR" sz="1200" dirty="0" smtClean="0">
                <a:solidFill>
                  <a:schemeClr val="tx1"/>
                </a:solidFill>
              </a:rPr>
              <a:t>	: A</a:t>
            </a:r>
            <a:r>
              <a:rPr lang="ko-KR" altLang="en-US" sz="1200" dirty="0" smtClean="0">
                <a:solidFill>
                  <a:schemeClr val="tx1"/>
                </a:solidFill>
              </a:rPr>
              <a:t>반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– 10:00 ~ 10:50</a:t>
            </a:r>
          </a:p>
          <a:p>
            <a:pPr algn="l"/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	: B/C</a:t>
            </a:r>
            <a:r>
              <a:rPr lang="ko-KR" altLang="en-US" sz="1200" dirty="0" smtClean="0">
                <a:solidFill>
                  <a:schemeClr val="tx1"/>
                </a:solidFill>
              </a:rPr>
              <a:t>반 </a:t>
            </a:r>
            <a:r>
              <a:rPr lang="en-US" altLang="ko-KR" sz="1200" dirty="0" smtClean="0">
                <a:solidFill>
                  <a:schemeClr val="tx1"/>
                </a:solidFill>
              </a:rPr>
              <a:t>– 15:30 ~ 16:20</a:t>
            </a:r>
          </a:p>
          <a:p>
            <a:pPr algn="l"/>
            <a:r>
              <a:rPr lang="en-US" altLang="ko-KR" sz="1200" dirty="0" smtClean="0">
                <a:solidFill>
                  <a:schemeClr val="tx1"/>
                </a:solidFill>
              </a:rPr>
              <a:t>2) Test K</a:t>
            </a:r>
            <a:r>
              <a:rPr lang="en-US" altLang="ko-KR" sz="1200" dirty="0" smtClean="0">
                <a:solidFill>
                  <a:schemeClr val="tx1"/>
                </a:solidFill>
              </a:rPr>
              <a:t>it</a:t>
            </a:r>
            <a:r>
              <a:rPr lang="ko-KR" altLang="en-US" sz="1200" dirty="0" smtClean="0">
                <a:solidFill>
                  <a:schemeClr val="tx1"/>
                </a:solidFill>
              </a:rPr>
              <a:t>로 프로그램 </a:t>
            </a:r>
            <a:r>
              <a:rPr lang="en-US" altLang="ko-KR" sz="1200" dirty="0" smtClean="0">
                <a:solidFill>
                  <a:schemeClr val="tx1"/>
                </a:solidFill>
              </a:rPr>
              <a:t>Write</a:t>
            </a:r>
            <a:r>
              <a:rPr lang="ko-KR" altLang="en-US" sz="1200" dirty="0" smtClean="0">
                <a:solidFill>
                  <a:schemeClr val="tx1"/>
                </a:solidFill>
              </a:rPr>
              <a:t>하여 출력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검사를 받을 사람은 시험종료 후 검사를 받도록 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sz="1200" dirty="0" smtClean="0">
                <a:solidFill>
                  <a:schemeClr val="tx1"/>
                </a:solidFill>
              </a:rPr>
              <a:t>	Kit </a:t>
            </a:r>
            <a:r>
              <a:rPr lang="ko-KR" altLang="en-US" sz="1200" dirty="0" smtClean="0">
                <a:solidFill>
                  <a:schemeClr val="tx1"/>
                </a:solidFill>
              </a:rPr>
              <a:t>검사 </a:t>
            </a:r>
            <a:r>
              <a:rPr lang="en-US" altLang="ko-KR" sz="1200" dirty="0" smtClean="0">
                <a:solidFill>
                  <a:schemeClr val="tx1"/>
                </a:solidFill>
              </a:rPr>
              <a:t>	: A</a:t>
            </a:r>
            <a:r>
              <a:rPr lang="ko-KR" altLang="en-US" sz="1200" dirty="0" smtClean="0">
                <a:solidFill>
                  <a:schemeClr val="tx1"/>
                </a:solidFill>
              </a:rPr>
              <a:t>반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– 11:00 ~ 12:00</a:t>
            </a:r>
          </a:p>
          <a:p>
            <a:pPr algn="l"/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	: B/C</a:t>
            </a:r>
            <a:r>
              <a:rPr lang="ko-KR" altLang="en-US" sz="1200" dirty="0" smtClean="0">
                <a:solidFill>
                  <a:schemeClr val="tx1"/>
                </a:solidFill>
              </a:rPr>
              <a:t>반 </a:t>
            </a:r>
            <a:r>
              <a:rPr lang="en-US" altLang="ko-KR" sz="1200" dirty="0" smtClean="0">
                <a:solidFill>
                  <a:schemeClr val="tx1"/>
                </a:solidFill>
              </a:rPr>
              <a:t>– 16:30 ~ 17:20</a:t>
            </a:r>
          </a:p>
          <a:p>
            <a:pPr algn="l"/>
            <a:r>
              <a:rPr lang="en-US" altLang="ko-KR" sz="1200" dirty="0" smtClean="0">
                <a:solidFill>
                  <a:schemeClr val="tx1"/>
                </a:solidFill>
              </a:rPr>
              <a:t>3) </a:t>
            </a:r>
            <a:r>
              <a:rPr lang="ko-KR" altLang="en-US" sz="1200" dirty="0" smtClean="0">
                <a:solidFill>
                  <a:schemeClr val="tx1"/>
                </a:solidFill>
              </a:rPr>
              <a:t>검사와 별도로 </a:t>
            </a:r>
            <a:r>
              <a:rPr lang="ko-KR" altLang="en-US" sz="1200" dirty="0" smtClean="0">
                <a:solidFill>
                  <a:schemeClr val="tx1"/>
                </a:solidFill>
              </a:rPr>
              <a:t>작성한 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프로그램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프로젝트 폴더 전부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하나도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빼지말고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은 지정된 시간까지 메일로 송부합니다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ko-KR" altLang="en-US" sz="1200" dirty="0" smtClean="0">
                <a:solidFill>
                  <a:schemeClr val="tx1"/>
                </a:solidFill>
              </a:rPr>
              <a:t>제출제한 시간을 어</a:t>
            </a:r>
            <a:r>
              <a:rPr lang="ko-KR" altLang="en-US" sz="1200" dirty="0" smtClean="0">
                <a:solidFill>
                  <a:schemeClr val="tx1"/>
                </a:solidFill>
              </a:rPr>
              <a:t>긴</a:t>
            </a:r>
            <a:r>
              <a:rPr lang="ko-KR" altLang="en-US" sz="1200" dirty="0" smtClean="0">
                <a:solidFill>
                  <a:schemeClr val="tx1"/>
                </a:solidFill>
              </a:rPr>
              <a:t> 메일은 제출하지 않은 것으로 간주함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</a:p>
          <a:p>
            <a:pPr algn="l"/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</a:t>
            </a:r>
            <a:r>
              <a:rPr lang="ko-KR" altLang="en-US" sz="1200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경우 원본</a:t>
            </a:r>
            <a:r>
              <a:rPr lang="en-US" altLang="ko-KR" sz="1200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1200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사본 모두 미제출로 처리함을 꼭 인지하고 본인이 작성한 파일만 제출할 수 있도록 합니다</a:t>
            </a:r>
            <a:r>
              <a:rPr lang="en-US" altLang="ko-KR" sz="1200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l"/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※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파일명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본인이름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학번</a:t>
            </a:r>
            <a:r>
              <a:rPr lang="en-US" altLang="ko-KR" sz="1200" dirty="0" smtClean="0">
                <a:solidFill>
                  <a:schemeClr val="tx1"/>
                </a:solidFill>
              </a:rPr>
              <a:t>.zip</a:t>
            </a:r>
            <a:r>
              <a:rPr lang="ko-KR" altLang="en-US" sz="1200" dirty="0" smtClean="0">
                <a:solidFill>
                  <a:schemeClr val="tx1"/>
                </a:solidFill>
              </a:rPr>
              <a:t>으로 압축 후 </a:t>
            </a:r>
            <a:r>
              <a:rPr lang="en-US" altLang="ko-KR" sz="1200" dirty="0" smtClean="0">
                <a:solidFill>
                  <a:schemeClr val="tx1"/>
                </a:solidFill>
                <a:hlinkClick r:id="rId2"/>
              </a:rPr>
              <a:t>karlie17@gumi.ac.kr</a:t>
            </a:r>
            <a:r>
              <a:rPr lang="ko-KR" altLang="en-US" sz="1200" dirty="0" smtClean="0">
                <a:solidFill>
                  <a:schemeClr val="tx1"/>
                </a:solidFill>
              </a:rPr>
              <a:t>로 송부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200" dirty="0" smtClean="0">
                <a:solidFill>
                  <a:schemeClr val="tx1"/>
                </a:solidFill>
              </a:rPr>
              <a:t>    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※ </a:t>
            </a:r>
            <a:r>
              <a:rPr lang="ko-KR" altLang="en-US" sz="1200" dirty="0" smtClean="0">
                <a:solidFill>
                  <a:schemeClr val="tx1"/>
                </a:solidFill>
              </a:rPr>
              <a:t>제출제한 시간 </a:t>
            </a:r>
            <a:r>
              <a:rPr lang="en-US" altLang="ko-KR" sz="1200" dirty="0" smtClean="0">
                <a:solidFill>
                  <a:schemeClr val="tx1"/>
                </a:solidFill>
              </a:rPr>
              <a:t>: 2013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12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화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21</a:t>
            </a:r>
            <a:r>
              <a:rPr lang="ko-KR" altLang="en-US" sz="1200" dirty="0" smtClean="0">
                <a:solidFill>
                  <a:schemeClr val="tx1"/>
                </a:solidFill>
              </a:rPr>
              <a:t>시까지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※ </a:t>
            </a:r>
            <a:r>
              <a:rPr lang="ko-KR" altLang="en-US" sz="1200" dirty="0" smtClean="0">
                <a:solidFill>
                  <a:schemeClr val="tx1"/>
                </a:solidFill>
              </a:rPr>
              <a:t>제출한 </a:t>
            </a:r>
            <a:r>
              <a:rPr lang="en-US" altLang="ko-KR" sz="1200" dirty="0" smtClean="0">
                <a:solidFill>
                  <a:schemeClr val="tx1"/>
                </a:solidFill>
              </a:rPr>
              <a:t>report</a:t>
            </a:r>
            <a:r>
              <a:rPr lang="ko-KR" altLang="en-US" sz="1200" dirty="0" smtClean="0">
                <a:solidFill>
                  <a:schemeClr val="tx1"/>
                </a:solidFill>
              </a:rPr>
              <a:t>가 수신 확인이 되었는지 기말기간 후 반드시 확인합니다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문제가 있을 시 연락할 것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	010-5544-8215 (</a:t>
            </a:r>
            <a:r>
              <a:rPr lang="ko-KR" altLang="en-US" sz="1200" dirty="0" smtClean="0">
                <a:solidFill>
                  <a:schemeClr val="tx1"/>
                </a:solidFill>
              </a:rPr>
              <a:t>권영경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1800" dirty="0" smtClean="0"/>
              <a:t>가능한 작은 단위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프로젝트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로 프로그래밍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여러 개의 </a:t>
            </a:r>
            <a:r>
              <a:rPr lang="en-US" altLang="ko-KR" sz="1600" dirty="0" smtClean="0"/>
              <a:t>Entity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component</a:t>
            </a:r>
            <a:r>
              <a:rPr lang="ko-KR" altLang="en-US" sz="1600" dirty="0" smtClean="0"/>
              <a:t>로 삽입하여 설계한다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  - component </a:t>
            </a:r>
            <a:r>
              <a:rPr lang="ko-KR" altLang="en-US" sz="1600" dirty="0" smtClean="0"/>
              <a:t>삽입 후 </a:t>
            </a:r>
            <a:r>
              <a:rPr lang="en-US" altLang="ko-KR" sz="1600" dirty="0" smtClean="0"/>
              <a:t>Structure(</a:t>
            </a:r>
            <a:r>
              <a:rPr lang="ko-KR" altLang="en-US" sz="1600" dirty="0" smtClean="0"/>
              <a:t>구조적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표현을 통한 </a:t>
            </a:r>
            <a:r>
              <a:rPr lang="en-US" altLang="ko-KR" sz="1600" dirty="0" smtClean="0"/>
              <a:t>port map</a:t>
            </a:r>
            <a:r>
              <a:rPr lang="ko-KR" altLang="en-US" sz="1600" dirty="0" smtClean="0"/>
              <a:t>을 활용한다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우선처리 사항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400" dirty="0" smtClean="0"/>
              <a:t>   (1) AND_OR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Component</a:t>
            </a:r>
            <a:r>
              <a:rPr lang="ko-KR" altLang="en-US" sz="1400" dirty="0" smtClean="0"/>
              <a:t>로 사용된 </a:t>
            </a:r>
            <a:r>
              <a:rPr lang="en-US" altLang="ko-KR" sz="1400" dirty="0" smtClean="0"/>
              <a:t>AND, OR Entity</a:t>
            </a:r>
            <a:r>
              <a:rPr lang="ko-KR" altLang="en-US" sz="1400" dirty="0" smtClean="0"/>
              <a:t>의 선언 및 </a:t>
            </a:r>
            <a:r>
              <a:rPr lang="en-US" altLang="ko-KR" sz="1400" dirty="0" smtClean="0"/>
              <a:t>Compile</a:t>
            </a:r>
            <a:r>
              <a:rPr lang="ko-KR" altLang="en-US" sz="1400" dirty="0" smtClean="0"/>
              <a:t>이 선행되어야 한다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r>
              <a:rPr lang="en-US" altLang="ko-KR" sz="1400" dirty="0" smtClean="0"/>
              <a:t>   (2) AND_OR Entity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Compile </a:t>
            </a:r>
            <a:r>
              <a:rPr lang="ko-KR" altLang="en-US" sz="1400" dirty="0" smtClean="0"/>
              <a:t>시 </a:t>
            </a:r>
            <a:r>
              <a:rPr lang="en-US" altLang="ko-KR" sz="1400" dirty="0" smtClean="0"/>
              <a:t>AND, OR</a:t>
            </a:r>
            <a:r>
              <a:rPr lang="ko-KR" altLang="en-US" sz="1400" dirty="0" smtClean="0"/>
              <a:t>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선언한 </a:t>
            </a:r>
            <a:r>
              <a:rPr lang="en-US" altLang="ko-KR" sz="1400" dirty="0" smtClean="0"/>
              <a:t>VHD </a:t>
            </a:r>
            <a:r>
              <a:rPr lang="ko-KR" altLang="en-US" sz="1400" dirty="0" smtClean="0"/>
              <a:t>파일을 프로젝트에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삽입해야 한다</a:t>
            </a:r>
            <a:r>
              <a:rPr lang="en-US" altLang="ko-KR" sz="1400" dirty="0" smtClean="0"/>
              <a:t>.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VHDL </a:t>
            </a:r>
            <a:r>
              <a:rPr lang="ko-KR" altLang="en-US" dirty="0" smtClean="0"/>
              <a:t>표현 고려사항</a:t>
            </a:r>
            <a:endParaRPr lang="ko-KR" altLang="en-US" dirty="0"/>
          </a:p>
        </p:txBody>
      </p:sp>
      <p:grpSp>
        <p:nvGrpSpPr>
          <p:cNvPr id="70" name="그룹 69"/>
          <p:cNvGrpSpPr/>
          <p:nvPr/>
        </p:nvGrpSpPr>
        <p:grpSpPr>
          <a:xfrm>
            <a:off x="1691680" y="2761183"/>
            <a:ext cx="6029109" cy="2179985"/>
            <a:chOff x="1691680" y="2996952"/>
            <a:chExt cx="6029109" cy="2179985"/>
          </a:xfrm>
        </p:grpSpPr>
        <p:sp>
          <p:nvSpPr>
            <p:cNvPr id="46" name="한쪽 모서리가 둥근 사각형 45"/>
            <p:cNvSpPr/>
            <p:nvPr/>
          </p:nvSpPr>
          <p:spPr>
            <a:xfrm>
              <a:off x="2339752" y="2996952"/>
              <a:ext cx="4752528" cy="1872208"/>
            </a:xfrm>
            <a:prstGeom prst="round1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2555776" y="3481263"/>
              <a:ext cx="1656184" cy="100811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87824" y="3697287"/>
              <a:ext cx="864096" cy="5760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148064" y="3481263"/>
              <a:ext cx="1656184" cy="100811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580112" y="3697287"/>
              <a:ext cx="864096" cy="5760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2051720" y="3841303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2051720" y="4129335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3851920" y="3841303"/>
              <a:ext cx="17281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57" idx="3"/>
            </p:cNvCxnSpPr>
            <p:nvPr/>
          </p:nvCxnSpPr>
          <p:spPr>
            <a:xfrm flipV="1">
              <a:off x="2118400" y="4129335"/>
              <a:ext cx="3461712" cy="585937"/>
            </a:xfrm>
            <a:prstGeom prst="bentConnector3">
              <a:avLst>
                <a:gd name="adj1" fmla="val 7517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21" idx="3"/>
            </p:cNvCxnSpPr>
            <p:nvPr/>
          </p:nvCxnSpPr>
          <p:spPr>
            <a:xfrm>
              <a:off x="6444208" y="3985319"/>
              <a:ext cx="8640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691680" y="3677542"/>
              <a:ext cx="4283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DA</a:t>
              </a:r>
              <a:endParaRPr lang="ko-KR" altLang="en-US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91680" y="3985319"/>
              <a:ext cx="4283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DB</a:t>
              </a:r>
              <a:endParaRPr lang="ko-KR" alt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12528" y="3577086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</a:t>
              </a:r>
              <a:endParaRPr lang="ko-KR" alt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626954" y="4081142"/>
              <a:ext cx="288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B</a:t>
              </a:r>
              <a:endParaRPr lang="ko-KR" alt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41472" y="3591245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X</a:t>
              </a:r>
              <a:endParaRPr lang="ko-KR" alt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220072" y="3586482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C</a:t>
              </a:r>
              <a:endParaRPr lang="ko-KR" alt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24339" y="4076249"/>
              <a:ext cx="312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D</a:t>
              </a:r>
              <a:endParaRPr lang="ko-KR" alt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44208" y="3730628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Y</a:t>
              </a:r>
              <a:endParaRPr lang="ko-KR" alt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91680" y="4561383"/>
              <a:ext cx="4267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DC</a:t>
              </a:r>
              <a:endParaRPr lang="ko-KR" alt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308304" y="3841303"/>
              <a:ext cx="4124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DZ</a:t>
              </a:r>
              <a:endParaRPr lang="ko-KR" alt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83968" y="3577086"/>
              <a:ext cx="7978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S_Temp</a:t>
              </a:r>
              <a:endParaRPr lang="ko-KR" alt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55776" y="3174876"/>
              <a:ext cx="1579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/>
                <a:t>사례화명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: ANDG</a:t>
              </a:r>
              <a:endParaRPr lang="ko-KR" altLang="en-US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38569" y="3174876"/>
              <a:ext cx="1440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/>
                <a:t>사례화명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: ORG</a:t>
              </a:r>
              <a:endParaRPr lang="ko-KR" alt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51920" y="4869160"/>
              <a:ext cx="16946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Entity</a:t>
              </a:r>
              <a:r>
                <a:rPr lang="ko-KR" altLang="en-US" sz="1400" dirty="0" smtClean="0"/>
                <a:t>명 </a:t>
              </a:r>
              <a:r>
                <a:rPr lang="en-US" altLang="ko-KR" sz="1400" dirty="0" smtClean="0"/>
                <a:t>: AND_OR</a:t>
              </a:r>
              <a:endParaRPr lang="ko-KR" altLang="en-US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987825" y="3759423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Entity</a:t>
              </a:r>
              <a:r>
                <a:rPr lang="ko-KR" altLang="en-US" sz="1200" dirty="0" smtClean="0"/>
                <a:t>명 </a:t>
              </a:r>
              <a:r>
                <a:rPr lang="en-US" altLang="ko-KR" sz="1200" dirty="0" smtClean="0"/>
                <a:t>:</a:t>
              </a:r>
            </a:p>
            <a:p>
              <a:pPr algn="ctr"/>
              <a:r>
                <a:rPr lang="en-US" altLang="ko-KR" sz="1200" dirty="0" smtClean="0"/>
                <a:t>AND_2</a:t>
              </a:r>
              <a:endParaRPr lang="ko-KR" alt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80112" y="3759423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Entity</a:t>
              </a:r>
              <a:r>
                <a:rPr lang="ko-KR" altLang="en-US" sz="1200" dirty="0" smtClean="0"/>
                <a:t>명 </a:t>
              </a:r>
              <a:r>
                <a:rPr lang="en-US" altLang="ko-KR" sz="1200" dirty="0" smtClean="0"/>
                <a:t>:</a:t>
              </a:r>
            </a:p>
            <a:p>
              <a:pPr algn="ctr"/>
              <a:r>
                <a:rPr lang="en-US" altLang="ko-KR" sz="1200" dirty="0" smtClean="0"/>
                <a:t>OR_2</a:t>
              </a:r>
              <a:endParaRPr lang="ko-KR" altLang="en-US" sz="1200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sz="1600" dirty="0" smtClean="0"/>
              <a:t>Component</a:t>
            </a:r>
            <a:r>
              <a:rPr lang="ko-KR" altLang="en-US" sz="1600" dirty="0" smtClean="0"/>
              <a:t> 사례화 방법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400" dirty="0" smtClean="0"/>
              <a:t>   (1) </a:t>
            </a:r>
            <a:r>
              <a:rPr lang="ko-KR" altLang="en-US" sz="1400" dirty="0" smtClean="0"/>
              <a:t>위치 결합 </a:t>
            </a:r>
            <a:r>
              <a:rPr lang="en-US" altLang="ko-KR" sz="1400" dirty="0" smtClean="0"/>
              <a:t>: Component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port </a:t>
            </a:r>
            <a:r>
              <a:rPr lang="ko-KR" altLang="en-US" sz="1400" dirty="0" smtClean="0"/>
              <a:t>선언 순서대로 </a:t>
            </a:r>
            <a:r>
              <a:rPr lang="en-US" altLang="ko-KR" sz="1400" dirty="0" smtClean="0"/>
              <a:t>Entity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port</a:t>
            </a:r>
            <a:r>
              <a:rPr lang="ko-KR" altLang="en-US" sz="1400" dirty="0" smtClean="0"/>
              <a:t>를 결합하는 방법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   (2) </a:t>
            </a:r>
            <a:r>
              <a:rPr lang="ko-KR" altLang="en-US" sz="1400" dirty="0" smtClean="0"/>
              <a:t>이름 결합 </a:t>
            </a:r>
            <a:r>
              <a:rPr lang="en-US" altLang="ko-KR" sz="1400" dirty="0" smtClean="0"/>
              <a:t>: Component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port </a:t>
            </a:r>
            <a:r>
              <a:rPr lang="ko-KR" altLang="en-US" sz="1400" dirty="0" smtClean="0"/>
              <a:t>선언 순서와 상관없이 각 </a:t>
            </a:r>
            <a:r>
              <a:rPr lang="en-US" altLang="ko-KR" sz="1400" dirty="0" smtClean="0"/>
              <a:t>port</a:t>
            </a:r>
            <a:r>
              <a:rPr lang="ko-KR" altLang="en-US" sz="1400" dirty="0" smtClean="0"/>
              <a:t>의 이름과 이름을 직접적으로 결합하는 방법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   (3) Component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Component</a:t>
            </a:r>
            <a:r>
              <a:rPr lang="ko-KR" altLang="en-US" sz="1400" dirty="0" smtClean="0"/>
              <a:t>의 결합 시 임시적으로 사용되는 신호선이 있으면 </a:t>
            </a:r>
            <a:r>
              <a:rPr lang="en-US" altLang="ko-KR" sz="1400" dirty="0" smtClean="0"/>
              <a:t>Architecture </a:t>
            </a:r>
            <a:r>
              <a:rPr lang="ko-KR" altLang="en-US" sz="1400" dirty="0" smtClean="0"/>
              <a:t>의 선언부에서 반드시 </a:t>
            </a:r>
            <a:r>
              <a:rPr lang="en-US" altLang="ko-KR" sz="1400" dirty="0" smtClean="0"/>
              <a:t>Signal</a:t>
            </a:r>
            <a:r>
              <a:rPr lang="ko-KR" altLang="en-US" sz="1400" dirty="0" smtClean="0"/>
              <a:t>로 선언을 해야 한다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r>
              <a:rPr lang="en-US" altLang="ko-KR" sz="1400" dirty="0" smtClean="0"/>
              <a:t>   (4) </a:t>
            </a:r>
            <a:r>
              <a:rPr lang="ko-KR" altLang="en-US" sz="1400" dirty="0" smtClean="0"/>
              <a:t>현재 수업시간에는 대부분 위치 결합 방법을 사용하였음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611560" y="3429000"/>
            <a:ext cx="7989515" cy="2628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VHDL </a:t>
            </a:r>
            <a:r>
              <a:rPr lang="ko-KR" altLang="en-US" dirty="0" smtClean="0"/>
              <a:t>표현 고려사항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683568" y="3501008"/>
            <a:ext cx="7776865" cy="2492994"/>
            <a:chOff x="251520" y="4581126"/>
            <a:chExt cx="7776865" cy="1400658"/>
          </a:xfrm>
        </p:grpSpPr>
        <p:sp>
          <p:nvSpPr>
            <p:cNvPr id="30" name="TextBox 29"/>
            <p:cNvSpPr txBox="1"/>
            <p:nvPr/>
          </p:nvSpPr>
          <p:spPr>
            <a:xfrm>
              <a:off x="251520" y="4581128"/>
              <a:ext cx="3127203" cy="1400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앞 슬라이드 블록도의 </a:t>
              </a:r>
              <a:r>
                <a:rPr lang="en-US" altLang="ko-KR" sz="1200" dirty="0" smtClean="0"/>
                <a:t>VHDL Code)</a:t>
              </a:r>
            </a:p>
            <a:p>
              <a:pPr>
                <a:buNone/>
              </a:pPr>
              <a:r>
                <a:rPr lang="en-US" altLang="ko-KR" sz="1200" dirty="0" smtClean="0"/>
                <a:t>Library IEEE; Use IEEE.std_logic_1164.all;</a:t>
              </a:r>
            </a:p>
            <a:p>
              <a:pPr>
                <a:buNone/>
              </a:pPr>
              <a:r>
                <a:rPr lang="en-US" altLang="ko-KR" sz="1200" dirty="0" smtClean="0"/>
                <a:t>Entity AND_OR Is</a:t>
              </a:r>
            </a:p>
            <a:p>
              <a:pPr>
                <a:buNone/>
              </a:pPr>
              <a:r>
                <a:rPr lang="en-US" altLang="ko-KR" sz="1200" dirty="0" smtClean="0"/>
                <a:t>     port(DA, DB, DC	: In </a:t>
              </a:r>
              <a:r>
                <a:rPr lang="en-US" altLang="ko-KR" sz="1200" dirty="0" err="1" smtClean="0"/>
                <a:t>std_logic</a:t>
              </a:r>
              <a:r>
                <a:rPr lang="en-US" altLang="ko-KR" sz="1200" dirty="0" smtClean="0"/>
                <a:t>;</a:t>
              </a:r>
            </a:p>
            <a:p>
              <a:pPr>
                <a:buNone/>
              </a:pPr>
              <a:r>
                <a:rPr lang="en-US" altLang="ko-KR" sz="1200" dirty="0" smtClean="0"/>
                <a:t>            DZ		: Out </a:t>
              </a:r>
              <a:r>
                <a:rPr lang="en-US" altLang="ko-KR" sz="1200" dirty="0" err="1" smtClean="0"/>
                <a:t>std_logic</a:t>
              </a:r>
              <a:r>
                <a:rPr lang="en-US" altLang="ko-KR" sz="1200" dirty="0" smtClean="0"/>
                <a:t>);</a:t>
              </a:r>
            </a:p>
            <a:p>
              <a:pPr>
                <a:buNone/>
              </a:pPr>
              <a:r>
                <a:rPr lang="en-US" altLang="ko-KR" sz="1200" dirty="0" smtClean="0"/>
                <a:t>End AD_OR;</a:t>
              </a:r>
            </a:p>
            <a:p>
              <a:pPr>
                <a:buNone/>
              </a:pPr>
              <a:endParaRPr lang="en-US" altLang="ko-KR" sz="1200" dirty="0" smtClean="0"/>
            </a:p>
            <a:p>
              <a:pPr>
                <a:buNone/>
              </a:pPr>
              <a:r>
                <a:rPr lang="en-US" altLang="ko-KR" sz="1200" dirty="0" smtClean="0"/>
                <a:t>Architecture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STR of AND_OR Is</a:t>
              </a:r>
            </a:p>
            <a:p>
              <a:pPr>
                <a:buNone/>
              </a:pPr>
              <a:r>
                <a:rPr lang="en-US" altLang="ko-KR" sz="1200" dirty="0" smtClean="0"/>
                <a:t>     Signal </a:t>
              </a:r>
              <a:r>
                <a:rPr lang="en-US" altLang="ko-KR" sz="1200" dirty="0" err="1" smtClean="0"/>
                <a:t>S_Temp</a:t>
              </a:r>
              <a:r>
                <a:rPr lang="en-US" altLang="ko-KR" sz="1200" dirty="0" smtClean="0"/>
                <a:t> : </a:t>
              </a:r>
              <a:r>
                <a:rPr lang="en-US" altLang="ko-KR" sz="1200" dirty="0" err="1" smtClean="0"/>
                <a:t>std_logic</a:t>
              </a:r>
              <a:r>
                <a:rPr lang="en-US" altLang="ko-KR" sz="1200" dirty="0" smtClean="0"/>
                <a:t>;</a:t>
              </a:r>
            </a:p>
            <a:p>
              <a:pPr>
                <a:buNone/>
              </a:pPr>
              <a:r>
                <a:rPr lang="en-US" altLang="ko-KR" sz="1200" dirty="0" smtClean="0"/>
                <a:t>     Component AND_2</a:t>
              </a:r>
            </a:p>
            <a:p>
              <a:pPr>
                <a:buNone/>
              </a:pPr>
              <a:r>
                <a:rPr lang="en-US" altLang="ko-KR" sz="1200" dirty="0" smtClean="0"/>
                <a:t>             port(A, B	: In </a:t>
              </a:r>
              <a:r>
                <a:rPr lang="en-US" altLang="ko-KR" sz="1200" dirty="0" err="1" smtClean="0"/>
                <a:t>std_logic</a:t>
              </a:r>
              <a:r>
                <a:rPr lang="en-US" altLang="ko-KR" sz="1200" dirty="0" smtClean="0"/>
                <a:t>;</a:t>
              </a:r>
            </a:p>
            <a:p>
              <a:pPr>
                <a:buNone/>
              </a:pPr>
              <a:r>
                <a:rPr lang="en-US" altLang="ko-KR" sz="1200" dirty="0" smtClean="0"/>
                <a:t>	   X	: Out </a:t>
              </a:r>
              <a:r>
                <a:rPr lang="en-US" altLang="ko-KR" sz="1200" dirty="0" err="1" smtClean="0"/>
                <a:t>std_logic</a:t>
              </a:r>
              <a:r>
                <a:rPr lang="en-US" altLang="ko-KR" sz="1200" dirty="0" smtClean="0"/>
                <a:t>);</a:t>
              </a:r>
            </a:p>
            <a:p>
              <a:pPr>
                <a:buNone/>
              </a:pPr>
              <a:r>
                <a:rPr lang="en-US" altLang="ko-KR" sz="1200" dirty="0" smtClean="0"/>
                <a:t>     End Component;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63889" y="4581126"/>
              <a:ext cx="4464496" cy="1296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dirty="0" smtClean="0"/>
                <a:t> Component OR_2</a:t>
              </a:r>
            </a:p>
            <a:p>
              <a:pPr>
                <a:buNone/>
              </a:pPr>
              <a:r>
                <a:rPr lang="en-US" altLang="ko-KR" sz="1200" dirty="0" smtClean="0"/>
                <a:t>	Port(C, D	: In </a:t>
              </a:r>
              <a:r>
                <a:rPr lang="en-US" altLang="ko-KR" sz="1200" dirty="0" err="1" smtClean="0"/>
                <a:t>std_logic</a:t>
              </a:r>
              <a:r>
                <a:rPr lang="en-US" altLang="ko-KR" sz="1200" dirty="0" smtClean="0"/>
                <a:t>;</a:t>
              </a:r>
            </a:p>
            <a:p>
              <a:pPr>
                <a:buNone/>
              </a:pPr>
              <a:r>
                <a:rPr lang="en-US" altLang="ko-KR" sz="1200" dirty="0" smtClean="0"/>
                <a:t>	       Y	: Out </a:t>
              </a:r>
              <a:r>
                <a:rPr lang="en-US" altLang="ko-KR" sz="1200" dirty="0" err="1" smtClean="0"/>
                <a:t>std_logic</a:t>
              </a:r>
              <a:r>
                <a:rPr lang="en-US" altLang="ko-KR" sz="1200" dirty="0" smtClean="0"/>
                <a:t>);</a:t>
              </a:r>
            </a:p>
            <a:p>
              <a:pPr>
                <a:buNone/>
              </a:pPr>
              <a:r>
                <a:rPr lang="en-US" altLang="ko-KR" sz="1200" dirty="0" smtClean="0"/>
                <a:t>          End Component;</a:t>
              </a:r>
            </a:p>
            <a:p>
              <a:pPr>
                <a:buNone/>
              </a:pPr>
              <a:r>
                <a:rPr lang="en-US" altLang="ko-KR" sz="1200" dirty="0" smtClean="0"/>
                <a:t>Begin</a:t>
              </a:r>
            </a:p>
            <a:p>
              <a:pPr>
                <a:buNone/>
              </a:pPr>
              <a:r>
                <a:rPr lang="en-US" altLang="ko-KR" sz="1200" dirty="0" smtClean="0">
                  <a:solidFill>
                    <a:srgbClr val="FF0000"/>
                  </a:solidFill>
                </a:rPr>
                <a:t>     -- 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위치 결합 방법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	</a:t>
              </a:r>
            </a:p>
            <a:p>
              <a:pPr>
                <a:buNone/>
              </a:pPr>
              <a:r>
                <a:rPr lang="en-US" altLang="ko-KR" sz="1200" dirty="0" smtClean="0">
                  <a:solidFill>
                    <a:srgbClr val="FF0000"/>
                  </a:solidFill>
                </a:rPr>
                <a:t>     ANDG : AND_2 port map(DA, DB, </a:t>
              </a:r>
              <a:r>
                <a:rPr lang="en-US" altLang="ko-KR" sz="1200" dirty="0" err="1" smtClean="0">
                  <a:solidFill>
                    <a:srgbClr val="FF0000"/>
                  </a:solidFill>
                </a:rPr>
                <a:t>S_Temp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);</a:t>
              </a:r>
            </a:p>
            <a:p>
              <a:pPr>
                <a:buNone/>
              </a:pPr>
              <a:r>
                <a:rPr lang="en-US" altLang="ko-KR" sz="1200" dirty="0" smtClean="0">
                  <a:solidFill>
                    <a:srgbClr val="FF0000"/>
                  </a:solidFill>
                </a:rPr>
                <a:t>     ORG : OR_2 port map(</a:t>
              </a:r>
              <a:r>
                <a:rPr lang="en-US" altLang="ko-KR" sz="1200" dirty="0" err="1" smtClean="0">
                  <a:solidFill>
                    <a:srgbClr val="FF0000"/>
                  </a:solidFill>
                </a:rPr>
                <a:t>S_Temp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, DC, DZ);</a:t>
              </a:r>
            </a:p>
            <a:p>
              <a:pPr>
                <a:buNone/>
              </a:pPr>
              <a:r>
                <a:rPr lang="en-US" altLang="ko-KR" sz="1200" dirty="0" smtClean="0">
                  <a:solidFill>
                    <a:srgbClr val="FF0000"/>
                  </a:solidFill>
                </a:rPr>
                <a:t>     </a:t>
              </a:r>
              <a:r>
                <a:rPr lang="en-US" altLang="ko-KR" sz="1200" dirty="0" smtClean="0">
                  <a:solidFill>
                    <a:srgbClr val="7030A0"/>
                  </a:solidFill>
                </a:rPr>
                <a:t>-- </a:t>
              </a:r>
              <a:r>
                <a:rPr lang="ko-KR" altLang="en-US" sz="1200" dirty="0" smtClean="0">
                  <a:solidFill>
                    <a:srgbClr val="7030A0"/>
                  </a:solidFill>
                </a:rPr>
                <a:t>이름 결합 방법</a:t>
              </a:r>
              <a:endParaRPr lang="en-US" altLang="ko-KR" sz="1200" dirty="0" smtClean="0">
                <a:solidFill>
                  <a:srgbClr val="7030A0"/>
                </a:solidFill>
              </a:endParaRPr>
            </a:p>
            <a:p>
              <a:pPr>
                <a:buNone/>
              </a:pPr>
              <a:r>
                <a:rPr lang="en-US" altLang="ko-KR" sz="1200" dirty="0" smtClean="0">
                  <a:solidFill>
                    <a:srgbClr val="7030A0"/>
                  </a:solidFill>
                </a:rPr>
                <a:t>     ANDG : AND_2 port map(X=&gt;</a:t>
              </a:r>
              <a:r>
                <a:rPr lang="en-US" altLang="ko-KR" sz="1200" dirty="0" err="1" smtClean="0">
                  <a:solidFill>
                    <a:srgbClr val="7030A0"/>
                  </a:solidFill>
                </a:rPr>
                <a:t>S_Temp</a:t>
              </a:r>
              <a:r>
                <a:rPr lang="en-US" altLang="ko-KR" sz="1200" dirty="0" smtClean="0">
                  <a:solidFill>
                    <a:srgbClr val="7030A0"/>
                  </a:solidFill>
                  <a:sym typeface="Wingdings" pitchFamily="2" charset="2"/>
                </a:rPr>
                <a:t>, A=&gt;DA, B=&gt;DB);</a:t>
              </a:r>
            </a:p>
            <a:p>
              <a:pPr>
                <a:buNone/>
              </a:pPr>
              <a:r>
                <a:rPr lang="en-US" altLang="ko-KR" sz="1200" dirty="0" smtClean="0">
                  <a:solidFill>
                    <a:srgbClr val="7030A0"/>
                  </a:solidFill>
                </a:rPr>
                <a:t>     ORG : OR_2 port map(Y=&gt;DZ, </a:t>
              </a:r>
              <a:r>
                <a:rPr lang="en-US" altLang="ko-KR" sz="1200" dirty="0" err="1" smtClean="0">
                  <a:solidFill>
                    <a:srgbClr val="7030A0"/>
                  </a:solidFill>
                </a:rPr>
                <a:t>S_Temp</a:t>
              </a:r>
              <a:r>
                <a:rPr lang="en-US" altLang="ko-KR" sz="1200" dirty="0" smtClean="0">
                  <a:solidFill>
                    <a:srgbClr val="7030A0"/>
                  </a:solidFill>
                </a:rPr>
                <a:t>=&gt;C, DC=&gt;D);</a:t>
              </a:r>
            </a:p>
            <a:p>
              <a:pPr>
                <a:buNone/>
              </a:pPr>
              <a:r>
                <a:rPr lang="en-US" altLang="ko-KR" sz="1200" dirty="0" smtClean="0"/>
                <a:t>End STR;</a:t>
              </a:r>
            </a:p>
          </p:txBody>
        </p:sp>
      </p:grpSp>
      <p:cxnSp>
        <p:nvCxnSpPr>
          <p:cNvPr id="35" name="직선 연결선 34"/>
          <p:cNvCxnSpPr/>
          <p:nvPr/>
        </p:nvCxnSpPr>
        <p:spPr>
          <a:xfrm>
            <a:off x="3923928" y="3429000"/>
            <a:ext cx="0" cy="2628900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VHDL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sz="1600" dirty="0" smtClean="0"/>
              <a:t>IF</a:t>
            </a:r>
            <a:r>
              <a:rPr lang="ko-KR" altLang="en-US" sz="1600" dirty="0" smtClean="0"/>
              <a:t>문 </a:t>
            </a:r>
            <a:r>
              <a:rPr lang="en-US" altLang="ko-KR" sz="1600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교재</a:t>
            </a:r>
            <a:r>
              <a:rPr lang="en-US" altLang="ko-KR" sz="1600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p.598~600)</a:t>
            </a:r>
            <a:endParaRPr lang="en-US" altLang="ko-KR" sz="2000" i="1" u="sng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조건에 대한 결과값이 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거짓이냐에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따라 수행될 명령문을 지정해 주는 문장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400" dirty="0" smtClean="0"/>
              <a:t> 	(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1)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     (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2) MUX </a:t>
            </a:r>
            <a:r>
              <a:rPr lang="ko-KR" altLang="en-US" sz="1400" dirty="0" smtClean="0"/>
              <a:t>동작을 표현한 다양한 </a:t>
            </a:r>
            <a:r>
              <a:rPr lang="en-US" altLang="ko-KR" sz="1400" dirty="0" smtClean="0"/>
              <a:t>IF</a:t>
            </a:r>
            <a:r>
              <a:rPr lang="ko-KR" altLang="en-US" sz="1400" dirty="0" smtClean="0"/>
              <a:t>문 예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899592" y="2492896"/>
            <a:ext cx="191661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-- A, B, X </a:t>
            </a:r>
            <a:r>
              <a:rPr lang="ko-KR" altLang="en-US" sz="1200" dirty="0" smtClean="0"/>
              <a:t>가 정수형일 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IF A &gt; B Then  X &lt;= 1;</a:t>
            </a:r>
          </a:p>
          <a:p>
            <a:r>
              <a:rPr lang="en-US" altLang="ko-KR" sz="1200" dirty="0" smtClean="0"/>
              <a:t>Else               X &lt;= 0;</a:t>
            </a:r>
          </a:p>
          <a:p>
            <a:r>
              <a:rPr lang="en-US" altLang="ko-KR" sz="1200" dirty="0" smtClean="0"/>
              <a:t>End IF;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75856" y="2492896"/>
            <a:ext cx="237449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-- A, B, X</a:t>
            </a:r>
            <a:r>
              <a:rPr lang="ko-KR" altLang="en-US" sz="1200" dirty="0" smtClean="0"/>
              <a:t>가 </a:t>
            </a:r>
            <a:r>
              <a:rPr lang="en-US" altLang="ko-KR" sz="1200" dirty="0" err="1" smtClean="0"/>
              <a:t>std_logic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신호일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IF A and B Then X &lt;= ‘1’;</a:t>
            </a:r>
          </a:p>
          <a:p>
            <a:r>
              <a:rPr lang="en-US" altLang="ko-KR" sz="1200" dirty="0" smtClean="0"/>
              <a:t>Else                 X &lt;= ‘0’;</a:t>
            </a:r>
          </a:p>
          <a:p>
            <a:r>
              <a:rPr lang="en-US" altLang="ko-KR" sz="1200" dirty="0" smtClean="0"/>
              <a:t>End IF;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11560" y="4051518"/>
            <a:ext cx="137569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IF </a:t>
            </a:r>
            <a:r>
              <a:rPr lang="en-US" altLang="ko-KR" sz="1400" dirty="0" err="1" smtClean="0"/>
              <a:t>sel</a:t>
            </a:r>
            <a:r>
              <a:rPr lang="en-US" altLang="ko-KR" sz="1400" dirty="0" smtClean="0"/>
              <a:t>=‘0’ Then</a:t>
            </a:r>
          </a:p>
          <a:p>
            <a:r>
              <a:rPr lang="en-US" altLang="ko-KR" sz="1400" dirty="0" smtClean="0"/>
              <a:t>   f &lt;= in1;</a:t>
            </a:r>
          </a:p>
          <a:p>
            <a:r>
              <a:rPr lang="en-US" altLang="ko-KR" sz="1400" dirty="0" smtClean="0"/>
              <a:t>Else</a:t>
            </a:r>
          </a:p>
          <a:p>
            <a:r>
              <a:rPr lang="en-US" altLang="ko-KR" sz="1400" dirty="0" smtClean="0"/>
              <a:t>   f &lt;= in2;</a:t>
            </a:r>
          </a:p>
          <a:p>
            <a:r>
              <a:rPr lang="en-US" altLang="ko-KR" sz="1400" dirty="0" smtClean="0"/>
              <a:t>End IF;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23728" y="4051518"/>
            <a:ext cx="3219151" cy="1969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IF </a:t>
            </a:r>
            <a:r>
              <a:rPr lang="en-US" altLang="ko-KR" sz="1400" dirty="0" err="1" smtClean="0"/>
              <a:t>sel</a:t>
            </a:r>
            <a:r>
              <a:rPr lang="en-US" altLang="ko-KR" sz="1400" dirty="0" smtClean="0"/>
              <a:t>=“00” 	Then f =in0;</a:t>
            </a:r>
          </a:p>
          <a:p>
            <a:r>
              <a:rPr lang="en-US" altLang="ko-KR" sz="1400" dirty="0" smtClean="0"/>
              <a:t>Else IF </a:t>
            </a:r>
            <a:r>
              <a:rPr lang="en-US" altLang="ko-KR" sz="1400" dirty="0" err="1" smtClean="0"/>
              <a:t>sel</a:t>
            </a:r>
            <a:r>
              <a:rPr lang="en-US" altLang="ko-KR" sz="1400" dirty="0" smtClean="0"/>
              <a:t>=“01” 	Then f&lt;=in1;</a:t>
            </a:r>
          </a:p>
          <a:p>
            <a:r>
              <a:rPr lang="en-US" altLang="ko-KR" sz="1400" dirty="0" smtClean="0"/>
              <a:t>Else IF </a:t>
            </a:r>
            <a:r>
              <a:rPr lang="en-US" altLang="ko-KR" sz="1400" dirty="0" err="1" smtClean="0"/>
              <a:t>sel</a:t>
            </a:r>
            <a:r>
              <a:rPr lang="en-US" altLang="ko-KR" sz="1400" dirty="0" smtClean="0"/>
              <a:t>=“10”	Then f&lt;=in2;</a:t>
            </a:r>
          </a:p>
          <a:p>
            <a:r>
              <a:rPr lang="en-US" altLang="ko-KR" sz="1400" dirty="0" smtClean="0"/>
              <a:t>Else		        f&lt;=in3;</a:t>
            </a:r>
          </a:p>
          <a:p>
            <a:r>
              <a:rPr lang="en-US" altLang="ko-KR" sz="1400" dirty="0" smtClean="0"/>
              <a:t>End IF;	</a:t>
            </a:r>
          </a:p>
          <a:p>
            <a:r>
              <a:rPr lang="en-US" altLang="ko-KR" sz="1400" dirty="0" smtClean="0"/>
              <a:t>End IF;	</a:t>
            </a:r>
            <a:endParaRPr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400" dirty="0" smtClean="0"/>
              <a:t>End IF;	</a:t>
            </a:r>
            <a:r>
              <a:rPr lang="en-US" altLang="ko-KR" sz="1200" i="1" u="sng" dirty="0" smtClean="0">
                <a:solidFill>
                  <a:srgbClr val="0070C0"/>
                </a:solidFill>
              </a:rPr>
              <a:t> -- IF</a:t>
            </a:r>
            <a:r>
              <a:rPr lang="ko-KR" altLang="en-US" sz="1200" i="1" u="sng" dirty="0" smtClean="0">
                <a:solidFill>
                  <a:srgbClr val="0070C0"/>
                </a:solidFill>
              </a:rPr>
              <a:t>문</a:t>
            </a:r>
            <a:r>
              <a:rPr lang="en-US" altLang="ko-KR" sz="1200" i="1" u="sng" dirty="0" smtClean="0">
                <a:solidFill>
                  <a:srgbClr val="0070C0"/>
                </a:solidFill>
              </a:rPr>
              <a:t>/ELSE</a:t>
            </a:r>
            <a:r>
              <a:rPr lang="ko-KR" altLang="en-US" sz="1200" i="1" u="sng" dirty="0" smtClean="0">
                <a:solidFill>
                  <a:srgbClr val="0070C0"/>
                </a:solidFill>
              </a:rPr>
              <a:t> </a:t>
            </a:r>
            <a:r>
              <a:rPr lang="en-US" altLang="ko-KR" sz="1200" i="1" u="sng" dirty="0" smtClean="0">
                <a:solidFill>
                  <a:srgbClr val="0070C0"/>
                </a:solidFill>
              </a:rPr>
              <a:t>IF</a:t>
            </a:r>
            <a:r>
              <a:rPr lang="ko-KR" altLang="en-US" sz="1200" i="1" u="sng" dirty="0" smtClean="0">
                <a:solidFill>
                  <a:srgbClr val="0070C0"/>
                </a:solidFill>
              </a:rPr>
              <a:t>문 마다 </a:t>
            </a:r>
            <a:endParaRPr lang="en-US" altLang="ko-KR" sz="1200" i="1" u="sng" dirty="0" smtClean="0">
              <a:solidFill>
                <a:srgbClr val="0070C0"/>
              </a:solidFill>
            </a:endParaRPr>
          </a:p>
          <a:p>
            <a:r>
              <a:rPr lang="en-US" altLang="ko-KR" sz="1200" i="1" dirty="0" smtClean="0">
                <a:solidFill>
                  <a:srgbClr val="0070C0"/>
                </a:solidFill>
              </a:rPr>
              <a:t>	    </a:t>
            </a:r>
            <a:r>
              <a:rPr lang="en-US" altLang="ko-KR" sz="1200" i="1" u="sng" dirty="0" smtClean="0">
                <a:solidFill>
                  <a:srgbClr val="0070C0"/>
                </a:solidFill>
              </a:rPr>
              <a:t>End IF </a:t>
            </a:r>
            <a:r>
              <a:rPr lang="ko-KR" altLang="en-US" sz="1200" i="1" u="sng" dirty="0" smtClean="0">
                <a:solidFill>
                  <a:srgbClr val="0070C0"/>
                </a:solidFill>
              </a:rPr>
              <a:t>하나씩 필요</a:t>
            </a:r>
            <a:endParaRPr lang="en-US" altLang="ko-KR" sz="1200" i="1" u="sng" dirty="0" smtClean="0">
              <a:solidFill>
                <a:srgbClr val="0070C0"/>
              </a:solidFill>
            </a:endParaRPr>
          </a:p>
          <a:p>
            <a:r>
              <a:rPr lang="en-US" altLang="ko-KR" sz="1200" i="1" dirty="0" smtClean="0">
                <a:solidFill>
                  <a:srgbClr val="0070C0"/>
                </a:solidFill>
              </a:rPr>
              <a:t>	 </a:t>
            </a:r>
            <a:r>
              <a:rPr lang="en-US" altLang="ko-KR" sz="1200" i="1" u="sng" dirty="0" smtClean="0">
                <a:solidFill>
                  <a:srgbClr val="0070C0"/>
                </a:solidFill>
              </a:rPr>
              <a:t>-- Case When </a:t>
            </a:r>
            <a:r>
              <a:rPr lang="ko-KR" altLang="en-US" sz="1200" i="1" u="sng" dirty="0" smtClean="0">
                <a:solidFill>
                  <a:srgbClr val="0070C0"/>
                </a:solidFill>
              </a:rPr>
              <a:t>절로 변형 가능</a:t>
            </a:r>
            <a:endParaRPr lang="en-US" altLang="ko-KR" sz="1200" i="1" u="sng" dirty="0" smtClean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36096" y="4051518"/>
            <a:ext cx="3126177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IF </a:t>
            </a:r>
            <a:r>
              <a:rPr lang="en-US" altLang="ko-KR" sz="1400" dirty="0" err="1" smtClean="0"/>
              <a:t>sel</a:t>
            </a:r>
            <a:r>
              <a:rPr lang="en-US" altLang="ko-KR" sz="1400" dirty="0" smtClean="0"/>
              <a:t>=“00” 	Then f =in0;</a:t>
            </a:r>
          </a:p>
          <a:p>
            <a:r>
              <a:rPr lang="en-US" altLang="ko-KR" sz="1400" dirty="0" err="1" smtClean="0"/>
              <a:t>Elseif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sel</a:t>
            </a:r>
            <a:r>
              <a:rPr lang="en-US" altLang="ko-KR" sz="1400" dirty="0" smtClean="0"/>
              <a:t>=“01” 	Then f&lt;=in1;</a:t>
            </a:r>
          </a:p>
          <a:p>
            <a:r>
              <a:rPr lang="en-US" altLang="ko-KR" sz="1400" dirty="0" err="1" smtClean="0"/>
              <a:t>Elseif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sel</a:t>
            </a:r>
            <a:r>
              <a:rPr lang="en-US" altLang="ko-KR" sz="1400" dirty="0" smtClean="0"/>
              <a:t>=“10”	Then f&lt;=in2;</a:t>
            </a:r>
          </a:p>
          <a:p>
            <a:r>
              <a:rPr lang="en-US" altLang="ko-KR" sz="1400" dirty="0" smtClean="0"/>
              <a:t>Else		        f&lt;=in3;</a:t>
            </a:r>
          </a:p>
          <a:p>
            <a:r>
              <a:rPr lang="en-US" altLang="ko-KR" sz="1400" dirty="0" smtClean="0"/>
              <a:t>End IF;	</a:t>
            </a:r>
            <a:r>
              <a:rPr lang="en-US" altLang="ko-KR" sz="1200" i="1" u="sng" dirty="0" smtClean="0">
                <a:solidFill>
                  <a:schemeClr val="accent6">
                    <a:lumMod val="50000"/>
                  </a:schemeClr>
                </a:solidFill>
              </a:rPr>
              <a:t> -- IF</a:t>
            </a:r>
            <a:r>
              <a:rPr lang="ko-KR" altLang="en-US" sz="1200" i="1" u="sng" dirty="0" smtClean="0">
                <a:solidFill>
                  <a:schemeClr val="accent6">
                    <a:lumMod val="50000"/>
                  </a:schemeClr>
                </a:solidFill>
              </a:rPr>
              <a:t>문</a:t>
            </a:r>
            <a:r>
              <a:rPr lang="en-US" altLang="ko-KR" sz="1200" i="1" u="sng" dirty="0" smtClean="0">
                <a:solidFill>
                  <a:schemeClr val="accent6">
                    <a:lumMod val="50000"/>
                  </a:schemeClr>
                </a:solidFill>
              </a:rPr>
              <a:t>/ELSIF</a:t>
            </a:r>
            <a:r>
              <a:rPr lang="ko-KR" altLang="en-US" sz="1200" i="1" u="sng" dirty="0" smtClean="0">
                <a:solidFill>
                  <a:schemeClr val="accent6">
                    <a:lumMod val="50000"/>
                  </a:schemeClr>
                </a:solidFill>
              </a:rPr>
              <a:t>문을 사용하면</a:t>
            </a:r>
            <a:endParaRPr lang="en-US" altLang="ko-KR" sz="1200" i="1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i="1" u="sng" dirty="0" smtClean="0">
                <a:solidFill>
                  <a:schemeClr val="accent6">
                    <a:lumMod val="50000"/>
                  </a:schemeClr>
                </a:solidFill>
              </a:rPr>
              <a:t>End IF </a:t>
            </a:r>
            <a:r>
              <a:rPr lang="ko-KR" altLang="en-US" sz="1200" i="1" u="sng" dirty="0" smtClean="0">
                <a:solidFill>
                  <a:schemeClr val="accent6">
                    <a:lumMod val="50000"/>
                  </a:schemeClr>
                </a:solidFill>
              </a:rPr>
              <a:t>하나만 필요</a:t>
            </a:r>
            <a:endParaRPr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VHDL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sz="1600" dirty="0" smtClean="0"/>
              <a:t>Case</a:t>
            </a:r>
            <a:r>
              <a:rPr lang="ko-KR" altLang="en-US" sz="1600" dirty="0" smtClean="0"/>
              <a:t>문 </a:t>
            </a:r>
            <a:r>
              <a:rPr lang="en-US" altLang="ko-KR" sz="1600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교재</a:t>
            </a:r>
            <a:r>
              <a:rPr lang="en-US" altLang="ko-KR" sz="1600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p.606~607)</a:t>
            </a:r>
            <a:endParaRPr lang="en-US" altLang="ko-KR" sz="2000" i="1" u="sng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조건에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따라 </a:t>
            </a:r>
            <a:r>
              <a:rPr lang="ko-KR" altLang="en-US" sz="1600" dirty="0" err="1" smtClean="0"/>
              <a:t>실행문을</a:t>
            </a:r>
            <a:r>
              <a:rPr lang="ko-KR" altLang="en-US" sz="1600" dirty="0" smtClean="0"/>
              <a:t> 선택하는 대신 논리값에 따라 </a:t>
            </a:r>
            <a:r>
              <a:rPr lang="ko-KR" altLang="en-US" sz="1600" dirty="0" err="1" smtClean="0"/>
              <a:t>실행문을</a:t>
            </a:r>
            <a:r>
              <a:rPr lang="ko-KR" altLang="en-US" sz="1600" dirty="0" smtClean="0"/>
              <a:t> 선택하는 문장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400" dirty="0" smtClean="0"/>
              <a:t> 	(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앞선 </a:t>
            </a:r>
            <a:r>
              <a:rPr lang="en-US" altLang="ko-KR" sz="1400" dirty="0" smtClean="0"/>
              <a:t>IF/Else IF</a:t>
            </a:r>
            <a:r>
              <a:rPr lang="ko-KR" altLang="en-US" sz="1400" dirty="0" smtClean="0"/>
              <a:t>문을 </a:t>
            </a:r>
            <a:r>
              <a:rPr lang="en-US" altLang="ko-KR" sz="1400" dirty="0" smtClean="0"/>
              <a:t>Case When</a:t>
            </a:r>
            <a:r>
              <a:rPr lang="ko-KR" altLang="en-US" sz="1400" dirty="0" smtClean="0"/>
              <a:t>으로 바꾼 프로그램</a:t>
            </a: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en-US" altLang="ko-KR" sz="1400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400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시험대비</a:t>
            </a:r>
            <a:r>
              <a:rPr lang="en-US" altLang="ko-KR" sz="1400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ko-KR" altLang="en-US" sz="1400" i="1" u="sng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진리표가</a:t>
            </a:r>
            <a:r>
              <a:rPr lang="ko-KR" altLang="en-US" sz="1400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주어지면 </a:t>
            </a:r>
            <a:r>
              <a:rPr lang="en-US" altLang="ko-KR" sz="1400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When</a:t>
            </a:r>
            <a:r>
              <a:rPr lang="ko-KR" altLang="en-US" sz="1400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절을 직접 구성할 수 있도록 연습한다</a:t>
            </a:r>
            <a:r>
              <a:rPr lang="en-US" altLang="ko-KR" sz="1400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altLang="ko-KR" sz="1600" i="1" u="sng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r>
              <a:rPr lang="en-US" altLang="ko-KR" sz="1600" dirty="0" smtClean="0"/>
              <a:t>Null</a:t>
            </a:r>
            <a:r>
              <a:rPr lang="ko-KR" altLang="en-US" sz="1600" dirty="0" smtClean="0"/>
              <a:t>문</a:t>
            </a:r>
            <a:r>
              <a:rPr lang="en-US" altLang="ko-KR" sz="1600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ko-KR" altLang="en-US" sz="1600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교재</a:t>
            </a:r>
            <a:r>
              <a:rPr lang="en-US" altLang="ko-KR" sz="1600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p.624, 721)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- Null</a:t>
            </a:r>
            <a:r>
              <a:rPr lang="ko-KR" altLang="en-US" sz="1600" dirty="0" smtClean="0"/>
              <a:t>문은 아무 것도 수행하지 않고 다음 문장으로 넘겨주기 위해서 사용된다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187624" y="2564904"/>
            <a:ext cx="2464136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Case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sel</a:t>
            </a:r>
            <a:r>
              <a:rPr lang="en-US" altLang="ko-KR" sz="1400" dirty="0" smtClean="0"/>
              <a:t> Is</a:t>
            </a:r>
          </a:p>
          <a:p>
            <a:r>
              <a:rPr lang="en-US" altLang="ko-KR" sz="1400" dirty="0" smtClean="0"/>
              <a:t>     When  “00”  =&gt; f =in0;</a:t>
            </a:r>
          </a:p>
          <a:p>
            <a:r>
              <a:rPr lang="en-US" altLang="ko-KR" sz="1400" dirty="0" smtClean="0"/>
              <a:t>     When  “01”  =&gt; f&lt;=in1;</a:t>
            </a:r>
          </a:p>
          <a:p>
            <a:r>
              <a:rPr lang="en-US" altLang="ko-KR" sz="1400" dirty="0" smtClean="0"/>
              <a:t>     When  “10”  =&gt; f&lt;=in2;</a:t>
            </a:r>
          </a:p>
          <a:p>
            <a:r>
              <a:rPr lang="en-US" altLang="ko-KR" sz="1400" dirty="0" smtClean="0"/>
              <a:t>     When  “11”  =&gt; f&lt;=in3;</a:t>
            </a:r>
          </a:p>
          <a:p>
            <a:r>
              <a:rPr lang="en-US" altLang="ko-KR" sz="1400" dirty="0" smtClean="0"/>
              <a:t>     When others =&gt; f&lt;=‘0’</a:t>
            </a:r>
          </a:p>
          <a:p>
            <a:r>
              <a:rPr lang="en-US" altLang="ko-KR" sz="1400" dirty="0" smtClean="0"/>
              <a:t>End Case;	</a:t>
            </a:r>
            <a:endParaRPr lang="en-US" altLang="ko-KR" sz="1200" i="1" u="sng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VHDL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sz="1600" dirty="0" err="1" smtClean="0"/>
              <a:t>Clk</a:t>
            </a:r>
            <a:r>
              <a:rPr lang="ko-KR" altLang="en-US" sz="1600" dirty="0" smtClean="0"/>
              <a:t>의 상승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하강 에지 </a:t>
            </a:r>
            <a:r>
              <a:rPr lang="en-US" altLang="ko-KR" sz="1600" dirty="0" smtClean="0"/>
              <a:t>Check</a:t>
            </a:r>
            <a:r>
              <a:rPr lang="ko-KR" altLang="en-US" sz="1600" dirty="0" smtClean="0"/>
              <a:t>문 </a:t>
            </a:r>
            <a:endParaRPr lang="en-US" altLang="ko-KR" sz="2000" i="1" u="sng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단순히 </a:t>
            </a:r>
            <a:r>
              <a:rPr lang="ko-KR" altLang="en-US" sz="1600" dirty="0" err="1" smtClean="0"/>
              <a:t>신호값이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‘1’</a:t>
            </a:r>
            <a:r>
              <a:rPr lang="ko-KR" altLang="en-US" sz="1600" dirty="0" smtClean="0"/>
              <a:t>이냐 </a:t>
            </a:r>
            <a:r>
              <a:rPr lang="en-US" altLang="ko-KR" sz="1600" dirty="0" smtClean="0"/>
              <a:t>‘0’</a:t>
            </a:r>
            <a:r>
              <a:rPr lang="ko-KR" altLang="en-US" sz="1600" dirty="0" smtClean="0"/>
              <a:t>이냐에 따라 명령을 수행하는 대신 </a:t>
            </a:r>
            <a:r>
              <a:rPr lang="en-US" altLang="ko-KR" sz="1600" dirty="0" err="1" smtClean="0"/>
              <a:t>Clk</a:t>
            </a:r>
            <a:r>
              <a:rPr lang="ko-KR" altLang="en-US" sz="1600" dirty="0" smtClean="0"/>
              <a:t>이 상승하는 시점이냐 하강하는 시점이냐에 따라 명령을 수행하도록 </a:t>
            </a:r>
            <a:r>
              <a:rPr lang="en-US" altLang="ko-KR" sz="1600" dirty="0" smtClean="0"/>
              <a:t>IF</a:t>
            </a:r>
            <a:r>
              <a:rPr lang="ko-KR" altLang="en-US" sz="1600" dirty="0" smtClean="0"/>
              <a:t>문을 </a:t>
            </a:r>
            <a:r>
              <a:rPr lang="en-US" altLang="ko-KR" sz="1600" dirty="0" smtClean="0"/>
              <a:t>Check</a:t>
            </a:r>
            <a:r>
              <a:rPr lang="ko-KR" altLang="en-US" sz="1600" dirty="0" smtClean="0"/>
              <a:t>하는 문장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- </a:t>
            </a:r>
            <a:r>
              <a:rPr lang="ko-KR" altLang="en-US" sz="1600" dirty="0" smtClean="0"/>
              <a:t>대부분의 논리회로는 </a:t>
            </a:r>
            <a:r>
              <a:rPr lang="en-US" altLang="ko-KR" sz="1600" dirty="0" err="1" smtClean="0"/>
              <a:t>Clk</a:t>
            </a:r>
            <a:r>
              <a:rPr lang="ko-KR" altLang="en-US" sz="1600" dirty="0" smtClean="0"/>
              <a:t>의 상승에지 또는 하강에지에 따라 동작하도록 구성되어 있으므로 상당히 중요한 </a:t>
            </a:r>
            <a:r>
              <a:rPr lang="en-US" altLang="ko-KR" sz="1600" dirty="0" smtClean="0"/>
              <a:t>Check Point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187624" y="3068960"/>
            <a:ext cx="2601418" cy="1415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1) </a:t>
            </a:r>
            <a:r>
              <a:rPr lang="ko-KR" altLang="en-US" sz="1400" dirty="0" smtClean="0"/>
              <a:t>상승에지 </a:t>
            </a:r>
            <a:r>
              <a:rPr lang="en-US" altLang="ko-KR" sz="1400" dirty="0" smtClean="0"/>
              <a:t>Check</a:t>
            </a:r>
            <a:r>
              <a:rPr lang="ko-KR" altLang="en-US" sz="1400" dirty="0" smtClean="0"/>
              <a:t>문</a:t>
            </a:r>
            <a:endParaRPr lang="en-US" altLang="ko-KR" sz="14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IF </a:t>
            </a:r>
            <a:r>
              <a:rPr lang="en-US" altLang="ko-KR" sz="1200" dirty="0" err="1" smtClean="0"/>
              <a:t>Clk’Event</a:t>
            </a:r>
            <a:r>
              <a:rPr lang="en-US" altLang="ko-KR" sz="1200" dirty="0" smtClean="0"/>
              <a:t> and </a:t>
            </a:r>
            <a:r>
              <a:rPr lang="en-US" altLang="ko-KR" sz="1200" dirty="0" err="1" smtClean="0"/>
              <a:t>Clk</a:t>
            </a:r>
            <a:r>
              <a:rPr lang="en-US" altLang="ko-KR" sz="1200" dirty="0" smtClean="0"/>
              <a:t>=‘1’ Then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Key_Out</a:t>
            </a:r>
            <a:r>
              <a:rPr lang="en-US" altLang="ko-KR" sz="1200" dirty="0" smtClean="0"/>
              <a:t> &lt;= A and B;</a:t>
            </a:r>
          </a:p>
          <a:p>
            <a:r>
              <a:rPr lang="en-US" altLang="ko-KR" sz="1200" dirty="0" smtClean="0"/>
              <a:t>Else</a:t>
            </a:r>
          </a:p>
          <a:p>
            <a:r>
              <a:rPr lang="en-US" altLang="ko-KR" sz="1200" dirty="0" smtClean="0"/>
              <a:t>	Null;</a:t>
            </a:r>
          </a:p>
          <a:p>
            <a:r>
              <a:rPr lang="en-US" altLang="ko-KR" sz="1200" dirty="0" smtClean="0"/>
              <a:t>End If;</a:t>
            </a:r>
            <a:endParaRPr lang="en-US" altLang="ko-KR" sz="1200" i="1" u="sng" dirty="0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3068960"/>
            <a:ext cx="2601418" cy="1415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1) </a:t>
            </a:r>
            <a:r>
              <a:rPr lang="ko-KR" altLang="en-US" sz="1400" dirty="0" smtClean="0"/>
              <a:t>하강에지 </a:t>
            </a:r>
            <a:r>
              <a:rPr lang="en-US" altLang="ko-KR" sz="1400" dirty="0" smtClean="0"/>
              <a:t>Check</a:t>
            </a:r>
            <a:r>
              <a:rPr lang="ko-KR" altLang="en-US" sz="1400" dirty="0" smtClean="0"/>
              <a:t>문</a:t>
            </a:r>
            <a:endParaRPr lang="en-US" altLang="ko-KR" sz="14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IF </a:t>
            </a:r>
            <a:r>
              <a:rPr lang="en-US" altLang="ko-KR" sz="1200" dirty="0" err="1" smtClean="0"/>
              <a:t>Clk’Event</a:t>
            </a:r>
            <a:r>
              <a:rPr lang="en-US" altLang="ko-KR" sz="1200" dirty="0" smtClean="0"/>
              <a:t> and </a:t>
            </a:r>
            <a:r>
              <a:rPr lang="en-US" altLang="ko-KR" sz="1200" dirty="0" err="1" smtClean="0"/>
              <a:t>Clk</a:t>
            </a:r>
            <a:r>
              <a:rPr lang="en-US" altLang="ko-KR" sz="1200" dirty="0" smtClean="0"/>
              <a:t>=‘0’ Then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Key_Out</a:t>
            </a:r>
            <a:r>
              <a:rPr lang="en-US" altLang="ko-KR" sz="1200" dirty="0" smtClean="0"/>
              <a:t> &lt;= A and B;</a:t>
            </a:r>
          </a:p>
          <a:p>
            <a:r>
              <a:rPr lang="en-US" altLang="ko-KR" sz="1200" dirty="0" smtClean="0"/>
              <a:t>Else</a:t>
            </a:r>
          </a:p>
          <a:p>
            <a:r>
              <a:rPr lang="en-US" altLang="ko-KR" sz="1200" dirty="0" smtClean="0"/>
              <a:t>	Null;</a:t>
            </a:r>
          </a:p>
          <a:p>
            <a:r>
              <a:rPr lang="en-US" altLang="ko-KR" sz="1200" dirty="0" smtClean="0"/>
              <a:t>End If;</a:t>
            </a:r>
            <a:endParaRPr lang="en-US" altLang="ko-KR" sz="1200" i="1" u="sng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VHDL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altLang="ko-KR" sz="1400" dirty="0" smtClean="0"/>
              <a:t>LPM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component</a:t>
            </a:r>
            <a:r>
              <a:rPr lang="ko-KR" altLang="en-US" sz="1400" dirty="0" smtClean="0"/>
              <a:t>를 이용한 </a:t>
            </a:r>
            <a:r>
              <a:rPr lang="en-US" altLang="ko-KR" sz="1400" dirty="0" smtClean="0"/>
              <a:t>ROM </a:t>
            </a:r>
            <a:r>
              <a:rPr lang="ko-KR" altLang="en-US" sz="1400" dirty="0" smtClean="0"/>
              <a:t>설계</a:t>
            </a:r>
            <a:r>
              <a:rPr lang="en-US" altLang="ko-KR" sz="1400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ko-KR" altLang="en-US" sz="1400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교재</a:t>
            </a:r>
            <a:r>
              <a:rPr lang="en-US" altLang="ko-KR" sz="1400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p.569~572)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   - ALTERA</a:t>
            </a:r>
            <a:r>
              <a:rPr lang="ko-KR" altLang="en-US" sz="1400" dirty="0" smtClean="0"/>
              <a:t>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서 제공하는 </a:t>
            </a:r>
            <a:r>
              <a:rPr lang="en-US" altLang="ko-KR" sz="1400" dirty="0" smtClean="0"/>
              <a:t>LPM component</a:t>
            </a:r>
            <a:r>
              <a:rPr lang="ko-KR" altLang="en-US" sz="1400" dirty="0" smtClean="0"/>
              <a:t>를 이용하여 </a:t>
            </a:r>
            <a:r>
              <a:rPr lang="en-US" altLang="ko-KR" sz="1400" dirty="0" smtClean="0"/>
              <a:t>ROM</a:t>
            </a:r>
            <a:r>
              <a:rPr lang="ko-KR" altLang="en-US" sz="1400" dirty="0" smtClean="0"/>
              <a:t>을 설계하는 방법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   - LPM</a:t>
            </a:r>
            <a:r>
              <a:rPr lang="ko-KR" altLang="en-US" sz="1400" dirty="0" smtClean="0"/>
              <a:t>의 구조에 맞는 </a:t>
            </a:r>
            <a:r>
              <a:rPr lang="en-US" altLang="ko-KR" sz="1400" dirty="0" smtClean="0"/>
              <a:t>Parameter</a:t>
            </a:r>
            <a:r>
              <a:rPr lang="ko-KR" altLang="en-US" sz="1400" dirty="0" smtClean="0"/>
              <a:t>를 설정해 주어야 한다</a:t>
            </a:r>
            <a:r>
              <a:rPr lang="en-US" altLang="ko-KR" sz="1400" dirty="0" smtClean="0"/>
              <a:t>.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200" dirty="0" smtClean="0"/>
              <a:t>(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Library IEEE; Use IEE.std_logic_1164.all;</a:t>
            </a:r>
          </a:p>
          <a:p>
            <a:pPr>
              <a:buNone/>
            </a:pPr>
            <a:r>
              <a:rPr lang="en-US" altLang="ko-KR" sz="1200" dirty="0" smtClean="0"/>
              <a:t>Entity ROM48 Is</a:t>
            </a:r>
          </a:p>
          <a:p>
            <a:pPr>
              <a:buNone/>
            </a:pPr>
            <a:r>
              <a:rPr lang="en-US" altLang="ko-KR" sz="1200" dirty="0" smtClean="0"/>
              <a:t>	</a:t>
            </a:r>
            <a:r>
              <a:rPr lang="en-US" altLang="ko-KR" sz="1200" dirty="0" smtClean="0"/>
              <a:t>Port(</a:t>
            </a:r>
            <a:r>
              <a:rPr lang="en-US" altLang="ko-KR" sz="1200" dirty="0" err="1" smtClean="0"/>
              <a:t>clk</a:t>
            </a:r>
            <a:r>
              <a:rPr lang="en-US" altLang="ko-KR" sz="1200" dirty="0" smtClean="0"/>
              <a:t>		: In </a:t>
            </a:r>
            <a:r>
              <a:rPr lang="en-US" altLang="ko-KR" sz="1200" dirty="0" err="1" smtClean="0"/>
              <a:t>std_logic</a:t>
            </a:r>
            <a:r>
              <a:rPr lang="en-US" altLang="ko-KR" sz="1200" dirty="0" smtClean="0"/>
              <a:t>;</a:t>
            </a:r>
          </a:p>
          <a:p>
            <a:pPr>
              <a:buNone/>
            </a:pPr>
            <a:r>
              <a:rPr lang="en-US" altLang="ko-KR" sz="1200" dirty="0" smtClean="0"/>
              <a:t>	 </a:t>
            </a:r>
            <a:r>
              <a:rPr lang="en-US" altLang="ko-KR" sz="1200" dirty="0" smtClean="0"/>
              <a:t>     A		: In </a:t>
            </a:r>
            <a:r>
              <a:rPr lang="en-US" altLang="ko-KR" sz="1200" dirty="0" err="1" smtClean="0"/>
              <a:t>std_logic_vector</a:t>
            </a:r>
            <a:r>
              <a:rPr lang="en-US" altLang="ko-KR" sz="1200" dirty="0" smtClean="0"/>
              <a:t>(3 </a:t>
            </a:r>
            <a:r>
              <a:rPr lang="en-US" altLang="ko-KR" sz="1200" dirty="0" err="1" smtClean="0"/>
              <a:t>downto</a:t>
            </a:r>
            <a:r>
              <a:rPr lang="en-US" altLang="ko-KR" sz="1200" dirty="0" smtClean="0"/>
              <a:t> 0);	-- </a:t>
            </a:r>
            <a:r>
              <a:rPr lang="en-US" altLang="ko-KR" sz="1200" dirty="0" err="1" smtClean="0"/>
              <a:t>lpm_rom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Address</a:t>
            </a:r>
            <a:r>
              <a:rPr lang="ko-KR" altLang="en-US" sz="1200" dirty="0" smtClean="0"/>
              <a:t>와 결합되는 </a:t>
            </a:r>
            <a:r>
              <a:rPr lang="en-US" altLang="ko-KR" sz="1200" dirty="0" smtClean="0"/>
              <a:t>port </a:t>
            </a:r>
            <a:r>
              <a:rPr lang="ko-KR" altLang="en-US" sz="1200" dirty="0" smtClean="0"/>
              <a:t>이므로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	</a:t>
            </a:r>
            <a:r>
              <a:rPr lang="en-US" altLang="ko-KR" sz="1200" dirty="0" smtClean="0"/>
              <a:t>					-- Address</a:t>
            </a:r>
            <a:r>
              <a:rPr lang="ko-KR" altLang="en-US" sz="1200" dirty="0" smtClean="0"/>
              <a:t>와 크기가 같아야 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	</a:t>
            </a:r>
            <a:r>
              <a:rPr lang="en-US" altLang="ko-KR" sz="1200" dirty="0" smtClean="0"/>
              <a:t>      D		: out </a:t>
            </a:r>
            <a:r>
              <a:rPr lang="en-US" altLang="ko-KR" sz="1200" dirty="0" err="1" smtClean="0"/>
              <a:t>std_logic_vector</a:t>
            </a:r>
            <a:r>
              <a:rPr lang="en-US" altLang="ko-KR" sz="1200" dirty="0" smtClean="0"/>
              <a:t>(7 </a:t>
            </a:r>
            <a:r>
              <a:rPr lang="en-US" altLang="ko-KR" sz="1200" dirty="0" err="1" smtClean="0"/>
              <a:t>downto</a:t>
            </a:r>
            <a:r>
              <a:rPr lang="en-US" altLang="ko-KR" sz="1200" dirty="0" smtClean="0"/>
              <a:t> 0));	-- </a:t>
            </a:r>
            <a:r>
              <a:rPr lang="en-US" altLang="ko-KR" sz="1200" dirty="0" err="1" smtClean="0"/>
              <a:t>lpm_rom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q</a:t>
            </a:r>
            <a:r>
              <a:rPr lang="ko-KR" altLang="en-US" sz="1200" dirty="0" smtClean="0"/>
              <a:t>와 결합되는 </a:t>
            </a:r>
            <a:r>
              <a:rPr lang="en-US" altLang="ko-KR" sz="1200" dirty="0" smtClean="0"/>
              <a:t>port</a:t>
            </a:r>
            <a:r>
              <a:rPr lang="ko-KR" altLang="en-US" sz="1200" dirty="0" smtClean="0"/>
              <a:t>이므로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	</a:t>
            </a:r>
            <a:r>
              <a:rPr lang="en-US" altLang="ko-KR" sz="1200" dirty="0" smtClean="0"/>
              <a:t>					--  q</a:t>
            </a:r>
            <a:r>
              <a:rPr lang="ko-KR" altLang="en-US" sz="1200" dirty="0" smtClean="0"/>
              <a:t>와 크기가 같아야 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End Rom48;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</p:txBody>
      </p:sp>
      <p:grpSp>
        <p:nvGrpSpPr>
          <p:cNvPr id="21" name="그룹 20"/>
          <p:cNvGrpSpPr/>
          <p:nvPr/>
        </p:nvGrpSpPr>
        <p:grpSpPr>
          <a:xfrm>
            <a:off x="1907704" y="2420888"/>
            <a:ext cx="4687762" cy="1656184"/>
            <a:chOff x="1907704" y="3068960"/>
            <a:chExt cx="4687762" cy="1656184"/>
          </a:xfrm>
        </p:grpSpPr>
        <p:sp>
          <p:nvSpPr>
            <p:cNvPr id="7" name="직사각형 6"/>
            <p:cNvSpPr/>
            <p:nvPr/>
          </p:nvSpPr>
          <p:spPr>
            <a:xfrm>
              <a:off x="2771800" y="3356992"/>
              <a:ext cx="2880320" cy="13681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03848" y="3717032"/>
              <a:ext cx="2016224" cy="7920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2123728" y="3861048"/>
              <a:ext cx="10801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2123728" y="4293096"/>
              <a:ext cx="10801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275856" y="3789040"/>
              <a:ext cx="740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Address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75856" y="4149080"/>
              <a:ext cx="6928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inClock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42432" y="393305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q</a:t>
              </a:r>
              <a:endParaRPr lang="ko-KR" altLang="en-US" sz="1200" dirty="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220072" y="4077072"/>
              <a:ext cx="10801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979712" y="3573016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</a:t>
              </a:r>
              <a:endParaRPr lang="ko-KR" alt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07704" y="4005064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Clk</a:t>
              </a:r>
              <a:endParaRPr lang="ko-KR" alt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00192" y="3933056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D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7466" y="3068960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Entity </a:t>
              </a:r>
              <a:r>
                <a:rPr lang="ko-KR" altLang="en-US" sz="1200" dirty="0" smtClean="0"/>
                <a:t>명 </a:t>
              </a:r>
              <a:r>
                <a:rPr lang="en-US" altLang="ko-KR" sz="1200" dirty="0" smtClean="0"/>
                <a:t>: Rom48</a:t>
              </a:r>
              <a:endParaRPr lang="ko-KR" alt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03848" y="3429000"/>
              <a:ext cx="1973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Component </a:t>
              </a:r>
              <a:r>
                <a:rPr lang="ko-KR" altLang="en-US" sz="1200" dirty="0" smtClean="0"/>
                <a:t>명 </a:t>
              </a:r>
              <a:r>
                <a:rPr lang="en-US" altLang="ko-KR" sz="1200" dirty="0" smtClean="0"/>
                <a:t>: </a:t>
              </a:r>
              <a:r>
                <a:rPr lang="en-US" altLang="ko-KR" sz="1200" dirty="0" err="1" smtClean="0"/>
                <a:t>lpm_rom</a:t>
              </a:r>
              <a:endParaRPr lang="ko-KR" altLang="en-US" sz="1200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VHDL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-- Architecture</a:t>
            </a:r>
            <a:r>
              <a:rPr lang="ko-KR" altLang="en-US" sz="1400" dirty="0" smtClean="0"/>
              <a:t>의 선언부에서 </a:t>
            </a:r>
            <a:r>
              <a:rPr lang="en-US" altLang="ko-KR" sz="1400" dirty="0" err="1" smtClean="0"/>
              <a:t>lpm_rom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component</a:t>
            </a:r>
            <a:r>
              <a:rPr lang="ko-KR" altLang="en-US" sz="1400" dirty="0" smtClean="0"/>
              <a:t>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선언한다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	architecture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 of rom48 Is		-- Entity rom48</a:t>
            </a:r>
            <a:r>
              <a:rPr lang="ko-KR" altLang="en-US" sz="1400" dirty="0" smtClean="0"/>
              <a:t>의 몸체부분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smtClean="0"/>
              <a:t>	Component </a:t>
            </a:r>
            <a:r>
              <a:rPr lang="en-US" altLang="ko-KR" sz="1400" dirty="0" err="1" smtClean="0"/>
              <a:t>lpm_rom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smtClean="0"/>
              <a:t>	Generic(</a:t>
            </a:r>
            <a:r>
              <a:rPr lang="en-US" altLang="ko-KR" sz="1400" dirty="0" err="1" smtClean="0"/>
              <a:t>lpm_width</a:t>
            </a:r>
            <a:r>
              <a:rPr lang="en-US" altLang="ko-KR" sz="1400" dirty="0" smtClean="0"/>
              <a:t>		: positive;</a:t>
            </a:r>
          </a:p>
          <a:p>
            <a:pPr>
              <a:buNone/>
            </a:pPr>
            <a:r>
              <a:rPr lang="en-US" altLang="ko-KR" sz="1400" dirty="0" smtClean="0"/>
              <a:t>		</a:t>
            </a:r>
            <a:r>
              <a:rPr lang="en-US" altLang="ko-KR" sz="1400" dirty="0" smtClean="0"/>
              <a:t>	           </a:t>
            </a:r>
            <a:r>
              <a:rPr lang="en-US" altLang="ko-KR" sz="1400" dirty="0" err="1" smtClean="0"/>
              <a:t>lpm_widthadd</a:t>
            </a:r>
            <a:r>
              <a:rPr lang="en-US" altLang="ko-KR" sz="1400" dirty="0" smtClean="0"/>
              <a:t>		: positive;</a:t>
            </a:r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smtClean="0"/>
              <a:t>		           </a:t>
            </a:r>
            <a:r>
              <a:rPr lang="en-US" altLang="ko-KR" sz="1400" dirty="0" err="1" smtClean="0"/>
              <a:t>lpm_outdata</a:t>
            </a:r>
            <a:r>
              <a:rPr lang="en-US" altLang="ko-KR" sz="1400" dirty="0" smtClean="0"/>
              <a:t>		: string;</a:t>
            </a:r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smtClean="0"/>
              <a:t>	           </a:t>
            </a:r>
            <a:r>
              <a:rPr lang="en-US" altLang="ko-KR" sz="1400" dirty="0" err="1" smtClean="0"/>
              <a:t>lpm_file</a:t>
            </a:r>
            <a:r>
              <a:rPr lang="en-US" altLang="ko-KR" sz="1400" dirty="0" smtClean="0"/>
              <a:t>		: string);</a:t>
            </a:r>
          </a:p>
          <a:p>
            <a:pPr>
              <a:buNone/>
            </a:pPr>
            <a:r>
              <a:rPr lang="en-US" altLang="ko-KR" sz="1400" dirty="0" smtClean="0"/>
              <a:t>		</a:t>
            </a:r>
            <a:r>
              <a:rPr lang="en-US" altLang="ko-KR" sz="1400" dirty="0" smtClean="0"/>
              <a:t>	port(address</a:t>
            </a:r>
            <a:r>
              <a:rPr lang="en-US" altLang="ko-KR" sz="1400" dirty="0" smtClean="0"/>
              <a:t>	: in </a:t>
            </a:r>
            <a:r>
              <a:rPr lang="en-US" altLang="ko-KR" sz="1400" dirty="0" err="1" smtClean="0"/>
              <a:t>std_logic_vector</a:t>
            </a:r>
            <a:r>
              <a:rPr lang="en-US" altLang="ko-KR" sz="1400" dirty="0" smtClean="0"/>
              <a:t>(</a:t>
            </a:r>
            <a:r>
              <a:rPr lang="en-US" altLang="ko-KR" sz="1400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en-US" altLang="ko-KR" sz="1400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downto</a:t>
            </a:r>
            <a:r>
              <a:rPr lang="en-US" altLang="ko-KR" sz="1400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</a:t>
            </a:r>
            <a:r>
              <a:rPr lang="en-US" altLang="ko-KR" sz="1400" dirty="0" smtClean="0"/>
              <a:t>);</a:t>
            </a:r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smtClean="0"/>
              <a:t>		       </a:t>
            </a:r>
            <a:r>
              <a:rPr lang="en-US" altLang="ko-KR" sz="1400" dirty="0" err="1" smtClean="0"/>
              <a:t>inClock</a:t>
            </a:r>
            <a:r>
              <a:rPr lang="en-US" altLang="ko-KR" sz="1400" dirty="0" smtClean="0"/>
              <a:t>	: in </a:t>
            </a:r>
            <a:r>
              <a:rPr lang="en-US" altLang="ko-KR" sz="1400" dirty="0" err="1" smtClean="0"/>
              <a:t>std_logic</a:t>
            </a:r>
            <a:r>
              <a:rPr lang="en-US" altLang="ko-KR" sz="1400" dirty="0" smtClean="0"/>
              <a:t>;</a:t>
            </a:r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smtClean="0"/>
              <a:t>	       q		: out </a:t>
            </a:r>
            <a:r>
              <a:rPr lang="en-US" altLang="ko-KR" sz="1400" dirty="0" err="1" smtClean="0"/>
              <a:t>std_logic_vector</a:t>
            </a:r>
            <a:r>
              <a:rPr lang="en-US" altLang="ko-KR" sz="1400" dirty="0" smtClean="0"/>
              <a:t>(</a:t>
            </a:r>
            <a:r>
              <a:rPr lang="en-US" altLang="ko-KR" sz="1400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</a:t>
            </a:r>
            <a:r>
              <a:rPr lang="en-US" altLang="ko-KR" sz="1400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downto</a:t>
            </a:r>
            <a:r>
              <a:rPr lang="en-US" altLang="ko-KR" sz="1400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</a:t>
            </a:r>
            <a:r>
              <a:rPr lang="en-US" altLang="ko-KR" sz="1400" dirty="0" smtClean="0"/>
              <a:t>));</a:t>
            </a:r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smtClean="0"/>
              <a:t>	End Component;</a:t>
            </a:r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※ </a:t>
            </a:r>
            <a:r>
              <a:rPr lang="ko-KR" altLang="en-US" sz="1400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붉은색으로 표기된 부분만 사용자가 변경할 수 있다</a:t>
            </a:r>
            <a:r>
              <a:rPr lang="en-US" altLang="ko-KR" sz="1400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None/>
            </a:pPr>
            <a:r>
              <a:rPr lang="en-US" altLang="ko-KR" sz="1400" dirty="0" smtClean="0"/>
              <a:t>   	Begin 			-- Architecture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Begin</a:t>
            </a:r>
            <a:r>
              <a:rPr lang="ko-KR" altLang="en-US" sz="1400" dirty="0" smtClean="0"/>
              <a:t>아래에 </a:t>
            </a:r>
            <a:r>
              <a:rPr lang="en-US" altLang="ko-KR" sz="1400" dirty="0" err="1" smtClean="0"/>
              <a:t>lpm_rom</a:t>
            </a:r>
            <a:r>
              <a:rPr lang="ko-KR" altLang="en-US" sz="1400" dirty="0" smtClean="0"/>
              <a:t>의 실제 값을 지정해 준다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smtClean="0"/>
              <a:t>	lpmRom_1: </a:t>
            </a:r>
            <a:r>
              <a:rPr lang="en-US" altLang="ko-KR" sz="1400" dirty="0" err="1" smtClean="0"/>
              <a:t>lpm_rom</a:t>
            </a:r>
            <a:r>
              <a:rPr lang="en-US" altLang="ko-KR" sz="1400" dirty="0" smtClean="0"/>
              <a:t>			-- </a:t>
            </a:r>
            <a:r>
              <a:rPr lang="en-US" altLang="ko-KR" sz="1400" dirty="0" err="1" smtClean="0"/>
              <a:t>lpm_rom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고유이름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 lpmRom_1</a:t>
            </a:r>
            <a:r>
              <a:rPr lang="ko-KR" altLang="en-US" sz="1400" dirty="0" smtClean="0"/>
              <a:t>로 </a:t>
            </a:r>
            <a:r>
              <a:rPr lang="ko-KR" altLang="en-US" sz="1400" dirty="0" smtClean="0"/>
              <a:t>선언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smtClean="0"/>
              <a:t>	generic map(</a:t>
            </a:r>
            <a:r>
              <a:rPr lang="en-US" altLang="ko-KR" sz="1400" dirty="0" err="1" smtClean="0"/>
              <a:t>lpm_width</a:t>
            </a:r>
            <a:r>
              <a:rPr lang="en-US" altLang="ko-KR" sz="1400" dirty="0" smtClean="0"/>
              <a:t> =&gt; 8,		-- Data bit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크기 지정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smtClean="0"/>
              <a:t>		 </a:t>
            </a:r>
            <a:r>
              <a:rPr lang="en-US" altLang="ko-KR" sz="1400" dirty="0" err="1" smtClean="0"/>
              <a:t>lpm_widthad</a:t>
            </a:r>
            <a:r>
              <a:rPr lang="en-US" altLang="ko-KR" sz="1400" dirty="0" smtClean="0"/>
              <a:t> =&gt; 4, 		-- </a:t>
            </a:r>
            <a:r>
              <a:rPr lang="en-US" altLang="ko-KR" sz="1400" dirty="0" smtClean="0"/>
              <a:t>Address bit</a:t>
            </a:r>
            <a:r>
              <a:rPr lang="ko-KR" altLang="en-US" sz="1400" dirty="0" smtClean="0"/>
              <a:t>의 크기 지정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smtClean="0"/>
              <a:t>		 </a:t>
            </a:r>
            <a:r>
              <a:rPr lang="en-US" altLang="ko-KR" sz="1400" dirty="0" err="1" smtClean="0"/>
              <a:t>lpm_outdata</a:t>
            </a:r>
            <a:r>
              <a:rPr lang="en-US" altLang="ko-KR" sz="1400" dirty="0" smtClean="0"/>
              <a:t> =&gt; “unregistered”,</a:t>
            </a:r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smtClean="0"/>
              <a:t>		 </a:t>
            </a:r>
            <a:r>
              <a:rPr lang="en-US" altLang="ko-KR" sz="1400" dirty="0" err="1" smtClean="0"/>
              <a:t>lpm_file</a:t>
            </a:r>
            <a:r>
              <a:rPr lang="en-US" altLang="ko-KR" sz="1400" dirty="0" smtClean="0"/>
              <a:t> =&gt; “romdata.mif”)	-- </a:t>
            </a:r>
            <a:r>
              <a:rPr lang="en-US" altLang="ko-KR" sz="1400" dirty="0" err="1" smtClean="0"/>
              <a:t>rom</a:t>
            </a:r>
            <a:r>
              <a:rPr lang="ko-KR" altLang="en-US" sz="1400" dirty="0" smtClean="0"/>
              <a:t>에 기록할 </a:t>
            </a:r>
            <a:r>
              <a:rPr lang="en-US" altLang="ko-KR" sz="1400" dirty="0" smtClean="0"/>
              <a:t>data file</a:t>
            </a:r>
            <a:r>
              <a:rPr lang="ko-KR" altLang="en-US" sz="1400" dirty="0" smtClean="0"/>
              <a:t>을 지정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smtClean="0"/>
              <a:t>					-- (*.mif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Memory </a:t>
            </a:r>
            <a:r>
              <a:rPr lang="en-US" altLang="ko-KR" sz="1400" dirty="0" err="1" smtClean="0"/>
              <a:t>Initialiation</a:t>
            </a:r>
            <a:r>
              <a:rPr lang="en-US" altLang="ko-KR" sz="1400" dirty="0" smtClean="0"/>
              <a:t> File</a:t>
            </a:r>
            <a:r>
              <a:rPr lang="ko-KR" altLang="en-US" sz="1400" dirty="0" smtClean="0"/>
              <a:t>의 확장자</a:t>
            </a:r>
            <a:r>
              <a:rPr lang="en-US" altLang="ko-KR" sz="1400" dirty="0" smtClean="0"/>
              <a:t>)</a:t>
            </a:r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smtClean="0"/>
              <a:t>	port map(address=&gt;A, </a:t>
            </a:r>
            <a:r>
              <a:rPr lang="en-US" altLang="ko-KR" sz="1400" dirty="0" err="1" smtClean="0"/>
              <a:t>inclock</a:t>
            </a:r>
            <a:r>
              <a:rPr lang="en-US" altLang="ko-KR" sz="1400" dirty="0" smtClean="0"/>
              <a:t>=&gt;</a:t>
            </a:r>
            <a:r>
              <a:rPr lang="en-US" altLang="ko-KR" sz="1400" dirty="0" err="1" smtClean="0"/>
              <a:t>clk</a:t>
            </a:r>
            <a:r>
              <a:rPr lang="en-US" altLang="ko-KR" sz="1400" dirty="0" smtClean="0"/>
              <a:t>, q=&gt;D); 	-- Component </a:t>
            </a:r>
            <a:r>
              <a:rPr lang="ko-KR" altLang="en-US" sz="1400" dirty="0" smtClean="0"/>
              <a:t>사례화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이름 결합 방식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smtClean="0"/>
              <a:t>End 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;</a:t>
            </a:r>
            <a:endParaRPr lang="en-US" altLang="ko-KR" sz="16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VHDL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600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</a:t>
            </a:r>
            <a:r>
              <a:rPr lang="ko-KR" altLang="en-US" sz="1600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시험 관련하여 추가로 봐야 할 부분</a:t>
            </a:r>
            <a:endParaRPr lang="en-US" altLang="ko-KR" sz="1600" i="1" u="sng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AutoNum type="arabicParenBoth"/>
            </a:pPr>
            <a:r>
              <a:rPr lang="en-US" altLang="ko-KR" sz="1400" dirty="0" smtClean="0"/>
              <a:t>p. 682~683 : adder4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component </a:t>
            </a:r>
            <a:r>
              <a:rPr lang="ko-KR" altLang="en-US" sz="1400" dirty="0" smtClean="0"/>
              <a:t>사례화 부분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블록도와</a:t>
            </a:r>
            <a:r>
              <a:rPr lang="ko-KR" altLang="en-US" sz="1400" dirty="0" smtClean="0"/>
              <a:t> 코드</a:t>
            </a:r>
            <a:r>
              <a:rPr lang="en-US" altLang="ko-KR" sz="1400" dirty="0" smtClean="0"/>
              <a:t>)</a:t>
            </a:r>
          </a:p>
          <a:p>
            <a:pPr>
              <a:buAutoNum type="arabicParenBoth"/>
            </a:pPr>
            <a:r>
              <a:rPr lang="en-US" altLang="ko-KR" sz="1400" dirty="0" smtClean="0"/>
              <a:t>P.721~722 : </a:t>
            </a:r>
            <a:r>
              <a:rPr lang="en-US" altLang="ko-KR" sz="1400" dirty="0" err="1" smtClean="0"/>
              <a:t>keymatrix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key_r</a:t>
            </a:r>
            <a:r>
              <a:rPr lang="ko-KR" altLang="en-US" sz="1400" dirty="0" smtClean="0"/>
              <a:t>과 </a:t>
            </a:r>
            <a:r>
              <a:rPr lang="en-US" altLang="ko-KR" sz="1400" dirty="0" err="1" smtClean="0"/>
              <a:t>key_c</a:t>
            </a:r>
            <a:r>
              <a:rPr lang="ko-KR" altLang="en-US" sz="1400" dirty="0" smtClean="0"/>
              <a:t>의 값에 따른 </a:t>
            </a:r>
            <a:r>
              <a:rPr lang="en-US" altLang="ko-KR" sz="1400" dirty="0" smtClean="0"/>
              <a:t>key</a:t>
            </a:r>
            <a:r>
              <a:rPr lang="ko-KR" altLang="en-US" sz="1400" dirty="0" smtClean="0"/>
              <a:t>값 지정하는 </a:t>
            </a:r>
            <a:r>
              <a:rPr lang="en-US" altLang="ko-KR" sz="1400" dirty="0" smtClean="0"/>
              <a:t>case</a:t>
            </a:r>
            <a:r>
              <a:rPr lang="ko-KR" altLang="en-US" sz="1400" dirty="0" smtClean="0"/>
              <a:t>문</a:t>
            </a:r>
            <a:endParaRPr lang="en-US" altLang="ko-KR" sz="1400" dirty="0" smtClean="0"/>
          </a:p>
          <a:p>
            <a:pPr>
              <a:buAutoNum type="arabicParenBoth"/>
            </a:pPr>
            <a:r>
              <a:rPr lang="en-US" altLang="ko-KR" sz="1400" dirty="0" smtClean="0"/>
              <a:t>P.733 : </a:t>
            </a:r>
            <a:r>
              <a:rPr lang="en-US" altLang="ko-KR" sz="1400" dirty="0" err="1" smtClean="0"/>
              <a:t>T_FlipFlop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D_FlipFlop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동작을 나타내는 </a:t>
            </a:r>
            <a:r>
              <a:rPr lang="en-US" altLang="ko-KR" sz="1400" dirty="0" smtClean="0"/>
              <a:t>IF</a:t>
            </a:r>
            <a:r>
              <a:rPr lang="ko-KR" altLang="en-US" sz="1400" dirty="0" smtClean="0"/>
              <a:t>문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블록도를</a:t>
            </a:r>
            <a:r>
              <a:rPr lang="ko-KR" altLang="en-US" sz="1400" dirty="0" smtClean="0"/>
              <a:t> 보고 </a:t>
            </a:r>
            <a:r>
              <a:rPr lang="en-US" altLang="ko-KR" sz="1400" dirty="0" smtClean="0"/>
              <a:t>Code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작성할 수 있도록</a:t>
            </a:r>
            <a:r>
              <a:rPr lang="en-US" altLang="ko-KR" sz="1400" dirty="0" smtClean="0"/>
              <a:t>)</a:t>
            </a:r>
          </a:p>
          <a:p>
            <a:pPr>
              <a:buAutoNum type="arabicParenBoth"/>
            </a:pPr>
            <a:r>
              <a:rPr lang="en-US" altLang="ko-KR" sz="1400" dirty="0" smtClean="0"/>
              <a:t>P.743, 773 : </a:t>
            </a:r>
            <a:r>
              <a:rPr lang="en-US" altLang="ko-KR" sz="1400" dirty="0" err="1" smtClean="0"/>
              <a:t>up_jin_counter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위한 </a:t>
            </a:r>
            <a:r>
              <a:rPr lang="en-US" altLang="ko-KR" sz="1400" dirty="0" smtClean="0"/>
              <a:t>IF</a:t>
            </a:r>
            <a:r>
              <a:rPr lang="ko-KR" altLang="en-US" sz="1400" dirty="0" smtClean="0"/>
              <a:t>문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VHDL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86006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Very High Speed Integrated Circuit H/W Description Language.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VHDL  </a:t>
            </a:r>
            <a:r>
              <a:rPr lang="ko-KR" altLang="en-US" dirty="0" smtClean="0"/>
              <a:t>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교재</a:t>
            </a:r>
            <a:r>
              <a:rPr lang="en-US" altLang="ko-KR" sz="2000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p.474~490</a:t>
            </a:r>
          </a:p>
          <a:p>
            <a:r>
              <a:rPr lang="en-US" altLang="ko-KR" sz="2000" dirty="0" smtClean="0"/>
              <a:t>Library </a:t>
            </a:r>
            <a:r>
              <a:rPr lang="en-US" altLang="ko-KR" sz="2000" dirty="0" err="1" smtClean="0"/>
              <a:t>ieee</a:t>
            </a:r>
            <a:r>
              <a:rPr lang="en-US" altLang="ko-KR" sz="2000" dirty="0" smtClean="0"/>
              <a:t>; USE ieee.std_logic_1164.all;</a:t>
            </a:r>
          </a:p>
          <a:p>
            <a:pPr>
              <a:buNone/>
            </a:pPr>
            <a:r>
              <a:rPr lang="en-US" altLang="ko-KR" sz="2400" dirty="0" smtClean="0"/>
              <a:t> </a:t>
            </a:r>
            <a:r>
              <a:rPr lang="en-US" altLang="ko-KR" sz="1600" dirty="0" smtClean="0"/>
              <a:t> (1) </a:t>
            </a:r>
            <a:r>
              <a:rPr lang="en-US" altLang="ko-KR" sz="1600" dirty="0" err="1" smtClean="0"/>
              <a:t>std_logic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자료형</a:t>
            </a:r>
            <a:r>
              <a:rPr lang="ko-KR" altLang="en-US" sz="1600" dirty="0" smtClean="0"/>
              <a:t> 또는 </a:t>
            </a:r>
            <a:r>
              <a:rPr lang="en-US" altLang="ko-KR" sz="1600" dirty="0" smtClean="0"/>
              <a:t>port</a:t>
            </a:r>
            <a:r>
              <a:rPr lang="ko-KR" altLang="en-US" sz="1600" dirty="0" smtClean="0"/>
              <a:t> 사용시 반드시 파일 초기에 삽입필요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(2) Bit </a:t>
            </a:r>
            <a:r>
              <a:rPr lang="ko-KR" altLang="en-US" sz="1600" dirty="0" err="1" smtClean="0"/>
              <a:t>자료형의</a:t>
            </a:r>
            <a:r>
              <a:rPr lang="ko-KR" altLang="en-US" sz="1600" dirty="0" smtClean="0"/>
              <a:t> 경우</a:t>
            </a:r>
            <a:r>
              <a:rPr lang="en-US" altLang="ko-KR" sz="1600" dirty="0" smtClean="0"/>
              <a:t>, 0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만 표현가능하나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Std_logic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자료형은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0, 1, Z:High impedance, X:unknown </a:t>
            </a:r>
            <a:r>
              <a:rPr lang="ko-KR" altLang="en-US" sz="1600" dirty="0" smtClean="0"/>
              <a:t>등의 다양한 값을 표현할 수 있어 논리회로에서 더욱 </a:t>
            </a:r>
            <a:r>
              <a:rPr lang="ko-KR" altLang="en-US" sz="1600" dirty="0" err="1" smtClean="0"/>
              <a:t>의미있게</a:t>
            </a:r>
            <a:r>
              <a:rPr lang="ko-KR" altLang="en-US" sz="1600" dirty="0" smtClean="0"/>
              <a:t> 사용된다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 (3) </a:t>
            </a:r>
            <a:r>
              <a:rPr lang="ko-KR" altLang="en-US" sz="1600" dirty="0" smtClean="0"/>
              <a:t>길이가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인 경우는 </a:t>
            </a:r>
            <a:r>
              <a:rPr lang="en-US" altLang="ko-KR" sz="1600" dirty="0" err="1" smtClean="0"/>
              <a:t>std_logic</a:t>
            </a:r>
            <a:r>
              <a:rPr lang="ko-KR" altLang="en-US" sz="1600" dirty="0" smtClean="0"/>
              <a:t>으로 선언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길이가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이상인 경우는 </a:t>
            </a:r>
            <a:r>
              <a:rPr lang="en-US" altLang="ko-KR" sz="1600" dirty="0" err="1" smtClean="0"/>
              <a:t>std_logic_vector</a:t>
            </a:r>
            <a:r>
              <a:rPr lang="ko-KR" altLang="en-US" sz="1600" dirty="0" smtClean="0"/>
              <a:t>로 선언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VHDL  </a:t>
            </a:r>
            <a:r>
              <a:rPr lang="ko-KR" altLang="en-US" dirty="0" smtClean="0"/>
              <a:t>어휘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ko-KR" altLang="en-US" sz="1600" dirty="0" err="1" smtClean="0"/>
              <a:t>지정어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파란색으로 표현됨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ko-KR" sz="1400" dirty="0" smtClean="0"/>
              <a:t>ABS, MOD, IF, END IF, END, BEGIN, REPORT, RETURN, WAIT, WHEN, WHILE, WITH, XNOR</a:t>
            </a:r>
            <a:r>
              <a:rPr lang="ko-KR" altLang="en-US" sz="1400" dirty="0" smtClean="0"/>
              <a:t>등등</a:t>
            </a:r>
            <a:endParaRPr lang="en-US" altLang="ko-KR" sz="1400" dirty="0" smtClean="0"/>
          </a:p>
          <a:p>
            <a:pPr lvl="1">
              <a:buFont typeface="Wingdings" pitchFamily="2" charset="2"/>
              <a:buChar char="Ø"/>
            </a:pPr>
            <a:endParaRPr lang="en-US" altLang="ko-KR" sz="1400" dirty="0" smtClean="0"/>
          </a:p>
          <a:p>
            <a:r>
              <a:rPr lang="ko-KR" altLang="en-US" sz="1600" dirty="0" err="1" smtClean="0"/>
              <a:t>리터럴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정수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음의정수</a:t>
            </a:r>
            <a:r>
              <a:rPr lang="en-US" altLang="ko-KR" sz="1600" dirty="0" smtClean="0"/>
              <a:t>, 0, </a:t>
            </a:r>
            <a:r>
              <a:rPr lang="ko-KR" altLang="en-US" sz="1600" dirty="0" smtClean="0"/>
              <a:t>양의정수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소숫점아래가</a:t>
            </a:r>
            <a:r>
              <a:rPr lang="ko-KR" altLang="en-US" sz="1600" dirty="0" smtClean="0"/>
              <a:t> 없는 수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실수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소숫점아래가</a:t>
            </a:r>
            <a:r>
              <a:rPr lang="ko-KR" altLang="en-US" sz="1600" dirty="0" smtClean="0"/>
              <a:t> 있는 수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진수 표현법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ko-KR" sz="1400" dirty="0" smtClean="0"/>
              <a:t>2</a:t>
            </a:r>
            <a:r>
              <a:rPr lang="ko-KR" altLang="en-US" sz="1400" dirty="0" smtClean="0"/>
              <a:t>진수 </a:t>
            </a:r>
            <a:r>
              <a:rPr lang="en-US" altLang="ko-KR" sz="1400" dirty="0" smtClean="0"/>
              <a:t>: 2#1101001#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1400" dirty="0" smtClean="0"/>
              <a:t>8</a:t>
            </a:r>
            <a:r>
              <a:rPr lang="ko-KR" altLang="en-US" sz="1400" dirty="0" smtClean="0"/>
              <a:t>진수 </a:t>
            </a:r>
            <a:r>
              <a:rPr lang="en-US" altLang="ko-KR" sz="1400" dirty="0" smtClean="0"/>
              <a:t>: 8#375#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1400" dirty="0" smtClean="0"/>
              <a:t>16</a:t>
            </a:r>
            <a:r>
              <a:rPr lang="ko-KR" altLang="en-US" sz="1400" dirty="0" smtClean="0"/>
              <a:t>진수 </a:t>
            </a:r>
            <a:r>
              <a:rPr lang="en-US" altLang="ko-KR" sz="1400" dirty="0" smtClean="0"/>
              <a:t>: 16#9FD#</a:t>
            </a:r>
          </a:p>
          <a:p>
            <a:r>
              <a:rPr lang="ko-KR" altLang="en-US" sz="1600" dirty="0" smtClean="0"/>
              <a:t>밑줄사용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숫자를 읽기 편하도록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ko-KR" sz="1400" dirty="0" smtClean="0"/>
              <a:t>123456 = 123_456</a:t>
            </a:r>
          </a:p>
          <a:p>
            <a:pPr lvl="1">
              <a:buFont typeface="Wingdings" pitchFamily="2" charset="2"/>
              <a:buChar char="Ø"/>
            </a:pPr>
            <a:endParaRPr lang="en-US" altLang="ko-KR" sz="1400" dirty="0" smtClean="0"/>
          </a:p>
          <a:p>
            <a:r>
              <a:rPr lang="ko-KR" altLang="en-US" sz="1600" dirty="0" smtClean="0"/>
              <a:t>문자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한글자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‘A‘, ‘%’, ‘&amp;’, ‘@’</a:t>
            </a:r>
          </a:p>
          <a:p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 : </a:t>
            </a:r>
            <a:r>
              <a:rPr lang="ko-KR" altLang="en-US" sz="1600" dirty="0" err="1" smtClean="0"/>
              <a:t>두글자</a:t>
            </a:r>
            <a:r>
              <a:rPr lang="ko-KR" altLang="en-US" sz="1600" dirty="0" smtClean="0"/>
              <a:t> 이상 </a:t>
            </a:r>
            <a:r>
              <a:rPr lang="en-US" altLang="ko-KR" sz="1600" dirty="0" smtClean="0"/>
              <a:t>“A String” “000110011”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 2#000110011#</a:t>
            </a:r>
            <a:r>
              <a:rPr lang="ko-KR" altLang="en-US" sz="1600" dirty="0" smtClean="0"/>
              <a:t>와 다름</a:t>
            </a:r>
            <a:r>
              <a:rPr lang="en-US" altLang="ko-KR" sz="1600" dirty="0" smtClean="0"/>
              <a:t>. “__</a:t>
            </a:r>
            <a:r>
              <a:rPr lang="en-US" altLang="ko-KR" sz="1600" dirty="0" err="1" smtClean="0"/>
              <a:t>abc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Xxz</a:t>
            </a:r>
            <a:r>
              <a:rPr lang="en-US" altLang="ko-KR" sz="1600" dirty="0" smtClean="0"/>
              <a:t>”</a:t>
            </a:r>
          </a:p>
          <a:p>
            <a:pPr lvl="1">
              <a:buFont typeface="Wingdings" pitchFamily="2" charset="2"/>
              <a:buChar char="Ø"/>
            </a:pPr>
            <a:endParaRPr lang="en-US" altLang="ko-KR" sz="1400" dirty="0" smtClean="0"/>
          </a:p>
          <a:p>
            <a:pPr lvl="1">
              <a:buFont typeface="Wingdings" pitchFamily="2" charset="2"/>
              <a:buChar char="Ø"/>
            </a:pPr>
            <a:endParaRPr lang="en-US" altLang="ko-KR" sz="1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VHDL  </a:t>
            </a:r>
            <a:r>
              <a:rPr lang="ko-KR" altLang="en-US" dirty="0" smtClean="0"/>
              <a:t>어휘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1800" dirty="0" smtClean="0"/>
              <a:t>주석</a:t>
            </a:r>
            <a:r>
              <a:rPr lang="en-US" altLang="ko-KR" sz="1800" dirty="0" smtClean="0"/>
              <a:t>(Comment) : </a:t>
            </a:r>
            <a:r>
              <a:rPr lang="ko-KR" altLang="en-US" sz="1800" dirty="0" smtClean="0"/>
              <a:t>설명문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 --</a:t>
            </a:r>
          </a:p>
          <a:p>
            <a:r>
              <a:rPr lang="ko-KR" altLang="en-US" sz="1800" dirty="0" err="1" smtClean="0"/>
              <a:t>식별어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사용자 </a:t>
            </a:r>
            <a:r>
              <a:rPr lang="ko-KR" altLang="en-US" sz="1800" dirty="0" err="1" smtClean="0"/>
              <a:t>지정어</a:t>
            </a:r>
            <a:r>
              <a:rPr lang="en-US" altLang="ko-KR" sz="1800" dirty="0" smtClean="0"/>
              <a:t>(Entity</a:t>
            </a:r>
            <a:r>
              <a:rPr lang="ko-KR" altLang="en-US" sz="1800" dirty="0" smtClean="0"/>
              <a:t>명</a:t>
            </a:r>
            <a:r>
              <a:rPr lang="en-US" altLang="ko-KR" sz="1800" dirty="0" smtClean="0"/>
              <a:t>, Architecture</a:t>
            </a:r>
            <a:r>
              <a:rPr lang="ko-KR" altLang="en-US" sz="1800" dirty="0" smtClean="0"/>
              <a:t>명</a:t>
            </a:r>
            <a:r>
              <a:rPr lang="en-US" altLang="ko-KR" sz="1800" dirty="0" smtClean="0"/>
              <a:t>…)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 err="1" smtClean="0"/>
              <a:t>공백없이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영어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대소문자 </a:t>
            </a:r>
            <a:r>
              <a:rPr lang="ko-KR" altLang="en-US" sz="1600" dirty="0" err="1" smtClean="0"/>
              <a:t>구분없다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와 숫자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밑줄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 smtClean="0"/>
              <a:t>영문자로 시작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숫자나 밑줄로 시작하면 안됨</a:t>
            </a:r>
            <a:r>
              <a:rPr lang="en-US" altLang="ko-KR" sz="1600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 smtClean="0"/>
              <a:t>밑줄로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끝나도 안됨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 smtClean="0"/>
              <a:t>밑줄이 연속</a:t>
            </a:r>
            <a:r>
              <a:rPr lang="en-US" altLang="ko-KR" sz="1600" dirty="0" smtClean="0"/>
              <a:t>(2</a:t>
            </a:r>
            <a:r>
              <a:rPr lang="ko-KR" altLang="en-US" sz="1600" dirty="0" err="1" smtClean="0"/>
              <a:t>개이상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사용되면 안됨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 smtClean="0"/>
              <a:t>바른</a:t>
            </a:r>
            <a:r>
              <a:rPr lang="en-US" altLang="ko-KR" sz="1600" dirty="0" smtClean="0"/>
              <a:t>Ex) A, X0, counter, </a:t>
            </a:r>
            <a:r>
              <a:rPr lang="en-US" altLang="ko-KR" sz="1600" dirty="0" err="1" smtClean="0"/>
              <a:t>Next_Value</a:t>
            </a:r>
            <a:r>
              <a:rPr lang="en-US" altLang="ko-KR" sz="1600" dirty="0" smtClean="0"/>
              <a:t>(=</a:t>
            </a:r>
            <a:r>
              <a:rPr lang="en-US" altLang="ko-KR" sz="1600" dirty="0" err="1" smtClean="0"/>
              <a:t>next_value</a:t>
            </a:r>
            <a:r>
              <a:rPr lang="en-US" altLang="ko-KR" sz="1600" dirty="0" smtClean="0"/>
              <a:t>), </a:t>
            </a:r>
            <a:r>
              <a:rPr lang="en-US" altLang="ko-KR" sz="1600" dirty="0" err="1" smtClean="0"/>
              <a:t>generate_read_cycle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 smtClean="0"/>
              <a:t>잘못된</a:t>
            </a:r>
            <a:r>
              <a:rPr lang="en-US" altLang="ko-KR" sz="1600" dirty="0" smtClean="0"/>
              <a:t>Ex) last@#$%^value, 5bit_counter, _A0, A0_, </a:t>
            </a:r>
            <a:r>
              <a:rPr lang="en-US" altLang="ko-KR" sz="1600" dirty="0" err="1" smtClean="0"/>
              <a:t>Clock__pulse</a:t>
            </a:r>
            <a:endParaRPr lang="en-US" altLang="ko-KR" sz="16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VHDL  </a:t>
            </a:r>
            <a:r>
              <a:rPr lang="ko-KR" altLang="en-US" dirty="0" smtClean="0"/>
              <a:t>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sz="1800" dirty="0" smtClean="0"/>
              <a:t>Entity </a:t>
            </a:r>
            <a:r>
              <a:rPr lang="ko-KR" altLang="en-US" sz="1800" dirty="0" smtClean="0"/>
              <a:t>선언 방법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하드웨어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외부입출력 인터페이스 정의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하드웨어 블록의 이름과 입출력 포트 선언</a:t>
            </a:r>
            <a:endParaRPr lang="en-US" altLang="ko-KR" sz="1600" dirty="0" smtClean="0"/>
          </a:p>
          <a:p>
            <a:r>
              <a:rPr lang="en-US" altLang="ko-KR" sz="1800" dirty="0" smtClean="0"/>
              <a:t>Entity </a:t>
            </a:r>
            <a:r>
              <a:rPr lang="en-US" altLang="ko-KR" sz="1800" i="1" dirty="0" err="1" smtClean="0">
                <a:solidFill>
                  <a:srgbClr val="0070C0"/>
                </a:solidFill>
              </a:rPr>
              <a:t>Entity</a:t>
            </a:r>
            <a:r>
              <a:rPr lang="ko-KR" altLang="en-US" sz="1800" i="1" dirty="0" smtClean="0">
                <a:solidFill>
                  <a:srgbClr val="0070C0"/>
                </a:solidFill>
              </a:rPr>
              <a:t>이름 </a:t>
            </a:r>
            <a:r>
              <a:rPr lang="en-US" altLang="ko-KR" sz="1800" dirty="0" smtClean="0"/>
              <a:t>IS</a:t>
            </a:r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	</a:t>
            </a:r>
            <a:r>
              <a:rPr lang="en-US" altLang="ko-KR" sz="1400" dirty="0" smtClean="0"/>
              <a:t>Entity</a:t>
            </a:r>
            <a:r>
              <a:rPr lang="ko-KR" altLang="en-US" sz="1400" dirty="0" smtClean="0"/>
              <a:t>이름 등과 같은 사용자 지정어의 규칙</a:t>
            </a:r>
            <a:endParaRPr lang="en-US" altLang="ko-KR" sz="14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port(A, B : In bit;		- in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port</a:t>
            </a:r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	Y : out bit);	- out : </a:t>
            </a:r>
            <a:r>
              <a:rPr lang="ko-KR" altLang="en-US" sz="1600" dirty="0" smtClean="0"/>
              <a:t>출력</a:t>
            </a:r>
            <a:r>
              <a:rPr lang="en-US" altLang="ko-KR" sz="1600" dirty="0" smtClean="0"/>
              <a:t>port</a:t>
            </a:r>
          </a:p>
          <a:p>
            <a:pPr lvl="1">
              <a:buNone/>
            </a:pPr>
            <a:r>
              <a:rPr lang="en-US" altLang="ko-KR" sz="1600" dirty="0" smtClean="0"/>
              <a:t>				- </a:t>
            </a:r>
            <a:r>
              <a:rPr lang="en-US" altLang="ko-KR" sz="1600" dirty="0" err="1" smtClean="0"/>
              <a:t>inout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입출력 </a:t>
            </a:r>
            <a:r>
              <a:rPr lang="ko-KR" altLang="en-US" sz="1600" dirty="0" err="1" smtClean="0"/>
              <a:t>둘다</a:t>
            </a:r>
            <a:r>
              <a:rPr lang="ko-KR" altLang="en-US" sz="1600" dirty="0" smtClean="0"/>
              <a:t> 가능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				- buffer : </a:t>
            </a:r>
            <a:r>
              <a:rPr lang="ko-KR" altLang="en-US" sz="1600" dirty="0" smtClean="0"/>
              <a:t>출력이 다시 입력으로 사용되는 </a:t>
            </a:r>
            <a:r>
              <a:rPr lang="en-US" altLang="ko-KR" sz="1600" dirty="0" smtClean="0"/>
              <a:t>port</a:t>
            </a:r>
          </a:p>
          <a:p>
            <a:r>
              <a:rPr lang="en-US" altLang="ko-KR" sz="1800" dirty="0" smtClean="0"/>
              <a:t>End </a:t>
            </a:r>
            <a:r>
              <a:rPr lang="en-US" altLang="ko-KR" sz="1800" i="1" dirty="0" smtClean="0">
                <a:solidFill>
                  <a:srgbClr val="0070C0"/>
                </a:solidFill>
              </a:rPr>
              <a:t>Entity</a:t>
            </a:r>
            <a:r>
              <a:rPr lang="ko-KR" altLang="en-US" sz="1800" i="1" dirty="0" smtClean="0">
                <a:solidFill>
                  <a:srgbClr val="0070C0"/>
                </a:solidFill>
              </a:rPr>
              <a:t>이름 </a:t>
            </a:r>
            <a:r>
              <a:rPr lang="en-US" altLang="ko-KR" sz="1800" dirty="0" smtClean="0"/>
              <a:t>;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VHDL  </a:t>
            </a:r>
            <a:r>
              <a:rPr lang="ko-KR" altLang="en-US" dirty="0" smtClean="0"/>
              <a:t>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800" dirty="0" smtClean="0"/>
              <a:t>Architecture(</a:t>
            </a:r>
            <a:r>
              <a:rPr lang="ko-KR" altLang="en-US" sz="1800" dirty="0" smtClean="0"/>
              <a:t>아키텍처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선언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몸체</a:t>
            </a:r>
            <a:endParaRPr lang="en-US" altLang="ko-KR" sz="1800" dirty="0" smtClean="0"/>
          </a:p>
          <a:p>
            <a:r>
              <a:rPr lang="en-US" altLang="ko-KR" sz="1800" dirty="0" smtClean="0"/>
              <a:t>Architecture  Arch.</a:t>
            </a:r>
            <a:r>
              <a:rPr lang="ko-KR" altLang="en-US" sz="1800" dirty="0" smtClean="0"/>
              <a:t>이름 </a:t>
            </a:r>
            <a:r>
              <a:rPr lang="en-US" altLang="ko-KR" sz="1800" dirty="0" smtClean="0"/>
              <a:t>of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entity</a:t>
            </a:r>
            <a:r>
              <a:rPr lang="ko-KR" altLang="en-US" sz="1800" dirty="0" smtClean="0"/>
              <a:t>이름 </a:t>
            </a:r>
            <a:r>
              <a:rPr lang="en-US" altLang="ko-KR" sz="1800" dirty="0" smtClean="0"/>
              <a:t>is</a:t>
            </a:r>
          </a:p>
          <a:p>
            <a:r>
              <a:rPr lang="en-US" altLang="ko-KR" sz="1800" dirty="0" smtClean="0"/>
              <a:t>Begin ~ End Arch.</a:t>
            </a:r>
            <a:r>
              <a:rPr lang="ko-KR" altLang="en-US" sz="1800" dirty="0" smtClean="0"/>
              <a:t>이름</a:t>
            </a:r>
            <a:r>
              <a:rPr lang="en-US" altLang="ko-KR" sz="1800" dirty="0" smtClean="0"/>
              <a:t>;</a:t>
            </a:r>
          </a:p>
          <a:p>
            <a:endParaRPr lang="en-US" altLang="ko-KR" sz="1800" dirty="0" smtClean="0"/>
          </a:p>
          <a:p>
            <a:pPr lvl="1"/>
            <a:r>
              <a:rPr lang="ko-KR" altLang="en-US" sz="1600" dirty="0" smtClean="0"/>
              <a:t>하드웨어 내부를 표현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내부회로의 연결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동작 또는 구조 등을 표현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표현방법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(1) </a:t>
            </a:r>
            <a:r>
              <a:rPr lang="ko-KR" altLang="en-US" sz="1400" dirty="0" smtClean="0"/>
              <a:t>동작적 표현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Beh</a:t>
            </a:r>
            <a:r>
              <a:rPr lang="en-US" altLang="ko-KR" sz="1400" dirty="0" smtClean="0"/>
              <a:t>.)</a:t>
            </a:r>
          </a:p>
          <a:p>
            <a:pPr lvl="2"/>
            <a:r>
              <a:rPr lang="en-US" altLang="ko-KR" sz="1400" dirty="0" smtClean="0"/>
              <a:t>(2) </a:t>
            </a:r>
            <a:r>
              <a:rPr lang="ko-KR" altLang="en-US" sz="1400" dirty="0" smtClean="0"/>
              <a:t>자료흐름적 표현</a:t>
            </a:r>
            <a:r>
              <a:rPr lang="en-US" altLang="ko-KR" sz="1400" dirty="0" smtClean="0"/>
              <a:t>(Dataflow)</a:t>
            </a:r>
          </a:p>
          <a:p>
            <a:pPr lvl="2"/>
            <a:r>
              <a:rPr lang="en-US" altLang="ko-KR" sz="1400" dirty="0" smtClean="0"/>
              <a:t>(3) </a:t>
            </a:r>
            <a:r>
              <a:rPr lang="ko-KR" altLang="en-US" sz="1400" dirty="0" smtClean="0"/>
              <a:t>구조적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표현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Struc</a:t>
            </a:r>
            <a:r>
              <a:rPr lang="en-US" altLang="ko-KR" sz="1400" dirty="0" smtClean="0"/>
              <a:t>.)</a:t>
            </a:r>
          </a:p>
          <a:p>
            <a:pPr lvl="2"/>
            <a:r>
              <a:rPr lang="en-US" altLang="ko-KR" sz="1400" dirty="0" smtClean="0"/>
              <a:t>(4) </a:t>
            </a:r>
            <a:r>
              <a:rPr lang="ko-KR" altLang="en-US" sz="1400" dirty="0" smtClean="0"/>
              <a:t>혼합적 표현</a:t>
            </a:r>
            <a:r>
              <a:rPr lang="en-US" altLang="ko-KR" sz="1400" dirty="0" smtClean="0"/>
              <a:t>(Mixed)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VHDL  </a:t>
            </a:r>
            <a:r>
              <a:rPr lang="ko-KR" altLang="en-US" dirty="0" smtClean="0"/>
              <a:t>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altLang="ko-KR" sz="2000" dirty="0" smtClean="0"/>
              <a:t>Architecture(</a:t>
            </a:r>
            <a:r>
              <a:rPr lang="ko-KR" altLang="en-US" sz="2000" dirty="0" smtClean="0"/>
              <a:t>아키텍처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선언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몸체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표현방법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(1) </a:t>
            </a:r>
            <a:r>
              <a:rPr lang="ko-KR" altLang="en-US" sz="1600" dirty="0" smtClean="0"/>
              <a:t>동작적 표현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Beh</a:t>
            </a:r>
            <a:r>
              <a:rPr lang="en-US" altLang="ko-KR" sz="1600" dirty="0" smtClean="0"/>
              <a:t>.)</a:t>
            </a:r>
          </a:p>
          <a:p>
            <a:pPr lvl="3"/>
            <a:r>
              <a:rPr lang="ko-KR" altLang="en-US" sz="1400" dirty="0" smtClean="0"/>
              <a:t>가장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높은 상위 레벨의 추상적 표현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고급언어 형태</a:t>
            </a:r>
            <a:r>
              <a:rPr lang="en-US" altLang="ko-KR" sz="1400" dirty="0" smtClean="0"/>
              <a:t>(C, C++)</a:t>
            </a:r>
          </a:p>
          <a:p>
            <a:pPr lvl="3"/>
            <a:r>
              <a:rPr lang="en-US" altLang="ko-KR" sz="1400" dirty="0" smtClean="0"/>
              <a:t>PROCESS(</a:t>
            </a:r>
            <a:r>
              <a:rPr lang="ko-KR" altLang="en-US" sz="1400" dirty="0" smtClean="0"/>
              <a:t>입력</a:t>
            </a:r>
            <a:r>
              <a:rPr lang="en-US" altLang="ko-KR" sz="1400" dirty="0" smtClean="0"/>
              <a:t>PORT:</a:t>
            </a:r>
            <a:r>
              <a:rPr lang="ko-KR" altLang="en-US" sz="1400" dirty="0" smtClean="0"/>
              <a:t>변수의 개념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삽입필요</a:t>
            </a:r>
            <a:endParaRPr lang="en-US" altLang="ko-KR" sz="1400" dirty="0" smtClean="0"/>
          </a:p>
          <a:p>
            <a:pPr lvl="4"/>
            <a:r>
              <a:rPr lang="en-US" altLang="ko-KR" sz="1400" dirty="0" smtClean="0"/>
              <a:t>BRGIN ~ END PROCESS;</a:t>
            </a:r>
          </a:p>
          <a:p>
            <a:pPr lvl="4"/>
            <a:r>
              <a:rPr lang="ko-KR" altLang="en-US" sz="1400" dirty="0" smtClean="0"/>
              <a:t>하나의 </a:t>
            </a:r>
            <a:r>
              <a:rPr lang="en-US" altLang="ko-KR" sz="1400" dirty="0" smtClean="0"/>
              <a:t>Entity</a:t>
            </a:r>
            <a:r>
              <a:rPr lang="ko-KR" altLang="en-US" sz="1400" dirty="0" smtClean="0"/>
              <a:t>에 여러 개의 </a:t>
            </a:r>
            <a:r>
              <a:rPr lang="en-US" altLang="ko-KR" sz="1400" dirty="0" smtClean="0"/>
              <a:t>process</a:t>
            </a:r>
            <a:r>
              <a:rPr lang="ko-KR" altLang="en-US" sz="1400" dirty="0" smtClean="0"/>
              <a:t>문이 사용될 수 있으며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 때 각  </a:t>
            </a:r>
            <a:r>
              <a:rPr lang="en-US" altLang="ko-KR" sz="1400" dirty="0" smtClean="0"/>
              <a:t>process</a:t>
            </a:r>
            <a:r>
              <a:rPr lang="ko-KR" altLang="en-US" sz="1400" dirty="0" smtClean="0"/>
              <a:t>에 각각의 이름을 지정해 주면 된다</a:t>
            </a:r>
            <a:r>
              <a:rPr lang="en-US" altLang="ko-KR" sz="1400" dirty="0" smtClean="0"/>
              <a:t>.</a:t>
            </a:r>
          </a:p>
          <a:p>
            <a:pPr lvl="4">
              <a:buNone/>
            </a:pPr>
            <a:r>
              <a:rPr lang="en-US" altLang="ko-KR" sz="1400" dirty="0" smtClean="0"/>
              <a:t>(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)</a:t>
            </a:r>
          </a:p>
          <a:p>
            <a:pPr lvl="4">
              <a:buNone/>
            </a:pPr>
            <a:r>
              <a:rPr lang="en-US" altLang="ko-KR" sz="1400" dirty="0" smtClean="0"/>
              <a:t>ADDER_1 : process(</a:t>
            </a:r>
            <a:r>
              <a:rPr lang="en-US" altLang="ko-KR" sz="1400" dirty="0" err="1" smtClean="0"/>
              <a:t>a,b</a:t>
            </a:r>
            <a:r>
              <a:rPr lang="en-US" altLang="ko-KR" sz="1400" dirty="0" smtClean="0"/>
              <a:t>)</a:t>
            </a:r>
          </a:p>
          <a:p>
            <a:pPr lvl="4">
              <a:buNone/>
            </a:pPr>
            <a:r>
              <a:rPr lang="en-US" altLang="ko-KR" sz="1400" dirty="0" smtClean="0"/>
              <a:t>Begin</a:t>
            </a:r>
          </a:p>
          <a:p>
            <a:pPr lvl="4">
              <a:buNone/>
            </a:pPr>
            <a:r>
              <a:rPr lang="en-US" altLang="ko-KR" sz="1400" dirty="0" smtClean="0"/>
              <a:t>	~~~ (</a:t>
            </a:r>
            <a:r>
              <a:rPr lang="ko-KR" altLang="en-US" sz="1400" dirty="0" smtClean="0"/>
              <a:t>동작 관련 </a:t>
            </a:r>
            <a:r>
              <a:rPr lang="en-US" altLang="ko-KR" sz="1400" dirty="0" smtClean="0"/>
              <a:t>code</a:t>
            </a:r>
            <a:r>
              <a:rPr lang="ko-KR" altLang="en-US" sz="1400" dirty="0" smtClean="0"/>
              <a:t>부</a:t>
            </a:r>
            <a:r>
              <a:rPr lang="en-US" altLang="ko-KR" sz="1400" dirty="0" smtClean="0"/>
              <a:t>)</a:t>
            </a:r>
          </a:p>
          <a:p>
            <a:pPr lvl="4">
              <a:buNone/>
            </a:pPr>
            <a:r>
              <a:rPr lang="en-US" altLang="ko-KR" sz="1400" dirty="0" smtClean="0"/>
              <a:t>End process;</a:t>
            </a:r>
          </a:p>
          <a:p>
            <a:pPr lvl="4">
              <a:buNone/>
            </a:pPr>
            <a:r>
              <a:rPr lang="en-US" altLang="ko-KR" sz="1400" dirty="0" smtClean="0"/>
              <a:t>DIVIDER_1 : process(</a:t>
            </a:r>
            <a:r>
              <a:rPr lang="en-US" altLang="ko-KR" sz="1400" dirty="0" err="1" smtClean="0"/>
              <a:t>c,d</a:t>
            </a:r>
            <a:r>
              <a:rPr lang="en-US" altLang="ko-KR" sz="1400" dirty="0" smtClean="0"/>
              <a:t>)</a:t>
            </a:r>
          </a:p>
          <a:p>
            <a:pPr lvl="4">
              <a:buNone/>
            </a:pPr>
            <a:r>
              <a:rPr lang="en-US" altLang="ko-KR" sz="1400" dirty="0" smtClean="0"/>
              <a:t>	~~~ (</a:t>
            </a:r>
            <a:r>
              <a:rPr lang="ko-KR" altLang="en-US" sz="1400" dirty="0" smtClean="0"/>
              <a:t>동작 관련 </a:t>
            </a:r>
            <a:r>
              <a:rPr lang="en-US" altLang="ko-KR" sz="1400" dirty="0" smtClean="0"/>
              <a:t>code</a:t>
            </a:r>
            <a:r>
              <a:rPr lang="ko-KR" altLang="en-US" sz="1400" dirty="0" smtClean="0"/>
              <a:t>부</a:t>
            </a:r>
            <a:r>
              <a:rPr lang="en-US" altLang="ko-KR" sz="1400" dirty="0" smtClean="0"/>
              <a:t>)</a:t>
            </a:r>
          </a:p>
          <a:p>
            <a:pPr lvl="4">
              <a:buNone/>
            </a:pPr>
            <a:r>
              <a:rPr lang="en-US" altLang="ko-KR" sz="1400" dirty="0" smtClean="0"/>
              <a:t>Begin</a:t>
            </a:r>
          </a:p>
          <a:p>
            <a:pPr lvl="4">
              <a:buNone/>
            </a:pPr>
            <a:r>
              <a:rPr lang="en-US" altLang="ko-KR" sz="1400" dirty="0" smtClean="0"/>
              <a:t>End process;</a:t>
            </a:r>
          </a:p>
          <a:p>
            <a:pPr lvl="2"/>
            <a:r>
              <a:rPr lang="en-US" altLang="ko-KR" sz="1600" dirty="0" smtClean="0"/>
              <a:t>(2) </a:t>
            </a:r>
            <a:r>
              <a:rPr lang="ko-KR" altLang="en-US" sz="1600" dirty="0" smtClean="0"/>
              <a:t>자료흐름적 표현</a:t>
            </a:r>
            <a:r>
              <a:rPr lang="en-US" altLang="ko-KR" sz="1600" dirty="0" smtClean="0"/>
              <a:t>(Dataflow) : </a:t>
            </a:r>
            <a:r>
              <a:rPr lang="ko-KR" altLang="en-US" sz="1600" dirty="0" smtClean="0"/>
              <a:t>동작적 표현보다 하드웨어에 가까운 표현방식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(3) </a:t>
            </a:r>
            <a:r>
              <a:rPr lang="ko-KR" altLang="en-US" sz="1600" dirty="0" smtClean="0"/>
              <a:t>구조적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표현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Struc</a:t>
            </a:r>
            <a:r>
              <a:rPr lang="en-US" altLang="ko-KR" sz="1600" dirty="0" smtClean="0"/>
              <a:t>.) : </a:t>
            </a:r>
            <a:r>
              <a:rPr lang="ko-KR" altLang="en-US" sz="1600" dirty="0" smtClean="0"/>
              <a:t>가장 하드웨어에 가까운 표현으로 </a:t>
            </a:r>
            <a:r>
              <a:rPr lang="en-US" altLang="ko-KR" sz="1600" dirty="0" smtClean="0"/>
              <a:t>component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port </a:t>
            </a:r>
            <a:r>
              <a:rPr lang="ko-KR" altLang="en-US" sz="1600" dirty="0" smtClean="0"/>
              <a:t>연결을 통한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회로 표현법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(4) </a:t>
            </a:r>
            <a:r>
              <a:rPr lang="ko-KR" altLang="en-US" sz="1600" dirty="0" smtClean="0"/>
              <a:t>혼합적 표현</a:t>
            </a:r>
            <a:r>
              <a:rPr lang="en-US" altLang="ko-KR" sz="1600" dirty="0" smtClean="0"/>
              <a:t>(Mixed) : </a:t>
            </a:r>
            <a:r>
              <a:rPr lang="ko-KR" altLang="en-US" sz="1600" dirty="0" smtClean="0"/>
              <a:t>세 가지 방식을 혼합 한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일반적인 프로그램 진행 형태임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VHDL </a:t>
            </a:r>
            <a:r>
              <a:rPr lang="ko-KR" altLang="en-US" dirty="0" smtClean="0"/>
              <a:t>표현 고려사항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1800" dirty="0" smtClean="0"/>
              <a:t>설계 전 입출력 사양 정하기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설계하고자 하는 회로를 단위</a:t>
            </a:r>
            <a:r>
              <a:rPr lang="en-US" altLang="ko-KR" sz="1600" dirty="0" smtClean="0"/>
              <a:t>(Module)</a:t>
            </a:r>
            <a:r>
              <a:rPr lang="ko-KR" altLang="en-US" sz="1600" dirty="0" smtClean="0"/>
              <a:t>별 블록으로 생각하고 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출력 </a:t>
            </a:r>
            <a:r>
              <a:rPr lang="en-US" altLang="ko-KR" sz="1600" dirty="0" smtClean="0"/>
              <a:t>port</a:t>
            </a:r>
            <a:r>
              <a:rPr lang="ko-KR" altLang="en-US" sz="1600" dirty="0" smtClean="0"/>
              <a:t>를 결정한다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611560" y="2620069"/>
            <a:ext cx="7992888" cy="1384995"/>
            <a:chOff x="611560" y="2708920"/>
            <a:chExt cx="7992888" cy="1384995"/>
          </a:xfrm>
        </p:grpSpPr>
        <p:grpSp>
          <p:nvGrpSpPr>
            <p:cNvPr id="4" name="그룹 18"/>
            <p:cNvGrpSpPr/>
            <p:nvPr/>
          </p:nvGrpSpPr>
          <p:grpSpPr>
            <a:xfrm>
              <a:off x="611560" y="2771636"/>
              <a:ext cx="3456384" cy="1305436"/>
              <a:chOff x="611560" y="2771636"/>
              <a:chExt cx="3456384" cy="1305436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1619672" y="2780928"/>
                <a:ext cx="1656184" cy="12961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Entity</a:t>
                </a:r>
                <a:r>
                  <a:rPr lang="ko-KR" altLang="en-US" dirty="0" smtClean="0"/>
                  <a:t>명 </a:t>
                </a:r>
                <a:r>
                  <a:rPr lang="en-US" altLang="ko-KR" dirty="0" smtClean="0"/>
                  <a:t>:</a:t>
                </a:r>
              </a:p>
              <a:p>
                <a:pPr algn="ctr"/>
                <a:r>
                  <a:rPr lang="en-US" altLang="ko-KR" dirty="0" err="1" smtClean="0"/>
                  <a:t>BitAdder</a:t>
                </a:r>
                <a:endParaRPr lang="ko-KR" altLang="en-US" dirty="0"/>
              </a:p>
            </p:txBody>
          </p:sp>
          <p:cxnSp>
            <p:nvCxnSpPr>
              <p:cNvPr id="7" name="직선 화살표 연결선 6"/>
              <p:cNvCxnSpPr/>
              <p:nvPr/>
            </p:nvCxnSpPr>
            <p:spPr>
              <a:xfrm>
                <a:off x="827584" y="3068960"/>
                <a:ext cx="792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/>
              <p:cNvCxnSpPr/>
              <p:nvPr/>
            </p:nvCxnSpPr>
            <p:spPr>
              <a:xfrm>
                <a:off x="827584" y="3429000"/>
                <a:ext cx="792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>
                <a:off x="3275856" y="3068960"/>
                <a:ext cx="792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/>
              <p:nvPr/>
            </p:nvCxnSpPr>
            <p:spPr>
              <a:xfrm>
                <a:off x="3275856" y="3645024"/>
                <a:ext cx="792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611560" y="2771636"/>
                <a:ext cx="6799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err="1" smtClean="0"/>
                  <a:t>DataA</a:t>
                </a:r>
                <a:endParaRPr lang="ko-KR" altLang="en-US" sz="1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11560" y="3121223"/>
                <a:ext cx="6799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err="1" smtClean="0"/>
                  <a:t>DataB</a:t>
                </a:r>
                <a:endParaRPr lang="ko-KR" altLang="en-US" sz="1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347864" y="2771636"/>
                <a:ext cx="5453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Sum</a:t>
                </a:r>
                <a:endParaRPr lang="ko-KR" altLang="en-US" sz="1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347864" y="3356992"/>
                <a:ext cx="6156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Carry</a:t>
                </a:r>
                <a:endParaRPr lang="ko-KR" altLang="en-US" sz="1400" dirty="0"/>
              </a:p>
            </p:txBody>
          </p:sp>
          <p:cxnSp>
            <p:nvCxnSpPr>
              <p:cNvPr id="16" name="직선 화살표 연결선 15"/>
              <p:cNvCxnSpPr/>
              <p:nvPr/>
            </p:nvCxnSpPr>
            <p:spPr>
              <a:xfrm>
                <a:off x="827584" y="3861048"/>
                <a:ext cx="792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11560" y="3553271"/>
                <a:ext cx="434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err="1" smtClean="0"/>
                  <a:t>Clk</a:t>
                </a:r>
                <a:endParaRPr lang="ko-KR" altLang="en-US" sz="1400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283968" y="2708920"/>
              <a:ext cx="4320480" cy="138499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예</a:t>
              </a:r>
              <a:r>
                <a:rPr lang="en-US" altLang="ko-KR" sz="1400" dirty="0" smtClean="0"/>
                <a:t>)</a:t>
              </a:r>
            </a:p>
            <a:p>
              <a:r>
                <a:rPr lang="en-US" altLang="ko-KR" sz="1400" dirty="0" smtClean="0"/>
                <a:t>Entity </a:t>
              </a:r>
              <a:r>
                <a:rPr lang="en-US" altLang="ko-KR" sz="1400" dirty="0" err="1" smtClean="0"/>
                <a:t>BitAdder</a:t>
              </a:r>
              <a:r>
                <a:rPr lang="en-US" altLang="ko-KR" sz="1400" dirty="0" smtClean="0"/>
                <a:t> Is</a:t>
              </a:r>
            </a:p>
            <a:p>
              <a:r>
                <a:rPr lang="en-US" altLang="ko-KR" sz="1400" dirty="0" smtClean="0"/>
                <a:t>	Port(</a:t>
              </a:r>
              <a:r>
                <a:rPr lang="en-US" altLang="ko-KR" sz="1400" dirty="0" err="1" smtClean="0"/>
                <a:t>DataA</a:t>
              </a:r>
              <a:r>
                <a:rPr lang="en-US" altLang="ko-KR" sz="1400" dirty="0" smtClean="0"/>
                <a:t>, </a:t>
              </a:r>
              <a:r>
                <a:rPr lang="en-US" altLang="ko-KR" sz="1400" dirty="0" err="1" smtClean="0"/>
                <a:t>DataB</a:t>
              </a:r>
              <a:r>
                <a:rPr lang="en-US" altLang="ko-KR" sz="1400" dirty="0" smtClean="0"/>
                <a:t>	: In </a:t>
              </a:r>
              <a:r>
                <a:rPr lang="en-US" altLang="ko-KR" sz="1400" dirty="0" err="1" smtClean="0"/>
                <a:t>Std_Logic</a:t>
              </a:r>
              <a:r>
                <a:rPr lang="en-US" altLang="ko-KR" sz="1400" dirty="0" smtClean="0"/>
                <a:t>;</a:t>
              </a:r>
            </a:p>
            <a:p>
              <a:r>
                <a:rPr lang="en-US" altLang="ko-KR" sz="1400" dirty="0" smtClean="0"/>
                <a:t>	       </a:t>
              </a:r>
              <a:r>
                <a:rPr lang="en-US" altLang="ko-KR" sz="1400" dirty="0" err="1" smtClean="0"/>
                <a:t>Clk</a:t>
              </a:r>
              <a:r>
                <a:rPr lang="en-US" altLang="ko-KR" sz="1400" dirty="0" smtClean="0"/>
                <a:t>		: In </a:t>
              </a:r>
              <a:r>
                <a:rPr lang="en-US" altLang="ko-KR" sz="1400" dirty="0" err="1" smtClean="0"/>
                <a:t>Std_Logic</a:t>
              </a:r>
              <a:r>
                <a:rPr lang="en-US" altLang="ko-KR" sz="1400" dirty="0" smtClean="0"/>
                <a:t>;</a:t>
              </a:r>
            </a:p>
            <a:p>
              <a:r>
                <a:rPr lang="en-US" altLang="ko-KR" sz="1400" dirty="0" smtClean="0"/>
                <a:t>	       Sum, Carry	: Out </a:t>
              </a:r>
              <a:r>
                <a:rPr lang="en-US" altLang="ko-KR" sz="1400" dirty="0" err="1" smtClean="0"/>
                <a:t>Std_Logic</a:t>
              </a:r>
              <a:r>
                <a:rPr lang="en-US" altLang="ko-KR" sz="1400" dirty="0" smtClean="0"/>
                <a:t>);</a:t>
              </a:r>
            </a:p>
            <a:p>
              <a:r>
                <a:rPr lang="en-US" altLang="ko-KR" sz="1400" dirty="0" smtClean="0"/>
                <a:t>End </a:t>
              </a:r>
              <a:r>
                <a:rPr lang="en-US" altLang="ko-KR" sz="1400" dirty="0" err="1" smtClean="0"/>
                <a:t>BitAdder</a:t>
              </a:r>
              <a:r>
                <a:rPr lang="en-US" altLang="ko-KR" sz="1400" dirty="0" smtClean="0"/>
                <a:t>;</a:t>
              </a:r>
              <a:endParaRPr lang="ko-KR" altLang="en-US" sz="14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11560" y="4365104"/>
            <a:ext cx="7992888" cy="1600438"/>
            <a:chOff x="611560" y="2708920"/>
            <a:chExt cx="7992888" cy="1600438"/>
          </a:xfrm>
        </p:grpSpPr>
        <p:grpSp>
          <p:nvGrpSpPr>
            <p:cNvPr id="22" name="그룹 18"/>
            <p:cNvGrpSpPr/>
            <p:nvPr/>
          </p:nvGrpSpPr>
          <p:grpSpPr>
            <a:xfrm>
              <a:off x="611560" y="2771636"/>
              <a:ext cx="3093509" cy="1305436"/>
              <a:chOff x="611560" y="2771636"/>
              <a:chExt cx="3093509" cy="1305436"/>
            </a:xfrm>
          </p:grpSpPr>
          <p:sp>
            <p:nvSpPr>
              <p:cNvPr id="24" name="모서리가 둥근 직사각형 23"/>
              <p:cNvSpPr/>
              <p:nvPr/>
            </p:nvSpPr>
            <p:spPr>
              <a:xfrm>
                <a:off x="1619672" y="2780928"/>
                <a:ext cx="1224136" cy="12961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Entity</a:t>
                </a:r>
                <a:r>
                  <a:rPr lang="ko-KR" altLang="en-US" dirty="0" smtClean="0"/>
                  <a:t>명 </a:t>
                </a:r>
                <a:r>
                  <a:rPr lang="en-US" altLang="ko-KR" dirty="0" smtClean="0"/>
                  <a:t>:</a:t>
                </a:r>
              </a:p>
              <a:p>
                <a:pPr algn="ctr"/>
                <a:r>
                  <a:rPr lang="en-US" altLang="ko-KR" dirty="0" err="1" smtClean="0"/>
                  <a:t>BitAdder</a:t>
                </a:r>
                <a:endParaRPr lang="ko-KR" altLang="en-US" dirty="0"/>
              </a:p>
            </p:txBody>
          </p:sp>
          <p:cxnSp>
            <p:nvCxnSpPr>
              <p:cNvPr id="25" name="직선 화살표 연결선 24"/>
              <p:cNvCxnSpPr/>
              <p:nvPr/>
            </p:nvCxnSpPr>
            <p:spPr>
              <a:xfrm>
                <a:off x="827584" y="3068960"/>
                <a:ext cx="792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/>
              <p:nvPr/>
            </p:nvCxnSpPr>
            <p:spPr>
              <a:xfrm>
                <a:off x="827584" y="3429000"/>
                <a:ext cx="792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/>
              <p:nvPr/>
            </p:nvCxnSpPr>
            <p:spPr>
              <a:xfrm>
                <a:off x="2843808" y="3068960"/>
                <a:ext cx="792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>
                <a:off x="2843808" y="3645024"/>
                <a:ext cx="792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11560" y="2771636"/>
                <a:ext cx="10679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err="1" smtClean="0"/>
                  <a:t>DataA</a:t>
                </a:r>
                <a:r>
                  <a:rPr lang="en-US" altLang="ko-KR" sz="1400" dirty="0" smtClean="0"/>
                  <a:t>(3..0)</a:t>
                </a:r>
                <a:endParaRPr lang="ko-KR" altLang="en-US" sz="14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11560" y="3121223"/>
                <a:ext cx="10534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err="1" smtClean="0"/>
                  <a:t>DataB</a:t>
                </a:r>
                <a:r>
                  <a:rPr lang="en-US" altLang="ko-KR" sz="1400" dirty="0" smtClean="0"/>
                  <a:t>(3..0)</a:t>
                </a:r>
                <a:endParaRPr lang="ko-KR" altLang="en-US" sz="1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771800" y="2771636"/>
                <a:ext cx="9332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Sum(3..0)</a:t>
                </a:r>
                <a:endParaRPr lang="ko-KR" altLang="en-US" sz="14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771800" y="3356992"/>
                <a:ext cx="6156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Carry</a:t>
                </a:r>
                <a:endParaRPr lang="ko-KR" altLang="en-US" sz="1400" dirty="0"/>
              </a:p>
            </p:txBody>
          </p:sp>
          <p:cxnSp>
            <p:nvCxnSpPr>
              <p:cNvPr id="33" name="직선 화살표 연결선 32"/>
              <p:cNvCxnSpPr/>
              <p:nvPr/>
            </p:nvCxnSpPr>
            <p:spPr>
              <a:xfrm>
                <a:off x="827584" y="3861048"/>
                <a:ext cx="792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611560" y="3553271"/>
                <a:ext cx="434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err="1" smtClean="0"/>
                  <a:t>Clk</a:t>
                </a:r>
                <a:endParaRPr lang="ko-KR" altLang="en-US" sz="14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3779912" y="2708920"/>
              <a:ext cx="4824536" cy="160043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예</a:t>
              </a:r>
              <a:r>
                <a:rPr lang="en-US" altLang="ko-KR" sz="1400" dirty="0" smtClean="0"/>
                <a:t>)</a:t>
              </a:r>
            </a:p>
            <a:p>
              <a:r>
                <a:rPr lang="en-US" altLang="ko-KR" sz="1400" dirty="0" smtClean="0"/>
                <a:t>Entity </a:t>
              </a:r>
              <a:r>
                <a:rPr lang="en-US" altLang="ko-KR" sz="1400" dirty="0" err="1" smtClean="0"/>
                <a:t>BitAdder</a:t>
              </a:r>
              <a:r>
                <a:rPr lang="en-US" altLang="ko-KR" sz="1400" dirty="0" smtClean="0"/>
                <a:t> Is</a:t>
              </a:r>
            </a:p>
            <a:p>
              <a:r>
                <a:rPr lang="en-US" altLang="ko-KR" sz="1400" dirty="0" smtClean="0"/>
                <a:t>     Port(</a:t>
              </a:r>
              <a:r>
                <a:rPr lang="en-US" altLang="ko-KR" sz="1400" dirty="0" err="1" smtClean="0"/>
                <a:t>DataA</a:t>
              </a:r>
              <a:r>
                <a:rPr lang="en-US" altLang="ko-KR" sz="1400" dirty="0" smtClean="0"/>
                <a:t>, </a:t>
              </a:r>
              <a:r>
                <a:rPr lang="en-US" altLang="ko-KR" sz="1400" dirty="0" err="1" smtClean="0"/>
                <a:t>DataB</a:t>
              </a:r>
              <a:r>
                <a:rPr lang="en-US" altLang="ko-KR" sz="1400" dirty="0" smtClean="0"/>
                <a:t>	: In </a:t>
              </a:r>
              <a:r>
                <a:rPr lang="en-US" altLang="ko-KR" sz="1400" dirty="0" err="1" smtClean="0"/>
                <a:t>Std_Logic_vector</a:t>
              </a:r>
              <a:r>
                <a:rPr lang="en-US" altLang="ko-KR" sz="1400" dirty="0" smtClean="0"/>
                <a:t>(3 </a:t>
              </a:r>
              <a:r>
                <a:rPr lang="en-US" altLang="ko-KR" sz="1400" dirty="0" err="1" smtClean="0"/>
                <a:t>downto</a:t>
              </a:r>
              <a:r>
                <a:rPr lang="en-US" altLang="ko-KR" sz="1400" dirty="0" smtClean="0"/>
                <a:t> 0);</a:t>
              </a:r>
            </a:p>
            <a:p>
              <a:r>
                <a:rPr lang="en-US" altLang="ko-KR" sz="1400" dirty="0" smtClean="0"/>
                <a:t>            </a:t>
              </a:r>
              <a:r>
                <a:rPr lang="en-US" altLang="ko-KR" sz="1400" dirty="0" err="1" smtClean="0"/>
                <a:t>Clk</a:t>
              </a:r>
              <a:r>
                <a:rPr lang="en-US" altLang="ko-KR" sz="1400" dirty="0" smtClean="0"/>
                <a:t>	: In </a:t>
              </a:r>
              <a:r>
                <a:rPr lang="en-US" altLang="ko-KR" sz="1400" dirty="0" err="1" smtClean="0"/>
                <a:t>Std_Logic</a:t>
              </a:r>
              <a:r>
                <a:rPr lang="en-US" altLang="ko-KR" sz="1400" dirty="0" smtClean="0"/>
                <a:t>;</a:t>
              </a:r>
            </a:p>
            <a:p>
              <a:r>
                <a:rPr lang="en-US" altLang="ko-KR" sz="1400" dirty="0" smtClean="0"/>
                <a:t>            Sum	: Out </a:t>
              </a:r>
              <a:r>
                <a:rPr lang="en-US" altLang="ko-KR" sz="1400" dirty="0" err="1" smtClean="0"/>
                <a:t>std_logic_vector</a:t>
              </a:r>
              <a:r>
                <a:rPr lang="en-US" altLang="ko-KR" sz="1400" dirty="0" smtClean="0"/>
                <a:t>(3 </a:t>
              </a:r>
              <a:r>
                <a:rPr lang="en-US" altLang="ko-KR" sz="1400" dirty="0" err="1" smtClean="0"/>
                <a:t>downto</a:t>
              </a:r>
              <a:r>
                <a:rPr lang="en-US" altLang="ko-KR" sz="1400" dirty="0" smtClean="0"/>
                <a:t> 0);</a:t>
              </a:r>
            </a:p>
            <a:p>
              <a:r>
                <a:rPr lang="en-US" altLang="ko-KR" sz="1400" dirty="0" smtClean="0"/>
                <a:t>            Carry	: Out </a:t>
              </a:r>
              <a:r>
                <a:rPr lang="en-US" altLang="ko-KR" sz="1400" dirty="0" err="1" smtClean="0"/>
                <a:t>Std_Logic</a:t>
              </a:r>
              <a:r>
                <a:rPr lang="en-US" altLang="ko-KR" sz="1400" dirty="0" smtClean="0"/>
                <a:t>);</a:t>
              </a:r>
            </a:p>
            <a:p>
              <a:r>
                <a:rPr lang="en-US" altLang="ko-KR" sz="1400" dirty="0" smtClean="0"/>
                <a:t>End </a:t>
              </a:r>
              <a:r>
                <a:rPr lang="en-US" altLang="ko-KR" sz="1400" dirty="0" err="1" smtClean="0"/>
                <a:t>BitAdder</a:t>
              </a:r>
              <a:r>
                <a:rPr lang="en-US" altLang="ko-KR" sz="1400" dirty="0" smtClean="0"/>
                <a:t>;</a:t>
              </a:r>
              <a:endParaRPr lang="ko-KR" altLang="en-US" sz="14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1077</Words>
  <Application>Microsoft Office PowerPoint</Application>
  <PresentationFormat>화면 슬라이드 쇼(4:3)</PresentationFormat>
  <Paragraphs>356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VHDL</vt:lpstr>
      <vt:lpstr>VHDL</vt:lpstr>
      <vt:lpstr>VHDL  표현</vt:lpstr>
      <vt:lpstr>VHDL  어휘</vt:lpstr>
      <vt:lpstr>VHDL  어휘</vt:lpstr>
      <vt:lpstr>VHDL  표현</vt:lpstr>
      <vt:lpstr>VHDL  표현</vt:lpstr>
      <vt:lpstr>VHDL  표현</vt:lpstr>
      <vt:lpstr>VHDL 표현 고려사항</vt:lpstr>
      <vt:lpstr>VHDL 표현 고려사항</vt:lpstr>
      <vt:lpstr>VHDL 표현 고려사항</vt:lpstr>
      <vt:lpstr>VHDL 문법</vt:lpstr>
      <vt:lpstr>VHDL 문법</vt:lpstr>
      <vt:lpstr>VHDL 문법</vt:lpstr>
      <vt:lpstr>VHDL 문법</vt:lpstr>
      <vt:lpstr>VHDL 문법</vt:lpstr>
      <vt:lpstr>VHDL 문법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VHDL</dc:title>
  <dc:creator>kumi</dc:creator>
  <cp:lastModifiedBy>Karlie</cp:lastModifiedBy>
  <cp:revision>82</cp:revision>
  <dcterms:created xsi:type="dcterms:W3CDTF">2013-10-22T00:58:30Z</dcterms:created>
  <dcterms:modified xsi:type="dcterms:W3CDTF">2013-11-30T16:31:08Z</dcterms:modified>
</cp:coreProperties>
</file>