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313" r:id="rId4"/>
    <p:sldId id="314" r:id="rId5"/>
    <p:sldId id="258" r:id="rId6"/>
    <p:sldId id="267" r:id="rId7"/>
    <p:sldId id="268" r:id="rId8"/>
    <p:sldId id="328" r:id="rId9"/>
    <p:sldId id="320" r:id="rId10"/>
    <p:sldId id="321" r:id="rId11"/>
    <p:sldId id="322" r:id="rId12"/>
    <p:sldId id="323" r:id="rId13"/>
    <p:sldId id="271" r:id="rId14"/>
    <p:sldId id="327" r:id="rId15"/>
    <p:sldId id="262" r:id="rId16"/>
    <p:sldId id="312" r:id="rId17"/>
    <p:sldId id="329" r:id="rId18"/>
    <p:sldId id="263" r:id="rId19"/>
    <p:sldId id="324" r:id="rId20"/>
    <p:sldId id="273" r:id="rId21"/>
    <p:sldId id="325" r:id="rId22"/>
    <p:sldId id="276" r:id="rId23"/>
    <p:sldId id="291" r:id="rId24"/>
    <p:sldId id="265" r:id="rId25"/>
    <p:sldId id="292" r:id="rId26"/>
    <p:sldId id="274" r:id="rId27"/>
    <p:sldId id="293" r:id="rId28"/>
    <p:sldId id="272" r:id="rId29"/>
    <p:sldId id="300" r:id="rId30"/>
    <p:sldId id="299" r:id="rId31"/>
    <p:sldId id="301" r:id="rId32"/>
    <p:sldId id="302" r:id="rId33"/>
    <p:sldId id="303" r:id="rId34"/>
    <p:sldId id="304" r:id="rId35"/>
    <p:sldId id="305" r:id="rId36"/>
    <p:sldId id="317" r:id="rId37"/>
    <p:sldId id="318" r:id="rId38"/>
    <p:sldId id="306" r:id="rId39"/>
    <p:sldId id="315" r:id="rId40"/>
    <p:sldId id="275" r:id="rId41"/>
    <p:sldId id="316" r:id="rId42"/>
    <p:sldId id="285" r:id="rId43"/>
    <p:sldId id="278" r:id="rId44"/>
    <p:sldId id="319" r:id="rId45"/>
    <p:sldId id="326" r:id="rId46"/>
  </p:sldIdLst>
  <p:sldSz cx="20116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9"/>
  </p:normalViewPr>
  <p:slideViewPr>
    <p:cSldViewPr snapToGrid="0" snapToObjects="1">
      <p:cViewPr>
        <p:scale>
          <a:sx n="101" d="100"/>
          <a:sy n="101" d="100"/>
        </p:scale>
        <p:origin x="-95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122363"/>
            <a:ext cx="15087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602038"/>
            <a:ext cx="15087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365125"/>
            <a:ext cx="433768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365125"/>
            <a:ext cx="1276159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1709739"/>
            <a:ext cx="173507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4589464"/>
            <a:ext cx="173507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1825625"/>
            <a:ext cx="85496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1825625"/>
            <a:ext cx="85496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4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365126"/>
            <a:ext cx="1735074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1681163"/>
            <a:ext cx="85103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2505075"/>
            <a:ext cx="851034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1681163"/>
            <a:ext cx="85522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2505075"/>
            <a:ext cx="855226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457200"/>
            <a:ext cx="64881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987426"/>
            <a:ext cx="1018413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057400"/>
            <a:ext cx="64881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457200"/>
            <a:ext cx="64881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987426"/>
            <a:ext cx="1018413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057400"/>
            <a:ext cx="64881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365126"/>
            <a:ext cx="17350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1825625"/>
            <a:ext cx="173507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6356351"/>
            <a:ext cx="4526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844B-4572-2840-A6AE-184CA1B4EE1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6356351"/>
            <a:ext cx="6789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6356351"/>
            <a:ext cx="4526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83BE-4217-1D48-B344-4E624575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2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677863"/>
            <a:ext cx="15087600" cy="2387600"/>
          </a:xfrm>
        </p:spPr>
        <p:txBody>
          <a:bodyPr>
            <a:normAutofit/>
          </a:bodyPr>
          <a:lstStyle/>
          <a:p>
            <a:pPr algn="l"/>
            <a:r>
              <a:rPr lang="en-US" sz="4500" b="1" dirty="0">
                <a:latin typeface="Arial" charset="0"/>
                <a:ea typeface="Arial" charset="0"/>
                <a:cs typeface="Arial" charset="0"/>
              </a:rPr>
              <a:t>MS-UCG #2:</a:t>
            </a:r>
            <a:r>
              <a:rPr lang="en-US" sz="45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500" dirty="0">
                <a:latin typeface="Arial" charset="0"/>
                <a:ea typeface="Arial" charset="0"/>
                <a:cs typeface="Arial" charset="0"/>
              </a:rPr>
            </a:br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Concepts, algorithms</a:t>
            </a:r>
            <a:r>
              <a:rPr lang="en-US" sz="4500" dirty="0">
                <a:latin typeface="Arial" charset="0"/>
                <a:ea typeface="Arial" charset="0"/>
                <a:cs typeface="Arial" charset="0"/>
              </a:rPr>
              <a:t>, and </a:t>
            </a:r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force checking by hands 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January 22, 2016</a:t>
            </a:r>
          </a:p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Jaehyeok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Jin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7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endCxn id="17" idx="2"/>
          </p:cNvCxnSpPr>
          <p:nvPr/>
        </p:nvCxnSpPr>
        <p:spPr>
          <a:xfrm flipH="1" flipV="1">
            <a:off x="9125339" y="2499699"/>
            <a:ext cx="1483334" cy="1287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8" idx="2"/>
          </p:cNvCxnSpPr>
          <p:nvPr/>
        </p:nvCxnSpPr>
        <p:spPr>
          <a:xfrm flipV="1">
            <a:off x="10608673" y="2499699"/>
            <a:ext cx="1574074" cy="1287495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21082" y="1361364"/>
            <a:ext cx="2808514" cy="1138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778490" y="1361364"/>
            <a:ext cx="2808514" cy="113833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31739" y="3870029"/>
            <a:ext cx="1212126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Same term (only different order)</a:t>
            </a:r>
          </a:p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Thus one term is vanished because we only consider either j&gt;k or j&lt;k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endParaRPr lang="en-US" sz="25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Thus, let’s only consider 4-(3) term and get rid of 4-(2) term.</a:t>
            </a:r>
          </a:p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(This is efficient because then we can couple this term with the third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subforece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term)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-1" y="-6699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Fourth </a:t>
            </a:r>
            <a:r>
              <a:rPr lang="en-US" sz="2500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 term: double-counting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86" y="1553264"/>
            <a:ext cx="12014200" cy="863600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340178" y="61582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Double-counting in 4-(2) &amp; 4-(3) term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3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2659" y="5243090"/>
            <a:ext cx="12317880" cy="7136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Current </a:t>
            </a:r>
            <a:r>
              <a:rPr lang="en-US" sz="3000" b="1" dirty="0" smtClean="0">
                <a:latin typeface="Arial" charset="0"/>
                <a:ea typeface="Arial" charset="0"/>
                <a:cs typeface="Arial" charset="0"/>
              </a:rPr>
              <a:t>code double-counts i-j1-j2 interactions for following cases </a:t>
            </a:r>
            <a:endParaRPr lang="en-US" sz="3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03886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67944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30289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03886" y="165717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30289" y="165717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603886" y="260068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30289" y="260068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03886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67944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30289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92634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456692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92634" y="165717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56692" y="165717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92634" y="2600682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456692" y="260068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92634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56692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420750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420750" y="165717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20750" y="260068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20750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603886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67944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30289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92634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456692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420750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77104" y="785152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639828" y="71366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639828" y="165717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639828" y="260068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639828" y="354419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639828" y="4487702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67944" y="1657172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latin typeface="Arial" charset="0"/>
                <a:ea typeface="Arial" charset="0"/>
                <a:cs typeface="Arial" charset="0"/>
              </a:rPr>
              <a:t>j2</a:t>
            </a:r>
          </a:p>
        </p:txBody>
      </p:sp>
      <p:sp>
        <p:nvSpPr>
          <p:cNvPr id="40" name="Oval 39"/>
          <p:cNvSpPr/>
          <p:nvPr/>
        </p:nvSpPr>
        <p:spPr>
          <a:xfrm>
            <a:off x="4567944" y="2600682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j1</a:t>
            </a:r>
          </a:p>
        </p:txBody>
      </p:sp>
      <p:sp>
        <p:nvSpPr>
          <p:cNvPr id="41" name="Oval 40"/>
          <p:cNvSpPr/>
          <p:nvPr/>
        </p:nvSpPr>
        <p:spPr>
          <a:xfrm>
            <a:off x="11797627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761685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3724030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797627" y="165252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3724030" y="165252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797627" y="259603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724030" y="259603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797627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2761685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3724030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4686375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5650433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4686375" y="165252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650433" y="165252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4686375" y="2596035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5650433" y="259603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4686375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5650433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6614491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6614491" y="165252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6614491" y="259603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614491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797627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2761685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3724030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686375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5650433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6614491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2870845" y="780505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833569" y="70901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0833569" y="165252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833569" y="259603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833569" y="353954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10833569" y="4483055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2761685" y="1652525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j1</a:t>
            </a:r>
          </a:p>
        </p:txBody>
      </p:sp>
      <p:sp>
        <p:nvSpPr>
          <p:cNvPr id="76" name="Oval 75"/>
          <p:cNvSpPr/>
          <p:nvPr/>
        </p:nvSpPr>
        <p:spPr>
          <a:xfrm>
            <a:off x="12761685" y="2596035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j2</a:t>
            </a:r>
          </a:p>
        </p:txBody>
      </p:sp>
      <p:sp>
        <p:nvSpPr>
          <p:cNvPr id="77" name="Circular Arrow 76"/>
          <p:cNvSpPr/>
          <p:nvPr/>
        </p:nvSpPr>
        <p:spPr>
          <a:xfrm rot="5783976">
            <a:off x="4638195" y="1669704"/>
            <a:ext cx="1303757" cy="1576001"/>
          </a:xfrm>
          <a:prstGeom prst="circularArrow">
            <a:avLst>
              <a:gd name="adj1" fmla="val 5452"/>
              <a:gd name="adj2" fmla="val 1142319"/>
              <a:gd name="adj3" fmla="val 20101186"/>
              <a:gd name="adj4" fmla="val 10800000"/>
              <a:gd name="adj5" fmla="val 1104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-1" y="-6699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Fourth </a:t>
            </a:r>
            <a:r>
              <a:rPr lang="en-US" sz="2500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 term: double-counting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340178" y="61582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Double-counting 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in 4-(1) term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56" y="5956752"/>
            <a:ext cx="6489700" cy="863600"/>
          </a:xfrm>
          <a:prstGeom prst="rect">
            <a:avLst/>
          </a:prstGeom>
        </p:spPr>
      </p:pic>
      <p:sp>
        <p:nvSpPr>
          <p:cNvPr id="87" name="Title 1"/>
          <p:cNvSpPr txBox="1">
            <a:spLocks/>
          </p:cNvSpPr>
          <p:nvPr/>
        </p:nvSpPr>
        <p:spPr>
          <a:xfrm>
            <a:off x="7150180" y="5825122"/>
            <a:ext cx="4474741" cy="713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has to be changed with 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448" y="5937702"/>
            <a:ext cx="6946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7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286" y="2941682"/>
            <a:ext cx="69469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286" y="4009571"/>
            <a:ext cx="4838700" cy="86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286" y="1225550"/>
            <a:ext cx="9601200" cy="9017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1" y="-6699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Fourth </a:t>
            </a:r>
            <a:r>
              <a:rPr lang="en-US" sz="2500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 term: Conclusion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75087" y="946150"/>
            <a:ext cx="4394199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4000"/>
              </a:lnSpc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Overall fourth </a:t>
            </a:r>
            <a:r>
              <a:rPr lang="en-US" sz="3000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 term</a:t>
            </a:r>
            <a:br>
              <a:rPr lang="en-US" sz="3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in changed LAMMPS code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61772" y="2657564"/>
            <a:ext cx="4394199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4000"/>
              </a:lnSpc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4-(1) term, f</a:t>
            </a:r>
            <a:r>
              <a:rPr lang="en-US" sz="25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500" b="1" baseline="30000" dirty="0" smtClean="0">
                <a:latin typeface="Arial" charset="0"/>
                <a:ea typeface="Arial" charset="0"/>
                <a:cs typeface="Arial" charset="0"/>
              </a:rPr>
              <a:t>(1)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61772" y="3696424"/>
            <a:ext cx="4394199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4000"/>
              </a:lnSpc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4-(3) term, f</a:t>
            </a:r>
            <a:r>
              <a:rPr lang="en-US" sz="2500" baseline="-25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2500" b="1" baseline="30000" dirty="0" smtClean="0">
                <a:latin typeface="Arial" charset="0"/>
                <a:ea typeface="Arial" charset="0"/>
                <a:cs typeface="Arial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902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18" y="1825625"/>
            <a:ext cx="5204012" cy="3109446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j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∈ N(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;ljcut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	W value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value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Reverse/forward communication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517890" y="469060"/>
            <a:ext cx="8588189" cy="58225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for j ∈ N(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i;ljcut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Calculating 2 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(averaged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lj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force)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			-&gt; Updating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energy(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ev_tally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		Calculating 3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subforce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	for k ∈ N(i;2.0 X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ljcut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if r(j-k) &lt; 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ljcut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(i.e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. k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∈ N(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j;ljcut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		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ik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&lt;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ljcut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				Calculating 4-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(1)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subforce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			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else(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ik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&gt;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ljcut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				Calculating 4-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(3)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subforce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-6699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Current code algorithm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48360" y="1228091"/>
            <a:ext cx="3187327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First neighbor loop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866640" y="-69212"/>
            <a:ext cx="6030959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Second neighbor loop (Force Routine)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99174" y="4935071"/>
            <a:ext cx="0" cy="886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5841558" y="1088840"/>
            <a:ext cx="5484042" cy="4648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P(state, *x[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],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ff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[0], W[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], *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], single) 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34459" y="617222"/>
            <a:ext cx="3187327" cy="451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Probability Routine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050429" y="5217982"/>
            <a:ext cx="1064371" cy="451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smtClean="0">
                <a:latin typeface="Arial" charset="0"/>
                <a:ea typeface="Arial" charset="0"/>
                <a:cs typeface="Arial" charset="0"/>
              </a:rPr>
              <a:t>Store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905392" y="5821195"/>
            <a:ext cx="2187563" cy="451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W, </a:t>
            </a:r>
            <a:r>
              <a:rPr lang="en-US" sz="2500" b="1" dirty="0" err="1" smtClean="0"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 value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>
            <a:endCxn id="13" idx="3"/>
          </p:cNvCxnSpPr>
          <p:nvPr/>
        </p:nvCxnSpPr>
        <p:spPr>
          <a:xfrm flipH="1" flipV="1">
            <a:off x="11325600" y="1321288"/>
            <a:ext cx="2100274" cy="349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0490200" y="1571308"/>
            <a:ext cx="2935674" cy="1184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9829800" y="1621240"/>
            <a:ext cx="4623764" cy="3103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873035" y="1671171"/>
            <a:ext cx="5580529" cy="413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 rot="725722">
            <a:off x="11981371" y="1463093"/>
            <a:ext cx="1064371" cy="451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Get P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" name="Straight Arrow Connector 27"/>
          <p:cNvCxnSpPr>
            <a:stCxn id="13" idx="2"/>
          </p:cNvCxnSpPr>
          <p:nvPr/>
        </p:nvCxnSpPr>
        <p:spPr>
          <a:xfrm flipH="1">
            <a:off x="3931626" y="1553736"/>
            <a:ext cx="4651953" cy="4389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6060129" y="3682719"/>
            <a:ext cx="2228756" cy="1252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Get</a:t>
            </a:r>
          </a:p>
          <a:p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W, </a:t>
            </a:r>
            <a:r>
              <a:rPr lang="en-US" sz="2000" i="1" dirty="0" err="1" smtClean="0"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 values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 rot="1305154">
            <a:off x="10828426" y="2014261"/>
            <a:ext cx="3094623" cy="107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Get P,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∇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∇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 rot="1758913">
            <a:off x="10551853" y="2802202"/>
            <a:ext cx="3094623" cy="107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Get P,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∇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∇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 rot="2024848">
            <a:off x="9215974" y="2864833"/>
            <a:ext cx="3094623" cy="107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Get P,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∇</a:t>
            </a:r>
            <a:r>
              <a:rPr lang="en-US" sz="2000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baseline="-25000" dirty="0" smtClean="0">
                <a:latin typeface="Arial" charset="0"/>
                <a:ea typeface="Arial" charset="0"/>
                <a:cs typeface="Arial" charset="0"/>
              </a:rPr>
              <a:t>i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0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619444"/>
            <a:ext cx="45085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3090689"/>
            <a:ext cx="71374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0" y="2135649"/>
            <a:ext cx="7912100" cy="7874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1" y="-66990"/>
            <a:ext cx="6955972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Current code algorithm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0018" y="1825625"/>
            <a:ext cx="5204012" cy="3109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for i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	for j ∈ N(i;ljcut)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		W value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		dW value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Reverse/forward communication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4300" y="88900"/>
            <a:ext cx="13883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W value is simply calculated by following equation. Therefore, the probability for each state follows simply too.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4299" y="1531901"/>
            <a:ext cx="12127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However, the derivative of probability cannot be calculated simply because it depends on p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i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or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200" baseline="-25000" dirty="0" err="1" smtClean="0">
                <a:latin typeface="Arial" charset="0"/>
                <a:ea typeface="Arial" charset="0"/>
                <a:cs typeface="Arial" charset="0"/>
              </a:rPr>
              <a:t>j</a:t>
            </a:r>
            <a:endParaRPr lang="en-US" sz="2200" baseline="-25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681200" y="3090689"/>
            <a:ext cx="222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005299" y="2875245"/>
            <a:ext cx="1247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Arial" charset="0"/>
                <a:ea typeface="Arial" charset="0"/>
                <a:cs typeface="Arial" charset="0"/>
              </a:rPr>
              <a:t>Different</a:t>
            </a:r>
            <a:endParaRPr lang="en-US" sz="2200" i="1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4299" y="3982128"/>
            <a:ext cx="1288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Thus, P routine (to calculate probability and derivative) in the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cpp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code has a flag (called </a:t>
            </a:r>
            <a:r>
              <a:rPr lang="en-US" sz="2200" i="1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single) to </a:t>
            </a:r>
            <a:br>
              <a:rPr lang="en-US" sz="22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check if it’s a particle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baseline="30000" dirty="0" err="1" smtClean="0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derivative over p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or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200" baseline="-25000" dirty="0" err="1" smtClean="0"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2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0519" y="4758887"/>
            <a:ext cx="646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If Single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== 1: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(∇</a:t>
            </a:r>
            <a:r>
              <a:rPr lang="en-US" sz="2200" baseline="-250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term)</a:t>
            </a:r>
          </a:p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	Return following term (using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value) 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519" y="5643007"/>
            <a:ext cx="11830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If Single == 0: (∇</a:t>
            </a:r>
            <a:r>
              <a:rPr lang="en-US" sz="2200" baseline="-250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200" baseline="-25000" dirty="0" err="1" smtClean="0"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term)</a:t>
            </a:r>
          </a:p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Return only following term. Remaining term will be directly calculated in Force routine.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299700" y="1962788"/>
            <a:ext cx="4813300" cy="960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80984" y="2085776"/>
            <a:ext cx="1693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22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] value</a:t>
            </a:r>
            <a:endParaRPr lang="en-US" sz="2200" b="1" baseline="-25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6350" y="4906818"/>
            <a:ext cx="6540500" cy="787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3100" y="5849467"/>
            <a:ext cx="1587500" cy="647700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1448360" y="1228091"/>
            <a:ext cx="3187327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First neighbor loop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55459" y="5888976"/>
            <a:ext cx="5484042" cy="4648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P(state, *x[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],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ff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[0], W[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], *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dW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], single) 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448360" y="5417358"/>
            <a:ext cx="3187327" cy="451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Probability Routine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9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/>
              <a:t>i</a:t>
            </a:r>
            <a:endParaRPr lang="en-US" sz="2500" dirty="0"/>
          </a:p>
        </p:txBody>
      </p:sp>
      <p:sp>
        <p:nvSpPr>
          <p:cNvPr id="21" name="Oval 20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827494" y="5903259"/>
            <a:ext cx="1062318" cy="0"/>
          </a:xfrm>
          <a:prstGeom prst="straightConnector1">
            <a:avLst/>
          </a:prstGeom>
          <a:ln w="57150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93792" y="5312948"/>
            <a:ext cx="593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/>
              <a:t>2.5</a:t>
            </a:r>
            <a:endParaRPr lang="en-US" sz="2500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0" y="-179414"/>
            <a:ext cx="17350740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Force checking – </a:t>
            </a:r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ystem construction 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2534900" y="1825625"/>
            <a:ext cx="619887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The cell is (32, 32, 32) – cubic</a:t>
            </a:r>
          </a:p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X value: 0 &lt; x &lt; 32</a:t>
            </a:r>
          </a:p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Y value: 0 &lt; y &lt; 32</a:t>
            </a:r>
          </a:p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Z value: 0 &lt; z &lt; 32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  <a:p>
            <a:pPr marL="0" indent="0">
              <a:buNone/>
            </a:pPr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This cell size is important to consider the Periodic Boundary Condition (later)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dirty="0" err="1" smtClean="0">
                <a:latin typeface="Arial Hebrew" charset="-79"/>
                <a:ea typeface="Arial Hebrew" charset="-79"/>
                <a:cs typeface="Arial Hebrew" charset="-79"/>
              </a:rPr>
              <a:t>LJ_cutoff</a:t>
            </a:r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 : 6.0 </a:t>
            </a:r>
          </a:p>
          <a:p>
            <a:pPr marL="0" indent="0">
              <a:buNone/>
            </a:pPr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&lt;-&gt; LAMMPS cutoff : 12.0 (&lt; 32 * 0.5)</a:t>
            </a:r>
          </a:p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P constant = sigma cutoff = 3.0</a:t>
            </a:r>
          </a:p>
        </p:txBody>
      </p:sp>
    </p:spTree>
    <p:extLst>
      <p:ext uri="{BB962C8B-B14F-4D97-AF65-F5344CB8AC3E}">
        <p14:creationId xmlns:p14="http://schemas.microsoft.com/office/powerpoint/2010/main" val="213929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97" y="0"/>
            <a:ext cx="559711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233" y="546709"/>
            <a:ext cx="7089602" cy="459671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-204814"/>
            <a:ext cx="17350740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Force checking – Case setting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030" y="302018"/>
            <a:ext cx="17350740" cy="4351338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 check the force components obtained from LAMMPS, I wrote down the MATLAB code to get the force component. (uploaded on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term is calculated by separate loops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Also, I checked the probability &amp; its derivative terms with LAMMPS and it matched perfectly.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204814"/>
            <a:ext cx="17350740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MATLAB code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3"/>
          <a:stretch/>
        </p:blipFill>
        <p:spPr>
          <a:xfrm>
            <a:off x="1014730" y="2502581"/>
            <a:ext cx="8547100" cy="1886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" y="5246962"/>
            <a:ext cx="8547100" cy="1566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030" y="2502581"/>
            <a:ext cx="8547100" cy="43554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730" y="2078114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Second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term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730" y="4835623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Third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term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83265" y="2078114"/>
            <a:ext cx="575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Fourth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term (4-(1) at first and 4-(3) at last)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55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43" name="Oval 42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69" name="Oval 68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2286002" y="1"/>
            <a:ext cx="3442447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1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1</a:t>
            </a:r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(0.0, 0.0, 0.0)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 (5.0, 0.0, 0.0)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K (10.0, 0.0,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p_sigma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75965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339788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>
            <a:off x="3388659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20855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987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98411"/>
              </p:ext>
            </p:extLst>
          </p:nvPr>
        </p:nvGraphicFramePr>
        <p:xfrm>
          <a:off x="1874520" y="1451610"/>
          <a:ext cx="1389888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2743200"/>
                <a:gridCol w="2743200"/>
                <a:gridCol w="1828800"/>
                <a:gridCol w="32004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en-US" altLang="ko-K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en-US" altLang="ko-K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6.3479 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-9.8299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-4.9150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(-8.6736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(-7.8886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-31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-788.8609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-33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-6.3479 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fi-FI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9.8299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4.9150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1.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1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1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Brief review: MS-UCG #2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030" y="1825624"/>
            <a:ext cx="17350740" cy="49066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1. Parameter &amp; Variable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 Technical notes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 Full-neighbor list implementation &amp; double-checking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 No newton-pair for the system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3. Current MS-UCG #2 algorithm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4. Force component checking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 System description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 MATLAB codes (by hands)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 LAMMPS simulations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 Changes in LAMMPS code &amp; reasoning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0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43" name="Oval 42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69" name="Oval 68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2286002" y="1"/>
            <a:ext cx="7111427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2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3000" i="1" dirty="0">
                <a:latin typeface="Arial" charset="0"/>
                <a:ea typeface="Arial" charset="0"/>
                <a:cs typeface="Arial" charset="0"/>
              </a:rPr>
              <a:t>System 1 with rotation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2.5√2,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2.5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√2,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5.0√2,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5.0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√2,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p_sigma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2" name="Straight Arrow Connector 71"/>
          <p:cNvCxnSpPr>
            <a:endCxn id="65" idx="3"/>
          </p:cNvCxnSpPr>
          <p:nvPr/>
        </p:nvCxnSpPr>
        <p:spPr>
          <a:xfrm flipH="1">
            <a:off x="7245893" y="4034118"/>
            <a:ext cx="1481251" cy="14959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55447" y="207295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>
                <a:latin typeface="Arial" charset="0"/>
                <a:ea typeface="Arial" charset="0"/>
                <a:cs typeface="Arial" charset="0"/>
              </a:rPr>
              <a:t>Y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Straight Arrow Connector 73"/>
          <p:cNvCxnSpPr>
            <a:endCxn id="65" idx="1"/>
          </p:cNvCxnSpPr>
          <p:nvPr/>
        </p:nvCxnSpPr>
        <p:spPr>
          <a:xfrm flipH="1" flipV="1">
            <a:off x="7245890" y="2497523"/>
            <a:ext cx="1481252" cy="1516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84894" y="5423737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03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98418"/>
              </p:ext>
            </p:extLst>
          </p:nvPr>
        </p:nvGraphicFramePr>
        <p:xfrm>
          <a:off x="927100" y="1435100"/>
          <a:ext cx="18196562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4632008"/>
                <a:gridCol w="4511994"/>
                <a:gridCol w="155448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(-6.9508 X 10-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-6.9508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(-3.4754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-3.4754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(4.4886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4.4886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(-6.9508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-6.9508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0)</a:t>
                      </a:r>
                      <a:endParaRPr lang="sk-SK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(-3.4754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uk-U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-3.4754 X 10</a:t>
                      </a:r>
                      <a:r>
                        <a:rPr lang="uk-UA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(-9.0494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-9.0494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(-1.0332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-1.0332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(-904.9426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-904.9426 X 10-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(-1.0331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-1.0331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(6.9508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6.9508 X 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(3.4754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3.4754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(-4.4886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-4.4886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(6.9508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6.9508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(3.4754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3.4754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2.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2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8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43" name="Oval 42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505252" y="1802234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69" name="Oval 68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4219252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3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1</a:t>
            </a:r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5.0, 5.0, 0.0)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C_value, p_sigma : 3.0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75965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339788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>
            <a:off x="3388659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20855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5178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3907"/>
              </p:ext>
            </p:extLst>
          </p:nvPr>
        </p:nvGraphicFramePr>
        <p:xfrm>
          <a:off x="1874520" y="1562100"/>
          <a:ext cx="1664208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3840480"/>
                <a:gridCol w="4389120"/>
                <a:gridCol w="1828800"/>
                <a:gridCol w="32004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en-US" altLang="ko-K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(-4.9150 X10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(-9.8299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3.5047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(1.4745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-14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-1.4745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-14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fi-FI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(14.7449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-14.7449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-6.3479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fi-FI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(3.5047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9.8299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is-I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3.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3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2" name="Oval 11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4219252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4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2.5, 0.0, 0.0)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5.0, 0.0, 0.0)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C_value, p_sigma : 3.0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675965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39788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>
            <a:off x="3388659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20855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953807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93428"/>
              </p:ext>
            </p:extLst>
          </p:nvPr>
        </p:nvGraphicFramePr>
        <p:xfrm>
          <a:off x="2496820" y="1511300"/>
          <a:ext cx="1435608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(-6.6710 X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(2.1362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(2.1327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(-667.0974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(21.3616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(21.3275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(6.6710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(-2.1362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(-2.1327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en-US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en-US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(667.0974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21.3616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21.3275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4.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4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0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2" name="Oval 11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6147368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5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4 with rotation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1.25√2,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1.25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√2,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2.5√2,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2.5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√2,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p_sigma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7245893" y="4034118"/>
            <a:ext cx="1481251" cy="14959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55447" y="207295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>
                <a:latin typeface="Arial" charset="0"/>
                <a:ea typeface="Arial" charset="0"/>
                <a:cs typeface="Arial" charset="0"/>
              </a:rPr>
              <a:t>Y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245890" y="2497523"/>
            <a:ext cx="1481252" cy="1516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84894" y="5423737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8973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0961"/>
              </p:ext>
            </p:extLst>
          </p:nvPr>
        </p:nvGraphicFramePr>
        <p:xfrm>
          <a:off x="533400" y="1485900"/>
          <a:ext cx="18653762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4632008"/>
                <a:gridCol w="4511994"/>
                <a:gridCol w="4572000"/>
                <a:gridCol w="155448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(-4.7171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-4.7171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(1.5105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,1.5105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(1.5081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,1.5081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471.7091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-471.7091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t-I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(15.1050 </a:t>
                      </a:r>
                      <a:r>
                        <a:rPr lang="pt-B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15.1050 </a:t>
                      </a:r>
                      <a:r>
                        <a:rPr lang="pt-B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(15.0808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15.0808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(3.4963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,3.4963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(2.6476 X 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2.6476 X 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(-2.9807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-2.9807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(34.9634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-6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34.9634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-6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(2.6476 X 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2.6476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(-2.9811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-2.9811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t-I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(4.7171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4.7171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(-1.5105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-1.5105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(-1.5081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-1.5081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(471.7091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471.7091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t-IT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t-I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15.1050 </a:t>
                      </a:r>
                      <a:r>
                        <a:rPr lang="pt-B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-15.1050 </a:t>
                      </a:r>
                      <a:r>
                        <a:rPr lang="pt-B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15.0808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-15.0808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5.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5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7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35805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6147368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6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4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-5.0, 0.0, 0.0)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p_sigma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675965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39788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>
            <a:off x="3388659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20855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9317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90469"/>
              </p:ext>
            </p:extLst>
          </p:nvPr>
        </p:nvGraphicFramePr>
        <p:xfrm>
          <a:off x="2712720" y="1422400"/>
          <a:ext cx="1344168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2743200"/>
                <a:gridCol w="2743200"/>
                <a:gridCol w="18288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(7.5114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-16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(-5.3080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(788.8609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(-4.9149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98791"/>
            <a:ext cx="8507730" cy="544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Note) Inconsistent part is marked as</a:t>
            </a: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5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orange color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6.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6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682469"/>
            <a:ext cx="3760470" cy="686434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Changes in parameters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030" y="1457168"/>
            <a:ext cx="3851910" cy="574675"/>
          </a:xfrm>
        </p:spPr>
        <p:txBody>
          <a:bodyPr/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Previous version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83030" y="3556316"/>
            <a:ext cx="385191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Current version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66990"/>
            <a:ext cx="376047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Parameters &amp; Variables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795862"/>
            <a:ext cx="4673600" cy="812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30" y="3895011"/>
            <a:ext cx="4508500" cy="81280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995160" y="682469"/>
            <a:ext cx="376047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Why 0.001 to 0.1?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0" y="1888331"/>
            <a:ext cx="6319688" cy="39106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491" y="1217459"/>
            <a:ext cx="6318707" cy="23774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068" y="3528142"/>
            <a:ext cx="3918727" cy="235933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383030" y="682469"/>
            <a:ext cx="5106670" cy="5205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74288" y="682469"/>
            <a:ext cx="12950909" cy="5205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7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030" y="1825625"/>
            <a:ext cx="14904720" cy="48522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Originally, I thought that the problem happened because of the floating point error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Because, it only happened at the particle 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with force component ~ 10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-21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or 10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-33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which is really small value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However, same errors are also observed at System 7 with much larger magnitudes.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52414"/>
            <a:ext cx="17350740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latin typeface="Arial" charset="0"/>
                <a:ea typeface="Arial" charset="0"/>
                <a:cs typeface="Arial" charset="0"/>
              </a:rPr>
              <a:t>The inconsistency in System 6</a:t>
            </a:r>
            <a:endParaRPr lang="en-US" sz="3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6148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6147368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</a:t>
            </a:r>
            <a:r>
              <a:rPr lang="en-US" sz="3000" b="1" dirty="0" smtClean="0">
                <a:latin typeface="Arial" charset="0"/>
                <a:ea typeface="Arial" charset="0"/>
                <a:cs typeface="Arial" charset="0"/>
              </a:rPr>
              <a:t>7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4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-2.5, 0.0, 0.0)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p_sigma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675965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39788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>
            <a:off x="3388659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20855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26658"/>
              </p:ext>
            </p:extLst>
          </p:nvPr>
        </p:nvGraphicFramePr>
        <p:xfrm>
          <a:off x="2349503" y="1765300"/>
          <a:ext cx="15437705" cy="4480560"/>
        </p:xfrm>
        <a:graphic>
          <a:graphicData uri="http://schemas.openxmlformats.org/drawingml/2006/table">
            <a:tbl>
              <a:tblPr/>
              <a:tblGrid>
                <a:gridCol w="2889945"/>
                <a:gridCol w="2489360"/>
                <a:gridCol w="2743200"/>
                <a:gridCol w="2743200"/>
                <a:gridCol w="1828800"/>
                <a:gridCol w="2743200"/>
              </a:tblGrid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(6.6704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(-3.4194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(667.0362,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(-68.3425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-6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is-I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(3.0745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(-1.6656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(3.0745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(-1.6656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(-6.6703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(3.4258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(-1.0093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(-667.0298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(68.4072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-6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0, 0)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(-63.0353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08500" y="619839"/>
            <a:ext cx="10464800" cy="66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7.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7 from LAMMPS and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45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0930" y="1825625"/>
            <a:ext cx="6046470" cy="4852266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Input file is followed as</a:t>
            </a:r>
          </a:p>
          <a:p>
            <a:pPr marL="0" indent="0">
              <a:buNone/>
            </a:pP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0.000000       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32.000000  </a:t>
            </a:r>
            <a:r>
              <a:rPr lang="fi-FI" sz="2500" dirty="0" err="1">
                <a:latin typeface="Arial" charset="0"/>
                <a:ea typeface="Arial" charset="0"/>
                <a:cs typeface="Arial" charset="0"/>
              </a:rPr>
              <a:t>xlo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xhi</a:t>
            </a: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0.000000        32.000000  </a:t>
            </a:r>
            <a:r>
              <a:rPr lang="fi-FI" sz="2500" dirty="0" err="1">
                <a:latin typeface="Arial" charset="0"/>
                <a:ea typeface="Arial" charset="0"/>
                <a:cs typeface="Arial" charset="0"/>
              </a:rPr>
              <a:t>ylo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yhi</a:t>
            </a: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fi-FI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0.000000       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32.000000  </a:t>
            </a:r>
            <a:r>
              <a:rPr lang="fi-FI" sz="2500" dirty="0" err="1">
                <a:latin typeface="Arial" charset="0"/>
                <a:ea typeface="Arial" charset="0"/>
                <a:cs typeface="Arial" charset="0"/>
              </a:rPr>
              <a:t>zlo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zhi</a:t>
            </a:r>
            <a:endParaRPr lang="fi-FI" sz="2500" dirty="0" smtClean="0">
              <a:latin typeface="Arial" charset="0"/>
              <a:ea typeface="Arial" charset="0"/>
              <a:cs typeface="Arial" charset="0"/>
            </a:endParaRPr>
          </a:p>
          <a:p>
            <a:endParaRPr lang="fi-FI" sz="25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Atoms</a:t>
            </a:r>
            <a:endParaRPr lang="fi-FI" sz="25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1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1 0.000000 0.000000 </a:t>
            </a: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0.000000</a:t>
            </a:r>
            <a:br>
              <a:rPr lang="fi-FI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2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1 5.000000 0.000000 </a:t>
            </a: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0.000000</a:t>
            </a:r>
            <a:br>
              <a:rPr lang="fi-FI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3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1 -5.000000 0.000000 0.000000</a:t>
            </a:r>
            <a:endParaRPr lang="fi-FI" sz="25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3030" y="1825625"/>
            <a:ext cx="6046470" cy="485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 the System 7,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the error was about 10</a:t>
            </a:r>
            <a:r>
              <a:rPr lang="en-US" sz="2500" baseline="30000" dirty="0" smtClean="0">
                <a:latin typeface="Arial" charset="0"/>
                <a:ea typeface="Arial" charset="0"/>
                <a:cs typeface="Arial" charset="0"/>
              </a:rPr>
              <a:t>-5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to 10</a:t>
            </a:r>
            <a:r>
              <a:rPr lang="en-US" sz="2500" baseline="30000" dirty="0" smtClean="0">
                <a:latin typeface="Arial" charset="0"/>
                <a:ea typeface="Arial" charset="0"/>
                <a:cs typeface="Arial" charset="0"/>
              </a:rPr>
              <a:t>-6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,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which is not negligible.</a:t>
            </a:r>
          </a:p>
          <a:p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Therefore, this error is not from the floating point error. </a:t>
            </a:r>
          </a:p>
          <a:p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The problem was occurred from the 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Periodic Boundary Condition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52414"/>
            <a:ext cx="17350740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The inconsistency in System 6 &amp; 7 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2414"/>
            <a:ext cx="17350740" cy="896553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The inconsistency in System 6 &amp; 7 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8303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4708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943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8303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4708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0943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303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4708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3" name="Oval 12"/>
          <p:cNvSpPr/>
          <p:nvPr/>
        </p:nvSpPr>
        <p:spPr>
          <a:xfrm>
            <a:off x="41897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8303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4708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0943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717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583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717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3583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177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9989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717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3583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9989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9989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0943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9989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8303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4708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30943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717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23583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989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45624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897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897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235836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9" name="Oval 38"/>
          <p:cNvSpPr/>
          <p:nvPr/>
        </p:nvSpPr>
        <p:spPr>
          <a:xfrm>
            <a:off x="41897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897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20914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17320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6135551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420914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17320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6135551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4209148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5173206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53" name="Oval 52"/>
          <p:cNvSpPr/>
          <p:nvPr/>
        </p:nvSpPr>
        <p:spPr>
          <a:xfrm>
            <a:off x="1324509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20914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517320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6135551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709789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806195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709789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806195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17097896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902601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709789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806195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02601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902601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6135551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902601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20914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517320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6135551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709789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806195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1902601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5282366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324509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324509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8061954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9" name="Oval 78"/>
          <p:cNvSpPr/>
          <p:nvPr/>
        </p:nvSpPr>
        <p:spPr>
          <a:xfrm>
            <a:off x="1324509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324509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645167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08990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rot="5400000" flipH="1">
            <a:off x="6357861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90057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9448800" y="6589059"/>
            <a:ext cx="8011365" cy="0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7422065" y="1428750"/>
            <a:ext cx="0" cy="5184735"/>
          </a:xfrm>
          <a:prstGeom prst="line">
            <a:avLst/>
          </a:prstGeom>
          <a:ln w="381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448800" y="1428750"/>
            <a:ext cx="8011365" cy="0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064592" y="844139"/>
            <a:ext cx="8082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32.0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213820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92" name="Oval 91"/>
          <p:cNvSpPr/>
          <p:nvPr/>
        </p:nvSpPr>
        <p:spPr>
          <a:xfrm>
            <a:off x="10224504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j’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9206931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9206931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9206931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9206931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9206931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0233449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0233449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0233449" y="4634104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10233449" y="5577614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1555499" y="734389"/>
            <a:ext cx="4232472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(a) System in MATLAB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Title 1"/>
          <p:cNvSpPr txBox="1">
            <a:spLocks/>
          </p:cNvSpPr>
          <p:nvPr/>
        </p:nvSpPr>
        <p:spPr>
          <a:xfrm>
            <a:off x="12117227" y="-64186"/>
            <a:ext cx="4347097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(b) System in LAMMPS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Circular Arrow 104"/>
          <p:cNvSpPr/>
          <p:nvPr/>
        </p:nvSpPr>
        <p:spPr>
          <a:xfrm rot="10535944" flipH="1">
            <a:off x="10737061" y="1963245"/>
            <a:ext cx="4486116" cy="4649442"/>
          </a:xfrm>
          <a:prstGeom prst="circularArrow">
            <a:avLst>
              <a:gd name="adj1" fmla="val 3564"/>
              <a:gd name="adj2" fmla="val 1219415"/>
              <a:gd name="adj3" fmla="val 20250843"/>
              <a:gd name="adj4" fmla="val 10489999"/>
              <a:gd name="adj5" fmla="val 852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Title 1"/>
          <p:cNvSpPr txBox="1">
            <a:spLocks/>
          </p:cNvSpPr>
          <p:nvPr/>
        </p:nvSpPr>
        <p:spPr>
          <a:xfrm>
            <a:off x="11304983" y="3988715"/>
            <a:ext cx="2468479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smtClean="0">
                <a:latin typeface="Arial" charset="0"/>
                <a:ea typeface="Arial" charset="0"/>
                <a:cs typeface="Arial" charset="0"/>
              </a:rPr>
              <a:t>Additional</a:t>
            </a:r>
            <a:br>
              <a:rPr lang="en-US" sz="3000" i="1" smtClean="0">
                <a:latin typeface="Arial" charset="0"/>
                <a:ea typeface="Arial" charset="0"/>
                <a:cs typeface="Arial" charset="0"/>
              </a:rPr>
            </a:br>
            <a:r>
              <a:rPr lang="en-US" sz="3000" i="1" smtClean="0">
                <a:latin typeface="Arial" charset="0"/>
                <a:ea typeface="Arial" charset="0"/>
                <a:cs typeface="Arial" charset="0"/>
              </a:rPr>
              <a:t>interactions</a:t>
            </a:r>
            <a:endParaRPr lang="en-US" sz="30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Title 1"/>
          <p:cNvSpPr txBox="1">
            <a:spLocks/>
          </p:cNvSpPr>
          <p:nvPr/>
        </p:nvSpPr>
        <p:spPr>
          <a:xfrm>
            <a:off x="9411594" y="622567"/>
            <a:ext cx="1054136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PBC</a:t>
            </a:r>
            <a:endParaRPr lang="en-US" sz="2500" b="1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9535365" y="1450368"/>
            <a:ext cx="0" cy="5184735"/>
          </a:xfrm>
          <a:prstGeom prst="line">
            <a:avLst/>
          </a:prstGeom>
          <a:ln w="381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726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2414"/>
            <a:ext cx="17350740" cy="896553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The inconsistency in System 6 &amp; 7 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8303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4708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943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8303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4708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0943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303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4708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3" name="Oval 12"/>
          <p:cNvSpPr/>
          <p:nvPr/>
        </p:nvSpPr>
        <p:spPr>
          <a:xfrm>
            <a:off x="41897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8303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4708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0943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717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583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717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3583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177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9989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717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3583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9989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9989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0943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9989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8303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4708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30943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717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23583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989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45624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897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897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235836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9" name="Oval 38"/>
          <p:cNvSpPr/>
          <p:nvPr/>
        </p:nvSpPr>
        <p:spPr>
          <a:xfrm>
            <a:off x="41897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897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645167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08990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rot="5400000" flipH="1">
            <a:off x="6357861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90057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641860" y="734389"/>
            <a:ext cx="6148527" cy="8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System in MATLAB &amp; LAMMPS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Content Placeholder 2"/>
          <p:cNvSpPr>
            <a:spLocks noGrp="1"/>
          </p:cNvSpPr>
          <p:nvPr>
            <p:ph idx="1"/>
          </p:nvPr>
        </p:nvSpPr>
        <p:spPr>
          <a:xfrm>
            <a:off x="10546080" y="1825625"/>
            <a:ext cx="6046470" cy="4852266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Therefore, constructing the system cell with following parameter can get rid of the additional interaction</a:t>
            </a:r>
          </a:p>
          <a:p>
            <a:pPr marL="0" indent="0">
              <a:buNone/>
            </a:pP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-32.000000       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32.000000  </a:t>
            </a:r>
            <a:r>
              <a:rPr lang="fi-FI" sz="2500" dirty="0" err="1">
                <a:latin typeface="Arial" charset="0"/>
                <a:ea typeface="Arial" charset="0"/>
                <a:cs typeface="Arial" charset="0"/>
              </a:rPr>
              <a:t>xlo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xhi</a:t>
            </a: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32.000000       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32.000000  </a:t>
            </a:r>
            <a:r>
              <a:rPr lang="fi-FI" sz="2500" dirty="0" err="1">
                <a:latin typeface="Arial" charset="0"/>
                <a:ea typeface="Arial" charset="0"/>
                <a:cs typeface="Arial" charset="0"/>
              </a:rPr>
              <a:t>ylo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yhi</a:t>
            </a:r>
            <a:endParaRPr lang="fi-FI" sz="25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fi-FI" sz="2500" dirty="0" smtClean="0">
                <a:latin typeface="Arial" charset="0"/>
                <a:ea typeface="Arial" charset="0"/>
                <a:cs typeface="Arial" charset="0"/>
              </a:rPr>
              <a:t>-32.000000        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32.000000  </a:t>
            </a:r>
            <a:r>
              <a:rPr lang="fi-FI" sz="2500" dirty="0" err="1">
                <a:latin typeface="Arial" charset="0"/>
                <a:ea typeface="Arial" charset="0"/>
                <a:cs typeface="Arial" charset="0"/>
              </a:rPr>
              <a:t>zlo</a:t>
            </a:r>
            <a:r>
              <a:rPr lang="fi-FI" sz="25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500" dirty="0" err="1" smtClean="0">
                <a:latin typeface="Arial" charset="0"/>
                <a:ea typeface="Arial" charset="0"/>
                <a:cs typeface="Arial" charset="0"/>
              </a:rPr>
              <a:t>zhi</a:t>
            </a:r>
            <a:endParaRPr lang="fi-FI" sz="25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fi-FI" sz="25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60625"/>
              </p:ext>
            </p:extLst>
          </p:nvPr>
        </p:nvGraphicFramePr>
        <p:xfrm>
          <a:off x="1874520" y="1451610"/>
          <a:ext cx="1435608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3200400"/>
                <a:gridCol w="3200400"/>
                <a:gridCol w="18288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(-8.6736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(-7.8886X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(788.8609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(-4.9149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41020" y="6172200"/>
            <a:ext cx="8507730" cy="323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Note) Inconsistent part is marked as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green color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4190" y="40382"/>
            <a:ext cx="564261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Still inconsistent. Same magnitude, but different sign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11407141" y="409714"/>
            <a:ext cx="5888354" cy="19905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604067" y="409714"/>
            <a:ext cx="10464800" cy="91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8.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6 from LAMMPS and MATLAB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(PBC corrected)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52414"/>
            <a:ext cx="17350740" cy="896553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The inconsistency in System 6: Pair orders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8303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4708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943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8303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4708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0943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303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4708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3" name="Oval 12"/>
          <p:cNvSpPr/>
          <p:nvPr/>
        </p:nvSpPr>
        <p:spPr>
          <a:xfrm>
            <a:off x="41897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8303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4708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0943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717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583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717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3583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177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99894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717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3583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9989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9989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0943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9989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8303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34708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30943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717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23583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989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45624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897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897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235836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9" name="Oval 38"/>
          <p:cNvSpPr/>
          <p:nvPr/>
        </p:nvSpPr>
        <p:spPr>
          <a:xfrm>
            <a:off x="41897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897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645167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8990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>
            <a:off x="6357861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90057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7900126" y="844139"/>
            <a:ext cx="6478814" cy="5769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pair order is changed for 3-1 1-3 interactions.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Initial input in LAMMPS</a:t>
            </a:r>
          </a:p>
          <a:p>
            <a:pPr marL="0" indent="0">
              <a:buNone/>
            </a:pP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I (0.0, 0.0, 0.0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): #1 particle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is-IS" sz="2500" dirty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5.0, 0.0, 0.0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): #2 particle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is-IS" sz="2500" dirty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-5.0, 0.0, 0.0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): #3 particle</a:t>
            </a:r>
          </a:p>
          <a:p>
            <a:pPr marL="0" indent="0">
              <a:buNone/>
            </a:pP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Actual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input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considered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in LAMMPS</a:t>
            </a:r>
          </a:p>
          <a:p>
            <a:pPr marL="0" indent="0">
              <a:buNone/>
            </a:pPr>
            <a:r>
              <a:rPr lang="is-IS" dirty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-5.0, 0.0, 0.0):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#1 particle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(0.0, 0.0, 0.0):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#2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particle</a:t>
            </a:r>
          </a:p>
          <a:p>
            <a:pPr marL="0" indent="0">
              <a:buNone/>
            </a:pPr>
            <a:r>
              <a:rPr lang="is-IS" dirty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5.0, 0.0, 0.0):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#3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particle</a:t>
            </a:r>
          </a:p>
          <a:p>
            <a:pPr marL="0" indent="0">
              <a:buNone/>
            </a:pPr>
            <a:endParaRPr lang="fi-FI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14574091" y="844140"/>
            <a:ext cx="5056133" cy="5983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gives different sign in 1~3 pair considerations because force term has 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(if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=#1, j=#3) in MATLAB</a:t>
            </a:r>
          </a:p>
          <a:p>
            <a:pPr marL="0" indent="0">
              <a:buNone/>
            </a:pPr>
            <a:r>
              <a:rPr lang="el-GR" sz="2500" dirty="0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x = xi –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xj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= x1 – x3</a:t>
            </a:r>
          </a:p>
          <a:p>
            <a:pPr marL="0" indent="0">
              <a:buNone/>
            </a:pPr>
            <a:r>
              <a:rPr lang="el-GR" sz="2500" dirty="0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y =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yi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–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yj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= y1 – y3 </a:t>
            </a:r>
          </a:p>
          <a:p>
            <a:pPr marL="0" indent="0">
              <a:buNone/>
            </a:pPr>
            <a:r>
              <a:rPr lang="el-GR" sz="2500" dirty="0" smtClean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z =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zi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–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zj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= z1 – z3 </a:t>
            </a:r>
          </a:p>
          <a:p>
            <a:pPr marL="0" indent="0">
              <a:buNone/>
            </a:pPr>
            <a:endParaRPr lang="en-US" sz="25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But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acutally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, in LAMMPS</a:t>
            </a:r>
          </a:p>
          <a:p>
            <a:pPr marL="0" indent="0">
              <a:buNone/>
            </a:pPr>
            <a:r>
              <a:rPr lang="el-GR" sz="2500" dirty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x = xi – </a:t>
            </a: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xj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x3 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–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x1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sz="2500" dirty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y = </a:t>
            </a: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yi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 – </a:t>
            </a: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yj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y3 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–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y1 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l-GR" sz="2500" dirty="0">
                <a:latin typeface="Arial" charset="0"/>
                <a:ea typeface="Arial" charset="0"/>
                <a:cs typeface="Arial" charset="0"/>
              </a:rPr>
              <a:t>Δ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z = </a:t>
            </a: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zi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 – </a:t>
            </a: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zj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z3 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–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z1 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Thus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resultant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force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has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different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dirty="0" err="1" smtClean="0">
                <a:latin typeface="Arial" charset="0"/>
                <a:ea typeface="Arial" charset="0"/>
                <a:cs typeface="Arial" charset="0"/>
              </a:rPr>
              <a:t>sign</a:t>
            </a:r>
            <a:r>
              <a:rPr lang="fi-FI" dirty="0" smtClean="0">
                <a:latin typeface="Arial" charset="0"/>
                <a:ea typeface="Arial" charset="0"/>
                <a:cs typeface="Arial" charset="0"/>
              </a:rPr>
              <a:t> (-, +)</a:t>
            </a:r>
          </a:p>
        </p:txBody>
      </p:sp>
    </p:spTree>
    <p:extLst>
      <p:ext uri="{BB962C8B-B14F-4D97-AF65-F5344CB8AC3E}">
        <p14:creationId xmlns:p14="http://schemas.microsoft.com/office/powerpoint/2010/main" val="8325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87871"/>
              </p:ext>
            </p:extLst>
          </p:nvPr>
        </p:nvGraphicFramePr>
        <p:xfrm>
          <a:off x="1874520" y="1451610"/>
          <a:ext cx="1435608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3200400"/>
                <a:gridCol w="3200400"/>
                <a:gridCol w="18288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(-8.6736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(-7.8886X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(-788.8609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(9.8299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(-4.9149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(6.3479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(-9.8298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4.9150 X 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135100" y="40382"/>
            <a:ext cx="59817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Sorting the position in MATLAB can resolve this problem!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1407141" y="409714"/>
            <a:ext cx="5888354" cy="19905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4604067" y="409714"/>
            <a:ext cx="10464800" cy="91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9.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6 from LAMMPS and MATLAB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(PBC/order corrected)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8634"/>
              </p:ext>
            </p:extLst>
          </p:nvPr>
        </p:nvGraphicFramePr>
        <p:xfrm>
          <a:off x="1874520" y="1451610"/>
          <a:ext cx="13441680" cy="448056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2743200"/>
                <a:gridCol w="2743200"/>
                <a:gridCol w="1828800"/>
                <a:gridCol w="2743200"/>
              </a:tblGrid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(6.6704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(-6.8342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(667.0362,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(-68.3425 X 10-6,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is-I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(3.0745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(-1.6656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(3.0745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(-1.6656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(-6.6703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(6.8407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(-6.3035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-8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(-667.0298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(68.4072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-6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0, 0)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(-63.0353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-9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604067" y="409714"/>
            <a:ext cx="10464800" cy="91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10.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7 from LAMMPS and MATLAB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(PBC/order corrected)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4575492"/>
            <a:ext cx="3225800" cy="1130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83030" y="3477578"/>
            <a:ext cx="376047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Probability Value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83030" y="4083685"/>
            <a:ext cx="385191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Defined probability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00700" y="4083685"/>
            <a:ext cx="1008380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Derivatives of probability: we need two different derivatives of probability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8180" y="1263175"/>
            <a:ext cx="4433570" cy="187594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Pre-determined value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020" y="1969610"/>
            <a:ext cx="4089400" cy="10033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-66990"/>
            <a:ext cx="376047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Parameters &amp; Variables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004140"/>
            <a:ext cx="4508500" cy="812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613400"/>
            <a:ext cx="7137400" cy="685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650" y="4658360"/>
            <a:ext cx="7912100" cy="7874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1383030" y="1263175"/>
            <a:ext cx="376047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Number function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352780" y="5956300"/>
            <a:ext cx="666242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←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Condition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j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∈ N(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i,lj</a:t>
            </a:r>
            <a:r>
              <a:rPr lang="en-US" sz="2000" baseline="-25000" dirty="0" err="1" smtClean="0">
                <a:latin typeface="Arial" charset="0"/>
                <a:ea typeface="Arial" charset="0"/>
                <a:cs typeface="Arial" charset="0"/>
              </a:rPr>
              <a:t>cut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), which means j is i’s neighbor. 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95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2" name="Oval 11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35805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6147368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</a:t>
            </a:r>
            <a:r>
              <a:rPr lang="en-US" sz="3000" b="1" dirty="0" smtClean="0">
                <a:latin typeface="Arial" charset="0"/>
                <a:ea typeface="Arial" charset="0"/>
                <a:cs typeface="Arial" charset="0"/>
              </a:rPr>
              <a:t>8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Case 4 with rotation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2.5√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2,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2.5√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2,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-2.5√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2,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-2.5√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2,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p_sigma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245893" y="4034118"/>
            <a:ext cx="1481251" cy="14959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55447" y="207295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>
                <a:latin typeface="Arial" charset="0"/>
                <a:ea typeface="Arial" charset="0"/>
                <a:cs typeface="Arial" charset="0"/>
              </a:rPr>
              <a:t>Y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245890" y="2497523"/>
            <a:ext cx="1481252" cy="1516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84894" y="5423737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1348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79938"/>
              </p:ext>
            </p:extLst>
          </p:nvPr>
        </p:nvGraphicFramePr>
        <p:xfrm>
          <a:off x="865107" y="1451610"/>
          <a:ext cx="1794272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4754880"/>
                <a:gridCol w="4114800"/>
                <a:gridCol w="1531617"/>
                <a:gridCol w="957743"/>
                <a:gridCol w="32004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(6.8782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-16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6.8782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-16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(-3.7533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-3.7533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0)</a:t>
                      </a:r>
                      <a:endParaRPr lang="sk-SK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,- 4.4886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(6.9508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,6.9508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(3.475</a:t>
                      </a:r>
                      <a:r>
                        <a:rPr lang="hr-H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3.475</a:t>
                      </a:r>
                      <a:r>
                        <a:rPr lang="hr-H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(3.4754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3.4754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(-6.9507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-6.9507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(-3.475</a:t>
                      </a:r>
                      <a:r>
                        <a:rPr lang="hr-H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-3.475</a:t>
                      </a:r>
                      <a:r>
                        <a:rPr lang="hr-H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(-3.4754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-3.4754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604067" y="409714"/>
            <a:ext cx="10464800" cy="91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11.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8 from LAMMPS and MATLAB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(Before corrected)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25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60619"/>
              </p:ext>
            </p:extLst>
          </p:nvPr>
        </p:nvGraphicFramePr>
        <p:xfrm>
          <a:off x="865107" y="1451610"/>
          <a:ext cx="17942720" cy="444500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4754880"/>
                <a:gridCol w="4114800"/>
                <a:gridCol w="1531617"/>
                <a:gridCol w="957743"/>
                <a:gridCol w="32004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-8.6736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-8.6736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-19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-867.3617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-21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0)</a:t>
                      </a:r>
                      <a:endParaRPr lang="sk-SK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,- 4.4886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(6.9508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,6.9508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(3.4754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3.4754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(3.4754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3.4754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(-6.9507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-6.9507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(-3.4754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-3.4754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4.4886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-6.9508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(-3.4754 X 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-3.4754</a:t>
                      </a:r>
                      <a:r>
                        <a:rPr lang="hr-H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 10</a:t>
                      </a:r>
                      <a:r>
                        <a:rPr lang="hr-HR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hr-HR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hr-H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604067" y="409714"/>
            <a:ext cx="10464800" cy="91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12.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8 from LAMMPS and MATLAB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(PBC/order corrected)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63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44620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0867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71023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44620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867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471023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44620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8678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</a:p>
        </p:txBody>
      </p:sp>
      <p:sp>
        <p:nvSpPr>
          <p:cNvPr id="12" name="Oval 11"/>
          <p:cNvSpPr/>
          <p:nvPr/>
        </p:nvSpPr>
        <p:spPr>
          <a:xfrm>
            <a:off x="4580562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44620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0867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71023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3368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97426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33368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97426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33368" y="3684998"/>
            <a:ext cx="657546" cy="657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i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97426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3368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97426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361484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61484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71023" y="368499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361484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4620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0867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71023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433368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7426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61484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17838" y="1869468"/>
            <a:ext cx="4288606" cy="42886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580562" y="179797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80562" y="274148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141871" y="3684998"/>
            <a:ext cx="657546" cy="6575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38" name="Oval 37"/>
          <p:cNvSpPr/>
          <p:nvPr/>
        </p:nvSpPr>
        <p:spPr>
          <a:xfrm>
            <a:off x="4580562" y="462850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80562" y="5572018"/>
            <a:ext cx="657546" cy="65754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8337176" cy="860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System </a:t>
            </a:r>
            <a:r>
              <a:rPr lang="en-US" sz="3000" b="1" dirty="0" smtClean="0">
                <a:latin typeface="Arial" charset="0"/>
                <a:ea typeface="Arial" charset="0"/>
                <a:cs typeface="Arial" charset="0"/>
              </a:rPr>
              <a:t>9 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: System 6 with different distance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1322116" y="1825625"/>
            <a:ext cx="3994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Positions: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(0.0,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J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5.0, 0.0, 0.0)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K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-4.0, 0.0, 0.0)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LJ_cut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6.0</a:t>
            </a:r>
          </a:p>
          <a:p>
            <a:pPr marL="0" indent="0"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C_value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p_sigma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: 3.0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675965" y="6589059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39788" y="6350532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>
            <a:off x="3388659" y="5900791"/>
            <a:ext cx="14253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20855" y="4695128"/>
            <a:ext cx="3978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Arial" charset="0"/>
                <a:ea typeface="Arial" charset="0"/>
                <a:cs typeface="Arial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33630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01939"/>
              </p:ext>
            </p:extLst>
          </p:nvPr>
        </p:nvGraphicFramePr>
        <p:xfrm>
          <a:off x="1874520" y="1451610"/>
          <a:ext cx="13258800" cy="4480560"/>
        </p:xfrm>
        <a:graphic>
          <a:graphicData uri="http://schemas.openxmlformats.org/drawingml/2006/table">
            <a:tbl>
              <a:tblPr/>
              <a:tblGrid>
                <a:gridCol w="1554480"/>
                <a:gridCol w="1828800"/>
                <a:gridCol w="2743200"/>
                <a:gridCol w="2743200"/>
                <a:gridCol w="1828800"/>
                <a:gridCol w="2560320"/>
              </a:tblGrid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(a)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(1.0876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(2.0953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X10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(1.0876,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(20.9526X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is-I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(b)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j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(9.8717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(1.0901X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-14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(-6.3479 X 10</a:t>
                      </a:r>
                      <a:r>
                        <a:rPr lang="fi-FI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-3</a:t>
                      </a:r>
                      <a:r>
                        <a:rPr lang="fi-FI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9.8717 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 10</a:t>
                      </a:r>
                      <a:r>
                        <a:rPr lang="is-I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-15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10.9013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-14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(c)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Particle 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Force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2</a:t>
                      </a:r>
                      <a:endParaRPr lang="is-IS" sz="2000" b="1" i="0" u="none" strike="noStrike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component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(1)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f</a:t>
                      </a:r>
                      <a:r>
                        <a:rPr lang="is-I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4</a:t>
                      </a:r>
                      <a:r>
                        <a:rPr lang="is-IS" sz="2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(3)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LAMMPS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(-1.0813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(-1.7088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-11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(-3.8850X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MATLAB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(-1.0813 </a:t>
                      </a:r>
                      <a:r>
                        <a:rPr lang="nb-NO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X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 10</a:t>
                      </a:r>
                      <a:r>
                        <a:rPr lang="nb-NO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+0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nb-NO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nb-NO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(-17.0884 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sk-SK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sk-SK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(-3.8850X 10</a:t>
                      </a:r>
                      <a:r>
                        <a:rPr lang="sk-SK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-12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, </a:t>
                      </a:r>
                      <a:r>
                        <a:rPr lang="is-I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0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" charset="0"/>
                        </a:rPr>
                        <a:t>)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Arial 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604067" y="409714"/>
            <a:ext cx="10464800" cy="91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Table 13. 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Force components of System 9 from LAMMPS and MATLAB</a:t>
            </a:r>
            <a:br>
              <a:rPr lang="en-US" sz="25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(PBC/order corrected)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26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Our newly modified MS-UCG successfully reproduces the force term for nine different systems, which corresponds to important examples of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-j-k neighboring loop. </a:t>
            </a:r>
          </a:p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The algorithm and the force terms are modified to compute the force term correctly, and current neighbor-loop is much concise and faster than previous MS-UCG #2 code.</a:t>
            </a:r>
          </a:p>
          <a:p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0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1. Enabling the full neighbor-list (default in LAMMPS is half neighbor-list)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→ We cannot use half neighbor-list because we have to consider all of neighbor’s neighbors and we need to turn off newton pair.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 Turning off the newton pair (default in LAMMPS is turned on)</a:t>
            </a:r>
          </a:p>
          <a:p>
            <a:pPr marL="0" indent="0">
              <a:buNone/>
            </a:pP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→ Since we have to consider the interactions among all possible i-j-k pairs, turning off newton pair gives feasible way to implement/check each force component.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Note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MS-UCG #1 and #2 codes are based on 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pair_lj_cut.cpp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&amp; .h files already in LAMMPS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66990"/>
            <a:ext cx="505460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Changes from MS-UCG #1 code 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7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Newton pairs are messy in I, j, k three particle interactions – change from half list to full list is needed despite of its cost.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 are followed by in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init_style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routine.</a:t>
            </a:r>
          </a:p>
          <a:p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Since we don’t use the RESPA command,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 follows the end of the else loop.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else{        </a:t>
            </a:r>
            <a:br>
              <a:rPr lang="en-US" i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irequest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= neighbor-&gt;request(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this,instance_me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);</a:t>
            </a:r>
            <a:br>
              <a:rPr lang="en-US" i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	neighbor-&gt;requests[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irequest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]-&gt;half=0;</a:t>
            </a:r>
            <a:br>
              <a:rPr lang="en-US" i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	neighbor-&gt;requests[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irequest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]-&gt;full=1;  </a:t>
            </a:r>
            <a:br>
              <a:rPr lang="en-US" i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66990"/>
            <a:ext cx="788670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Technical note: Full neighbor-list implementation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1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030" y="619444"/>
            <a:ext cx="17350740" cy="4351338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System description</a:t>
            </a:r>
          </a:p>
          <a:p>
            <a:pPr marL="0" indent="0">
              <a:buNone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A system with 1728 LJ particles, with position mixed UCG code(pair_msucg_mix1d.cpp / h)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Calculation detail</a:t>
            </a:r>
          </a:p>
          <a:p>
            <a:pPr marL="0" indent="0">
              <a:buNone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Conducted at 300 K with 100 run steps(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time_step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=1.0) with dumping for each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timestep</a:t>
            </a:r>
            <a:endParaRPr lang="en-US" sz="25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The data analysis is followed by a moving average treatment: every 100 data set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66990"/>
            <a:ext cx="788670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Validation: Full neighbor-list implementation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90" y="2054831"/>
            <a:ext cx="5811002" cy="48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2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latin typeface="Arial" charset="0"/>
                <a:ea typeface="Arial" charset="0"/>
                <a:cs typeface="Arial" charset="0"/>
              </a:rPr>
              <a:t>Force-checking</a:t>
            </a:r>
            <a:endParaRPr lang="en-US" sz="35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Modifying previous theory: 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terms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Considering a double-counting problem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Current Algorithm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Two neighbor loops and routine to calculate probability, and its derivatives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System description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MATLAB implementation (as checking by hands)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LAMMPS calculations with force-checking by MATLAB</a:t>
            </a:r>
          </a:p>
          <a:p>
            <a:pPr marL="514350" indent="-514350">
              <a:buAutoNum type="arabicPeriod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457" y="4628732"/>
            <a:ext cx="6489700" cy="86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457" y="279400"/>
            <a:ext cx="9093200" cy="8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457" y="1442720"/>
            <a:ext cx="3949700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457" y="2428240"/>
            <a:ext cx="6108700" cy="660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97618" y="3286345"/>
            <a:ext cx="2687216" cy="991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643058" y="3286345"/>
            <a:ext cx="2687216" cy="99101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4668" y="3286345"/>
            <a:ext cx="4354132" cy="9910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87554" y="29039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4-(2)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50676" y="29039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4-</a:t>
            </a:r>
            <a:r>
              <a:rPr lang="en-US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(3)</a:t>
            </a:r>
            <a:endParaRPr lang="en-US" b="1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5744" y="290397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4-</a:t>
            </a:r>
            <a:r>
              <a:rPr lang="en-US" b="1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(1)</a:t>
            </a:r>
            <a:endParaRPr lang="en-US" b="1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-66990"/>
            <a:ext cx="3760470" cy="686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err="1" smtClean="0">
                <a:latin typeface="Arial" charset="0"/>
                <a:ea typeface="Arial" charset="0"/>
                <a:cs typeface="Arial" charset="0"/>
              </a:rPr>
              <a:t>Subforce</a:t>
            </a:r>
            <a:r>
              <a:rPr lang="en-US" sz="2500" b="1" dirty="0" smtClean="0">
                <a:latin typeface="Arial" charset="0"/>
                <a:ea typeface="Arial" charset="0"/>
                <a:cs typeface="Arial" charset="0"/>
              </a:rPr>
              <a:t> terms</a:t>
            </a:r>
            <a:endParaRPr lang="en-US" sz="2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300" y="3426886"/>
            <a:ext cx="12014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7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4985</Words>
  <Application>Microsoft Macintosh PowerPoint</Application>
  <PresentationFormat>Custom</PresentationFormat>
  <Paragraphs>1019</Paragraphs>
  <Slides>45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 </vt:lpstr>
      <vt:lpstr>Arial Hebrew</vt:lpstr>
      <vt:lpstr>Calibri</vt:lpstr>
      <vt:lpstr>Calibri Light</vt:lpstr>
      <vt:lpstr>맑은 고딕</vt:lpstr>
      <vt:lpstr>Arial</vt:lpstr>
      <vt:lpstr>Office Theme</vt:lpstr>
      <vt:lpstr>MS-UCG #2: Concepts, algorithms, and force checking by hands </vt:lpstr>
      <vt:lpstr>Brief review: MS-UCG #2</vt:lpstr>
      <vt:lpstr>Changes in parameters</vt:lpstr>
      <vt:lpstr>PowerPoint Presentation</vt:lpstr>
      <vt:lpstr>PowerPoint Presentation</vt:lpstr>
      <vt:lpstr>PowerPoint Presentation</vt:lpstr>
      <vt:lpstr>PowerPoint Presentation</vt:lpstr>
      <vt:lpstr>Force-checking</vt:lpstr>
      <vt:lpstr>PowerPoint Presentation</vt:lpstr>
      <vt:lpstr>PowerPoint Presentation</vt:lpstr>
      <vt:lpstr>Current code double-counts i-j1-j2 interactions for following cases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1 : Case 1</vt:lpstr>
      <vt:lpstr>PowerPoint Presentation</vt:lpstr>
      <vt:lpstr>System 2 : System 1 with rotation</vt:lpstr>
      <vt:lpstr>PowerPoint Presentation</vt:lpstr>
      <vt:lpstr>System 3 : Case 1</vt:lpstr>
      <vt:lpstr>PowerPoint Presentation</vt:lpstr>
      <vt:lpstr>System 4 : Case 2</vt:lpstr>
      <vt:lpstr>PowerPoint Presentation</vt:lpstr>
      <vt:lpstr>System 5 : Case 4 with rotation</vt:lpstr>
      <vt:lpstr>PowerPoint Presentation</vt:lpstr>
      <vt:lpstr>System 6 : Case 4</vt:lpstr>
      <vt:lpstr>PowerPoint Presentation</vt:lpstr>
      <vt:lpstr>PowerPoint Presentation</vt:lpstr>
      <vt:lpstr>System 7 : Case 4</vt:lpstr>
      <vt:lpstr>PowerPoint Presentation</vt:lpstr>
      <vt:lpstr>PowerPoint Presentation</vt:lpstr>
      <vt:lpstr>The inconsistency in System 6 &amp; 7 </vt:lpstr>
      <vt:lpstr>The inconsistency in System 6 &amp; 7 </vt:lpstr>
      <vt:lpstr>PowerPoint Presentation</vt:lpstr>
      <vt:lpstr>The inconsistency in System 6: Pair orders</vt:lpstr>
      <vt:lpstr>PowerPoint Presentation</vt:lpstr>
      <vt:lpstr>PowerPoint Presentation</vt:lpstr>
      <vt:lpstr>System 8 : Case 4 with rotation</vt:lpstr>
      <vt:lpstr>PowerPoint Presentation</vt:lpstr>
      <vt:lpstr>PowerPoint Presentation</vt:lpstr>
      <vt:lpstr>System 9 : System 6 with different distance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MS-UCG #2: Force checking/ Calculation scheme </dc:title>
  <dc:creator>Microsoft Office User</dc:creator>
  <cp:lastModifiedBy>Microsoft Office User</cp:lastModifiedBy>
  <cp:revision>220</cp:revision>
  <dcterms:created xsi:type="dcterms:W3CDTF">2016-01-20T20:20:34Z</dcterms:created>
  <dcterms:modified xsi:type="dcterms:W3CDTF">2016-01-23T05:18:33Z</dcterms:modified>
</cp:coreProperties>
</file>