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75" r:id="rId4"/>
    <p:sldId id="267" r:id="rId5"/>
    <p:sldId id="292" r:id="rId6"/>
    <p:sldId id="270" r:id="rId7"/>
    <p:sldId id="287" r:id="rId8"/>
    <p:sldId id="307" r:id="rId9"/>
    <p:sldId id="303" r:id="rId10"/>
    <p:sldId id="304" r:id="rId11"/>
    <p:sldId id="283" r:id="rId12"/>
    <p:sldId id="300" r:id="rId13"/>
    <p:sldId id="306" r:id="rId14"/>
    <p:sldId id="279" r:id="rId15"/>
    <p:sldId id="310" r:id="rId16"/>
    <p:sldId id="311" r:id="rId17"/>
    <p:sldId id="315" r:id="rId18"/>
    <p:sldId id="316" r:id="rId19"/>
    <p:sldId id="280" r:id="rId20"/>
    <p:sldId id="305" r:id="rId21"/>
    <p:sldId id="313" r:id="rId22"/>
    <p:sldId id="30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F7"/>
    <a:srgbClr val="ECFFE5"/>
    <a:srgbClr val="F2FEDE"/>
    <a:srgbClr val="88B65B"/>
    <a:srgbClr val="F7FEFF"/>
    <a:srgbClr val="DBFCA6"/>
    <a:srgbClr val="EBFFEB"/>
    <a:srgbClr val="E1F4FF"/>
    <a:srgbClr val="48A497"/>
    <a:srgbClr val="FF7C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66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5620624" y="1782648"/>
            <a:ext cx="6740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</a:rPr>
              <a:t>C</a:t>
            </a:r>
            <a:r>
              <a:rPr lang="ko-KR" altLang="en-US" sz="7200" b="1" dirty="0">
                <a:solidFill>
                  <a:schemeClr val="bg1"/>
                </a:solidFill>
              </a:rPr>
              <a:t> </a:t>
            </a:r>
            <a:r>
              <a:rPr lang="en-US" altLang="ko-KR" sz="7200" b="1" dirty="0">
                <a:solidFill>
                  <a:schemeClr val="bg1"/>
                </a:solidFill>
              </a:rPr>
              <a:t>–</a:t>
            </a:r>
            <a:r>
              <a:rPr lang="ko-KR" altLang="en-US" sz="7200" b="1" dirty="0">
                <a:solidFill>
                  <a:schemeClr val="bg1"/>
                </a:solidFill>
              </a:rPr>
              <a:t> </a:t>
            </a:r>
            <a:r>
              <a:rPr lang="en-US" altLang="ko-KR" sz="7200" b="1" dirty="0">
                <a:solidFill>
                  <a:schemeClr val="bg1"/>
                </a:solidFill>
              </a:rPr>
              <a:t>SPACE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9519869" y="2984729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BB807A0-FC26-7239-50C2-03C4DE382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1" y="3005706"/>
            <a:ext cx="3709088" cy="3709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B97D11-AD25-F60F-24DF-3CA620B896FF}"/>
              </a:ext>
            </a:extLst>
          </p:cNvPr>
          <p:cNvSpPr txBox="1"/>
          <p:nvPr/>
        </p:nvSpPr>
        <p:spPr>
          <a:xfrm>
            <a:off x="8699872" y="6041345"/>
            <a:ext cx="349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김재현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이세진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엄효은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20041-093F-955D-A4F7-1ADE4E524863}"/>
              </a:ext>
            </a:extLst>
          </p:cNvPr>
          <p:cNvSpPr txBox="1"/>
          <p:nvPr/>
        </p:nvSpPr>
        <p:spPr>
          <a:xfrm>
            <a:off x="5545124" y="1453147"/>
            <a:ext cx="541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FF99"/>
                </a:solidFill>
              </a:rPr>
              <a:t>지속가능 경영을 위한 협업 </a:t>
            </a:r>
            <a:r>
              <a:rPr lang="en-US" altLang="ko-KR" sz="2400" b="1" dirty="0">
                <a:solidFill>
                  <a:srgbClr val="FFFF99"/>
                </a:solidFill>
              </a:rPr>
              <a:t>ERP </a:t>
            </a:r>
            <a:r>
              <a:rPr lang="ko-KR" altLang="en-US" sz="2400" b="1" dirty="0">
                <a:solidFill>
                  <a:srgbClr val="FFFF99"/>
                </a:solidFill>
              </a:rPr>
              <a:t>솔루션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ED0FC-9AA7-E0DC-2D82-CC5339669284}"/>
              </a:ext>
            </a:extLst>
          </p:cNvPr>
          <p:cNvSpPr txBox="1"/>
          <p:nvPr/>
        </p:nvSpPr>
        <p:spPr>
          <a:xfrm>
            <a:off x="8699872" y="5672013"/>
            <a:ext cx="349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TEAM </a:t>
            </a:r>
            <a:r>
              <a:rPr lang="ko-KR" altLang="en-US" b="1" dirty="0" err="1">
                <a:solidFill>
                  <a:schemeClr val="bg1"/>
                </a:solidFill>
              </a:rPr>
              <a:t>블록킹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개발 내용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38268" y="923653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2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3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518751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블록체인 네트워크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613163F-4800-6416-6992-818B149EFEC8}"/>
              </a:ext>
            </a:extLst>
          </p:cNvPr>
          <p:cNvSpPr/>
          <p:nvPr/>
        </p:nvSpPr>
        <p:spPr>
          <a:xfrm>
            <a:off x="4213912" y="3721655"/>
            <a:ext cx="2117367" cy="19968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DAF5488-8220-CE7A-4226-2AAA618ABF2E}"/>
              </a:ext>
            </a:extLst>
          </p:cNvPr>
          <p:cNvSpPr/>
          <p:nvPr/>
        </p:nvSpPr>
        <p:spPr>
          <a:xfrm>
            <a:off x="5229802" y="1925536"/>
            <a:ext cx="2117367" cy="1996848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1905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00B240D-C52C-6832-CCF7-776926CC571F}"/>
              </a:ext>
            </a:extLst>
          </p:cNvPr>
          <p:cNvSpPr/>
          <p:nvPr/>
        </p:nvSpPr>
        <p:spPr>
          <a:xfrm>
            <a:off x="6396882" y="3653286"/>
            <a:ext cx="2117367" cy="199684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E1BF4B-664B-BB33-1797-3492931E0D4B}"/>
              </a:ext>
            </a:extLst>
          </p:cNvPr>
          <p:cNvSpPr txBox="1"/>
          <p:nvPr/>
        </p:nvSpPr>
        <p:spPr>
          <a:xfrm>
            <a:off x="5924347" y="2600795"/>
            <a:ext cx="72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조직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(Org)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07D85-31FE-785F-9759-1B9D58FA1C46}"/>
              </a:ext>
            </a:extLst>
          </p:cNvPr>
          <p:cNvSpPr txBox="1"/>
          <p:nvPr/>
        </p:nvSpPr>
        <p:spPr>
          <a:xfrm>
            <a:off x="4622905" y="4387046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채널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(Channel)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D6CB9-BDD2-5BB4-2F99-F7268DA62072}"/>
              </a:ext>
            </a:extLst>
          </p:cNvPr>
          <p:cNvSpPr txBox="1"/>
          <p:nvPr/>
        </p:nvSpPr>
        <p:spPr>
          <a:xfrm>
            <a:off x="6746275" y="4328545"/>
            <a:ext cx="1457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체인코드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altLang="ko-KR" sz="2000" b="1" dirty="0" err="1">
                <a:solidFill>
                  <a:schemeClr val="bg1"/>
                </a:solidFill>
                <a:latin typeface="+mj-lt"/>
              </a:rPr>
              <a:t>Chaincode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18A0B1-DFDE-E177-B4A0-D9202CDF3BC0}"/>
              </a:ext>
            </a:extLst>
          </p:cNvPr>
          <p:cNvSpPr/>
          <p:nvPr/>
        </p:nvSpPr>
        <p:spPr>
          <a:xfrm>
            <a:off x="7475160" y="2053623"/>
            <a:ext cx="3604494" cy="1449233"/>
          </a:xfrm>
          <a:prstGeom prst="roundRect">
            <a:avLst>
              <a:gd name="adj" fmla="val 9790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B136A-A89A-FAC4-FEA8-74775780FD99}"/>
              </a:ext>
            </a:extLst>
          </p:cNvPr>
          <p:cNvSpPr txBox="1"/>
          <p:nvPr/>
        </p:nvSpPr>
        <p:spPr>
          <a:xfrm>
            <a:off x="7775201" y="2570017"/>
            <a:ext cx="3604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en-US" altLang="ko-KR" sz="14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Orderer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Manager :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운영조직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Department :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참여 부서 조직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D3518-A215-78F4-2498-34A1354883BB}"/>
              </a:ext>
            </a:extLst>
          </p:cNvPr>
          <p:cNvSpPr txBox="1"/>
          <p:nvPr/>
        </p:nvSpPr>
        <p:spPr>
          <a:xfrm>
            <a:off x="7650374" y="2262240"/>
            <a:ext cx="183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가지 참여 조직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7DF4D1-8ACD-71E9-5345-D3D7BA27558A}"/>
              </a:ext>
            </a:extLst>
          </p:cNvPr>
          <p:cNvSpPr/>
          <p:nvPr/>
        </p:nvSpPr>
        <p:spPr>
          <a:xfrm>
            <a:off x="8619042" y="4414518"/>
            <a:ext cx="3341678" cy="1449233"/>
          </a:xfrm>
          <a:prstGeom prst="roundRect">
            <a:avLst>
              <a:gd name="adj" fmla="val 9790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C8E0B-7354-DB03-15AB-F424525BFE0D}"/>
              </a:ext>
            </a:extLst>
          </p:cNvPr>
          <p:cNvSpPr txBox="1"/>
          <p:nvPr/>
        </p:nvSpPr>
        <p:spPr>
          <a:xfrm>
            <a:off x="8828627" y="5072669"/>
            <a:ext cx="360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Trade :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거래에 관련된 기능 수행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Receipt: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협업에 관련된 기능 수행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9BB0-E949-76A8-D8AB-94D2C4D7E6D4}"/>
              </a:ext>
            </a:extLst>
          </p:cNvPr>
          <p:cNvSpPr txBox="1"/>
          <p:nvPr/>
        </p:nvSpPr>
        <p:spPr>
          <a:xfrm>
            <a:off x="8794256" y="4623135"/>
            <a:ext cx="183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가지 체인코드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DFC8EF1-351E-8CA9-E86B-472479EC9FB2}"/>
              </a:ext>
            </a:extLst>
          </p:cNvPr>
          <p:cNvSpPr/>
          <p:nvPr/>
        </p:nvSpPr>
        <p:spPr>
          <a:xfrm>
            <a:off x="667738" y="4414518"/>
            <a:ext cx="3341678" cy="1449233"/>
          </a:xfrm>
          <a:prstGeom prst="roundRect">
            <a:avLst>
              <a:gd name="adj" fmla="val 9790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2B6199-6927-0493-A269-84BB255C7DCF}"/>
              </a:ext>
            </a:extLst>
          </p:cNvPr>
          <p:cNvSpPr txBox="1"/>
          <p:nvPr/>
        </p:nvSpPr>
        <p:spPr>
          <a:xfrm>
            <a:off x="856764" y="5094932"/>
            <a:ext cx="296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Trade :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거래에 관련된 조직 참여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Receipt: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협업에 관련된 조직 참여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A12CB-EDB9-7674-58F8-010597186A5A}"/>
              </a:ext>
            </a:extLst>
          </p:cNvPr>
          <p:cNvSpPr txBox="1"/>
          <p:nvPr/>
        </p:nvSpPr>
        <p:spPr>
          <a:xfrm>
            <a:off x="854570" y="4623135"/>
            <a:ext cx="183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가지 채널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E45642B-A62A-E1B4-4867-85E29AF4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082691"/>
            <a:ext cx="2332674" cy="17544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7153A37-0863-CE59-CFA9-286922EA8E0F}"/>
              </a:ext>
            </a:extLst>
          </p:cNvPr>
          <p:cNvSpPr txBox="1"/>
          <p:nvPr/>
        </p:nvSpPr>
        <p:spPr>
          <a:xfrm>
            <a:off x="1610103" y="1669772"/>
            <a:ext cx="183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  <a:latin typeface="+mj-lt"/>
              </a:rPr>
              <a:t>테스트 넷 사용</a:t>
            </a:r>
            <a:endParaRPr lang="en-US" altLang="ko-KR" sz="20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64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865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Front-end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5B40098-309E-8D41-B899-D1CD039D401A}"/>
              </a:ext>
            </a:extLst>
          </p:cNvPr>
          <p:cNvSpPr/>
          <p:nvPr/>
        </p:nvSpPr>
        <p:spPr>
          <a:xfrm>
            <a:off x="954765" y="1552755"/>
            <a:ext cx="6185126" cy="4592320"/>
          </a:xfrm>
          <a:prstGeom prst="roundRect">
            <a:avLst>
              <a:gd name="adj" fmla="val 11202"/>
            </a:avLst>
          </a:prstGeom>
          <a:solidFill>
            <a:srgbClr val="F7FFF7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4" descr="smartphone, phone Icon">
            <a:extLst>
              <a:ext uri="{FF2B5EF4-FFF2-40B4-BE49-F238E27FC236}">
                <a16:creationId xmlns:a16="http://schemas.microsoft.com/office/drawing/2014/main" id="{E9B039AF-7CBD-4A9F-9A92-9C57F115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069" y="3956031"/>
            <a:ext cx="1737755" cy="161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browser, window, stats, charts, graphics, statistics Icon">
            <a:extLst>
              <a:ext uri="{FF2B5EF4-FFF2-40B4-BE49-F238E27FC236}">
                <a16:creationId xmlns:a16="http://schemas.microsoft.com/office/drawing/2014/main" id="{530CFAED-F4DC-4926-48E7-1884D3775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36" y="3994944"/>
            <a:ext cx="1081708" cy="108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eb, browser, laptop, computer Icon">
            <a:extLst>
              <a:ext uri="{FF2B5EF4-FFF2-40B4-BE49-F238E27FC236}">
                <a16:creationId xmlns:a16="http://schemas.microsoft.com/office/drawing/2014/main" id="{DBE05BF3-4966-4BD4-D14D-C7DDD2683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4444" y="4572547"/>
            <a:ext cx="1402603" cy="126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ndroid | The platform pushing what's possible">
            <a:extLst>
              <a:ext uri="{FF2B5EF4-FFF2-40B4-BE49-F238E27FC236}">
                <a16:creationId xmlns:a16="http://schemas.microsoft.com/office/drawing/2014/main" id="{BC2E6A27-ED86-B67E-D36C-5FA0D50D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3" y="2864899"/>
            <a:ext cx="2430624" cy="138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방콕, 태국 - 2016 년 월 29 일 : 종이에 운영 체제 애플 Ios 로고. 로열티 무료 사진, 그림, 이미지 그리고  스톡포토그래피. Image 64808156.">
            <a:extLst>
              <a:ext uri="{FF2B5EF4-FFF2-40B4-BE49-F238E27FC236}">
                <a16:creationId xmlns:a16="http://schemas.microsoft.com/office/drawing/2014/main" id="{69E6F5BB-6B6C-98DA-4321-149B63E7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46" y="2622252"/>
            <a:ext cx="1117554" cy="74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59C2F3B-46FE-4DA3-E9F1-0578FF089FAC}"/>
              </a:ext>
            </a:extLst>
          </p:cNvPr>
          <p:cNvSpPr/>
          <p:nvPr/>
        </p:nvSpPr>
        <p:spPr>
          <a:xfrm>
            <a:off x="3065799" y="2111555"/>
            <a:ext cx="3817893" cy="3891280"/>
          </a:xfrm>
          <a:prstGeom prst="roundRect">
            <a:avLst>
              <a:gd name="adj" fmla="val 9834"/>
            </a:avLst>
          </a:prstGeom>
          <a:solidFill>
            <a:srgbClr val="EBFFEB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90DEE47-322A-CE3B-32A0-1E30ED881826}"/>
              </a:ext>
            </a:extLst>
          </p:cNvPr>
          <p:cNvSpPr/>
          <p:nvPr/>
        </p:nvSpPr>
        <p:spPr>
          <a:xfrm>
            <a:off x="3246414" y="2240596"/>
            <a:ext cx="3422400" cy="502704"/>
          </a:xfrm>
          <a:prstGeom prst="roundRect">
            <a:avLst>
              <a:gd name="adj" fmla="val 42259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C7A0698-6D17-9D16-FD38-7D0EFD8FE3BE}"/>
              </a:ext>
            </a:extLst>
          </p:cNvPr>
          <p:cNvSpPr/>
          <p:nvPr/>
        </p:nvSpPr>
        <p:spPr>
          <a:xfrm>
            <a:off x="3263545" y="2836600"/>
            <a:ext cx="3422400" cy="502704"/>
          </a:xfrm>
          <a:prstGeom prst="roundRect">
            <a:avLst>
              <a:gd name="adj" fmla="val 42259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FC2A803-C0CB-3F2B-7660-4B3DE550879C}"/>
              </a:ext>
            </a:extLst>
          </p:cNvPr>
          <p:cNvSpPr/>
          <p:nvPr/>
        </p:nvSpPr>
        <p:spPr>
          <a:xfrm>
            <a:off x="3297919" y="3462797"/>
            <a:ext cx="3422400" cy="502704"/>
          </a:xfrm>
          <a:prstGeom prst="roundRect">
            <a:avLst>
              <a:gd name="adj" fmla="val 42259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2A1C16-670E-60E2-6C11-FCF151325A19}"/>
              </a:ext>
            </a:extLst>
          </p:cNvPr>
          <p:cNvSpPr/>
          <p:nvPr/>
        </p:nvSpPr>
        <p:spPr>
          <a:xfrm>
            <a:off x="3263545" y="4088994"/>
            <a:ext cx="3422400" cy="502704"/>
          </a:xfrm>
          <a:prstGeom prst="roundRect">
            <a:avLst>
              <a:gd name="adj" fmla="val 42259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C5ED9DD-F7D2-9163-9D27-8A1A3B1D01E8}"/>
              </a:ext>
            </a:extLst>
          </p:cNvPr>
          <p:cNvSpPr/>
          <p:nvPr/>
        </p:nvSpPr>
        <p:spPr>
          <a:xfrm>
            <a:off x="3308903" y="4707459"/>
            <a:ext cx="3422400" cy="502704"/>
          </a:xfrm>
          <a:prstGeom prst="roundRect">
            <a:avLst>
              <a:gd name="adj" fmla="val 42259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EE8A973-C194-0E22-D4EE-32DEFACEFED4}"/>
              </a:ext>
            </a:extLst>
          </p:cNvPr>
          <p:cNvSpPr/>
          <p:nvPr/>
        </p:nvSpPr>
        <p:spPr>
          <a:xfrm>
            <a:off x="3308903" y="5350290"/>
            <a:ext cx="3422400" cy="502704"/>
          </a:xfrm>
          <a:prstGeom prst="roundRect">
            <a:avLst>
              <a:gd name="adj" fmla="val 42259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24591E-D944-C97A-CA59-A86C6D0EEA8D}"/>
              </a:ext>
            </a:extLst>
          </p:cNvPr>
          <p:cNvSpPr txBox="1"/>
          <p:nvPr/>
        </p:nvSpPr>
        <p:spPr>
          <a:xfrm>
            <a:off x="4240395" y="1673895"/>
            <a:ext cx="177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사용자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96EF8-FDBD-218B-451B-4DA1474369B0}"/>
              </a:ext>
            </a:extLst>
          </p:cNvPr>
          <p:cNvSpPr txBox="1"/>
          <p:nvPr/>
        </p:nvSpPr>
        <p:spPr>
          <a:xfrm>
            <a:off x="3964383" y="2330611"/>
            <a:ext cx="288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회원가입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로그인 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E2C2D-C559-F0BB-169F-B35D69BB7546}"/>
              </a:ext>
            </a:extLst>
          </p:cNvPr>
          <p:cNvSpPr txBox="1"/>
          <p:nvPr/>
        </p:nvSpPr>
        <p:spPr>
          <a:xfrm>
            <a:off x="4240395" y="2934064"/>
            <a:ext cx="153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메인 기능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07A47-8E03-C0EF-3A9C-C044C512D275}"/>
              </a:ext>
            </a:extLst>
          </p:cNvPr>
          <p:cNvSpPr txBox="1"/>
          <p:nvPr/>
        </p:nvSpPr>
        <p:spPr>
          <a:xfrm>
            <a:off x="4057358" y="3580001"/>
            <a:ext cx="1925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부서 협력 목록 화면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A80A11-DE8D-489B-E270-4BA5122C2BB3}"/>
              </a:ext>
            </a:extLst>
          </p:cNvPr>
          <p:cNvSpPr txBox="1"/>
          <p:nvPr/>
        </p:nvSpPr>
        <p:spPr>
          <a:xfrm>
            <a:off x="3852353" y="5466249"/>
            <a:ext cx="257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기존 </a:t>
            </a:r>
            <a:r>
              <a:rPr lang="en-US" altLang="ko-KR" sz="1400" b="1" dirty="0"/>
              <a:t>ERP </a:t>
            </a:r>
            <a:r>
              <a:rPr lang="ko-KR" altLang="en-US" sz="1400" b="1" dirty="0"/>
              <a:t>시스템 기능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741072-1748-ACD6-70AE-612E1F789DFE}"/>
              </a:ext>
            </a:extLst>
          </p:cNvPr>
          <p:cNvSpPr txBox="1"/>
          <p:nvPr/>
        </p:nvSpPr>
        <p:spPr>
          <a:xfrm>
            <a:off x="4084267" y="4199727"/>
            <a:ext cx="1884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부서 협력 설명 화면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ECF738-D98C-93A7-4654-3845DE4E4884}"/>
              </a:ext>
            </a:extLst>
          </p:cNvPr>
          <p:cNvSpPr txBox="1"/>
          <p:nvPr/>
        </p:nvSpPr>
        <p:spPr>
          <a:xfrm>
            <a:off x="4204439" y="4834603"/>
            <a:ext cx="1521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기여도 평가 화면</a:t>
            </a:r>
          </a:p>
        </p:txBody>
      </p:sp>
      <p:pic>
        <p:nvPicPr>
          <p:cNvPr id="26" name="Picture 20">
            <a:extLst>
              <a:ext uri="{FF2B5EF4-FFF2-40B4-BE49-F238E27FC236}">
                <a16:creationId xmlns:a16="http://schemas.microsoft.com/office/drawing/2014/main" id="{D2AAF619-C76A-AD7D-0B3D-5A5FBD7D0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59" y="2275035"/>
            <a:ext cx="1271706" cy="34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대각선 줄무늬 29">
            <a:extLst>
              <a:ext uri="{FF2B5EF4-FFF2-40B4-BE49-F238E27FC236}">
                <a16:creationId xmlns:a16="http://schemas.microsoft.com/office/drawing/2014/main" id="{939163BC-8A0F-718F-745E-0E4C6516242C}"/>
              </a:ext>
            </a:extLst>
          </p:cNvPr>
          <p:cNvSpPr/>
          <p:nvPr/>
        </p:nvSpPr>
        <p:spPr>
          <a:xfrm rot="8315563">
            <a:off x="5434902" y="1997478"/>
            <a:ext cx="3313464" cy="3820424"/>
          </a:xfrm>
          <a:prstGeom prst="diagStripe">
            <a:avLst>
              <a:gd name="adj" fmla="val 32355"/>
            </a:avLst>
          </a:prstGeom>
          <a:gradFill flip="none" rotWithShape="1">
            <a:gsLst>
              <a:gs pos="49000">
                <a:schemeClr val="bg1">
                  <a:lumMod val="0"/>
                  <a:lumOff val="100000"/>
                  <a:alpha val="0"/>
                </a:schemeClr>
              </a:gs>
              <a:gs pos="13287">
                <a:schemeClr val="bg1">
                  <a:lumMod val="0"/>
                  <a:lumOff val="100000"/>
                  <a:alpha val="0"/>
                </a:schemeClr>
              </a:gs>
              <a:gs pos="85315">
                <a:schemeClr val="accent1">
                  <a:lumMod val="25000"/>
                  <a:lumOff val="75000"/>
                  <a:alpha val="78000"/>
                </a:schemeClr>
              </a:gs>
              <a:gs pos="79000">
                <a:schemeClr val="accent1">
                  <a:lumMod val="60000"/>
                  <a:lumOff val="40000"/>
                  <a:alpha val="27000"/>
                </a:schemeClr>
              </a:gs>
              <a:gs pos="72000">
                <a:schemeClr val="accent1">
                  <a:lumMod val="40000"/>
                  <a:lumOff val="60000"/>
                  <a:alpha val="29000"/>
                </a:schemeClr>
              </a:gs>
              <a:gs pos="95000">
                <a:schemeClr val="accent1">
                  <a:lumMod val="75000"/>
                  <a:lumOff val="25000"/>
                </a:schemeClr>
              </a:gs>
              <a:gs pos="63000">
                <a:schemeClr val="accent1">
                  <a:lumMod val="30000"/>
                  <a:lumOff val="70000"/>
                  <a:alpha val="26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DF9BE58-7684-0F17-ED16-5511429414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93" y="2201002"/>
            <a:ext cx="3775984" cy="3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4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Back-end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79F6AF5-B9EC-9FDE-0E59-FF60A70803C5}"/>
              </a:ext>
            </a:extLst>
          </p:cNvPr>
          <p:cNvSpPr/>
          <p:nvPr/>
        </p:nvSpPr>
        <p:spPr>
          <a:xfrm>
            <a:off x="3960862" y="1176134"/>
            <a:ext cx="7833496" cy="852587"/>
          </a:xfrm>
          <a:prstGeom prst="roundRect">
            <a:avLst>
              <a:gd name="adj" fmla="val 21455"/>
            </a:avLst>
          </a:prstGeom>
          <a:solidFill>
            <a:srgbClr val="F7FEFF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CF1B41-1814-D1DC-0D81-7E7A29569EA3}"/>
              </a:ext>
            </a:extLst>
          </p:cNvPr>
          <p:cNvSpPr txBox="1"/>
          <p:nvPr/>
        </p:nvSpPr>
        <p:spPr>
          <a:xfrm>
            <a:off x="4188663" y="1259233"/>
            <a:ext cx="173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Blockchain</a:t>
            </a:r>
            <a:endParaRPr lang="ko-KR" altLang="en-US" sz="14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E4BBB71-2451-599B-E7E8-7BEA6B2FBB3F}"/>
              </a:ext>
            </a:extLst>
          </p:cNvPr>
          <p:cNvSpPr/>
          <p:nvPr/>
        </p:nvSpPr>
        <p:spPr>
          <a:xfrm>
            <a:off x="5450842" y="1346464"/>
            <a:ext cx="5853487" cy="588836"/>
          </a:xfrm>
          <a:prstGeom prst="roundRect">
            <a:avLst>
              <a:gd name="adj" fmla="val 15595"/>
            </a:avLst>
          </a:prstGeom>
          <a:solidFill>
            <a:srgbClr val="ECFFE5"/>
          </a:solidFill>
          <a:ln w="12700">
            <a:solidFill>
              <a:srgbClr val="88B65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22AB25B-BA4F-0BEA-B3ED-2B381A7FC794}"/>
              </a:ext>
            </a:extLst>
          </p:cNvPr>
          <p:cNvGrpSpPr/>
          <p:nvPr/>
        </p:nvGrpSpPr>
        <p:grpSpPr>
          <a:xfrm>
            <a:off x="10065288" y="1761572"/>
            <a:ext cx="1100989" cy="204514"/>
            <a:chOff x="1276805" y="4977516"/>
            <a:chExt cx="3734914" cy="5848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AA770CBF-2420-7B6F-1AAC-685F88B62FE8}"/>
                </a:ext>
              </a:extLst>
            </p:cNvPr>
            <p:cNvSpPr/>
            <p:nvPr/>
          </p:nvSpPr>
          <p:spPr>
            <a:xfrm flipV="1">
              <a:off x="1276805" y="5201766"/>
              <a:ext cx="425767" cy="85089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B42D9E7C-425A-3901-6ED7-D1716538C4A2}"/>
                </a:ext>
              </a:extLst>
            </p:cNvPr>
            <p:cNvSpPr/>
            <p:nvPr/>
          </p:nvSpPr>
          <p:spPr>
            <a:xfrm>
              <a:off x="1542553" y="4977517"/>
              <a:ext cx="675861" cy="584849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6AA302B0-8ED5-FFF5-352D-BE8FEC583597}"/>
                </a:ext>
              </a:extLst>
            </p:cNvPr>
            <p:cNvSpPr/>
            <p:nvPr/>
          </p:nvSpPr>
          <p:spPr>
            <a:xfrm flipV="1">
              <a:off x="2121052" y="5200754"/>
              <a:ext cx="425767" cy="85089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785B5547-634E-8CE4-B26E-0E9D43924378}"/>
                </a:ext>
              </a:extLst>
            </p:cNvPr>
            <p:cNvSpPr/>
            <p:nvPr/>
          </p:nvSpPr>
          <p:spPr>
            <a:xfrm>
              <a:off x="2370814" y="4977517"/>
              <a:ext cx="675861" cy="584849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B00C2AA0-E9FC-B11A-2BC6-AB6645051768}"/>
                </a:ext>
              </a:extLst>
            </p:cNvPr>
            <p:cNvSpPr/>
            <p:nvPr/>
          </p:nvSpPr>
          <p:spPr>
            <a:xfrm flipV="1">
              <a:off x="2949313" y="5200753"/>
              <a:ext cx="425767" cy="85089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F14AB8E0-C212-65DB-59E8-1C29F23723C8}"/>
                </a:ext>
              </a:extLst>
            </p:cNvPr>
            <p:cNvSpPr/>
            <p:nvPr/>
          </p:nvSpPr>
          <p:spPr>
            <a:xfrm>
              <a:off x="3199075" y="4977516"/>
              <a:ext cx="675861" cy="584849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정육면체 38">
              <a:extLst>
                <a:ext uri="{FF2B5EF4-FFF2-40B4-BE49-F238E27FC236}">
                  <a16:creationId xmlns:a16="http://schemas.microsoft.com/office/drawing/2014/main" id="{0489AE35-DA15-792B-BF3C-8B82C3223D88}"/>
                </a:ext>
              </a:extLst>
            </p:cNvPr>
            <p:cNvSpPr/>
            <p:nvPr/>
          </p:nvSpPr>
          <p:spPr>
            <a:xfrm flipV="1">
              <a:off x="3768048" y="5200753"/>
              <a:ext cx="425767" cy="85089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정육면체 39">
              <a:extLst>
                <a:ext uri="{FF2B5EF4-FFF2-40B4-BE49-F238E27FC236}">
                  <a16:creationId xmlns:a16="http://schemas.microsoft.com/office/drawing/2014/main" id="{E758BA5D-E362-9046-25C9-BADCF2965E74}"/>
                </a:ext>
              </a:extLst>
            </p:cNvPr>
            <p:cNvSpPr/>
            <p:nvPr/>
          </p:nvSpPr>
          <p:spPr>
            <a:xfrm>
              <a:off x="4017810" y="4977516"/>
              <a:ext cx="675861" cy="584849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7D6C04D1-22BE-C72F-597A-0A521589BF50}"/>
                </a:ext>
              </a:extLst>
            </p:cNvPr>
            <p:cNvSpPr/>
            <p:nvPr/>
          </p:nvSpPr>
          <p:spPr>
            <a:xfrm flipV="1">
              <a:off x="4585952" y="5192803"/>
              <a:ext cx="425767" cy="85089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B4AD8E8-782E-479C-3EAD-5648D4FE8700}"/>
              </a:ext>
            </a:extLst>
          </p:cNvPr>
          <p:cNvSpPr/>
          <p:nvPr/>
        </p:nvSpPr>
        <p:spPr>
          <a:xfrm>
            <a:off x="3960862" y="2234537"/>
            <a:ext cx="7833497" cy="4208775"/>
          </a:xfrm>
          <a:prstGeom prst="roundRect">
            <a:avLst>
              <a:gd name="adj" fmla="val 5037"/>
            </a:avLst>
          </a:prstGeom>
          <a:solidFill>
            <a:srgbClr val="F7FEFF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pic>
        <p:nvPicPr>
          <p:cNvPr id="43" name="Picture 2" descr="server Icon">
            <a:extLst>
              <a:ext uri="{FF2B5EF4-FFF2-40B4-BE49-F238E27FC236}">
                <a16:creationId xmlns:a16="http://schemas.microsoft.com/office/drawing/2014/main" id="{020AAC55-2A82-3B73-F73A-10F71EEF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56" y="4630312"/>
            <a:ext cx="1554786" cy="15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ubuntu Logo PNG Vector (SVG) Free Download">
            <a:extLst>
              <a:ext uri="{FF2B5EF4-FFF2-40B4-BE49-F238E27FC236}">
                <a16:creationId xmlns:a16="http://schemas.microsoft.com/office/drawing/2014/main" id="{8D942406-6119-3D9F-B9BC-A30C9691E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344" y="3861132"/>
            <a:ext cx="634453" cy="51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AD6E815-2610-B7C7-B6E6-A5E4D5C01D33}"/>
              </a:ext>
            </a:extLst>
          </p:cNvPr>
          <p:cNvSpPr/>
          <p:nvPr/>
        </p:nvSpPr>
        <p:spPr>
          <a:xfrm>
            <a:off x="5352279" y="2388934"/>
            <a:ext cx="3745198" cy="3901274"/>
          </a:xfrm>
          <a:prstGeom prst="roundRect">
            <a:avLst>
              <a:gd name="adj" fmla="val 4344"/>
            </a:avLst>
          </a:prstGeom>
          <a:solidFill>
            <a:srgbClr val="ECFFE5"/>
          </a:solidFill>
          <a:ln w="12700">
            <a:solidFill>
              <a:srgbClr val="88B65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4CFA044-79FD-64D4-E13B-3D7E024ED41A}"/>
              </a:ext>
            </a:extLst>
          </p:cNvPr>
          <p:cNvSpPr/>
          <p:nvPr/>
        </p:nvSpPr>
        <p:spPr>
          <a:xfrm>
            <a:off x="9240022" y="2388933"/>
            <a:ext cx="2346661" cy="2613664"/>
          </a:xfrm>
          <a:prstGeom prst="roundRect">
            <a:avLst>
              <a:gd name="adj" fmla="val 4344"/>
            </a:avLst>
          </a:prstGeom>
          <a:solidFill>
            <a:srgbClr val="ECFFE5"/>
          </a:solidFill>
          <a:ln w="12700">
            <a:solidFill>
              <a:srgbClr val="88B65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BDABC11-71E0-DAD3-4663-3821290EAD9E}"/>
              </a:ext>
            </a:extLst>
          </p:cNvPr>
          <p:cNvSpPr/>
          <p:nvPr/>
        </p:nvSpPr>
        <p:spPr>
          <a:xfrm>
            <a:off x="9236464" y="5067431"/>
            <a:ext cx="2346661" cy="1222777"/>
          </a:xfrm>
          <a:prstGeom prst="roundRect">
            <a:avLst>
              <a:gd name="adj" fmla="val 9268"/>
            </a:avLst>
          </a:prstGeom>
          <a:solidFill>
            <a:srgbClr val="ECFFE5"/>
          </a:solidFill>
          <a:ln w="12700">
            <a:solidFill>
              <a:srgbClr val="88B65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E3095B-1E22-88C1-DC89-A69D5B2CC645}"/>
              </a:ext>
            </a:extLst>
          </p:cNvPr>
          <p:cNvSpPr/>
          <p:nvPr/>
        </p:nvSpPr>
        <p:spPr>
          <a:xfrm>
            <a:off x="5588118" y="2867166"/>
            <a:ext cx="3312582" cy="1534906"/>
          </a:xfrm>
          <a:prstGeom prst="roundRect">
            <a:avLst>
              <a:gd name="adj" fmla="val 1238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210E2D3-2C1F-688E-630C-3DAC90A5A13D}"/>
              </a:ext>
            </a:extLst>
          </p:cNvPr>
          <p:cNvSpPr/>
          <p:nvPr/>
        </p:nvSpPr>
        <p:spPr>
          <a:xfrm>
            <a:off x="5608762" y="5870420"/>
            <a:ext cx="1384960" cy="316296"/>
          </a:xfrm>
          <a:prstGeom prst="roundRect">
            <a:avLst>
              <a:gd name="adj" fmla="val 26091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A10B0F-34E9-6ED8-D428-0A73AD5A8DDD}"/>
              </a:ext>
            </a:extLst>
          </p:cNvPr>
          <p:cNvSpPr txBox="1"/>
          <p:nvPr/>
        </p:nvSpPr>
        <p:spPr>
          <a:xfrm>
            <a:off x="5901654" y="5886436"/>
            <a:ext cx="842624" cy="24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database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2A0013E-29D5-C7ED-454E-227C14DE55B9}"/>
              </a:ext>
            </a:extLst>
          </p:cNvPr>
          <p:cNvSpPr/>
          <p:nvPr/>
        </p:nvSpPr>
        <p:spPr>
          <a:xfrm>
            <a:off x="9374960" y="5479885"/>
            <a:ext cx="1034834" cy="719321"/>
          </a:xfrm>
          <a:prstGeom prst="roundRect">
            <a:avLst>
              <a:gd name="adj" fmla="val 26091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19DBF-28D3-CD5E-781E-F2DC69D62C3E}"/>
              </a:ext>
            </a:extLst>
          </p:cNvPr>
          <p:cNvSpPr txBox="1"/>
          <p:nvPr/>
        </p:nvSpPr>
        <p:spPr>
          <a:xfrm>
            <a:off x="9569456" y="5504147"/>
            <a:ext cx="842624" cy="24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docker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FCB1E03-FF7B-4A27-8817-E55C63501BD0}"/>
              </a:ext>
            </a:extLst>
          </p:cNvPr>
          <p:cNvSpPr/>
          <p:nvPr/>
        </p:nvSpPr>
        <p:spPr>
          <a:xfrm>
            <a:off x="10474596" y="5487497"/>
            <a:ext cx="1038943" cy="719321"/>
          </a:xfrm>
          <a:prstGeom prst="roundRect">
            <a:avLst>
              <a:gd name="adj" fmla="val 26091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E46E3A-4A66-6A14-D6B4-BF2203CF8190}"/>
              </a:ext>
            </a:extLst>
          </p:cNvPr>
          <p:cNvSpPr txBox="1"/>
          <p:nvPr/>
        </p:nvSpPr>
        <p:spPr>
          <a:xfrm>
            <a:off x="10803018" y="5485429"/>
            <a:ext cx="842624" cy="24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git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62E314-797A-DB32-9181-8BFAC3143E4C}"/>
              </a:ext>
            </a:extLst>
          </p:cNvPr>
          <p:cNvSpPr txBox="1"/>
          <p:nvPr/>
        </p:nvSpPr>
        <p:spPr>
          <a:xfrm>
            <a:off x="10103505" y="5106738"/>
            <a:ext cx="742183" cy="26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Tools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D4090E5-7E87-6A07-27BD-CAF21D4E4A96}"/>
              </a:ext>
            </a:extLst>
          </p:cNvPr>
          <p:cNvSpPr/>
          <p:nvPr/>
        </p:nvSpPr>
        <p:spPr>
          <a:xfrm>
            <a:off x="9376858" y="2867167"/>
            <a:ext cx="2065872" cy="1134711"/>
          </a:xfrm>
          <a:prstGeom prst="roundRect">
            <a:avLst>
              <a:gd name="adj" fmla="val 1238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351CD2-1688-3A4D-5BBC-E2DD8E98323C}"/>
              </a:ext>
            </a:extLst>
          </p:cNvPr>
          <p:cNvSpPr txBox="1"/>
          <p:nvPr/>
        </p:nvSpPr>
        <p:spPr>
          <a:xfrm>
            <a:off x="9912800" y="2453383"/>
            <a:ext cx="1253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lt"/>
              </a:rPr>
              <a:t>Fabric-Client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ECCA84-4E9F-3341-4470-0BA6707A7081}"/>
              </a:ext>
            </a:extLst>
          </p:cNvPr>
          <p:cNvSpPr txBox="1"/>
          <p:nvPr/>
        </p:nvSpPr>
        <p:spPr>
          <a:xfrm>
            <a:off x="9744152" y="2869967"/>
            <a:ext cx="1946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fabric-</a:t>
            </a:r>
            <a:r>
              <a:rPr lang="en-US" altLang="ko-KR" sz="1200" b="1" dirty="0" err="1">
                <a:latin typeface="+mj-lt"/>
              </a:rPr>
              <a:t>sdk</a:t>
            </a:r>
            <a:r>
              <a:rPr lang="en-US" altLang="ko-KR" sz="1200" b="1" dirty="0">
                <a:latin typeface="+mj-lt"/>
              </a:rPr>
              <a:t>-node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DB65224-256E-2E9B-6C82-6F5529A37614}"/>
              </a:ext>
            </a:extLst>
          </p:cNvPr>
          <p:cNvSpPr/>
          <p:nvPr/>
        </p:nvSpPr>
        <p:spPr>
          <a:xfrm>
            <a:off x="9520054" y="3245113"/>
            <a:ext cx="1713715" cy="306631"/>
          </a:xfrm>
          <a:prstGeom prst="roundRect">
            <a:avLst>
              <a:gd name="adj" fmla="val 1238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1BB217-9A2C-8CDC-D4E9-2127B832A8B5}"/>
              </a:ext>
            </a:extLst>
          </p:cNvPr>
          <p:cNvSpPr txBox="1"/>
          <p:nvPr/>
        </p:nvSpPr>
        <p:spPr>
          <a:xfrm>
            <a:off x="9868362" y="3270885"/>
            <a:ext cx="112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Fabric-client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23B297-86D9-DCB6-7DAF-21AB69467534}"/>
              </a:ext>
            </a:extLst>
          </p:cNvPr>
          <p:cNvSpPr txBox="1"/>
          <p:nvPr/>
        </p:nvSpPr>
        <p:spPr>
          <a:xfrm>
            <a:off x="6602209" y="2482539"/>
            <a:ext cx="1215054" cy="26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Main Server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36A3EDC-C13A-BC5A-812B-8F79A9E729D2}"/>
              </a:ext>
            </a:extLst>
          </p:cNvPr>
          <p:cNvSpPr/>
          <p:nvPr/>
        </p:nvSpPr>
        <p:spPr>
          <a:xfrm>
            <a:off x="5924895" y="3200886"/>
            <a:ext cx="2635913" cy="328211"/>
          </a:xfrm>
          <a:prstGeom prst="roundRect">
            <a:avLst>
              <a:gd name="adj" fmla="val 1238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08DFD0-CA28-A1A5-AFFE-5F8B684792C9}"/>
              </a:ext>
            </a:extLst>
          </p:cNvPr>
          <p:cNvSpPr txBox="1"/>
          <p:nvPr/>
        </p:nvSpPr>
        <p:spPr>
          <a:xfrm>
            <a:off x="6333829" y="3214478"/>
            <a:ext cx="1933700" cy="24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User</a:t>
            </a:r>
            <a:r>
              <a:rPr lang="ko-KR" altLang="en-US" sz="1100" b="1" dirty="0">
                <a:latin typeface="+mj-lt"/>
              </a:rPr>
              <a:t> </a:t>
            </a:r>
            <a:r>
              <a:rPr lang="en-US" altLang="ko-KR" sz="1100" b="1" dirty="0">
                <a:latin typeface="+mj-lt"/>
              </a:rPr>
              <a:t>Controller/Service</a:t>
            </a:r>
            <a:r>
              <a:rPr lang="ko-KR" altLang="en-US" sz="1100" b="1" dirty="0">
                <a:latin typeface="+mj-lt"/>
              </a:rPr>
              <a:t> </a:t>
            </a:r>
            <a:r>
              <a:rPr lang="en-US" altLang="ko-KR" sz="1100" b="1" dirty="0">
                <a:latin typeface="+mj-lt"/>
              </a:rPr>
              <a:t> 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2FAB09C-399B-30D1-9616-6597D50730F0}"/>
              </a:ext>
            </a:extLst>
          </p:cNvPr>
          <p:cNvSpPr/>
          <p:nvPr/>
        </p:nvSpPr>
        <p:spPr>
          <a:xfrm>
            <a:off x="5949455" y="3601763"/>
            <a:ext cx="2635913" cy="328211"/>
          </a:xfrm>
          <a:prstGeom prst="roundRect">
            <a:avLst>
              <a:gd name="adj" fmla="val 1238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62303A-3454-1162-222B-621BDC920526}"/>
              </a:ext>
            </a:extLst>
          </p:cNvPr>
          <p:cNvSpPr txBox="1"/>
          <p:nvPr/>
        </p:nvSpPr>
        <p:spPr>
          <a:xfrm>
            <a:off x="6493257" y="3615554"/>
            <a:ext cx="193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Cooperate Controller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27D9235-55C0-7D96-0632-F52CDF3B5F9F}"/>
              </a:ext>
            </a:extLst>
          </p:cNvPr>
          <p:cNvSpPr/>
          <p:nvPr/>
        </p:nvSpPr>
        <p:spPr>
          <a:xfrm>
            <a:off x="5924895" y="3964029"/>
            <a:ext cx="2635913" cy="328211"/>
          </a:xfrm>
          <a:prstGeom prst="roundRect">
            <a:avLst>
              <a:gd name="adj" fmla="val 1238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318A8B-A570-8DB1-6911-E439A503FDF5}"/>
              </a:ext>
            </a:extLst>
          </p:cNvPr>
          <p:cNvSpPr txBox="1"/>
          <p:nvPr/>
        </p:nvSpPr>
        <p:spPr>
          <a:xfrm>
            <a:off x="6602209" y="4002706"/>
            <a:ext cx="1933700" cy="24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Token Controller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5F2EAA-A5EE-B03C-310B-2D6A922AB151}"/>
              </a:ext>
            </a:extLst>
          </p:cNvPr>
          <p:cNvSpPr txBox="1"/>
          <p:nvPr/>
        </p:nvSpPr>
        <p:spPr>
          <a:xfrm>
            <a:off x="6929588" y="2877413"/>
            <a:ext cx="742183" cy="26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API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8B03534-E66E-EE1B-8839-F57DB71751F5}"/>
              </a:ext>
            </a:extLst>
          </p:cNvPr>
          <p:cNvSpPr/>
          <p:nvPr/>
        </p:nvSpPr>
        <p:spPr>
          <a:xfrm>
            <a:off x="7115623" y="4500183"/>
            <a:ext cx="1785076" cy="1652072"/>
          </a:xfrm>
          <a:prstGeom prst="roundRect">
            <a:avLst>
              <a:gd name="adj" fmla="val 15009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113B297-AF91-D6BD-37E1-636D7277B640}"/>
              </a:ext>
            </a:extLst>
          </p:cNvPr>
          <p:cNvSpPr txBox="1"/>
          <p:nvPr/>
        </p:nvSpPr>
        <p:spPr>
          <a:xfrm>
            <a:off x="7597647" y="4591816"/>
            <a:ext cx="842624" cy="26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Models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165DE39-C43E-8F04-DAA7-661EE574E984}"/>
              </a:ext>
            </a:extLst>
          </p:cNvPr>
          <p:cNvSpPr/>
          <p:nvPr/>
        </p:nvSpPr>
        <p:spPr>
          <a:xfrm>
            <a:off x="7224015" y="4959820"/>
            <a:ext cx="1590913" cy="289756"/>
          </a:xfrm>
          <a:prstGeom prst="roundRect">
            <a:avLst>
              <a:gd name="adj" fmla="val 1238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324E7E-871A-682D-EB82-805BE5CD3FA2}"/>
              </a:ext>
            </a:extLst>
          </p:cNvPr>
          <p:cNvSpPr txBox="1"/>
          <p:nvPr/>
        </p:nvSpPr>
        <p:spPr>
          <a:xfrm>
            <a:off x="7480592" y="4966391"/>
            <a:ext cx="1071751" cy="24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User Model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56DF352-9ED0-1672-63F1-50DDC60FAFEF}"/>
              </a:ext>
            </a:extLst>
          </p:cNvPr>
          <p:cNvSpPr/>
          <p:nvPr/>
        </p:nvSpPr>
        <p:spPr>
          <a:xfrm>
            <a:off x="7224015" y="5323136"/>
            <a:ext cx="1590913" cy="289756"/>
          </a:xfrm>
          <a:prstGeom prst="roundRect">
            <a:avLst>
              <a:gd name="adj" fmla="val 1238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754130-4A14-4A11-6B0E-7B173ECB3C1B}"/>
              </a:ext>
            </a:extLst>
          </p:cNvPr>
          <p:cNvSpPr txBox="1"/>
          <p:nvPr/>
        </p:nvSpPr>
        <p:spPr>
          <a:xfrm>
            <a:off x="7332182" y="5332754"/>
            <a:ext cx="1247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 Cooperate Model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004DF318-B842-AC9C-1172-35A6C0053896}"/>
              </a:ext>
            </a:extLst>
          </p:cNvPr>
          <p:cNvSpPr/>
          <p:nvPr/>
        </p:nvSpPr>
        <p:spPr>
          <a:xfrm>
            <a:off x="7224015" y="5687412"/>
            <a:ext cx="1590913" cy="289756"/>
          </a:xfrm>
          <a:prstGeom prst="roundRect">
            <a:avLst>
              <a:gd name="adj" fmla="val 1238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F393CE-19EF-FECB-F71E-01727681EEC4}"/>
              </a:ext>
            </a:extLst>
          </p:cNvPr>
          <p:cNvSpPr txBox="1"/>
          <p:nvPr/>
        </p:nvSpPr>
        <p:spPr>
          <a:xfrm>
            <a:off x="7480592" y="5693983"/>
            <a:ext cx="1071751" cy="24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Token Model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E42AE4F-EE51-95BA-66DD-B095A68F0509}"/>
              </a:ext>
            </a:extLst>
          </p:cNvPr>
          <p:cNvSpPr/>
          <p:nvPr/>
        </p:nvSpPr>
        <p:spPr>
          <a:xfrm>
            <a:off x="5588118" y="4518781"/>
            <a:ext cx="1426246" cy="1260680"/>
          </a:xfrm>
          <a:prstGeom prst="roundRect">
            <a:avLst>
              <a:gd name="adj" fmla="val 11602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1707A4-2C5A-F399-9F0A-61CCDAD77C51}"/>
              </a:ext>
            </a:extLst>
          </p:cNvPr>
          <p:cNvSpPr txBox="1"/>
          <p:nvPr/>
        </p:nvSpPr>
        <p:spPr>
          <a:xfrm>
            <a:off x="5805747" y="4563673"/>
            <a:ext cx="842624" cy="26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Libraries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5D4278A-1DC0-D563-D249-FF53A00DD758}"/>
              </a:ext>
            </a:extLst>
          </p:cNvPr>
          <p:cNvSpPr/>
          <p:nvPr/>
        </p:nvSpPr>
        <p:spPr>
          <a:xfrm>
            <a:off x="5705707" y="4866116"/>
            <a:ext cx="1198682" cy="228730"/>
          </a:xfrm>
          <a:prstGeom prst="roundRect">
            <a:avLst>
              <a:gd name="adj" fmla="val 1238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z</a:t>
            </a:r>
            <a:endParaRPr lang="ko-KR" alt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0A43A4-C8E0-F21C-F485-BC7821366B75}"/>
              </a:ext>
            </a:extLst>
          </p:cNvPr>
          <p:cNvSpPr txBox="1"/>
          <p:nvPr/>
        </p:nvSpPr>
        <p:spPr>
          <a:xfrm>
            <a:off x="5904966" y="4840048"/>
            <a:ext cx="1071751" cy="24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Express.js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41371C4-AFEF-4BD5-2D52-2AD00CF61645}"/>
              </a:ext>
            </a:extLst>
          </p:cNvPr>
          <p:cNvSpPr/>
          <p:nvPr/>
        </p:nvSpPr>
        <p:spPr>
          <a:xfrm>
            <a:off x="5704383" y="5162297"/>
            <a:ext cx="1198682" cy="228730"/>
          </a:xfrm>
          <a:prstGeom prst="roundRect">
            <a:avLst>
              <a:gd name="adj" fmla="val 1238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z</a:t>
            </a:r>
            <a:endParaRPr lang="ko-KR" alt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78065B-E69C-F470-1F2B-95CFF5FF21BF}"/>
              </a:ext>
            </a:extLst>
          </p:cNvPr>
          <p:cNvSpPr txBox="1"/>
          <p:nvPr/>
        </p:nvSpPr>
        <p:spPr>
          <a:xfrm>
            <a:off x="5978937" y="5136228"/>
            <a:ext cx="1071751" cy="24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latin typeface="+mj-lt"/>
              </a:rPr>
              <a:t>eslint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96434B4-E825-B0CD-F073-5E4D1EE103A0}"/>
              </a:ext>
            </a:extLst>
          </p:cNvPr>
          <p:cNvSpPr/>
          <p:nvPr/>
        </p:nvSpPr>
        <p:spPr>
          <a:xfrm>
            <a:off x="5712548" y="5448183"/>
            <a:ext cx="1198682" cy="228730"/>
          </a:xfrm>
          <a:prstGeom prst="roundRect">
            <a:avLst>
              <a:gd name="adj" fmla="val 1238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z</a:t>
            </a:r>
            <a:endParaRPr lang="ko-KR" alt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2FC1C6-A6FA-61DC-A113-7C037CDF5E36}"/>
              </a:ext>
            </a:extLst>
          </p:cNvPr>
          <p:cNvSpPr txBox="1"/>
          <p:nvPr/>
        </p:nvSpPr>
        <p:spPr>
          <a:xfrm>
            <a:off x="5949455" y="5422115"/>
            <a:ext cx="1071751" cy="24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Logger</a:t>
            </a:r>
            <a:endParaRPr lang="ko-KR" altLang="en-US" sz="1100" b="1" dirty="0">
              <a:latin typeface="+mj-lt"/>
            </a:endParaRPr>
          </a:p>
        </p:txBody>
      </p:sp>
      <p:pic>
        <p:nvPicPr>
          <p:cNvPr id="85" name="Picture 10" descr="Docker 적용기">
            <a:extLst>
              <a:ext uri="{FF2B5EF4-FFF2-40B4-BE49-F238E27FC236}">
                <a16:creationId xmlns:a16="http://schemas.microsoft.com/office/drawing/2014/main" id="{4D133618-5F21-2B37-AA67-43A3B705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942" y="5746209"/>
            <a:ext cx="460761" cy="33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Git 이란?">
            <a:extLst>
              <a:ext uri="{FF2B5EF4-FFF2-40B4-BE49-F238E27FC236}">
                <a16:creationId xmlns:a16="http://schemas.microsoft.com/office/drawing/2014/main" id="{18CB749A-B86E-A900-C340-B0FDBBDDE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286" y="5720754"/>
            <a:ext cx="436346" cy="44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A2CAE6BE-61AD-13BF-0E74-A148A71E3C29}"/>
              </a:ext>
            </a:extLst>
          </p:cNvPr>
          <p:cNvSpPr txBox="1"/>
          <p:nvPr/>
        </p:nvSpPr>
        <p:spPr>
          <a:xfrm>
            <a:off x="4154662" y="2388933"/>
            <a:ext cx="1215054" cy="28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Back-End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E29651-A209-3C07-3BC8-BF1A8308CA7D}"/>
              </a:ext>
            </a:extLst>
          </p:cNvPr>
          <p:cNvSpPr txBox="1"/>
          <p:nvPr/>
        </p:nvSpPr>
        <p:spPr>
          <a:xfrm>
            <a:off x="7830726" y="1441211"/>
            <a:ext cx="162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TEST NET</a:t>
            </a:r>
            <a:endParaRPr lang="ko-KR" altLang="en-US" b="1" dirty="0">
              <a:latin typeface="+mj-lt"/>
            </a:endParaRPr>
          </a:p>
        </p:txBody>
      </p:sp>
      <p:pic>
        <p:nvPicPr>
          <p:cNvPr id="92" name="Picture 2" descr="GitHub - hyperledger/fabric: Hyperledger Fabric is an enterprise-grade  permissioned distributed ledger framework for developing solutions and  applications. Its modular and versatile design satisfies a broad range of  industry use cases. It offers">
            <a:extLst>
              <a:ext uri="{FF2B5EF4-FFF2-40B4-BE49-F238E27FC236}">
                <a16:creationId xmlns:a16="http://schemas.microsoft.com/office/drawing/2014/main" id="{898A3D61-6AF9-E786-DFFA-768EAE130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47" y="1313584"/>
            <a:ext cx="1288181" cy="64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71F7279-EB6B-6145-8FDF-D395946DE039}"/>
              </a:ext>
            </a:extLst>
          </p:cNvPr>
          <p:cNvSpPr/>
          <p:nvPr/>
        </p:nvSpPr>
        <p:spPr>
          <a:xfrm>
            <a:off x="9528852" y="3605540"/>
            <a:ext cx="1713715" cy="306631"/>
          </a:xfrm>
          <a:prstGeom prst="roundRect">
            <a:avLst>
              <a:gd name="adj" fmla="val 1238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AD916D-72C6-2D1B-C349-E6621272B9DE}"/>
              </a:ext>
            </a:extLst>
          </p:cNvPr>
          <p:cNvSpPr txBox="1"/>
          <p:nvPr/>
        </p:nvSpPr>
        <p:spPr>
          <a:xfrm>
            <a:off x="9795108" y="3631649"/>
            <a:ext cx="1289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Fabric-ca-client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AF3CAED0-EBB8-A943-1BC5-10276BAA7C71}"/>
              </a:ext>
            </a:extLst>
          </p:cNvPr>
          <p:cNvSpPr/>
          <p:nvPr/>
        </p:nvSpPr>
        <p:spPr>
          <a:xfrm>
            <a:off x="9373485" y="4109420"/>
            <a:ext cx="2065872" cy="804907"/>
          </a:xfrm>
          <a:prstGeom prst="roundRect">
            <a:avLst>
              <a:gd name="adj" fmla="val 1238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DE2F7C-C652-9683-BAC8-52F051C7BC3F}"/>
              </a:ext>
            </a:extLst>
          </p:cNvPr>
          <p:cNvSpPr txBox="1"/>
          <p:nvPr/>
        </p:nvSpPr>
        <p:spPr>
          <a:xfrm>
            <a:off x="9999721" y="4145428"/>
            <a:ext cx="1946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Wallet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C5EC243-0756-9E01-8A64-9C6F3EB39384}"/>
              </a:ext>
            </a:extLst>
          </p:cNvPr>
          <p:cNvSpPr/>
          <p:nvPr/>
        </p:nvSpPr>
        <p:spPr>
          <a:xfrm>
            <a:off x="9516681" y="4487366"/>
            <a:ext cx="548607" cy="306631"/>
          </a:xfrm>
          <a:prstGeom prst="roundRect">
            <a:avLst>
              <a:gd name="adj" fmla="val 1238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323148-8234-8F4E-125C-BE11042DB96D}"/>
              </a:ext>
            </a:extLst>
          </p:cNvPr>
          <p:cNvSpPr txBox="1"/>
          <p:nvPr/>
        </p:nvSpPr>
        <p:spPr>
          <a:xfrm>
            <a:off x="9516681" y="4520832"/>
            <a:ext cx="519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MSP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E87D29D-CB63-2AD7-2502-5FD235D72A66}"/>
              </a:ext>
            </a:extLst>
          </p:cNvPr>
          <p:cNvSpPr/>
          <p:nvPr/>
        </p:nvSpPr>
        <p:spPr>
          <a:xfrm>
            <a:off x="10136491" y="4487366"/>
            <a:ext cx="1167838" cy="306631"/>
          </a:xfrm>
          <a:prstGeom prst="roundRect">
            <a:avLst>
              <a:gd name="adj" fmla="val 1238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1BA1AE2-FEFD-248B-D975-9873F6469AD6}"/>
              </a:ext>
            </a:extLst>
          </p:cNvPr>
          <p:cNvSpPr txBox="1"/>
          <p:nvPr/>
        </p:nvSpPr>
        <p:spPr>
          <a:xfrm>
            <a:off x="10178265" y="4516005"/>
            <a:ext cx="1078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j-lt"/>
              </a:rPr>
              <a:t>Client Policy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101" name="화살표: 아래쪽 100">
            <a:extLst>
              <a:ext uri="{FF2B5EF4-FFF2-40B4-BE49-F238E27FC236}">
                <a16:creationId xmlns:a16="http://schemas.microsoft.com/office/drawing/2014/main" id="{3E5D73B0-EED6-CF06-DBA1-511996BA8464}"/>
              </a:ext>
            </a:extLst>
          </p:cNvPr>
          <p:cNvSpPr/>
          <p:nvPr/>
        </p:nvSpPr>
        <p:spPr>
          <a:xfrm rot="10800000">
            <a:off x="9479150" y="1778260"/>
            <a:ext cx="534253" cy="655981"/>
          </a:xfrm>
          <a:prstGeom prst="downArrow">
            <a:avLst>
              <a:gd name="adj1" fmla="val 50000"/>
              <a:gd name="adj2" fmla="val 50794"/>
            </a:avLst>
          </a:prstGeom>
          <a:gradFill flip="none" rotWithShape="1">
            <a:gsLst>
              <a:gs pos="60552">
                <a:srgbClr val="FFFE97">
                  <a:alpha val="94000"/>
                </a:srgbClr>
              </a:gs>
              <a:gs pos="75000">
                <a:srgbClr val="FFFF99">
                  <a:lumMod val="89000"/>
                  <a:alpha val="88000"/>
                </a:srgbClr>
              </a:gs>
              <a:gs pos="5000">
                <a:schemeClr val="accent1">
                  <a:lumMod val="0"/>
                  <a:lumOff val="100000"/>
                  <a:alpha val="3000"/>
                </a:schemeClr>
              </a:gs>
              <a:gs pos="26000">
                <a:schemeClr val="accent4">
                  <a:lumMod val="20000"/>
                  <a:lumOff val="80000"/>
                  <a:alpha val="34000"/>
                </a:schemeClr>
              </a:gs>
              <a:gs pos="43000">
                <a:srgbClr val="FFFEAB">
                  <a:alpha val="68000"/>
                </a:srgbClr>
              </a:gs>
              <a:gs pos="89000">
                <a:srgbClr val="FFEE4F">
                  <a:alpha val="92000"/>
                </a:srgbClr>
              </a:gs>
              <a:gs pos="100000">
                <a:srgbClr val="FFC000">
                  <a:alpha val="8300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화살표: 아래쪽 101">
            <a:extLst>
              <a:ext uri="{FF2B5EF4-FFF2-40B4-BE49-F238E27FC236}">
                <a16:creationId xmlns:a16="http://schemas.microsoft.com/office/drawing/2014/main" id="{43D2AB0C-EF3D-7C4C-A4C1-ABE15720E969}"/>
              </a:ext>
            </a:extLst>
          </p:cNvPr>
          <p:cNvSpPr/>
          <p:nvPr/>
        </p:nvSpPr>
        <p:spPr>
          <a:xfrm>
            <a:off x="9496587" y="1976966"/>
            <a:ext cx="534253" cy="655981"/>
          </a:xfrm>
          <a:prstGeom prst="downArrow">
            <a:avLst>
              <a:gd name="adj1" fmla="val 50000"/>
              <a:gd name="adj2" fmla="val 50794"/>
            </a:avLst>
          </a:prstGeom>
          <a:gradFill flip="none" rotWithShape="1">
            <a:gsLst>
              <a:gs pos="60552">
                <a:srgbClr val="FFFE97">
                  <a:alpha val="94000"/>
                </a:srgbClr>
              </a:gs>
              <a:gs pos="75000">
                <a:srgbClr val="FFFF99">
                  <a:lumMod val="89000"/>
                  <a:alpha val="88000"/>
                </a:srgbClr>
              </a:gs>
              <a:gs pos="5000">
                <a:schemeClr val="accent1">
                  <a:lumMod val="0"/>
                  <a:lumOff val="100000"/>
                  <a:alpha val="3000"/>
                </a:schemeClr>
              </a:gs>
              <a:gs pos="26000">
                <a:schemeClr val="accent4">
                  <a:lumMod val="20000"/>
                  <a:lumOff val="80000"/>
                  <a:alpha val="34000"/>
                </a:schemeClr>
              </a:gs>
              <a:gs pos="43000">
                <a:srgbClr val="FFFEAB">
                  <a:alpha val="68000"/>
                </a:srgbClr>
              </a:gs>
              <a:gs pos="89000">
                <a:srgbClr val="FFEE4F">
                  <a:alpha val="92000"/>
                </a:srgbClr>
              </a:gs>
              <a:gs pos="100000">
                <a:srgbClr val="FFC000">
                  <a:alpha val="8300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9A493D99-6346-CB41-071D-AC74E02B631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52" y="2525052"/>
            <a:ext cx="2828741" cy="2828741"/>
          </a:xfrm>
          <a:prstGeom prst="rect">
            <a:avLst/>
          </a:prstGeom>
        </p:spPr>
      </p:pic>
      <p:sp>
        <p:nvSpPr>
          <p:cNvPr id="105" name="대각선 줄무늬 104">
            <a:extLst>
              <a:ext uri="{FF2B5EF4-FFF2-40B4-BE49-F238E27FC236}">
                <a16:creationId xmlns:a16="http://schemas.microsoft.com/office/drawing/2014/main" id="{20B824B0-4D4F-AEF0-1D2F-A28A3FDED1E5}"/>
              </a:ext>
            </a:extLst>
          </p:cNvPr>
          <p:cNvSpPr/>
          <p:nvPr/>
        </p:nvSpPr>
        <p:spPr>
          <a:xfrm rot="19012153">
            <a:off x="2377420" y="2221634"/>
            <a:ext cx="3228421" cy="3428144"/>
          </a:xfrm>
          <a:prstGeom prst="diagStripe">
            <a:avLst>
              <a:gd name="adj" fmla="val 51678"/>
            </a:avLst>
          </a:prstGeom>
          <a:gradFill flip="none" rotWithShape="1">
            <a:gsLst>
              <a:gs pos="49000">
                <a:schemeClr val="bg1">
                  <a:lumMod val="0"/>
                  <a:lumOff val="100000"/>
                  <a:alpha val="0"/>
                </a:schemeClr>
              </a:gs>
              <a:gs pos="13287">
                <a:schemeClr val="bg1">
                  <a:lumMod val="0"/>
                  <a:lumOff val="100000"/>
                  <a:alpha val="0"/>
                </a:schemeClr>
              </a:gs>
              <a:gs pos="85315">
                <a:srgbClr val="647EAE"/>
              </a:gs>
              <a:gs pos="79000">
                <a:schemeClr val="accent1">
                  <a:lumMod val="60000"/>
                  <a:lumOff val="40000"/>
                  <a:alpha val="99000"/>
                </a:schemeClr>
              </a:gs>
              <a:gs pos="72000">
                <a:schemeClr val="accent1">
                  <a:lumMod val="40000"/>
                  <a:lumOff val="60000"/>
                  <a:alpha val="66000"/>
                </a:schemeClr>
              </a:gs>
              <a:gs pos="95000">
                <a:schemeClr val="accent1">
                  <a:lumMod val="50000"/>
                  <a:alpha val="51000"/>
                </a:schemeClr>
              </a:gs>
              <a:gs pos="63000">
                <a:schemeClr val="accent1">
                  <a:lumMod val="30000"/>
                  <a:lumOff val="70000"/>
                  <a:alpha val="43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1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개발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69954" y="923653"/>
            <a:ext cx="18149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3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B20695A-C5BC-3A2C-4B12-76A6D02425C4}"/>
              </a:ext>
            </a:extLst>
          </p:cNvPr>
          <p:cNvSpPr/>
          <p:nvPr/>
        </p:nvSpPr>
        <p:spPr>
          <a:xfrm>
            <a:off x="0" y="-33597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158B75F-3C92-FDF5-215B-8BDCDDFA461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FCEDB-89BF-20FB-0FFC-A3E4C8D052F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CF7C8-FC98-B40F-4BFB-BBDB7F299FCB}"/>
              </a:ext>
            </a:extLst>
          </p:cNvPr>
          <p:cNvSpPr txBox="1"/>
          <p:nvPr/>
        </p:nvSpPr>
        <p:spPr>
          <a:xfrm>
            <a:off x="1779156" y="423744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블록체인 네트워크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C1DE6-7F3C-B637-372D-832F20EC3F5E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330EFD3-4561-327C-3817-CDE9E2DCFB64}"/>
              </a:ext>
            </a:extLst>
          </p:cNvPr>
          <p:cNvGrpSpPr/>
          <p:nvPr/>
        </p:nvGrpSpPr>
        <p:grpSpPr>
          <a:xfrm>
            <a:off x="3333988" y="1494746"/>
            <a:ext cx="8124587" cy="4458377"/>
            <a:chOff x="2476738" y="1675721"/>
            <a:chExt cx="7086125" cy="405227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A76851D-4899-8BA4-6CAB-3C3C8466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E1E"/>
                </a:clrFrom>
                <a:clrTo>
                  <a:srgbClr val="1E1E1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76738" y="1808651"/>
              <a:ext cx="7086125" cy="1849168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4FE8019-07B2-B9A8-8886-9F2A1C389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1E1E1E"/>
                </a:clrFrom>
                <a:clrTo>
                  <a:srgbClr val="1E1E1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47317" y="4019990"/>
              <a:ext cx="6944966" cy="1708010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3F990F1-64AF-7C12-59CA-96EB5DB48982}"/>
                </a:ext>
              </a:extLst>
            </p:cNvPr>
            <p:cNvSpPr/>
            <p:nvPr/>
          </p:nvSpPr>
          <p:spPr>
            <a:xfrm>
              <a:off x="6403058" y="1675721"/>
              <a:ext cx="1428749" cy="5531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8926B64-BCDD-FB56-2EA5-848AD2625580}"/>
                </a:ext>
              </a:extLst>
            </p:cNvPr>
            <p:cNvSpPr/>
            <p:nvPr/>
          </p:nvSpPr>
          <p:spPr>
            <a:xfrm>
              <a:off x="6279233" y="3827731"/>
              <a:ext cx="1428749" cy="5531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ECDFAC5-FCCD-51D3-13C7-894A27ACD527}"/>
              </a:ext>
            </a:extLst>
          </p:cNvPr>
          <p:cNvSpPr txBox="1"/>
          <p:nvPr/>
        </p:nvSpPr>
        <p:spPr>
          <a:xfrm>
            <a:off x="733425" y="1841691"/>
            <a:ext cx="249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chemeClr val="bg1"/>
                </a:solidFill>
              </a:rPr>
              <a:t>&gt; </a:t>
            </a:r>
            <a:r>
              <a:rPr lang="en-US" altLang="ko-KR" sz="2800" b="1" dirty="0" err="1">
                <a:solidFill>
                  <a:srgbClr val="FFFF00"/>
                </a:solidFill>
              </a:rPr>
              <a:t>Chaincode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0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B20695A-C5BC-3A2C-4B12-76A6D02425C4}"/>
              </a:ext>
            </a:extLst>
          </p:cNvPr>
          <p:cNvSpPr/>
          <p:nvPr/>
        </p:nvSpPr>
        <p:spPr>
          <a:xfrm>
            <a:off x="0" y="-13565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158B75F-3C92-FDF5-215B-8BDCDDFA461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FCEDB-89BF-20FB-0FFC-A3E4C8D052F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CF7C8-FC98-B40F-4BFB-BBDB7F299FCB}"/>
              </a:ext>
            </a:extLst>
          </p:cNvPr>
          <p:cNvSpPr txBox="1"/>
          <p:nvPr/>
        </p:nvSpPr>
        <p:spPr>
          <a:xfrm>
            <a:off x="1779156" y="423744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블록체인 네트워크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C1DE6-7F3C-B637-372D-832F20EC3F5E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716981-D822-8786-3E94-45875F7E70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9792" y="1443995"/>
            <a:ext cx="5103213" cy="18414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A847AF-0A0E-5CF3-3894-D0C917DC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627" y="3538449"/>
            <a:ext cx="11132913" cy="3643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606968-A871-01A1-4E85-70C261F63FC7}"/>
              </a:ext>
            </a:extLst>
          </p:cNvPr>
          <p:cNvSpPr txBox="1"/>
          <p:nvPr/>
        </p:nvSpPr>
        <p:spPr>
          <a:xfrm>
            <a:off x="473108" y="1346886"/>
            <a:ext cx="189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chemeClr val="bg1"/>
                </a:solidFill>
              </a:rPr>
              <a:t>&gt; </a:t>
            </a:r>
            <a:r>
              <a:rPr lang="en-US" altLang="ko-KR" sz="2000" b="1" dirty="0" err="1">
                <a:solidFill>
                  <a:srgbClr val="FFFF00"/>
                </a:solidFill>
              </a:rPr>
              <a:t>ReadWallet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6B6348B-6B56-0166-DD34-FB4211FB08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9792" y="4389755"/>
            <a:ext cx="4852604" cy="14688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8D3BE19-251E-FBD3-245E-D19ADC2C58E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9752" y="6213177"/>
            <a:ext cx="10856788" cy="276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7CC5847-BFFC-9160-D3A7-D3B977104D3C}"/>
              </a:ext>
            </a:extLst>
          </p:cNvPr>
          <p:cNvSpPr txBox="1"/>
          <p:nvPr/>
        </p:nvSpPr>
        <p:spPr>
          <a:xfrm>
            <a:off x="473108" y="4073133"/>
            <a:ext cx="189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chemeClr val="bg1"/>
                </a:solidFill>
              </a:rPr>
              <a:t>&gt;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TransferToken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CC857B-5339-0A13-6BBF-22CAA5F2CCBE}"/>
              </a:ext>
            </a:extLst>
          </p:cNvPr>
          <p:cNvSpPr/>
          <p:nvPr/>
        </p:nvSpPr>
        <p:spPr>
          <a:xfrm>
            <a:off x="10496551" y="3418795"/>
            <a:ext cx="1200150" cy="53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33BA38-4763-C885-8D74-CD4453578661}"/>
              </a:ext>
            </a:extLst>
          </p:cNvPr>
          <p:cNvSpPr/>
          <p:nvPr/>
        </p:nvSpPr>
        <p:spPr>
          <a:xfrm>
            <a:off x="10579505" y="6076768"/>
            <a:ext cx="1200150" cy="53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03B108-C579-3CA1-F2D2-47D579EBFAAB}"/>
              </a:ext>
            </a:extLst>
          </p:cNvPr>
          <p:cNvSpPr/>
          <p:nvPr/>
        </p:nvSpPr>
        <p:spPr>
          <a:xfrm>
            <a:off x="5981699" y="5436539"/>
            <a:ext cx="668433" cy="257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0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B20695A-C5BC-3A2C-4B12-76A6D02425C4}"/>
              </a:ext>
            </a:extLst>
          </p:cNvPr>
          <p:cNvSpPr/>
          <p:nvPr/>
        </p:nvSpPr>
        <p:spPr>
          <a:xfrm>
            <a:off x="0" y="-13565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158B75F-3C92-FDF5-215B-8BDCDDFA461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FCEDB-89BF-20FB-0FFC-A3E4C8D052F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CF7C8-FC98-B40F-4BFB-BBDB7F299FCB}"/>
              </a:ext>
            </a:extLst>
          </p:cNvPr>
          <p:cNvSpPr txBox="1"/>
          <p:nvPr/>
        </p:nvSpPr>
        <p:spPr>
          <a:xfrm>
            <a:off x="1779156" y="423744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사용자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C1DE6-7F3C-B637-372D-832F20EC3F5E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606968-A871-01A1-4E85-70C261F63FC7}"/>
              </a:ext>
            </a:extLst>
          </p:cNvPr>
          <p:cNvSpPr txBox="1"/>
          <p:nvPr/>
        </p:nvSpPr>
        <p:spPr>
          <a:xfrm>
            <a:off x="1419121" y="2321062"/>
            <a:ext cx="3305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>
                <a:solidFill>
                  <a:schemeClr val="bg1"/>
                </a:solidFill>
              </a:rPr>
              <a:t> API -&gt; </a:t>
            </a:r>
            <a:r>
              <a:rPr lang="en-US" altLang="ko-KR" sz="2400" b="1" dirty="0" err="1">
                <a:solidFill>
                  <a:srgbClr val="FFFF00"/>
                </a:solidFill>
              </a:rPr>
              <a:t>ReadWallet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003DD4-CC93-565B-661B-0AFB087D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670" y="1357711"/>
            <a:ext cx="6583897" cy="50765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FE04680-B336-2B92-DC91-01D0B18E8849}"/>
              </a:ext>
            </a:extLst>
          </p:cNvPr>
          <p:cNvSpPr/>
          <p:nvPr/>
        </p:nvSpPr>
        <p:spPr>
          <a:xfrm>
            <a:off x="9905999" y="3957497"/>
            <a:ext cx="668433" cy="257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0407E7-D95B-1CB9-6E41-B5C7336536F1}"/>
              </a:ext>
            </a:extLst>
          </p:cNvPr>
          <p:cNvSpPr/>
          <p:nvPr/>
        </p:nvSpPr>
        <p:spPr>
          <a:xfrm>
            <a:off x="6619874" y="4719497"/>
            <a:ext cx="571501" cy="195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0332E4-1D47-9CC7-E056-F1D601BF2FAE}"/>
              </a:ext>
            </a:extLst>
          </p:cNvPr>
          <p:cNvSpPr/>
          <p:nvPr/>
        </p:nvSpPr>
        <p:spPr>
          <a:xfrm>
            <a:off x="7943849" y="1728647"/>
            <a:ext cx="571501" cy="195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58439E98-3D72-A86F-9049-967F3F16CE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71" y="3203575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87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B20695A-C5BC-3A2C-4B12-76A6D02425C4}"/>
              </a:ext>
            </a:extLst>
          </p:cNvPr>
          <p:cNvSpPr/>
          <p:nvPr/>
        </p:nvSpPr>
        <p:spPr>
          <a:xfrm>
            <a:off x="0" y="-13565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158B75F-3C92-FDF5-215B-8BDCDDFA461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FCEDB-89BF-20FB-0FFC-A3E4C8D052F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CF7C8-FC98-B40F-4BFB-BBDB7F299FCB}"/>
              </a:ext>
            </a:extLst>
          </p:cNvPr>
          <p:cNvSpPr txBox="1"/>
          <p:nvPr/>
        </p:nvSpPr>
        <p:spPr>
          <a:xfrm>
            <a:off x="1779156" y="423744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사용자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C1DE6-7F3C-B637-372D-832F20EC3F5E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91E281-FFE9-5F51-91D6-FD7F74DF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39" y="1190625"/>
            <a:ext cx="2224306" cy="482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A11E1C-C611-49A3-4269-302F9FC76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39" y="1190625"/>
            <a:ext cx="2224306" cy="48221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21640A6-859F-CFF4-5D0E-4BA92857C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539" y="1190625"/>
            <a:ext cx="2224306" cy="48221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73D4C9B-A8AC-11A9-8875-CABD0ABA5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539" y="1190624"/>
            <a:ext cx="2224305" cy="48221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119C611-213A-5862-B38B-A6EDB7AC3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0540" y="1190623"/>
            <a:ext cx="2224306" cy="48221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15A0EEC-22D9-CE03-7B8B-1C3C9E071B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0540" y="1199923"/>
            <a:ext cx="2220016" cy="481286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10F4654-1FB4-C607-9C49-1B606B49D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0540" y="1190621"/>
            <a:ext cx="2220016" cy="481285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9E44DFD-0031-B958-C37E-4A87552903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0539" y="1181318"/>
            <a:ext cx="2220015" cy="481285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C4B7398-D1A2-2EE2-EB84-073CF57FE8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6247" y="1181315"/>
            <a:ext cx="2224306" cy="482215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390CDBB-B4E5-CE8B-858F-BC696F460D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6247" y="1181306"/>
            <a:ext cx="2232892" cy="484077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E63870D-D703-66CC-29BD-3482310ED7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6244" y="1181302"/>
            <a:ext cx="2232892" cy="484077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10C968C-1576-A2A2-6E8E-375B62EA20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86245" y="1181302"/>
            <a:ext cx="2224306" cy="48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0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결론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46710" y="923653"/>
            <a:ext cx="18614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4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4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800D157-A128-E904-B3D9-8C37FFE86A23}"/>
              </a:ext>
            </a:extLst>
          </p:cNvPr>
          <p:cNvGrpSpPr/>
          <p:nvPr/>
        </p:nvGrpSpPr>
        <p:grpSpPr>
          <a:xfrm>
            <a:off x="4219074" y="1544813"/>
            <a:ext cx="3988746" cy="3835485"/>
            <a:chOff x="3973795" y="1022198"/>
            <a:chExt cx="3954724" cy="378745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6C6FEEF-57E4-5FEB-B10C-9B3880CA678A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503A1E7-3744-C68F-37DD-959DADE0EABF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184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contents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2325627" y="189433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01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3436902" y="198667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기획 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2325627" y="3786563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02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3435786" y="390488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개발 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6433605" y="1850164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03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6470684" y="377940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04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7462267" y="387174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0DF2F-2F46-C205-379C-7C66F9E8D678}"/>
              </a:ext>
            </a:extLst>
          </p:cNvPr>
          <p:cNvSpPr txBox="1"/>
          <p:nvPr/>
        </p:nvSpPr>
        <p:spPr>
          <a:xfrm>
            <a:off x="7467834" y="1961555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개발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A634B-DC7A-CA28-1240-47BAE0B65E48}"/>
              </a:ext>
            </a:extLst>
          </p:cNvPr>
          <p:cNvSpPr txBox="1"/>
          <p:nvPr/>
        </p:nvSpPr>
        <p:spPr>
          <a:xfrm>
            <a:off x="3384993" y="2657786"/>
            <a:ext cx="3527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bg1"/>
                </a:solidFill>
              </a:rPr>
              <a:t>기획 배경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bg1"/>
                </a:solidFill>
              </a:rPr>
              <a:t>개발 목표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893C-6446-A6F3-5D39-2262B3C13202}"/>
              </a:ext>
            </a:extLst>
          </p:cNvPr>
          <p:cNvSpPr txBox="1"/>
          <p:nvPr/>
        </p:nvSpPr>
        <p:spPr>
          <a:xfrm>
            <a:off x="3384993" y="4600407"/>
            <a:ext cx="3527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bg1"/>
                </a:solidFill>
              </a:rPr>
              <a:t>블록체인 네트워크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solidFill>
                  <a:schemeClr val="bg1"/>
                </a:solidFill>
              </a:rPr>
              <a:t>Front-end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solidFill>
                  <a:schemeClr val="bg1"/>
                </a:solidFill>
              </a:rPr>
              <a:t>Back-end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D1996-3D0A-52D8-6781-25F9D2F07F0F}"/>
              </a:ext>
            </a:extLst>
          </p:cNvPr>
          <p:cNvSpPr txBox="1"/>
          <p:nvPr/>
        </p:nvSpPr>
        <p:spPr>
          <a:xfrm>
            <a:off x="7492971" y="2560462"/>
            <a:ext cx="3527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bg1"/>
                </a:solidFill>
              </a:rPr>
              <a:t>블록체인 네트워크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bg1"/>
                </a:solidFill>
              </a:rPr>
              <a:t>사용자 화면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72C9B-110B-1018-4FD3-D823D16D4C5B}"/>
              </a:ext>
            </a:extLst>
          </p:cNvPr>
          <p:cNvSpPr txBox="1"/>
          <p:nvPr/>
        </p:nvSpPr>
        <p:spPr>
          <a:xfrm>
            <a:off x="7462267" y="4525411"/>
            <a:ext cx="3527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bg1"/>
                </a:solidFill>
              </a:rPr>
              <a:t>기대 효과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기대효과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9FE4AA0-602C-653F-31B5-E0E6A5EB86EA}"/>
              </a:ext>
            </a:extLst>
          </p:cNvPr>
          <p:cNvSpPr/>
          <p:nvPr/>
        </p:nvSpPr>
        <p:spPr>
          <a:xfrm>
            <a:off x="6430362" y="1308941"/>
            <a:ext cx="5333013" cy="1727894"/>
          </a:xfrm>
          <a:prstGeom prst="roundRect">
            <a:avLst>
              <a:gd name="adj" fmla="val 9790"/>
            </a:avLst>
          </a:prstGeom>
          <a:solidFill>
            <a:srgbClr val="F7FFF7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E49B2-8227-E82C-49A4-25B0E8175540}"/>
              </a:ext>
            </a:extLst>
          </p:cNvPr>
          <p:cNvSpPr txBox="1"/>
          <p:nvPr/>
        </p:nvSpPr>
        <p:spPr>
          <a:xfrm>
            <a:off x="6686063" y="1748827"/>
            <a:ext cx="5077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부서별 업무를 파악할 수 있다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 협업에 참여해 보상을 받는다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노력한 보상을 기반으로 인사평가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인센티브에 반영된다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공통된 목표를 가지고 동기부여를 받는다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협업 평가를 통해 타 부서에게 피드백을 줄 수 있다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20F72-BEB4-DA08-BFA9-2ACB3BA6FE8F}"/>
              </a:ext>
            </a:extLst>
          </p:cNvPr>
          <p:cNvSpPr txBox="1"/>
          <p:nvPr/>
        </p:nvSpPr>
        <p:spPr>
          <a:xfrm>
            <a:off x="6694532" y="1440277"/>
            <a:ext cx="2402336" cy="30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사용자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78D7A99-DCF8-0078-CB03-0311BA9B6B24}"/>
              </a:ext>
            </a:extLst>
          </p:cNvPr>
          <p:cNvSpPr/>
          <p:nvPr/>
        </p:nvSpPr>
        <p:spPr>
          <a:xfrm>
            <a:off x="762987" y="2978470"/>
            <a:ext cx="5333013" cy="1727892"/>
          </a:xfrm>
          <a:prstGeom prst="roundRect">
            <a:avLst>
              <a:gd name="adj" fmla="val 9790"/>
            </a:avLst>
          </a:prstGeom>
          <a:solidFill>
            <a:srgbClr val="F2FEDE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A0D9A-4CEF-FCC0-A81D-0DEC23EBC4DA}"/>
              </a:ext>
            </a:extLst>
          </p:cNvPr>
          <p:cNvSpPr txBox="1"/>
          <p:nvPr/>
        </p:nvSpPr>
        <p:spPr>
          <a:xfrm>
            <a:off x="1018688" y="3532656"/>
            <a:ext cx="5077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부서별 업무를 파악할 수 있다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 협업에 참여한 사원들의 역량을 파악할 수 있다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사원의 협업 평가를 통해 부서 협업의 피드백을 받을 수 있다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협업에 익숙해 질 수록 일의 질이 상승된다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CC657-1EF2-371B-D4D8-4D501CE3EE98}"/>
              </a:ext>
            </a:extLst>
          </p:cNvPr>
          <p:cNvSpPr txBox="1"/>
          <p:nvPr/>
        </p:nvSpPr>
        <p:spPr>
          <a:xfrm>
            <a:off x="1018688" y="3179716"/>
            <a:ext cx="2402336" cy="30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사용자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팀장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C6D7C4-802D-88D6-A801-9517B75BE224}"/>
              </a:ext>
            </a:extLst>
          </p:cNvPr>
          <p:cNvSpPr/>
          <p:nvPr/>
        </p:nvSpPr>
        <p:spPr>
          <a:xfrm>
            <a:off x="6430362" y="4706362"/>
            <a:ext cx="5333013" cy="1727894"/>
          </a:xfrm>
          <a:prstGeom prst="roundRect">
            <a:avLst>
              <a:gd name="adj" fmla="val 9790"/>
            </a:avLst>
          </a:prstGeom>
          <a:solidFill>
            <a:srgbClr val="ECFFE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D2C4E-ECD8-7BE1-5672-F146851522B6}"/>
              </a:ext>
            </a:extLst>
          </p:cNvPr>
          <p:cNvSpPr txBox="1"/>
          <p:nvPr/>
        </p:nvSpPr>
        <p:spPr>
          <a:xfrm>
            <a:off x="6686063" y="5146248"/>
            <a:ext cx="5077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ESG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경영을 시스템 솔루션으로 반영할 수 있다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사원들의 소속감과 충성심을 얻을 수 있다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공통된 하나의 목표를 향해 나아갈 수 있다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ERP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서비스로 인적관리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결재를 손쉽게 할 수 있다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기업의 이익을 자발적으로 상승시킬 수 있다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4CA4A2-1BAE-9F98-A7AE-7C8F679930FD}"/>
              </a:ext>
            </a:extLst>
          </p:cNvPr>
          <p:cNvSpPr txBox="1"/>
          <p:nvPr/>
        </p:nvSpPr>
        <p:spPr>
          <a:xfrm>
            <a:off x="6694532" y="4837698"/>
            <a:ext cx="2402336" cy="30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기업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8B4B1B-CB62-E351-10C8-3867BD73B045}"/>
              </a:ext>
            </a:extLst>
          </p:cNvPr>
          <p:cNvSpPr txBox="1"/>
          <p:nvPr/>
        </p:nvSpPr>
        <p:spPr>
          <a:xfrm>
            <a:off x="2196128" y="1926680"/>
            <a:ext cx="240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사용자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9E4CC2-1A71-65AB-4C3D-0E8096196E10}"/>
              </a:ext>
            </a:extLst>
          </p:cNvPr>
          <p:cNvSpPr txBox="1"/>
          <p:nvPr/>
        </p:nvSpPr>
        <p:spPr>
          <a:xfrm>
            <a:off x="7362303" y="3650361"/>
            <a:ext cx="3724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사용자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팀장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2DFDB0-2FF8-EAAA-DE28-F328325FC451}"/>
              </a:ext>
            </a:extLst>
          </p:cNvPr>
          <p:cNvSpPr txBox="1"/>
          <p:nvPr/>
        </p:nvSpPr>
        <p:spPr>
          <a:xfrm>
            <a:off x="2466877" y="5541734"/>
            <a:ext cx="143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기업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업체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171FCBB-70B1-DF0F-FBC8-4C8D733E79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767" y="2770966"/>
            <a:ext cx="2100399" cy="210039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2F291EB-ACDF-B07D-A8F0-7C8DDF86430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93" y="1253634"/>
            <a:ext cx="1860520" cy="1860520"/>
          </a:xfrm>
          <a:prstGeom prst="rect">
            <a:avLst/>
          </a:prstGeom>
        </p:spPr>
      </p:pic>
      <p:pic>
        <p:nvPicPr>
          <p:cNvPr id="28" name="그림 27" descr="텍스트, 벡터그래픽, 명함이(가) 표시된 사진&#10;&#10;자동 생성된 설명">
            <a:extLst>
              <a:ext uri="{FF2B5EF4-FFF2-40B4-BE49-F238E27FC236}">
                <a16:creationId xmlns:a16="http://schemas.microsoft.com/office/drawing/2014/main" id="{730FF6D7-CE60-106D-A3F0-AEE7D23FDF0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25" y="4786630"/>
            <a:ext cx="1923136" cy="19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42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652089-002F-8435-906E-42FA251BEC43}"/>
              </a:ext>
            </a:extLst>
          </p:cNvPr>
          <p:cNvSpPr txBox="1"/>
          <p:nvPr/>
        </p:nvSpPr>
        <p:spPr>
          <a:xfrm>
            <a:off x="1946572" y="2163770"/>
            <a:ext cx="1034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“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5F2F6-B883-9F17-7F68-1B046AAC070C}"/>
              </a:ext>
            </a:extLst>
          </p:cNvPr>
          <p:cNvSpPr txBox="1"/>
          <p:nvPr/>
        </p:nvSpPr>
        <p:spPr>
          <a:xfrm>
            <a:off x="2876656" y="2422463"/>
            <a:ext cx="7286519" cy="12618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92D050"/>
                </a:solidFill>
              </a:rPr>
              <a:t>ESG</a:t>
            </a:r>
            <a:r>
              <a:rPr lang="ko-KR" altLang="en-US" sz="3600" b="1" dirty="0">
                <a:solidFill>
                  <a:srgbClr val="92D050"/>
                </a:solidFill>
              </a:rPr>
              <a:t>경영</a:t>
            </a:r>
            <a:r>
              <a:rPr lang="ko-KR" altLang="en-US" sz="3200" b="1" dirty="0">
                <a:solidFill>
                  <a:schemeClr val="bg1"/>
                </a:solidFill>
              </a:rPr>
              <a:t>을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</a:rPr>
              <a:t>지향하기 위한 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블록체인 기반의 </a:t>
            </a:r>
            <a:r>
              <a:rPr lang="ko-KR" altLang="en-US" sz="4000" b="1" dirty="0">
                <a:solidFill>
                  <a:srgbClr val="FFC000"/>
                </a:solidFill>
              </a:rPr>
              <a:t>협업 </a:t>
            </a:r>
            <a:r>
              <a:rPr lang="en-US" altLang="ko-KR" sz="4000" b="1" dirty="0">
                <a:solidFill>
                  <a:srgbClr val="FFC000"/>
                </a:solidFill>
              </a:rPr>
              <a:t>ERP </a:t>
            </a:r>
            <a:r>
              <a:rPr lang="ko-KR" altLang="en-US" sz="4000" b="1" dirty="0">
                <a:solidFill>
                  <a:srgbClr val="FFC000"/>
                </a:solidFill>
              </a:rPr>
              <a:t>시스템 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B32A9-35E0-AF34-DD37-D097DDBC561D}"/>
              </a:ext>
            </a:extLst>
          </p:cNvPr>
          <p:cNvSpPr txBox="1"/>
          <p:nvPr/>
        </p:nvSpPr>
        <p:spPr>
          <a:xfrm rot="10800000">
            <a:off x="9502870" y="3224855"/>
            <a:ext cx="1034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“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04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8249174" y="831482"/>
            <a:ext cx="3942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감사합니다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10228720" y="1661800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BB807A0-FC26-7239-50C2-03C4DE382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1" y="2967606"/>
            <a:ext cx="3709088" cy="37090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420041-093F-955D-A4F7-1ADE4E524863}"/>
              </a:ext>
            </a:extLst>
          </p:cNvPr>
          <p:cNvSpPr txBox="1"/>
          <p:nvPr/>
        </p:nvSpPr>
        <p:spPr>
          <a:xfrm>
            <a:off x="9512588" y="318465"/>
            <a:ext cx="267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99"/>
                </a:solidFill>
              </a:rPr>
              <a:t>C - SPACE</a:t>
            </a:r>
            <a:endParaRPr lang="ko-KR" altLang="en-US" sz="3200" b="1" dirty="0">
              <a:solidFill>
                <a:srgbClr val="FFFF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2D0BD-5D46-EF17-A89A-A568C9A57A72}"/>
              </a:ext>
            </a:extLst>
          </p:cNvPr>
          <p:cNvSpPr txBox="1"/>
          <p:nvPr/>
        </p:nvSpPr>
        <p:spPr>
          <a:xfrm>
            <a:off x="4617871" y="2264450"/>
            <a:ext cx="29562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FFFF99"/>
                </a:solidFill>
              </a:rPr>
              <a:t>Q</a:t>
            </a:r>
            <a:r>
              <a:rPr lang="en-US" altLang="ko-KR" sz="9600" b="1" dirty="0">
                <a:solidFill>
                  <a:schemeClr val="bg1"/>
                </a:solidFill>
              </a:rPr>
              <a:t>&amp;</a:t>
            </a:r>
            <a:r>
              <a:rPr lang="en-US" altLang="ko-KR" sz="115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</a:t>
            </a:r>
            <a:endParaRPr lang="ko-KR" altLang="en-US" sz="96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8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기획 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87160" y="923653"/>
            <a:ext cx="138050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1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CAE69E-6F5C-B4C0-82A9-989C843DE14D}"/>
              </a:ext>
            </a:extLst>
          </p:cNvPr>
          <p:cNvSpPr txBox="1"/>
          <p:nvPr/>
        </p:nvSpPr>
        <p:spPr>
          <a:xfrm>
            <a:off x="903150" y="4608156"/>
            <a:ext cx="10653328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직원의 </a:t>
            </a:r>
            <a:r>
              <a:rPr lang="en-US" altLang="ko-KR" sz="2400" b="1" dirty="0">
                <a:solidFill>
                  <a:schemeClr val="bg1"/>
                </a:solidFill>
              </a:rPr>
              <a:t>39%</a:t>
            </a:r>
            <a:r>
              <a:rPr lang="ko-KR" altLang="en-US" sz="2400" b="1" dirty="0">
                <a:solidFill>
                  <a:schemeClr val="bg1"/>
                </a:solidFill>
              </a:rPr>
              <a:t>는 조직 내 팀원 간의 협업이 충분하지 않다고 생각했다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임직원의 </a:t>
            </a:r>
            <a:r>
              <a:rPr lang="en-US" altLang="ko-KR" sz="2400" b="1" dirty="0">
                <a:solidFill>
                  <a:schemeClr val="bg1"/>
                </a:solidFill>
              </a:rPr>
              <a:t>86%</a:t>
            </a:r>
            <a:r>
              <a:rPr lang="ko-KR" altLang="en-US" sz="2400" b="1" dirty="0">
                <a:solidFill>
                  <a:schemeClr val="bg1"/>
                </a:solidFill>
              </a:rPr>
              <a:t>는 직장 내 실패에 협업 부족이나 비효율적인 의사소통을 꼽았다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74728-D973-1B08-BC27-F8D2E730A9E0}"/>
              </a:ext>
            </a:extLst>
          </p:cNvPr>
          <p:cNvSpPr txBox="1"/>
          <p:nvPr/>
        </p:nvSpPr>
        <p:spPr>
          <a:xfrm>
            <a:off x="9663723" y="5882735"/>
            <a:ext cx="2338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미국 </a:t>
            </a:r>
            <a:r>
              <a:rPr lang="en-US" altLang="ko-KR" sz="1100" dirty="0">
                <a:solidFill>
                  <a:schemeClr val="bg1"/>
                </a:solidFill>
              </a:rPr>
              <a:t>Clear Company </a:t>
            </a:r>
            <a:r>
              <a:rPr lang="ko-KR" altLang="en-US" sz="1100" dirty="0">
                <a:solidFill>
                  <a:schemeClr val="bg1"/>
                </a:solidFill>
              </a:rPr>
              <a:t>설문조사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52089-002F-8435-906E-42FA251BEC43}"/>
              </a:ext>
            </a:extLst>
          </p:cNvPr>
          <p:cNvSpPr txBox="1"/>
          <p:nvPr/>
        </p:nvSpPr>
        <p:spPr>
          <a:xfrm>
            <a:off x="1217093" y="4579065"/>
            <a:ext cx="1034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“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20C13-A4BF-7746-1C53-0FAE6FBE0B53}"/>
              </a:ext>
            </a:extLst>
          </p:cNvPr>
          <p:cNvSpPr txBox="1"/>
          <p:nvPr/>
        </p:nvSpPr>
        <p:spPr>
          <a:xfrm>
            <a:off x="5519956" y="1333050"/>
            <a:ext cx="6740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rgbClr val="FFFF00"/>
                </a:solidFill>
              </a:rPr>
              <a:t>사일로</a:t>
            </a:r>
            <a:r>
              <a:rPr lang="en-US" altLang="ko-KR" sz="4800" b="1" dirty="0">
                <a:solidFill>
                  <a:srgbClr val="FFFF00"/>
                </a:solidFill>
              </a:rPr>
              <a:t>(silo)</a:t>
            </a:r>
            <a:r>
              <a:rPr lang="ko-KR" altLang="en-US" sz="4800" b="1" dirty="0">
                <a:solidFill>
                  <a:srgbClr val="FFFF00"/>
                </a:solidFill>
              </a:rPr>
              <a:t> 효과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B7AF2-A0B2-ACB4-9A82-385F84E680CE}"/>
              </a:ext>
            </a:extLst>
          </p:cNvPr>
          <p:cNvSpPr txBox="1"/>
          <p:nvPr/>
        </p:nvSpPr>
        <p:spPr>
          <a:xfrm>
            <a:off x="3959095" y="2466524"/>
            <a:ext cx="861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0" i="0" dirty="0">
                <a:solidFill>
                  <a:schemeClr val="bg1">
                    <a:lumMod val="95000"/>
                  </a:schemeClr>
                </a:solidFill>
                <a:effectLst/>
              </a:rPr>
              <a:t> 한 조직 안에 개별 부서끼리 담을 쌓고</a:t>
            </a:r>
            <a:r>
              <a:rPr lang="en-US" altLang="ko-KR" b="0" i="0" dirty="0">
                <a:solidFill>
                  <a:schemeClr val="bg1">
                    <a:lumMod val="95000"/>
                  </a:schemeClr>
                </a:solidFill>
                <a:effectLst/>
              </a:rPr>
              <a:t>, </a:t>
            </a:r>
            <a:r>
              <a:rPr lang="ko-KR" altLang="en-US" b="1" i="0" dirty="0">
                <a:solidFill>
                  <a:srgbClr val="FFFF99"/>
                </a:solidFill>
                <a:effectLst/>
              </a:rPr>
              <a:t>각자의 이익</a:t>
            </a:r>
            <a:r>
              <a:rPr lang="ko-KR" altLang="en-US" b="0" i="0" dirty="0">
                <a:solidFill>
                  <a:schemeClr val="bg1">
                    <a:lumMod val="95000"/>
                  </a:schemeClr>
                </a:solidFill>
                <a:effectLst/>
              </a:rPr>
              <a:t>만을 </a:t>
            </a:r>
            <a:r>
              <a:rPr lang="ko-KR" altLang="en-US" i="0" dirty="0">
                <a:solidFill>
                  <a:schemeClr val="bg1">
                    <a:lumMod val="95000"/>
                  </a:schemeClr>
                </a:solidFill>
                <a:effectLst/>
              </a:rPr>
              <a:t>추구하는</a:t>
            </a:r>
            <a:r>
              <a:rPr lang="ko-KR" altLang="en-US" b="0" i="0" dirty="0">
                <a:solidFill>
                  <a:schemeClr val="bg1">
                    <a:lumMod val="95000"/>
                  </a:schemeClr>
                </a:solidFill>
                <a:effectLst/>
              </a:rPr>
              <a:t> 현상임</a:t>
            </a:r>
            <a:endParaRPr lang="en-US" altLang="ko-KR" b="0" i="0" dirty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816E7-E049-9DEA-393F-22313105CB39}"/>
              </a:ext>
            </a:extLst>
          </p:cNvPr>
          <p:cNvSpPr txBox="1"/>
          <p:nvPr/>
        </p:nvSpPr>
        <p:spPr>
          <a:xfrm>
            <a:off x="4709949" y="2936103"/>
            <a:ext cx="683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0" i="0" dirty="0">
                <a:solidFill>
                  <a:schemeClr val="bg1">
                    <a:lumMod val="95000"/>
                  </a:schemeClr>
                </a:solidFill>
                <a:effectLst/>
              </a:rPr>
              <a:t>곡식의 사료를 저장하는 굴뚝 모양의 창고인 </a:t>
            </a:r>
            <a:r>
              <a:rPr lang="ko-KR" altLang="en-US" b="0" i="0" dirty="0" err="1">
                <a:solidFill>
                  <a:schemeClr val="bg1">
                    <a:lumMod val="95000"/>
                  </a:schemeClr>
                </a:solidFill>
                <a:effectLst/>
              </a:rPr>
              <a:t>사일로</a:t>
            </a:r>
            <a:r>
              <a:rPr lang="en-US" altLang="ko-KR" b="0" i="0" dirty="0">
                <a:solidFill>
                  <a:schemeClr val="bg1">
                    <a:lumMod val="95000"/>
                  </a:schemeClr>
                </a:solidFill>
                <a:effectLst/>
              </a:rPr>
              <a:t>(silo)</a:t>
            </a:r>
            <a:r>
              <a:rPr lang="ko-KR" altLang="en-US" b="0" i="0" dirty="0">
                <a:solidFill>
                  <a:schemeClr val="bg1">
                    <a:lumMod val="95000"/>
                  </a:schemeClr>
                </a:solidFill>
                <a:effectLst/>
              </a:rPr>
              <a:t>에 빗대어</a:t>
            </a:r>
            <a:endParaRPr lang="en-US" altLang="ko-KR" b="0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algn="just"/>
            <a:r>
              <a:rPr lang="ko-KR" altLang="en-US" b="1" i="0" dirty="0">
                <a:solidFill>
                  <a:srgbClr val="FFFF99"/>
                </a:solidFill>
                <a:effectLst/>
              </a:rPr>
              <a:t>팀 이기주의</a:t>
            </a:r>
            <a:r>
              <a:rPr lang="en-US" altLang="ko-KR" b="1" i="0" dirty="0">
                <a:solidFill>
                  <a:srgbClr val="FFFF99"/>
                </a:solidFill>
                <a:effectLst/>
              </a:rPr>
              <a:t>, </a:t>
            </a:r>
            <a:r>
              <a:rPr lang="ko-KR" altLang="en-US" b="1" i="0" dirty="0">
                <a:solidFill>
                  <a:srgbClr val="FFFF99"/>
                </a:solidFill>
                <a:effectLst/>
              </a:rPr>
              <a:t>부서 이기주의</a:t>
            </a:r>
            <a:r>
              <a:rPr lang="ko-KR" altLang="en-US" b="0" i="0" dirty="0">
                <a:solidFill>
                  <a:schemeClr val="bg1">
                    <a:lumMod val="95000"/>
                  </a:schemeClr>
                </a:solidFill>
                <a:effectLst/>
              </a:rPr>
              <a:t>를 의미하는 경영 용어임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8913929-1AAD-9F82-FB86-B8F936B7ACCF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6A48E0-A614-F1E2-38F3-377C3EBA29E9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89ABE-5A8D-A7C3-6053-9D07F0E8A4DD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기획 배경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2D8ED-0651-DBD1-50F6-4499DA700BE3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8" name="그림 17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FD746918-F3D7-932A-53F1-A8FB7CA63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0" y="1479803"/>
            <a:ext cx="3048166" cy="30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0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 배경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0BCA12-2002-C41E-A4D1-7EA82B93E4C0}"/>
              </a:ext>
            </a:extLst>
          </p:cNvPr>
          <p:cNvSpPr/>
          <p:nvPr/>
        </p:nvSpPr>
        <p:spPr>
          <a:xfrm>
            <a:off x="545402" y="2741456"/>
            <a:ext cx="3240000" cy="61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9245EFA-59F6-EDB2-A3B6-301C25F44941}"/>
              </a:ext>
            </a:extLst>
          </p:cNvPr>
          <p:cNvCxnSpPr/>
          <p:nvPr/>
        </p:nvCxnSpPr>
        <p:spPr>
          <a:xfrm>
            <a:off x="538012" y="2754787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1770469-55F4-DA35-69C7-DF920578F139}"/>
              </a:ext>
            </a:extLst>
          </p:cNvPr>
          <p:cNvSpPr txBox="1"/>
          <p:nvPr/>
        </p:nvSpPr>
        <p:spPr>
          <a:xfrm>
            <a:off x="642787" y="2762294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F02345-6B30-5B7D-20F2-BEA6D6D9461E}"/>
              </a:ext>
            </a:extLst>
          </p:cNvPr>
          <p:cNvSpPr txBox="1"/>
          <p:nvPr/>
        </p:nvSpPr>
        <p:spPr>
          <a:xfrm>
            <a:off x="1244033" y="289837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LGSmart"/>
              </a:rPr>
              <a:t>마이크로소프트</a:t>
            </a:r>
            <a:endParaRPr lang="ko-KR" altLang="en-US" spc="-15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B86EA3-41C1-5640-212D-5ACC9B97D40A}"/>
              </a:ext>
            </a:extLst>
          </p:cNvPr>
          <p:cNvSpPr/>
          <p:nvPr/>
        </p:nvSpPr>
        <p:spPr>
          <a:xfrm>
            <a:off x="4405162" y="2757031"/>
            <a:ext cx="3240000" cy="61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CF02BB3-0E77-A01F-F5F8-0EB4F7BA0E77}"/>
              </a:ext>
            </a:extLst>
          </p:cNvPr>
          <p:cNvCxnSpPr/>
          <p:nvPr/>
        </p:nvCxnSpPr>
        <p:spPr>
          <a:xfrm>
            <a:off x="4405162" y="2766262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7B7E74-031E-A54F-3347-BBA6B4431AC0}"/>
              </a:ext>
            </a:extLst>
          </p:cNvPr>
          <p:cNvSpPr txBox="1"/>
          <p:nvPr/>
        </p:nvSpPr>
        <p:spPr>
          <a:xfrm>
            <a:off x="4509937" y="2773769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709847-93B8-7493-A1BF-9D2D6D676874}"/>
              </a:ext>
            </a:extLst>
          </p:cNvPr>
          <p:cNvSpPr txBox="1"/>
          <p:nvPr/>
        </p:nvSpPr>
        <p:spPr>
          <a:xfrm>
            <a:off x="4977722" y="2893506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소니 </a:t>
            </a:r>
            <a:r>
              <a:rPr lang="en-US" altLang="ko-KR" spc="-150" dirty="0">
                <a:solidFill>
                  <a:schemeClr val="accent1"/>
                </a:solidFill>
                <a:latin typeface="+mn-ea"/>
              </a:rPr>
              <a:t>(SONY)</a:t>
            </a:r>
            <a:endParaRPr lang="ko-KR" altLang="en-US" spc="-15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C6CC834-C1FA-4048-53ED-357855487992}"/>
              </a:ext>
            </a:extLst>
          </p:cNvPr>
          <p:cNvSpPr/>
          <p:nvPr/>
        </p:nvSpPr>
        <p:spPr>
          <a:xfrm>
            <a:off x="8272312" y="2768506"/>
            <a:ext cx="3240000" cy="61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CE76323-C424-8E70-83DB-9E5C4BD9922B}"/>
              </a:ext>
            </a:extLst>
          </p:cNvPr>
          <p:cNvCxnSpPr/>
          <p:nvPr/>
        </p:nvCxnSpPr>
        <p:spPr>
          <a:xfrm>
            <a:off x="8272312" y="2777737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7F7C63-CCF3-2EB4-82CC-AC1FB3F2335D}"/>
              </a:ext>
            </a:extLst>
          </p:cNvPr>
          <p:cNvSpPr txBox="1"/>
          <p:nvPr/>
        </p:nvSpPr>
        <p:spPr>
          <a:xfrm>
            <a:off x="8377087" y="2785244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615E9E-A48B-A611-D4C1-AE2260893BE9}"/>
              </a:ext>
            </a:extLst>
          </p:cNvPr>
          <p:cNvSpPr txBox="1"/>
          <p:nvPr/>
        </p:nvSpPr>
        <p:spPr>
          <a:xfrm>
            <a:off x="8844872" y="290498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LGSmart"/>
              </a:rPr>
              <a:t>GE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GSmart"/>
              </a:rPr>
              <a:t>헬스케어</a:t>
            </a:r>
            <a:endParaRPr lang="ko-KR" altLang="en-US" spc="-15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A1F00C2-0503-65CE-EB59-65541307BD29}"/>
              </a:ext>
            </a:extLst>
          </p:cNvPr>
          <p:cNvCxnSpPr/>
          <p:nvPr/>
        </p:nvCxnSpPr>
        <p:spPr>
          <a:xfrm>
            <a:off x="538012" y="6284657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D8A0FE6-FE4A-ECDC-CFA4-011133FD00C6}"/>
              </a:ext>
            </a:extLst>
          </p:cNvPr>
          <p:cNvCxnSpPr/>
          <p:nvPr/>
        </p:nvCxnSpPr>
        <p:spPr>
          <a:xfrm>
            <a:off x="4405162" y="6292044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F4BED4C-2303-35C8-8CA1-5EBEAC81573F}"/>
              </a:ext>
            </a:extLst>
          </p:cNvPr>
          <p:cNvCxnSpPr/>
          <p:nvPr/>
        </p:nvCxnSpPr>
        <p:spPr>
          <a:xfrm>
            <a:off x="8272312" y="6299431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B8C675-F004-25C3-F50A-483A7C891062}"/>
              </a:ext>
            </a:extLst>
          </p:cNvPr>
          <p:cNvSpPr txBox="1"/>
          <p:nvPr/>
        </p:nvSpPr>
        <p:spPr>
          <a:xfrm>
            <a:off x="8377087" y="3419475"/>
            <a:ext cx="31352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퍼포먼스 솔루션팀을 신설하여 초반에는 수익을 내며 잘 되는 듯 싶었지만 퍼포먼스 솔루션팀의 활동이 매출로 이어지지 않는다는 생각 하에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,</a:t>
            </a:r>
          </a:p>
          <a:p>
            <a:pPr algn="l"/>
            <a:endParaRPr lang="en-US" altLang="ko-KR" sz="1600" dirty="0">
              <a:solidFill>
                <a:srgbClr val="000000"/>
              </a:solidFill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기존 부서들이 고객에게 퍼포먼스 솔루션팀의 필요성 및 효과에 대한 설명을 제대로 않고 영업 부서는 솔루션팀과 고객을 만나게 하는 자체를 지양함</a:t>
            </a:r>
            <a:endParaRPr lang="en-US" altLang="ko-KR" sz="16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6A172-EF4C-4B03-1522-E742F4DCDA20}"/>
              </a:ext>
            </a:extLst>
          </p:cNvPr>
          <p:cNvSpPr txBox="1"/>
          <p:nvPr/>
        </p:nvSpPr>
        <p:spPr>
          <a:xfrm>
            <a:off x="141601" y="2013669"/>
            <a:ext cx="394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새로운 도전을 가로막는 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부서 이기주의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8A901-8F9A-0984-0087-E9892A5135C2}"/>
              </a:ext>
            </a:extLst>
          </p:cNvPr>
          <p:cNvSpPr txBox="1"/>
          <p:nvPr/>
        </p:nvSpPr>
        <p:spPr>
          <a:xfrm>
            <a:off x="3882485" y="1970806"/>
            <a:ext cx="449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내부의 분열로 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가장 잘할 수 있는 분야를 놓친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D99BD-8835-8488-DA63-5112887EBE4E}"/>
              </a:ext>
            </a:extLst>
          </p:cNvPr>
          <p:cNvSpPr txBox="1"/>
          <p:nvPr/>
        </p:nvSpPr>
        <p:spPr>
          <a:xfrm>
            <a:off x="7697398" y="2013669"/>
            <a:ext cx="449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부서 중심 사고로 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수익이 침체된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0E665-8EDA-7501-AB4E-FAD4880E921B}"/>
              </a:ext>
            </a:extLst>
          </p:cNvPr>
          <p:cNvSpPr txBox="1"/>
          <p:nvPr/>
        </p:nvSpPr>
        <p:spPr>
          <a:xfrm>
            <a:off x="4457547" y="3554798"/>
            <a:ext cx="31352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소니의 전자와 컨텐츠 사업 부문은 부서 이기주의로 인해 각자의 영역을 지키다 서로에게 손해를 입힘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algn="l"/>
            <a:endParaRPr lang="en-US" altLang="ko-KR" sz="16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전자 부문에서는 자사의 기기를 음악계의 표준 기기로 만들려는 욕심과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컨텐츠 부문 수익성 악화를 우려해 자사의 음원을 저렴하게 제공하는 것은 거부함</a:t>
            </a:r>
            <a:endParaRPr lang="en-US" altLang="ko-KR" sz="16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DFAA1-159B-1703-8730-4A39C639D3D1}"/>
              </a:ext>
            </a:extLst>
          </p:cNvPr>
          <p:cNvSpPr txBox="1"/>
          <p:nvPr/>
        </p:nvSpPr>
        <p:spPr>
          <a:xfrm>
            <a:off x="2720694" y="1128439"/>
            <a:ext cx="675061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FFC000"/>
                </a:solidFill>
              </a:rPr>
              <a:t>부서 이기주의의</a:t>
            </a:r>
            <a:r>
              <a:rPr lang="ko-KR" altLang="en-US" sz="3600" b="1" dirty="0">
                <a:solidFill>
                  <a:schemeClr val="bg1">
                    <a:lumMod val="50000"/>
                  </a:schemeClr>
                </a:solidFill>
              </a:rPr>
              <a:t> 부작용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B4B80-D34A-3EF3-3A28-199A5F501C85}"/>
              </a:ext>
            </a:extLst>
          </p:cNvPr>
          <p:cNvSpPr txBox="1"/>
          <p:nvPr/>
        </p:nvSpPr>
        <p:spPr>
          <a:xfrm>
            <a:off x="545402" y="3442697"/>
            <a:ext cx="31352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i="0" dirty="0">
                <a:solidFill>
                  <a:srgbClr val="000000"/>
                </a:solidFill>
                <a:effectLst/>
              </a:rPr>
              <a:t>태블릿 </a:t>
            </a:r>
            <a:r>
              <a:rPr lang="en-US" altLang="ko-KR" sz="1600" i="0" dirty="0">
                <a:solidFill>
                  <a:srgbClr val="000000"/>
                </a:solidFill>
                <a:effectLst/>
              </a:rPr>
              <a:t>PC</a:t>
            </a:r>
            <a:r>
              <a:rPr lang="ko-KR" altLang="en-US" sz="1600" i="0" dirty="0">
                <a:solidFill>
                  <a:srgbClr val="000000"/>
                </a:solidFill>
                <a:effectLst/>
              </a:rPr>
              <a:t>를 제작 당시</a:t>
            </a:r>
            <a:r>
              <a:rPr lang="en-US" altLang="ko-KR" sz="1600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600" i="0" dirty="0">
                <a:solidFill>
                  <a:srgbClr val="000000"/>
                </a:solidFill>
                <a:effectLst/>
              </a:rPr>
              <a:t>오피스를 담당 부사장이 태블릿 </a:t>
            </a:r>
            <a:r>
              <a:rPr lang="en-US" altLang="ko-KR" sz="1600" i="0" dirty="0">
                <a:solidFill>
                  <a:srgbClr val="000000"/>
                </a:solidFill>
                <a:effectLst/>
              </a:rPr>
              <a:t>PC</a:t>
            </a:r>
            <a:r>
              <a:rPr lang="ko-KR" altLang="en-US" sz="1600" i="0" dirty="0">
                <a:solidFill>
                  <a:srgbClr val="000000"/>
                </a:solidFill>
                <a:effectLst/>
              </a:rPr>
              <a:t>의 컨셉이 맘에 들지 않는</a:t>
            </a:r>
            <a:r>
              <a:rPr lang="ko-KR" altLang="en-US" sz="1600" dirty="0">
                <a:solidFill>
                  <a:srgbClr val="000000"/>
                </a:solidFill>
              </a:rPr>
              <a:t>다는 이유로 </a:t>
            </a:r>
            <a:r>
              <a:rPr lang="ko-KR" altLang="en-US" sz="1600" i="0" dirty="0">
                <a:solidFill>
                  <a:srgbClr val="000000"/>
                </a:solidFill>
                <a:effectLst/>
              </a:rPr>
              <a:t>협력하지 않음</a:t>
            </a:r>
            <a:endParaRPr lang="en-US" altLang="ko-KR" sz="1600" i="0" dirty="0">
              <a:solidFill>
                <a:srgbClr val="000000"/>
              </a:solidFill>
              <a:effectLst/>
            </a:endParaRPr>
          </a:p>
          <a:p>
            <a:pPr algn="just"/>
            <a:endParaRPr lang="en-US" altLang="ko-KR" sz="1600" dirty="0"/>
          </a:p>
          <a:p>
            <a:pPr algn="just"/>
            <a:r>
              <a:rPr lang="ko-KR" altLang="en-US" sz="1600" i="0" dirty="0">
                <a:solidFill>
                  <a:srgbClr val="000000"/>
                </a:solidFill>
                <a:effectLst/>
              </a:rPr>
              <a:t>스크린 상에서 문자의 가독성을 높여주는 클리어 타입이라는 기술을 개발했지만</a:t>
            </a:r>
            <a:r>
              <a:rPr lang="en-US" altLang="ko-KR" sz="1600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600" i="0" dirty="0">
                <a:solidFill>
                  <a:srgbClr val="000000"/>
                </a:solidFill>
                <a:effectLst/>
              </a:rPr>
              <a:t>다른 영역의 성공을 견제한 기존 오피스 부문에서 헛소문을 퍼트리고 통제하려는 등 심한 견제를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9549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158B75F-3C92-FDF5-215B-8BDCDDFA461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FCEDB-89BF-20FB-0FFC-A3E4C8D052F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CF7C8-FC98-B40F-4BFB-BBDB7F299FCB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기획 배경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C1DE6-7F3C-B637-372D-832F20EC3F5E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1C326C-339E-AD77-F920-88FCBBE53027}"/>
              </a:ext>
            </a:extLst>
          </p:cNvPr>
          <p:cNvGrpSpPr/>
          <p:nvPr/>
        </p:nvGrpSpPr>
        <p:grpSpPr>
          <a:xfrm>
            <a:off x="741182" y="1474068"/>
            <a:ext cx="5207089" cy="4671513"/>
            <a:chOff x="3876900" y="1683837"/>
            <a:chExt cx="4438199" cy="4248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4E989E9-6102-5F5D-99F8-38B06BD280CC}"/>
                </a:ext>
              </a:extLst>
            </p:cNvPr>
            <p:cNvSpPr/>
            <p:nvPr/>
          </p:nvSpPr>
          <p:spPr>
            <a:xfrm>
              <a:off x="4752622" y="1683837"/>
              <a:ext cx="2610796" cy="2610796"/>
            </a:xfrm>
            <a:prstGeom prst="ellipse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8367DB7-6A67-82D5-1C0A-F863435D9AE9}"/>
                </a:ext>
              </a:extLst>
            </p:cNvPr>
            <p:cNvSpPr/>
            <p:nvPr/>
          </p:nvSpPr>
          <p:spPr>
            <a:xfrm>
              <a:off x="3876900" y="3321651"/>
              <a:ext cx="2610796" cy="2610796"/>
            </a:xfrm>
            <a:prstGeom prst="ellipse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1943653-1EBE-FE87-043D-2819BCF9BAA2}"/>
                </a:ext>
              </a:extLst>
            </p:cNvPr>
            <p:cNvSpPr/>
            <p:nvPr/>
          </p:nvSpPr>
          <p:spPr>
            <a:xfrm>
              <a:off x="5704303" y="3321651"/>
              <a:ext cx="2610796" cy="2610796"/>
            </a:xfrm>
            <a:prstGeom prst="ellipse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AA37D6-516D-B93D-D1DF-D903680E830D}"/>
              </a:ext>
            </a:extLst>
          </p:cNvPr>
          <p:cNvSpPr txBox="1"/>
          <p:nvPr/>
        </p:nvSpPr>
        <p:spPr>
          <a:xfrm>
            <a:off x="768390" y="4735553"/>
            <a:ext cx="23146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성장의 둔화로 인한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자원의 한정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53436-873F-0C6D-9D96-C3C218B1E942}"/>
              </a:ext>
            </a:extLst>
          </p:cNvPr>
          <p:cNvSpPr txBox="1"/>
          <p:nvPr/>
        </p:nvSpPr>
        <p:spPr>
          <a:xfrm>
            <a:off x="1999690" y="2361323"/>
            <a:ext cx="26900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잦은 조직 재편성으로 인한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구성원 불안 </a:t>
            </a:r>
            <a:r>
              <a:rPr lang="ko-KR" altLang="en-US" sz="1600" b="1" dirty="0">
                <a:solidFill>
                  <a:schemeClr val="bg1"/>
                </a:solidFill>
              </a:rPr>
              <a:t>증가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203AF-B3F1-FCAB-6A55-9A1D69B99F7C}"/>
              </a:ext>
            </a:extLst>
          </p:cNvPr>
          <p:cNvSpPr txBox="1"/>
          <p:nvPr/>
        </p:nvSpPr>
        <p:spPr>
          <a:xfrm>
            <a:off x="3606429" y="4733828"/>
            <a:ext cx="24505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성과주의 인사로 인한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치열한 </a:t>
            </a:r>
            <a:r>
              <a:rPr lang="ko-KR" altLang="en-US" b="1" dirty="0">
                <a:solidFill>
                  <a:srgbClr val="FF0000"/>
                </a:solidFill>
              </a:rPr>
              <a:t>내부 경쟁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D6AA7D-F44C-AF23-B421-8A705D9C0A21}"/>
              </a:ext>
            </a:extLst>
          </p:cNvPr>
          <p:cNvSpPr/>
          <p:nvPr/>
        </p:nvSpPr>
        <p:spPr>
          <a:xfrm>
            <a:off x="1838776" y="3595757"/>
            <a:ext cx="3066638" cy="649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40113A-8FAD-EC4F-F405-705F448F510E}"/>
              </a:ext>
            </a:extLst>
          </p:cNvPr>
          <p:cNvSpPr txBox="1"/>
          <p:nvPr/>
        </p:nvSpPr>
        <p:spPr>
          <a:xfrm>
            <a:off x="1686536" y="3685076"/>
            <a:ext cx="350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FFF99"/>
                </a:solidFill>
              </a:rPr>
              <a:t>팀</a:t>
            </a:r>
            <a:r>
              <a:rPr lang="en-US" altLang="ko-KR" sz="2800" b="1" dirty="0">
                <a:solidFill>
                  <a:srgbClr val="FFFF99"/>
                </a:solidFill>
              </a:rPr>
              <a:t>/</a:t>
            </a:r>
            <a:r>
              <a:rPr lang="ko-KR" altLang="en-US" sz="2800" b="1" dirty="0">
                <a:solidFill>
                  <a:srgbClr val="FFFF99"/>
                </a:solidFill>
              </a:rPr>
              <a:t>부서 이기주의</a:t>
            </a: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8BBECB2A-721D-E8E4-1A44-47A0FFDEDC21}"/>
              </a:ext>
            </a:extLst>
          </p:cNvPr>
          <p:cNvSpPr/>
          <p:nvPr/>
        </p:nvSpPr>
        <p:spPr>
          <a:xfrm rot="16200000">
            <a:off x="5366255" y="2951214"/>
            <a:ext cx="2606547" cy="2042317"/>
          </a:xfrm>
          <a:prstGeom prst="downArrow">
            <a:avLst>
              <a:gd name="adj1" fmla="val 50000"/>
              <a:gd name="adj2" fmla="val 50794"/>
            </a:avLst>
          </a:prstGeom>
          <a:gradFill flip="none" rotWithShape="1">
            <a:gsLst>
              <a:gs pos="60552">
                <a:srgbClr val="FFFE97">
                  <a:alpha val="94000"/>
                </a:srgbClr>
              </a:gs>
              <a:gs pos="75000">
                <a:srgbClr val="FFFF99">
                  <a:lumMod val="89000"/>
                  <a:alpha val="88000"/>
                </a:srgbClr>
              </a:gs>
              <a:gs pos="5000">
                <a:schemeClr val="accent1">
                  <a:lumMod val="0"/>
                  <a:lumOff val="100000"/>
                  <a:alpha val="3000"/>
                </a:schemeClr>
              </a:gs>
              <a:gs pos="26000">
                <a:schemeClr val="accent4">
                  <a:lumMod val="20000"/>
                  <a:lumOff val="80000"/>
                  <a:alpha val="34000"/>
                </a:schemeClr>
              </a:gs>
              <a:gs pos="43000">
                <a:srgbClr val="FFFEAB">
                  <a:alpha val="68000"/>
                </a:srgbClr>
              </a:gs>
              <a:gs pos="89000">
                <a:srgbClr val="FFEE4F">
                  <a:alpha val="92000"/>
                </a:srgbClr>
              </a:gs>
              <a:gs pos="100000">
                <a:srgbClr val="FFC000">
                  <a:alpha val="83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53B461-4484-0572-83FF-DA0F62576A10}"/>
              </a:ext>
            </a:extLst>
          </p:cNvPr>
          <p:cNvSpPr txBox="1"/>
          <p:nvPr/>
        </p:nvSpPr>
        <p:spPr>
          <a:xfrm>
            <a:off x="7879396" y="2516554"/>
            <a:ext cx="4077558" cy="280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spc="-150" dirty="0">
                <a:solidFill>
                  <a:schemeClr val="bg2"/>
                </a:solidFill>
                <a:latin typeface="+mn-ea"/>
              </a:rPr>
              <a:t>정확한 현상 파악 </a:t>
            </a:r>
            <a:endParaRPr lang="en-US" altLang="ko-KR" sz="2400" b="1" spc="-150" dirty="0">
              <a:solidFill>
                <a:schemeClr val="bg2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spc="-150" dirty="0">
                <a:solidFill>
                  <a:schemeClr val="bg2"/>
                </a:solidFill>
                <a:latin typeface="+mn-ea"/>
              </a:rPr>
              <a:t>부서별 </a:t>
            </a:r>
            <a:r>
              <a:rPr lang="ko-KR" altLang="en-US" sz="2400" b="1" spc="-150" dirty="0">
                <a:solidFill>
                  <a:srgbClr val="FFFF99"/>
                </a:solidFill>
                <a:latin typeface="+mn-ea"/>
              </a:rPr>
              <a:t>업무 공유</a:t>
            </a:r>
            <a:endParaRPr lang="en-US" altLang="ko-KR" sz="2400" b="1" spc="-150" dirty="0">
              <a:solidFill>
                <a:srgbClr val="FFFF99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spc="-150" dirty="0">
                <a:solidFill>
                  <a:srgbClr val="FFFF99"/>
                </a:solidFill>
                <a:latin typeface="+mn-ea"/>
              </a:rPr>
              <a:t>인사 제도</a:t>
            </a:r>
            <a:r>
              <a:rPr lang="ko-KR" altLang="en-US" sz="2400" b="1" spc="-15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의</a:t>
            </a:r>
            <a:r>
              <a:rPr lang="ko-KR" altLang="en-US" sz="2400" b="1" spc="-150" dirty="0">
                <a:solidFill>
                  <a:schemeClr val="bg2"/>
                </a:solidFill>
                <a:latin typeface="+mn-ea"/>
              </a:rPr>
              <a:t> 보완</a:t>
            </a:r>
            <a:endParaRPr lang="en-US" altLang="ko-KR" sz="2400" b="1" spc="-150" dirty="0">
              <a:solidFill>
                <a:schemeClr val="bg2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spc="-150" dirty="0">
                <a:solidFill>
                  <a:schemeClr val="bg2"/>
                </a:solidFill>
                <a:latin typeface="+mn-ea"/>
              </a:rPr>
              <a:t>조직의 </a:t>
            </a:r>
            <a:r>
              <a:rPr lang="ko-KR" altLang="en-US" sz="2400" b="1" spc="-150" dirty="0">
                <a:solidFill>
                  <a:srgbClr val="FFFF99"/>
                </a:solidFill>
                <a:latin typeface="+mn-ea"/>
              </a:rPr>
              <a:t>공동 목표 </a:t>
            </a:r>
            <a:r>
              <a:rPr lang="ko-KR" altLang="en-US" sz="2400" b="1" spc="-150" dirty="0">
                <a:solidFill>
                  <a:schemeClr val="bg2"/>
                </a:solidFill>
                <a:latin typeface="+mn-ea"/>
              </a:rPr>
              <a:t>제시</a:t>
            </a:r>
            <a:endParaRPr lang="en-US" altLang="ko-KR" sz="2400" b="1" spc="-150" dirty="0">
              <a:solidFill>
                <a:schemeClr val="bg2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spc="-150" dirty="0">
                <a:solidFill>
                  <a:schemeClr val="bg2"/>
                </a:solidFill>
                <a:latin typeface="+mn-ea"/>
              </a:rPr>
              <a:t>경영진</a:t>
            </a:r>
            <a:r>
              <a:rPr lang="en-US" altLang="ko-KR" sz="2400" b="1" spc="-150" dirty="0">
                <a:solidFill>
                  <a:schemeClr val="bg2"/>
                </a:solidFill>
                <a:latin typeface="+mn-ea"/>
              </a:rPr>
              <a:t>/</a:t>
            </a:r>
            <a:r>
              <a:rPr lang="ko-KR" altLang="en-US" sz="2400" b="1" spc="-150" dirty="0">
                <a:solidFill>
                  <a:schemeClr val="bg2"/>
                </a:solidFill>
                <a:latin typeface="+mn-ea"/>
              </a:rPr>
              <a:t>사원들의 문제 인식</a:t>
            </a:r>
            <a:endParaRPr lang="en-US" altLang="ko-KR" sz="2400" b="1" spc="-150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B8157-DAF4-9208-5A05-551C8C18011E}"/>
              </a:ext>
            </a:extLst>
          </p:cNvPr>
          <p:cNvSpPr txBox="1"/>
          <p:nvPr/>
        </p:nvSpPr>
        <p:spPr>
          <a:xfrm>
            <a:off x="6788836" y="1591882"/>
            <a:ext cx="5168118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FFFF99"/>
                </a:solidFill>
                <a:effectLst/>
                <a:latin typeface="Noto Sans KR"/>
              </a:rPr>
              <a:t>지속가능</a:t>
            </a:r>
            <a:r>
              <a:rPr lang="ko-KR" altLang="en-US" sz="2000" b="1" dirty="0">
                <a:solidFill>
                  <a:srgbClr val="FFFF99"/>
                </a:solidFill>
                <a:effectLst/>
                <a:latin typeface="Noto Sans KR"/>
              </a:rPr>
              <a:t>경</a:t>
            </a:r>
            <a:r>
              <a:rPr lang="ko-KR" altLang="en-US" sz="2000" b="1" i="0" dirty="0">
                <a:solidFill>
                  <a:srgbClr val="FFFF99"/>
                </a:solidFill>
                <a:effectLst/>
                <a:latin typeface="Noto Sans KR"/>
              </a:rPr>
              <a:t>영</a:t>
            </a:r>
            <a:r>
              <a:rPr lang="ko-KR" altLang="en-US" sz="2000" b="1" i="0" dirty="0">
                <a:solidFill>
                  <a:schemeClr val="bg1"/>
                </a:solidFill>
                <a:effectLst/>
                <a:latin typeface="Noto Sans KR"/>
              </a:rPr>
              <a:t>을 위한  </a:t>
            </a:r>
            <a:r>
              <a:rPr lang="en-US" altLang="ko-KR" sz="4400" b="1" i="0" dirty="0">
                <a:solidFill>
                  <a:srgbClr val="00B050"/>
                </a:solidFill>
                <a:effectLst/>
                <a:latin typeface="Noto Sans KR"/>
              </a:rPr>
              <a:t>ESG</a:t>
            </a:r>
            <a:r>
              <a:rPr lang="en-US" altLang="ko-KR" sz="32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ko-KR" altLang="en-US" sz="3200" b="1" i="0" dirty="0">
                <a:solidFill>
                  <a:schemeClr val="bg1"/>
                </a:solidFill>
                <a:effectLst/>
                <a:latin typeface="Noto Sans KR"/>
              </a:rPr>
              <a:t>경영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KR"/>
              </a:rPr>
              <a:t>필요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9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대각선 줄무늬 37">
            <a:extLst>
              <a:ext uri="{FF2B5EF4-FFF2-40B4-BE49-F238E27FC236}">
                <a16:creationId xmlns:a16="http://schemas.microsoft.com/office/drawing/2014/main" id="{F56AD0BB-B645-954C-6BDC-DB43B0BD657C}"/>
              </a:ext>
            </a:extLst>
          </p:cNvPr>
          <p:cNvSpPr/>
          <p:nvPr/>
        </p:nvSpPr>
        <p:spPr>
          <a:xfrm rot="2791142">
            <a:off x="2694100" y="2893239"/>
            <a:ext cx="7112963" cy="7539853"/>
          </a:xfrm>
          <a:prstGeom prst="diagStripe">
            <a:avLst>
              <a:gd name="adj" fmla="val 65573"/>
            </a:avLst>
          </a:prstGeom>
          <a:gradFill flip="none" rotWithShape="1">
            <a:gsLst>
              <a:gs pos="49000">
                <a:schemeClr val="bg1">
                  <a:lumMod val="0"/>
                  <a:lumOff val="100000"/>
                  <a:alpha val="0"/>
                </a:schemeClr>
              </a:gs>
              <a:gs pos="13287">
                <a:schemeClr val="bg1">
                  <a:lumMod val="0"/>
                  <a:lumOff val="100000"/>
                  <a:alpha val="0"/>
                </a:schemeClr>
              </a:gs>
              <a:gs pos="85315">
                <a:srgbClr val="647EAE"/>
              </a:gs>
              <a:gs pos="79000">
                <a:schemeClr val="accent1">
                  <a:lumMod val="60000"/>
                  <a:lumOff val="40000"/>
                  <a:alpha val="99000"/>
                </a:schemeClr>
              </a:gs>
              <a:gs pos="72000">
                <a:schemeClr val="accent1">
                  <a:lumMod val="40000"/>
                  <a:lumOff val="60000"/>
                  <a:alpha val="66000"/>
                </a:schemeClr>
              </a:gs>
              <a:gs pos="95000">
                <a:schemeClr val="accent1">
                  <a:lumMod val="50000"/>
                  <a:alpha val="51000"/>
                </a:schemeClr>
              </a:gs>
              <a:gs pos="63000">
                <a:schemeClr val="accent1">
                  <a:lumMod val="30000"/>
                  <a:lumOff val="70000"/>
                  <a:alpha val="43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35E612C-1E04-8E66-C4A6-36AFC9ACFD16}"/>
              </a:ext>
            </a:extLst>
          </p:cNvPr>
          <p:cNvSpPr/>
          <p:nvPr/>
        </p:nvSpPr>
        <p:spPr>
          <a:xfrm>
            <a:off x="1238356" y="1776180"/>
            <a:ext cx="10408212" cy="3106957"/>
          </a:xfrm>
          <a:prstGeom prst="roundRect">
            <a:avLst>
              <a:gd name="adj" fmla="val 979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목표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유토이미지 | ESG 경영철학 컨셉 일러스트">
            <a:extLst>
              <a:ext uri="{FF2B5EF4-FFF2-40B4-BE49-F238E27FC236}">
                <a16:creationId xmlns:a16="http://schemas.microsoft.com/office/drawing/2014/main" id="{A57A7EAD-47EA-E3DA-F136-E8A4044B1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442" y="1949425"/>
            <a:ext cx="2829079" cy="194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블록체인 데이터 기록 - Pixabay의 무료 이미지">
            <a:extLst>
              <a:ext uri="{FF2B5EF4-FFF2-40B4-BE49-F238E27FC236}">
                <a16:creationId xmlns:a16="http://schemas.microsoft.com/office/drawing/2014/main" id="{389D9124-9A02-0E8B-F408-B9B01334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456" y="1753574"/>
            <a:ext cx="3428319" cy="228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십자형 24">
            <a:extLst>
              <a:ext uri="{FF2B5EF4-FFF2-40B4-BE49-F238E27FC236}">
                <a16:creationId xmlns:a16="http://schemas.microsoft.com/office/drawing/2014/main" id="{DBE96F3F-E927-25E1-283A-2E5AFB6915A4}"/>
              </a:ext>
            </a:extLst>
          </p:cNvPr>
          <p:cNvSpPr/>
          <p:nvPr/>
        </p:nvSpPr>
        <p:spPr>
          <a:xfrm>
            <a:off x="5263621" y="2475067"/>
            <a:ext cx="1425788" cy="1419229"/>
          </a:xfrm>
          <a:prstGeom prst="plus">
            <a:avLst>
              <a:gd name="adj" fmla="val 46782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14A15D-F021-81D1-5359-99582665B955}"/>
              </a:ext>
            </a:extLst>
          </p:cNvPr>
          <p:cNvSpPr txBox="1"/>
          <p:nvPr/>
        </p:nvSpPr>
        <p:spPr>
          <a:xfrm>
            <a:off x="7059478" y="3761439"/>
            <a:ext cx="4587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편리한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ERP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시스템으로 </a:t>
            </a:r>
            <a:r>
              <a:rPr lang="en-US" altLang="ko-KR" b="1" dirty="0">
                <a:solidFill>
                  <a:srgbClr val="4AA398"/>
                </a:solidFill>
              </a:rPr>
              <a:t>Environment</a:t>
            </a:r>
          </a:p>
          <a:p>
            <a:pPr algn="just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공유 원장과 적절한 보상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인센티브 확보로 </a:t>
            </a:r>
            <a:r>
              <a:rPr lang="en-US" altLang="ko-KR" b="1" dirty="0">
                <a:solidFill>
                  <a:srgbClr val="F7CC2E"/>
                </a:solidFill>
              </a:rPr>
              <a:t>Social</a:t>
            </a:r>
          </a:p>
          <a:p>
            <a:pPr algn="just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합의와 투명성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기밀성을 기반으로 </a:t>
            </a:r>
            <a:r>
              <a:rPr lang="en-US" altLang="ko-KR" b="1" dirty="0">
                <a:solidFill>
                  <a:srgbClr val="88B65B"/>
                </a:solidFill>
              </a:rPr>
              <a:t>Governance</a:t>
            </a:r>
            <a:endParaRPr lang="en-US" altLang="ko-KR" sz="1600" dirty="0">
              <a:solidFill>
                <a:srgbClr val="88B65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80FA0D-337C-265B-9F27-1661728A1D63}"/>
              </a:ext>
            </a:extLst>
          </p:cNvPr>
          <p:cNvSpPr txBox="1"/>
          <p:nvPr/>
        </p:nvSpPr>
        <p:spPr>
          <a:xfrm>
            <a:off x="1502455" y="824568"/>
            <a:ext cx="963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많은 기업들이 </a:t>
            </a:r>
            <a:r>
              <a:rPr lang="en-US" altLang="ko-KR" sz="2400" b="1" i="0" dirty="0">
                <a:solidFill>
                  <a:srgbClr val="00B050"/>
                </a:solidFill>
                <a:effectLst/>
              </a:rPr>
              <a:t>ESG</a:t>
            </a:r>
            <a:r>
              <a:rPr lang="ko-KR" altLang="en-US" sz="2400" b="1" i="0" dirty="0">
                <a:solidFill>
                  <a:srgbClr val="00B050"/>
                </a:solidFill>
                <a:effectLst/>
              </a:rPr>
              <a:t>경영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을 지향하지만 </a:t>
            </a:r>
            <a:endParaRPr lang="en-US" altLang="ko-KR" sz="2000" b="1" i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ctr"/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내부 규칙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, 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서류상으로 작성되고 </a:t>
            </a:r>
            <a:r>
              <a:rPr lang="ko-KR" alt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실제</a:t>
            </a:r>
            <a:r>
              <a:rPr lang="ko-KR" altLang="en-US" sz="2000" b="1" i="0" dirty="0">
                <a:solidFill>
                  <a:srgbClr val="FFC000"/>
                </a:solidFill>
                <a:effectLst/>
              </a:rPr>
              <a:t> 시스템적으로 솔루션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이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없음</a:t>
            </a:r>
            <a:endParaRPr lang="en-US" altLang="ko-KR" sz="2000" b="1" i="0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FB9669E-E279-4A34-6AA0-5AE959A54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156" y="3684988"/>
            <a:ext cx="2966365" cy="10762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1E2A989-9FD0-8F80-AE26-B383834E8C24}"/>
              </a:ext>
            </a:extLst>
          </p:cNvPr>
          <p:cNvSpPr txBox="1"/>
          <p:nvPr/>
        </p:nvSpPr>
        <p:spPr>
          <a:xfrm>
            <a:off x="1238356" y="5668765"/>
            <a:ext cx="998291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ESG</a:t>
            </a:r>
            <a:r>
              <a:rPr lang="ko-KR" altLang="en-US" sz="3200" b="1" dirty="0">
                <a:solidFill>
                  <a:srgbClr val="00B050"/>
                </a:solidFill>
              </a:rPr>
              <a:t>경영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지향하는 블록체인 기반 </a:t>
            </a:r>
            <a:r>
              <a:rPr lang="ko-KR" altLang="en-US" sz="3600" b="1" dirty="0">
                <a:solidFill>
                  <a:srgbClr val="C00000"/>
                </a:solidFill>
              </a:rPr>
              <a:t>협업 </a:t>
            </a:r>
            <a:r>
              <a:rPr lang="en-US" altLang="ko-KR" sz="3600" b="1" dirty="0">
                <a:solidFill>
                  <a:srgbClr val="C00000"/>
                </a:solidFill>
              </a:rPr>
              <a:t>ERP </a:t>
            </a:r>
            <a:r>
              <a:rPr lang="ko-KR" altLang="en-US" sz="3600" b="1" dirty="0">
                <a:solidFill>
                  <a:srgbClr val="C00000"/>
                </a:solidFill>
              </a:rPr>
              <a:t>시스템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구축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목표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9359F2C-D871-2FFB-383F-746530935D4E}"/>
              </a:ext>
            </a:extLst>
          </p:cNvPr>
          <p:cNvSpPr/>
          <p:nvPr/>
        </p:nvSpPr>
        <p:spPr>
          <a:xfrm>
            <a:off x="1667281" y="2337839"/>
            <a:ext cx="8857437" cy="3837251"/>
          </a:xfrm>
          <a:prstGeom prst="roundRect">
            <a:avLst>
              <a:gd name="adj" fmla="val 9790"/>
            </a:avLst>
          </a:prstGeom>
          <a:solidFill>
            <a:srgbClr val="F2FEDE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2DBF20-62F8-9657-4C7F-D6459B70B795}"/>
              </a:ext>
            </a:extLst>
          </p:cNvPr>
          <p:cNvSpPr/>
          <p:nvPr/>
        </p:nvSpPr>
        <p:spPr>
          <a:xfrm>
            <a:off x="4612724" y="3261000"/>
            <a:ext cx="2600786" cy="2078878"/>
          </a:xfrm>
          <a:prstGeom prst="roundRect">
            <a:avLst>
              <a:gd name="adj" fmla="val 9790"/>
            </a:avLst>
          </a:prstGeom>
          <a:solidFill>
            <a:srgbClr val="DBFCA6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84B01-0B18-A2E6-1864-063B2660C491}"/>
              </a:ext>
            </a:extLst>
          </p:cNvPr>
          <p:cNvSpPr txBox="1"/>
          <p:nvPr/>
        </p:nvSpPr>
        <p:spPr>
          <a:xfrm>
            <a:off x="5302148" y="3351378"/>
            <a:ext cx="146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C - SPACE</a:t>
            </a:r>
            <a:endParaRPr lang="ko-KR" altLang="en-US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09A8B-0344-702D-6D6D-1D12AFF7597B}"/>
              </a:ext>
            </a:extLst>
          </p:cNvPr>
          <p:cNvSpPr txBox="1"/>
          <p:nvPr/>
        </p:nvSpPr>
        <p:spPr>
          <a:xfrm>
            <a:off x="1216115" y="1402967"/>
            <a:ext cx="963045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</a:t>
            </a:r>
            <a:r>
              <a:rPr lang="en-US" altLang="ko-KR" sz="2400" b="1" dirty="0">
                <a:solidFill>
                  <a:srgbClr val="48A497"/>
                </a:solidFill>
              </a:rPr>
              <a:t>ERP </a:t>
            </a:r>
            <a:r>
              <a:rPr lang="ko-KR" altLang="en-US" sz="2400" b="1" dirty="0">
                <a:solidFill>
                  <a:srgbClr val="48A497"/>
                </a:solidFill>
              </a:rPr>
              <a:t>시스템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블록체인을 기반으로 한 </a:t>
            </a:r>
            <a:r>
              <a:rPr lang="ko-KR" altLang="en-US" sz="3200" b="1" dirty="0">
                <a:solidFill>
                  <a:srgbClr val="C00000"/>
                </a:solidFill>
              </a:rPr>
              <a:t>협업 프로세스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추가</a:t>
            </a:r>
            <a:endParaRPr lang="en-US" altLang="ko-KR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AD5960-9099-3540-66B0-1FFC3715BBBE}"/>
              </a:ext>
            </a:extLst>
          </p:cNvPr>
          <p:cNvSpPr/>
          <p:nvPr/>
        </p:nvSpPr>
        <p:spPr>
          <a:xfrm>
            <a:off x="2361072" y="3297943"/>
            <a:ext cx="770191" cy="2078878"/>
          </a:xfrm>
          <a:prstGeom prst="roundRect">
            <a:avLst>
              <a:gd name="adj" fmla="val 979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307B7-E94C-DCAE-FA07-A0FD015F29B9}"/>
              </a:ext>
            </a:extLst>
          </p:cNvPr>
          <p:cNvSpPr txBox="1"/>
          <p:nvPr/>
        </p:nvSpPr>
        <p:spPr>
          <a:xfrm>
            <a:off x="2486049" y="3945960"/>
            <a:ext cx="461665" cy="7828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800" b="1" dirty="0">
                <a:latin typeface="+mj-lt"/>
              </a:rPr>
              <a:t>사  원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2BADDD7-1ECB-2602-E28F-3F0DC5E87EB1}"/>
              </a:ext>
            </a:extLst>
          </p:cNvPr>
          <p:cNvSpPr/>
          <p:nvPr/>
        </p:nvSpPr>
        <p:spPr>
          <a:xfrm>
            <a:off x="8942645" y="3279471"/>
            <a:ext cx="770191" cy="2078878"/>
          </a:xfrm>
          <a:prstGeom prst="roundRect">
            <a:avLst>
              <a:gd name="adj" fmla="val 979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F0F6E-F489-BAAA-7FB3-68B8A849EC5C}"/>
              </a:ext>
            </a:extLst>
          </p:cNvPr>
          <p:cNvSpPr txBox="1"/>
          <p:nvPr/>
        </p:nvSpPr>
        <p:spPr>
          <a:xfrm>
            <a:off x="9099660" y="3845183"/>
            <a:ext cx="461665" cy="12647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800" b="1" dirty="0">
                <a:latin typeface="+mj-lt"/>
              </a:rPr>
              <a:t>타 부 서 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9E8AF4-4DE8-C2A2-CB3D-0F78241539DE}"/>
              </a:ext>
            </a:extLst>
          </p:cNvPr>
          <p:cNvCxnSpPr>
            <a:cxnSpLocks/>
          </p:cNvCxnSpPr>
          <p:nvPr/>
        </p:nvCxnSpPr>
        <p:spPr>
          <a:xfrm flipH="1">
            <a:off x="7455590" y="3536044"/>
            <a:ext cx="1071418" cy="0"/>
          </a:xfrm>
          <a:prstGeom prst="straightConnector1">
            <a:avLst/>
          </a:prstGeom>
          <a:ln w="38100">
            <a:solidFill>
              <a:srgbClr val="88B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588BEF-B7DA-4A80-0683-640D582AF1A0}"/>
              </a:ext>
            </a:extLst>
          </p:cNvPr>
          <p:cNvSpPr txBox="1"/>
          <p:nvPr/>
        </p:nvSpPr>
        <p:spPr>
          <a:xfrm>
            <a:off x="7319815" y="3610134"/>
            <a:ext cx="165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1. </a:t>
            </a:r>
            <a:r>
              <a:rPr lang="ko-KR" altLang="en-US" sz="1200" b="1" dirty="0">
                <a:latin typeface="+mj-lt"/>
              </a:rPr>
              <a:t>부서 협업 요청</a:t>
            </a:r>
            <a:endParaRPr lang="en-US" altLang="ko-KR" sz="1200" b="1" dirty="0">
              <a:latin typeface="+mj-lt"/>
            </a:endParaRPr>
          </a:p>
          <a:p>
            <a:r>
              <a:rPr lang="en-US" altLang="ko-KR" sz="1200" b="1" dirty="0">
                <a:latin typeface="+mj-lt"/>
              </a:rPr>
              <a:t>3. </a:t>
            </a:r>
            <a:r>
              <a:rPr lang="ko-KR" altLang="en-US" sz="1200" b="1" dirty="0">
                <a:latin typeface="+mj-lt"/>
              </a:rPr>
              <a:t>참여 보상 납부</a:t>
            </a:r>
            <a:endParaRPr lang="en-US" altLang="ko-KR" sz="1200" b="1" dirty="0">
              <a:latin typeface="+mj-lt"/>
            </a:endParaRPr>
          </a:p>
          <a:p>
            <a:r>
              <a:rPr lang="en-US" altLang="ko-KR" sz="1200" b="1" dirty="0">
                <a:latin typeface="+mj-lt"/>
              </a:rPr>
              <a:t>7. </a:t>
            </a:r>
            <a:r>
              <a:rPr lang="ko-KR" altLang="en-US" sz="1200" b="1" dirty="0">
                <a:latin typeface="+mj-lt"/>
              </a:rPr>
              <a:t>기여도 보상 납부</a:t>
            </a:r>
            <a:endParaRPr lang="en-US" altLang="ko-KR" sz="1200" b="1" dirty="0">
              <a:latin typeface="+mj-lt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5D9309-DDA1-151B-EAE2-F68B26EFDF6E}"/>
              </a:ext>
            </a:extLst>
          </p:cNvPr>
          <p:cNvCxnSpPr>
            <a:cxnSpLocks/>
          </p:cNvCxnSpPr>
          <p:nvPr/>
        </p:nvCxnSpPr>
        <p:spPr>
          <a:xfrm>
            <a:off x="3403729" y="3536044"/>
            <a:ext cx="991041" cy="0"/>
          </a:xfrm>
          <a:prstGeom prst="straightConnector1">
            <a:avLst/>
          </a:prstGeom>
          <a:ln w="38100">
            <a:solidFill>
              <a:srgbClr val="88B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4868A6-5DD7-DE40-1B90-9FD66434632E}"/>
              </a:ext>
            </a:extLst>
          </p:cNvPr>
          <p:cNvSpPr txBox="1"/>
          <p:nvPr/>
        </p:nvSpPr>
        <p:spPr>
          <a:xfrm>
            <a:off x="3185390" y="3646865"/>
            <a:ext cx="154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2. </a:t>
            </a:r>
            <a:r>
              <a:rPr lang="ko-KR" altLang="en-US" sz="1200" b="1" dirty="0">
                <a:latin typeface="+mj-lt"/>
              </a:rPr>
              <a:t>부서 협업 신청</a:t>
            </a:r>
            <a:endParaRPr lang="en-US" altLang="ko-KR" sz="1200" b="1" dirty="0">
              <a:latin typeface="+mj-lt"/>
            </a:endParaRPr>
          </a:p>
          <a:p>
            <a:r>
              <a:rPr lang="en-US" altLang="ko-KR" sz="1200" b="1" dirty="0">
                <a:latin typeface="+mj-lt"/>
              </a:rPr>
              <a:t>9. </a:t>
            </a:r>
            <a:r>
              <a:rPr lang="ko-KR" altLang="en-US" sz="1200" b="1" dirty="0">
                <a:latin typeface="+mj-lt"/>
              </a:rPr>
              <a:t>협업  피드백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D4D178-9CE4-60BC-FF0B-2896078F7153}"/>
              </a:ext>
            </a:extLst>
          </p:cNvPr>
          <p:cNvCxnSpPr>
            <a:cxnSpLocks/>
          </p:cNvCxnSpPr>
          <p:nvPr/>
        </p:nvCxnSpPr>
        <p:spPr>
          <a:xfrm flipH="1">
            <a:off x="3391109" y="4740384"/>
            <a:ext cx="1071418" cy="0"/>
          </a:xfrm>
          <a:prstGeom prst="straightConnector1">
            <a:avLst/>
          </a:prstGeom>
          <a:ln w="38100">
            <a:solidFill>
              <a:srgbClr val="88B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93F66-A6A1-85EA-C791-F80B6A3C6262}"/>
              </a:ext>
            </a:extLst>
          </p:cNvPr>
          <p:cNvSpPr txBox="1"/>
          <p:nvPr/>
        </p:nvSpPr>
        <p:spPr>
          <a:xfrm>
            <a:off x="3165932" y="4810492"/>
            <a:ext cx="154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4. </a:t>
            </a:r>
            <a:r>
              <a:rPr lang="ko-KR" altLang="en-US" sz="1200" b="1" dirty="0">
                <a:latin typeface="+mj-lt"/>
              </a:rPr>
              <a:t>참여 보상 획득</a:t>
            </a:r>
            <a:endParaRPr lang="en-US" altLang="ko-KR" sz="1200" b="1" dirty="0">
              <a:latin typeface="+mj-lt"/>
            </a:endParaRPr>
          </a:p>
          <a:p>
            <a:r>
              <a:rPr lang="en-US" altLang="ko-KR" sz="1200" b="1" dirty="0">
                <a:latin typeface="+mj-lt"/>
              </a:rPr>
              <a:t>8. </a:t>
            </a:r>
            <a:r>
              <a:rPr lang="ko-KR" altLang="en-US" sz="1200" b="1" dirty="0">
                <a:latin typeface="+mj-lt"/>
              </a:rPr>
              <a:t>기여도 보상 획득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86EB85B-FD00-71F9-A40E-14CD977FF322}"/>
              </a:ext>
            </a:extLst>
          </p:cNvPr>
          <p:cNvCxnSpPr>
            <a:cxnSpLocks/>
          </p:cNvCxnSpPr>
          <p:nvPr/>
        </p:nvCxnSpPr>
        <p:spPr>
          <a:xfrm>
            <a:off x="7516101" y="4719495"/>
            <a:ext cx="991041" cy="0"/>
          </a:xfrm>
          <a:prstGeom prst="straightConnector1">
            <a:avLst/>
          </a:prstGeom>
          <a:ln w="38100">
            <a:solidFill>
              <a:srgbClr val="88B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U자형 21">
            <a:extLst>
              <a:ext uri="{FF2B5EF4-FFF2-40B4-BE49-F238E27FC236}">
                <a16:creationId xmlns:a16="http://schemas.microsoft.com/office/drawing/2014/main" id="{DE34219B-3EA9-FD4D-4952-CC7E5B98D335}"/>
              </a:ext>
            </a:extLst>
          </p:cNvPr>
          <p:cNvSpPr/>
          <p:nvPr/>
        </p:nvSpPr>
        <p:spPr>
          <a:xfrm>
            <a:off x="2675903" y="2917393"/>
            <a:ext cx="6710885" cy="276998"/>
          </a:xfrm>
          <a:prstGeom prst="uturnArrow">
            <a:avLst>
              <a:gd name="adj1" fmla="val 18331"/>
              <a:gd name="adj2" fmla="val 25000"/>
              <a:gd name="adj3" fmla="val 22696"/>
              <a:gd name="adj4" fmla="val 70717"/>
              <a:gd name="adj5" fmla="val 93413"/>
            </a:avLst>
          </a:prstGeom>
          <a:solidFill>
            <a:srgbClr val="48A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381993-CEFA-3B26-10BA-82E817E9A0D5}"/>
              </a:ext>
            </a:extLst>
          </p:cNvPr>
          <p:cNvSpPr txBox="1"/>
          <p:nvPr/>
        </p:nvSpPr>
        <p:spPr>
          <a:xfrm>
            <a:off x="5420656" y="2518793"/>
            <a:ext cx="1462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5. </a:t>
            </a:r>
            <a:r>
              <a:rPr lang="ko-KR" altLang="en-US" sz="1200" b="1" dirty="0">
                <a:latin typeface="+mj-lt"/>
              </a:rPr>
              <a:t>부서 협업 도움</a:t>
            </a:r>
          </a:p>
        </p:txBody>
      </p:sp>
      <p:sp>
        <p:nvSpPr>
          <p:cNvPr id="24" name="화살표: U자형 23">
            <a:extLst>
              <a:ext uri="{FF2B5EF4-FFF2-40B4-BE49-F238E27FC236}">
                <a16:creationId xmlns:a16="http://schemas.microsoft.com/office/drawing/2014/main" id="{F49A14D4-8EBE-3B57-BBDD-2917CB14C974}"/>
              </a:ext>
            </a:extLst>
          </p:cNvPr>
          <p:cNvSpPr/>
          <p:nvPr/>
        </p:nvSpPr>
        <p:spPr>
          <a:xfrm rot="10800000">
            <a:off x="2675902" y="5508338"/>
            <a:ext cx="6710885" cy="276998"/>
          </a:xfrm>
          <a:prstGeom prst="uturnArrow">
            <a:avLst>
              <a:gd name="adj1" fmla="val 18331"/>
              <a:gd name="adj2" fmla="val 25000"/>
              <a:gd name="adj3" fmla="val 22696"/>
              <a:gd name="adj4" fmla="val 70717"/>
              <a:gd name="adj5" fmla="val 93413"/>
            </a:avLst>
          </a:prstGeom>
          <a:solidFill>
            <a:srgbClr val="48A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D60D04-5D9B-793C-CD02-59CA687B7ACD}"/>
              </a:ext>
            </a:extLst>
          </p:cNvPr>
          <p:cNvSpPr txBox="1"/>
          <p:nvPr/>
        </p:nvSpPr>
        <p:spPr>
          <a:xfrm>
            <a:off x="7443955" y="4856725"/>
            <a:ext cx="1462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6. </a:t>
            </a:r>
            <a:r>
              <a:rPr lang="ko-KR" altLang="en-US" sz="1200" b="1" dirty="0">
                <a:latin typeface="+mj-lt"/>
              </a:rPr>
              <a:t>기여도 평가</a:t>
            </a:r>
            <a:endParaRPr lang="en-US" altLang="ko-KR" sz="1200" b="1" dirty="0">
              <a:latin typeface="+mj-lt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EDCAC0B-908B-B749-D80E-086F28F3F4A9}"/>
              </a:ext>
            </a:extLst>
          </p:cNvPr>
          <p:cNvSpPr/>
          <p:nvPr/>
        </p:nvSpPr>
        <p:spPr>
          <a:xfrm>
            <a:off x="4843788" y="3720710"/>
            <a:ext cx="2144981" cy="1449233"/>
          </a:xfrm>
          <a:prstGeom prst="roundRect">
            <a:avLst>
              <a:gd name="adj" fmla="val 9790"/>
            </a:avLst>
          </a:pr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8C0FB-C7BE-457D-5117-F42B23CA8399}"/>
              </a:ext>
            </a:extLst>
          </p:cNvPr>
          <p:cNvSpPr txBox="1"/>
          <p:nvPr/>
        </p:nvSpPr>
        <p:spPr>
          <a:xfrm>
            <a:off x="4922137" y="3841869"/>
            <a:ext cx="2144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&gt; </a:t>
            </a:r>
            <a:r>
              <a:rPr lang="ko-KR" altLang="en-US" sz="1200" b="1" dirty="0">
                <a:latin typeface="+mj-lt"/>
              </a:rPr>
              <a:t>부서</a:t>
            </a:r>
            <a:r>
              <a:rPr lang="en-US" altLang="ko-KR" sz="1200" b="1" dirty="0">
                <a:latin typeface="+mj-lt"/>
              </a:rPr>
              <a:t>/</a:t>
            </a:r>
            <a:r>
              <a:rPr lang="ko-KR" altLang="en-US" sz="1200" b="1" dirty="0">
                <a:latin typeface="+mj-lt"/>
              </a:rPr>
              <a:t>팀 별 </a:t>
            </a:r>
            <a:r>
              <a:rPr lang="ko-KR" altLang="en-US" sz="1200" b="1" dirty="0">
                <a:solidFill>
                  <a:srgbClr val="C00000"/>
                </a:solidFill>
                <a:latin typeface="+mj-lt"/>
              </a:rPr>
              <a:t>업무 공유</a:t>
            </a:r>
            <a:endParaRPr lang="en-US" altLang="ko-KR" sz="1200" b="1" dirty="0">
              <a:solidFill>
                <a:srgbClr val="C00000"/>
              </a:solidFill>
              <a:latin typeface="+mj-lt"/>
            </a:endParaRPr>
          </a:p>
          <a:p>
            <a:r>
              <a:rPr lang="en-US" altLang="ko-KR" sz="1200" b="1" dirty="0">
                <a:latin typeface="+mj-lt"/>
              </a:rPr>
              <a:t>&gt; </a:t>
            </a:r>
            <a:r>
              <a:rPr lang="ko-KR" altLang="en-US" sz="1200" b="1" dirty="0">
                <a:latin typeface="+mj-lt"/>
              </a:rPr>
              <a:t>기여도에 따른 </a:t>
            </a:r>
            <a:r>
              <a:rPr lang="ko-KR" altLang="en-US" sz="1200" b="1" dirty="0">
                <a:solidFill>
                  <a:srgbClr val="C00000"/>
                </a:solidFill>
                <a:latin typeface="+mj-lt"/>
              </a:rPr>
              <a:t>보상 제공</a:t>
            </a:r>
            <a:endParaRPr lang="en-US" altLang="ko-KR" sz="1200" b="1" dirty="0">
              <a:solidFill>
                <a:srgbClr val="C00000"/>
              </a:solidFill>
              <a:latin typeface="+mj-lt"/>
            </a:endParaRPr>
          </a:p>
          <a:p>
            <a:r>
              <a:rPr lang="en-US" altLang="ko-KR" sz="1200" b="1" dirty="0">
                <a:latin typeface="+mj-lt"/>
              </a:rPr>
              <a:t>&gt; </a:t>
            </a:r>
            <a:r>
              <a:rPr lang="ko-KR" altLang="en-US" sz="1200" b="1" dirty="0">
                <a:latin typeface="+mj-lt"/>
              </a:rPr>
              <a:t>보상을 기반으로 한 </a:t>
            </a:r>
            <a:r>
              <a:rPr lang="ko-KR" altLang="en-US" sz="1200" b="1" dirty="0">
                <a:solidFill>
                  <a:srgbClr val="C00000"/>
                </a:solidFill>
                <a:latin typeface="+mj-lt"/>
              </a:rPr>
              <a:t>인사제도</a:t>
            </a:r>
            <a:r>
              <a:rPr lang="en-US" altLang="ko-KR" sz="1200" b="1" dirty="0">
                <a:solidFill>
                  <a:srgbClr val="C00000"/>
                </a:solidFill>
                <a:latin typeface="+mj-lt"/>
              </a:rPr>
              <a:t>/</a:t>
            </a:r>
            <a:r>
              <a:rPr lang="ko-KR" altLang="en-US" sz="1200" b="1" dirty="0">
                <a:solidFill>
                  <a:srgbClr val="C00000"/>
                </a:solidFill>
                <a:latin typeface="+mj-lt"/>
              </a:rPr>
              <a:t>인센티브</a:t>
            </a:r>
            <a:endParaRPr lang="en-US" altLang="ko-KR" sz="12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B77992-AC87-3A9C-3572-4A272ECA2867}"/>
              </a:ext>
            </a:extLst>
          </p:cNvPr>
          <p:cNvSpPr txBox="1"/>
          <p:nvPr/>
        </p:nvSpPr>
        <p:spPr>
          <a:xfrm>
            <a:off x="5046122" y="4792508"/>
            <a:ext cx="183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B050"/>
                </a:solidFill>
                <a:latin typeface="+mj-lt"/>
              </a:rPr>
              <a:t>하나의 목표를 지향</a:t>
            </a:r>
            <a:endParaRPr lang="en-US" altLang="ko-KR" sz="1400" b="1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278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8913929-1AAD-9F82-FB86-B8F936B7ACCF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6A48E0-A614-F1E2-38F3-377C3EBA29E9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89ABE-5A8D-A7C3-6053-9D07F0E8A4DD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2D8ED-0651-DBD1-50F6-4499DA700BE3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4402A5-F524-B7D3-41BE-87CFBCF550C0}"/>
              </a:ext>
            </a:extLst>
          </p:cNvPr>
          <p:cNvSpPr/>
          <p:nvPr/>
        </p:nvSpPr>
        <p:spPr>
          <a:xfrm>
            <a:off x="1233182" y="1348509"/>
            <a:ext cx="9798341" cy="4768804"/>
          </a:xfrm>
          <a:prstGeom prst="roundRect">
            <a:avLst>
              <a:gd name="adj" fmla="val 9790"/>
            </a:avLst>
          </a:prstGeom>
          <a:solidFill>
            <a:srgbClr val="F7FAFF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pic>
        <p:nvPicPr>
          <p:cNvPr id="6" name="Picture 2" descr="server Icon">
            <a:extLst>
              <a:ext uri="{FF2B5EF4-FFF2-40B4-BE49-F238E27FC236}">
                <a16:creationId xmlns:a16="http://schemas.microsoft.com/office/drawing/2014/main" id="{77992D8D-19E9-1B9E-4EFD-5A7392231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82" y="4628993"/>
            <a:ext cx="1426511" cy="139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buntu Logo PNG Vector (SVG) Free Download">
            <a:extLst>
              <a:ext uri="{FF2B5EF4-FFF2-40B4-BE49-F238E27FC236}">
                <a16:creationId xmlns:a16="http://schemas.microsoft.com/office/drawing/2014/main" id="{B6EA5188-E466-227B-C91F-CBAD55884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56" y="3701089"/>
            <a:ext cx="762964" cy="61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5E380CD-A2D4-BFE4-ADC0-61ACA82D7C73}"/>
              </a:ext>
            </a:extLst>
          </p:cNvPr>
          <p:cNvSpPr/>
          <p:nvPr/>
        </p:nvSpPr>
        <p:spPr>
          <a:xfrm>
            <a:off x="3236515" y="1820412"/>
            <a:ext cx="2098883" cy="3304434"/>
          </a:xfrm>
          <a:prstGeom prst="roundRect">
            <a:avLst>
              <a:gd name="adj" fmla="val 9790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FAB9E-4183-A187-F350-838D67B5D364}"/>
              </a:ext>
            </a:extLst>
          </p:cNvPr>
          <p:cNvSpPr txBox="1"/>
          <p:nvPr/>
        </p:nvSpPr>
        <p:spPr>
          <a:xfrm>
            <a:off x="3698271" y="1429583"/>
            <a:ext cx="12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Blockchain</a:t>
            </a:r>
            <a:endParaRPr lang="ko-KR" altLang="en-US" b="1" dirty="0">
              <a:latin typeface="+mj-lt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4EF287D-8D9D-BBB7-226E-FACA3A5EDEA9}"/>
              </a:ext>
            </a:extLst>
          </p:cNvPr>
          <p:cNvSpPr/>
          <p:nvPr/>
        </p:nvSpPr>
        <p:spPr>
          <a:xfrm>
            <a:off x="5750846" y="1828210"/>
            <a:ext cx="2098883" cy="3304434"/>
          </a:xfrm>
          <a:prstGeom prst="roundRect">
            <a:avLst>
              <a:gd name="adj" fmla="val 9790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77AA-13D1-67B5-4590-55AB72BD78B8}"/>
              </a:ext>
            </a:extLst>
          </p:cNvPr>
          <p:cNvSpPr txBox="1"/>
          <p:nvPr/>
        </p:nvSpPr>
        <p:spPr>
          <a:xfrm>
            <a:off x="6212602" y="1437381"/>
            <a:ext cx="12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Back-end</a:t>
            </a:r>
            <a:endParaRPr lang="ko-KR" altLang="en-US" b="1" dirty="0">
              <a:latin typeface="+mj-lt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4C121B-CC03-B78A-A65A-64890AE22509}"/>
              </a:ext>
            </a:extLst>
          </p:cNvPr>
          <p:cNvSpPr/>
          <p:nvPr/>
        </p:nvSpPr>
        <p:spPr>
          <a:xfrm>
            <a:off x="8294863" y="1828210"/>
            <a:ext cx="2098883" cy="3304434"/>
          </a:xfrm>
          <a:prstGeom prst="roundRect">
            <a:avLst>
              <a:gd name="adj" fmla="val 9790"/>
            </a:avLst>
          </a:prstGeom>
          <a:solidFill>
            <a:schemeClr val="bg1"/>
          </a:solidFill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EA96-A859-5E13-33C6-D6CEAD91CD33}"/>
              </a:ext>
            </a:extLst>
          </p:cNvPr>
          <p:cNvSpPr txBox="1"/>
          <p:nvPr/>
        </p:nvSpPr>
        <p:spPr>
          <a:xfrm>
            <a:off x="8756619" y="1437381"/>
            <a:ext cx="12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Front-end</a:t>
            </a:r>
            <a:endParaRPr lang="ko-KR" altLang="en-US" b="1" dirty="0">
              <a:latin typeface="+mj-lt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D4E61DB-9EB6-5F11-4072-BCBEC92E10B8}"/>
              </a:ext>
            </a:extLst>
          </p:cNvPr>
          <p:cNvSpPr/>
          <p:nvPr/>
        </p:nvSpPr>
        <p:spPr>
          <a:xfrm>
            <a:off x="3189933" y="5270064"/>
            <a:ext cx="7220710" cy="6716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pic>
        <p:nvPicPr>
          <p:cNvPr id="23" name="Picture 12" descr="Git 이란?">
            <a:extLst>
              <a:ext uri="{FF2B5EF4-FFF2-40B4-BE49-F238E27FC236}">
                <a16:creationId xmlns:a16="http://schemas.microsoft.com/office/drawing/2014/main" id="{6E7516D6-656E-2689-0A4B-CBAD71AB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279" y="5352768"/>
            <a:ext cx="597693" cy="52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Flutter - 가장 빠른 아름다운 네이티브 앱">
            <a:extLst>
              <a:ext uri="{FF2B5EF4-FFF2-40B4-BE49-F238E27FC236}">
                <a16:creationId xmlns:a16="http://schemas.microsoft.com/office/drawing/2014/main" id="{1364E22F-881B-32AC-17EA-0E2F6AB59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975" y="1777678"/>
            <a:ext cx="1903094" cy="93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1CA83740-7AD2-E7B3-58FF-22FA75D6B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630" y="2454928"/>
            <a:ext cx="1325274" cy="66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BC66FD5-BE56-CE92-2783-9123C96B576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91" y="1905316"/>
            <a:ext cx="2112350" cy="21123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C869A4-DE78-00A9-40BB-2B61B85AAA6C}"/>
              </a:ext>
            </a:extLst>
          </p:cNvPr>
          <p:cNvSpPr txBox="1"/>
          <p:nvPr/>
        </p:nvSpPr>
        <p:spPr>
          <a:xfrm>
            <a:off x="1595769" y="1563553"/>
            <a:ext cx="1215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</a:rPr>
              <a:t>Server</a:t>
            </a:r>
            <a:endParaRPr lang="ko-KR" altLang="en-US" sz="2400" b="1" dirty="0">
              <a:latin typeface="+mj-lt"/>
            </a:endParaRPr>
          </a:p>
        </p:txBody>
      </p:sp>
      <p:pic>
        <p:nvPicPr>
          <p:cNvPr id="28" name="Picture 8" descr="도커 컴포즈 기초 및 문법">
            <a:extLst>
              <a:ext uri="{FF2B5EF4-FFF2-40B4-BE49-F238E27FC236}">
                <a16:creationId xmlns:a16="http://schemas.microsoft.com/office/drawing/2014/main" id="{136BB4C9-09DC-8CBB-4134-446C1352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38" y="5268161"/>
            <a:ext cx="1480921" cy="67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Docker Logo, symbol, meaning, history, PNG, brand">
            <a:extLst>
              <a:ext uri="{FF2B5EF4-FFF2-40B4-BE49-F238E27FC236}">
                <a16:creationId xmlns:a16="http://schemas.microsoft.com/office/drawing/2014/main" id="{3B878554-AC8A-C726-3BBA-29905186F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76" y="5157409"/>
            <a:ext cx="1743025" cy="9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Zeplin Logo PNG Vector (SVG) Free Download">
            <a:extLst>
              <a:ext uri="{FF2B5EF4-FFF2-40B4-BE49-F238E27FC236}">
                <a16:creationId xmlns:a16="http://schemas.microsoft.com/office/drawing/2014/main" id="{59658D26-8033-FE11-DCB9-13F07CCC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494" y="4556751"/>
            <a:ext cx="1488591" cy="44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9D4EAFB-8DF1-9CC1-CF72-C5B41A96377E}"/>
              </a:ext>
            </a:extLst>
          </p:cNvPr>
          <p:cNvCxnSpPr>
            <a:cxnSpLocks/>
          </p:cNvCxnSpPr>
          <p:nvPr/>
        </p:nvCxnSpPr>
        <p:spPr>
          <a:xfrm>
            <a:off x="8628979" y="3763515"/>
            <a:ext cx="145962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6" descr="Figma 웹, 앱 디자인을 위한 기초">
            <a:extLst>
              <a:ext uri="{FF2B5EF4-FFF2-40B4-BE49-F238E27FC236}">
                <a16:creationId xmlns:a16="http://schemas.microsoft.com/office/drawing/2014/main" id="{A3EE71B7-9C06-384F-2EE3-BAA92E1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924" y="3904006"/>
            <a:ext cx="1181730" cy="59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1FE11C4C-85B5-F774-2C4F-98E6308E8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63" y="1930730"/>
            <a:ext cx="1259311" cy="62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8" descr="MariaDB Foundation - MariaDB.org">
            <a:extLst>
              <a:ext uri="{FF2B5EF4-FFF2-40B4-BE49-F238E27FC236}">
                <a16:creationId xmlns:a16="http://schemas.microsoft.com/office/drawing/2014/main" id="{C4204DE9-C850-39E9-A758-4A7D9410C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459" y="4435301"/>
            <a:ext cx="1814513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3F3D23F-370F-DC5E-264B-EB5D414170B7}"/>
              </a:ext>
            </a:extLst>
          </p:cNvPr>
          <p:cNvCxnSpPr>
            <a:cxnSpLocks/>
          </p:cNvCxnSpPr>
          <p:nvPr/>
        </p:nvCxnSpPr>
        <p:spPr>
          <a:xfrm>
            <a:off x="3581419" y="4179380"/>
            <a:ext cx="140907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0" descr="OnAD 기술블로그|Express.js로 서버개발을 익스프레스 태워뿌자!">
            <a:extLst>
              <a:ext uri="{FF2B5EF4-FFF2-40B4-BE49-F238E27FC236}">
                <a16:creationId xmlns:a16="http://schemas.microsoft.com/office/drawing/2014/main" id="{3E3A131F-4E49-473B-D3FB-334B0B4B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802" y="2771621"/>
            <a:ext cx="1352550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60221C4-BD10-3B11-DED1-C89FC3A15086}"/>
              </a:ext>
            </a:extLst>
          </p:cNvPr>
          <p:cNvCxnSpPr>
            <a:cxnSpLocks/>
          </p:cNvCxnSpPr>
          <p:nvPr/>
        </p:nvCxnSpPr>
        <p:spPr>
          <a:xfrm>
            <a:off x="6110802" y="2711383"/>
            <a:ext cx="140907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4" descr="Download Nginx Logo PNG and Vector (PDF, SVG, Ai, EPS) Free">
            <a:extLst>
              <a:ext uri="{FF2B5EF4-FFF2-40B4-BE49-F238E27FC236}">
                <a16:creationId xmlns:a16="http://schemas.microsoft.com/office/drawing/2014/main" id="{DE4436BA-F334-DAAC-9A50-29ED66B48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213" y="3303238"/>
            <a:ext cx="1195727" cy="79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6" descr="Hyperledger Fabric v1.1 Released! – Hyperledger Foundation">
            <a:extLst>
              <a:ext uri="{FF2B5EF4-FFF2-40B4-BE49-F238E27FC236}">
                <a16:creationId xmlns:a16="http://schemas.microsoft.com/office/drawing/2014/main" id="{5945497C-7B92-AE8D-D571-6A1EB451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66" y="2077250"/>
            <a:ext cx="1739365" cy="48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8" descr="What is CouchDB? - DevOpsSchool.com">
            <a:extLst>
              <a:ext uri="{FF2B5EF4-FFF2-40B4-BE49-F238E27FC236}">
                <a16:creationId xmlns:a16="http://schemas.microsoft.com/office/drawing/2014/main" id="{6AEA561C-A1BE-835B-E349-9D9738E0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331" y="2654713"/>
            <a:ext cx="2169428" cy="111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0" descr="Go 언어 소개">
            <a:extLst>
              <a:ext uri="{FF2B5EF4-FFF2-40B4-BE49-F238E27FC236}">
                <a16:creationId xmlns:a16="http://schemas.microsoft.com/office/drawing/2014/main" id="{31AD216D-7C10-1F60-D995-6D788100E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screen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448" y="4294677"/>
            <a:ext cx="1573379" cy="69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233B1A-24BD-7FDC-0188-A666DB8205EA}"/>
              </a:ext>
            </a:extLst>
          </p:cNvPr>
          <p:cNvCxnSpPr>
            <a:cxnSpLocks/>
          </p:cNvCxnSpPr>
          <p:nvPr/>
        </p:nvCxnSpPr>
        <p:spPr>
          <a:xfrm>
            <a:off x="3581669" y="2808133"/>
            <a:ext cx="140907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32" descr="Building a Blockchain with Go - Persistence and Command Line - Part 3 —  Steemit">
            <a:extLst>
              <a:ext uri="{FF2B5EF4-FFF2-40B4-BE49-F238E27FC236}">
                <a16:creationId xmlns:a16="http://schemas.microsoft.com/office/drawing/2014/main" id="{DE93627A-D442-D6FA-7BBD-4CBB0A411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96" y="3447799"/>
            <a:ext cx="1295299" cy="53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플러터2.0, 간단한 dart 언어 정리 [2] | DataCrew">
            <a:extLst>
              <a:ext uri="{FF2B5EF4-FFF2-40B4-BE49-F238E27FC236}">
                <a16:creationId xmlns:a16="http://schemas.microsoft.com/office/drawing/2014/main" id="{1C8ACDA4-B3C1-2888-016C-E38F3B66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279" y="3080825"/>
            <a:ext cx="1088050" cy="6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67ADF89-B9B4-AA36-DA3C-B7F5B278E91F}"/>
              </a:ext>
            </a:extLst>
          </p:cNvPr>
          <p:cNvCxnSpPr>
            <a:cxnSpLocks/>
          </p:cNvCxnSpPr>
          <p:nvPr/>
        </p:nvCxnSpPr>
        <p:spPr>
          <a:xfrm>
            <a:off x="6132352" y="4199438"/>
            <a:ext cx="140907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828</Words>
  <Application>Microsoft Office PowerPoint</Application>
  <PresentationFormat>와이드스크린</PresentationFormat>
  <Paragraphs>229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LGSmart</vt:lpstr>
      <vt:lpstr>Noto Sans KR</vt:lpstr>
      <vt:lpstr>Pretendard</vt:lpstr>
      <vt:lpstr>Pretendard ExtraBold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엄효은</cp:lastModifiedBy>
  <cp:revision>142</cp:revision>
  <dcterms:created xsi:type="dcterms:W3CDTF">2022-07-11T04:17:28Z</dcterms:created>
  <dcterms:modified xsi:type="dcterms:W3CDTF">2022-11-30T07:26:20Z</dcterms:modified>
</cp:coreProperties>
</file>