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Economica"/>
      <p:regular r:id="rId45"/>
      <p:bold r:id="rId46"/>
      <p:italic r:id="rId47"/>
      <p:boldItalic r:id="rId48"/>
    </p:embeddedFont>
    <p:embeddedFont>
      <p:font typeface="Open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35">
          <p15:clr>
            <a:srgbClr val="A4A3A4"/>
          </p15:clr>
        </p15:guide>
        <p15:guide id="3" orient="horz" pos="101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35"/>
        <p:guide pos="101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Economica-bold.fntdata"/><Relationship Id="rId45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Economica-boldItalic.fntdata"/><Relationship Id="rId47" Type="http://schemas.openxmlformats.org/officeDocument/2006/relationships/font" Target="fonts/Economica-italic.fntdata"/><Relationship Id="rId49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italic.fntdata"/><Relationship Id="rId50" Type="http://schemas.openxmlformats.org/officeDocument/2006/relationships/font" Target="fonts/OpenSans-bold.fntdata"/><Relationship Id="rId52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63af5a033_6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63af5a033_6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63af5a033_6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63af5a033_6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63af5a033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63af5a033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63af5a033_6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63af5a033_6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63af5a033_6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63af5a033_6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63af5a033_6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63af5a033_6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63af5a033_6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63af5a033_6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63af5a033_6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63af5a033_6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63af5a033_6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63af5a033_6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63af5a033_6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63af5a033_6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63af5a033_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63af5a033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63af5a03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63af5a03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63af5a033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63af5a033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63af5a033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63af5a033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63af5a033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63af5a033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063af5a033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063af5a033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- 교사 선택 시 교사 정보를 출력하는 SQL문입니다.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63af5a033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063af5a033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- 교사 선택 시 교사 정보를 출력하는 SQL문입니다.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63af5a033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063af5a033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- 교사 선택 시 교사 정보를 출력하는 SQL문입니다.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63af5a033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063af5a033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- 교사 선택 시 교사 정보를 출력하는 SQL문입니다.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63af5a033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63af5a033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- 교사 선택 시 교사 정보를 출력하는 SQL문입니다.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063af5a033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063af5a033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- 교사 선택 시 교사 정보를 출력하는 SQL문입니다.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63af5a033_3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63af5a033_3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063af5a033_2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063af5a033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- 교사 선택 시 교사 정보를 출력하는 SQL문입니다.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063af5a033_7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063af5a033_7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063af5a033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063af5a033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63af5a033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63af5a033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063af5a033_3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063af5a033_3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063af5a033_6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063af5a033_6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063af5a033_3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063af5a033_3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063af5a033_3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063af5a033_3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063af5a033_6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063af5a033_6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063af5a033_6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063af5a033_6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주제 소개  : 처음 발표다 생각하고 발표하기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63af5a033_6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63af5a033_6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63af5a033_6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63af5a033_6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3af5a033_6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63af5a033_6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63af5a033_6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63af5a033_6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63af5a033_6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63af5a033_6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쿼리문 별로 한 개씩 간단하게 언급.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동작 순서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63af5a033_6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63af5a033_6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3043950" y="1686575"/>
            <a:ext cx="3056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rgbClr val="575454"/>
                </a:solidFill>
              </a:rPr>
              <a:t>쌍용교육센터 </a:t>
            </a:r>
            <a:endParaRPr b="1" sz="2600">
              <a:solidFill>
                <a:srgbClr val="57545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rgbClr val="575454"/>
                </a:solidFill>
              </a:rPr>
              <a:t>관리시스템</a:t>
            </a:r>
            <a:endParaRPr b="1" sz="2600">
              <a:solidFill>
                <a:srgbClr val="575454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705075" y="2853050"/>
            <a:ext cx="3914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2조</a:t>
            </a:r>
            <a:endParaRPr b="1" sz="1500">
              <a:solidFill>
                <a:srgbClr val="57545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조장 : 김재형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조원 : 김기현</a:t>
            </a: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ko" sz="1200">
                <a:solidFill>
                  <a:srgbClr val="575454"/>
                </a:solidFill>
              </a:rPr>
              <a:t>김혜림, 오재경, 이찬우, 차세라</a:t>
            </a:r>
            <a:endParaRPr b="1" sz="12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데이터 구조  </a:t>
            </a:r>
            <a:r>
              <a:rPr b="1" lang="ko" sz="3800">
                <a:solidFill>
                  <a:srgbClr val="575454"/>
                </a:solidFill>
              </a:rPr>
              <a:t>- Sugang</a:t>
            </a:r>
            <a:endParaRPr b="1" sz="3800">
              <a:solidFill>
                <a:srgbClr val="575454"/>
              </a:solidFill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3-2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184" name="Google Shape;184;p22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22"/>
          <p:cNvSpPr/>
          <p:nvPr/>
        </p:nvSpPr>
        <p:spPr>
          <a:xfrm>
            <a:off x="525492" y="1443717"/>
            <a:ext cx="2592000" cy="28908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수강신청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⠂실기시험점수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⠂필기시험점수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⠂출결점수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⠂평가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⠂항목평가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⠂평가항목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⠂수료날짜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⠂취업자 정보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1952800" y="3902775"/>
            <a:ext cx="1529100" cy="323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FFFF"/>
                </a:solidFill>
              </a:rPr>
              <a:t>구성 테이블</a:t>
            </a:r>
            <a:endParaRPr b="1" sz="1500">
              <a:solidFill>
                <a:srgbClr val="FFFFFF"/>
              </a:solidFill>
            </a:endParaRPr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300" y="1102075"/>
            <a:ext cx="5063825" cy="34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데이터 구조  </a:t>
            </a:r>
            <a:r>
              <a:rPr b="1" lang="ko" sz="3800">
                <a:solidFill>
                  <a:srgbClr val="575454"/>
                </a:solidFill>
              </a:rPr>
              <a:t>- Member</a:t>
            </a:r>
            <a:endParaRPr b="1" sz="3800">
              <a:solidFill>
                <a:srgbClr val="575454"/>
              </a:solidFill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3-3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195" name="Google Shape;195;p23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00" y="1225175"/>
            <a:ext cx="4691500" cy="34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/>
          <p:nvPr/>
        </p:nvSpPr>
        <p:spPr>
          <a:xfrm>
            <a:off x="5775700" y="1280550"/>
            <a:ext cx="2463600" cy="2741700"/>
          </a:xfrm>
          <a:prstGeom prst="rect">
            <a:avLst/>
          </a:prstGeom>
          <a:solidFill>
            <a:srgbClr val="C5AF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회원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⠂관리자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⠂교사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⠂학생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⠂수강신청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⠂강의 가능 과목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5490000" y="1441825"/>
            <a:ext cx="1529100" cy="323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FFFF"/>
                </a:solidFill>
              </a:rPr>
              <a:t>구성 테이블</a:t>
            </a:r>
            <a:endParaRPr b="1"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데이터 구조  </a:t>
            </a:r>
            <a:r>
              <a:rPr b="1" lang="ko" sz="3800">
                <a:solidFill>
                  <a:srgbClr val="575454"/>
                </a:solidFill>
              </a:rPr>
              <a:t>- Course</a:t>
            </a:r>
            <a:endParaRPr b="1" sz="3800">
              <a:solidFill>
                <a:srgbClr val="575454"/>
              </a:solidFill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3-4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206" name="Google Shape;206;p24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97" y="1280500"/>
            <a:ext cx="4563450" cy="32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/>
          <p:nvPr/>
        </p:nvSpPr>
        <p:spPr>
          <a:xfrm>
            <a:off x="5980215" y="1142567"/>
            <a:ext cx="2592000" cy="2890800"/>
          </a:xfrm>
          <a:prstGeom prst="rect">
            <a:avLst/>
          </a:prstGeom>
          <a:solidFill>
            <a:srgbClr val="F6DD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⠂과정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⠂수강신청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⠂개설 과정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⠂강의실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⠂과목 개설 여부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⠂과목 순서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⠂중도 탈락 여부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365400" y="3749850"/>
            <a:ext cx="1529100" cy="323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FFFF"/>
                </a:solidFill>
              </a:rPr>
              <a:t>구성 테이블</a:t>
            </a:r>
            <a:endParaRPr b="1"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데이터 구조  </a:t>
            </a:r>
            <a:r>
              <a:rPr b="1" lang="ko" sz="3800">
                <a:solidFill>
                  <a:srgbClr val="575454"/>
                </a:solidFill>
              </a:rPr>
              <a:t>- Subject</a:t>
            </a:r>
            <a:endParaRPr b="1" sz="3800">
              <a:solidFill>
                <a:srgbClr val="575454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3-5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217" name="Google Shape;217;p25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075" y="1003600"/>
            <a:ext cx="5559050" cy="369144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/>
          <p:nvPr/>
        </p:nvSpPr>
        <p:spPr>
          <a:xfrm>
            <a:off x="549050" y="1202800"/>
            <a:ext cx="2639400" cy="3339300"/>
          </a:xfrm>
          <a:prstGeom prst="rect">
            <a:avLst/>
          </a:prstGeom>
          <a:solidFill>
            <a:srgbClr val="EAC6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⠂개설 과목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⠂과목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⠂교재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⠂교재 - 과목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⠂과목 순서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⠂필기시험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⠂실기시험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⠂출결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⠂배점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⠂외출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⠂수강신청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⠂교재 수령 여부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117025" y="4422450"/>
            <a:ext cx="1529100" cy="323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FFFF"/>
                </a:solidFill>
              </a:rPr>
              <a:t>구성 테이블</a:t>
            </a:r>
            <a:endParaRPr b="1"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데이터 구조 </a:t>
            </a:r>
            <a:r>
              <a:rPr b="1" lang="ko">
                <a:solidFill>
                  <a:srgbClr val="575454"/>
                </a:solidFill>
              </a:rPr>
              <a:t>- Extra</a:t>
            </a:r>
            <a:r>
              <a:rPr b="1" lang="ko">
                <a:solidFill>
                  <a:srgbClr val="575454"/>
                </a:solidFill>
              </a:rPr>
              <a:t> </a:t>
            </a:r>
            <a:endParaRPr b="1" sz="3800">
              <a:solidFill>
                <a:srgbClr val="575454"/>
              </a:solidFill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3-6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228" name="Google Shape;228;p26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000" y="1301625"/>
            <a:ext cx="2610850" cy="32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6"/>
          <p:cNvSpPr/>
          <p:nvPr/>
        </p:nvSpPr>
        <p:spPr>
          <a:xfrm>
            <a:off x="5051475" y="1518675"/>
            <a:ext cx="2463600" cy="2741700"/>
          </a:xfrm>
          <a:prstGeom prst="rect">
            <a:avLst/>
          </a:prstGeom>
          <a:solidFill>
            <a:srgbClr val="D9B29C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⠂신청자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⠂신청자 점수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⠂공휴일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6221775" y="1672025"/>
            <a:ext cx="1529100" cy="323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FFFF"/>
                </a:solidFill>
              </a:rPr>
              <a:t>구성 테이블</a:t>
            </a:r>
            <a:endParaRPr b="1" sz="1500">
              <a:solidFill>
                <a:srgbClr val="FFFFFF"/>
              </a:solidFill>
            </a:endParaRPr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375" y="1762900"/>
            <a:ext cx="1921100" cy="15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/>
          <p:nvPr/>
        </p:nvSpPr>
        <p:spPr>
          <a:xfrm>
            <a:off x="0" y="0"/>
            <a:ext cx="9144000" cy="3434400"/>
          </a:xfrm>
          <a:prstGeom prst="rect">
            <a:avLst/>
          </a:prstGeom>
          <a:solidFill>
            <a:srgbClr val="B392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184075" y="2437225"/>
            <a:ext cx="7008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500">
                <a:solidFill>
                  <a:schemeClr val="lt1"/>
                </a:solidFill>
              </a:rPr>
              <a:t>Part 4.</a:t>
            </a:r>
            <a:endParaRPr b="1" sz="6500"/>
          </a:p>
        </p:txBody>
      </p:sp>
      <p:sp>
        <p:nvSpPr>
          <p:cNvPr id="239" name="Google Shape;239;p27"/>
          <p:cNvSpPr txBox="1"/>
          <p:nvPr/>
        </p:nvSpPr>
        <p:spPr>
          <a:xfrm>
            <a:off x="184075" y="3228650"/>
            <a:ext cx="8225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500">
                <a:solidFill>
                  <a:srgbClr val="575454"/>
                </a:solidFill>
              </a:rPr>
              <a:t>업무 SQL</a:t>
            </a:r>
            <a:endParaRPr b="1" sz="65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750">
                <a:solidFill>
                  <a:srgbClr val="575454"/>
                </a:solidFill>
              </a:rPr>
              <a:t>관리자   </a:t>
            </a:r>
            <a:r>
              <a:rPr b="1" lang="ko" sz="2550">
                <a:solidFill>
                  <a:srgbClr val="575454"/>
                </a:solidFill>
              </a:rPr>
              <a:t>- 교사 선택시 교사 정보 출력</a:t>
            </a:r>
            <a:endParaRPr b="1" sz="2550">
              <a:solidFill>
                <a:srgbClr val="575454"/>
              </a:solidFill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4-1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247" name="Google Shape;247;p28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8" name="Google Shape;248;p28"/>
          <p:cNvSpPr/>
          <p:nvPr/>
        </p:nvSpPr>
        <p:spPr>
          <a:xfrm rot="483889">
            <a:off x="4049998" y="2247392"/>
            <a:ext cx="632960" cy="34802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 txBox="1"/>
          <p:nvPr>
            <p:ph idx="1" type="body"/>
          </p:nvPr>
        </p:nvSpPr>
        <p:spPr>
          <a:xfrm>
            <a:off x="65825" y="1017600"/>
            <a:ext cx="4638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create or replace view vwChoiceTeacher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tt.teacherseq as "강사번호",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tsb.subjectname as "개설과목명",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tos.startdate || ' ~ ' || tos.enddate as "과목기간",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tc.coursename as "개설과정명",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toc.startdate || ' ~ ' || toc.enddate as "과정기간",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tb.bookname as "교재명",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tcr.classroomname as "강의실",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(case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when sysdate between toc.startdate and toc.enddate then '강의중'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when sysdate &gt; toc.enddate then '강의종료'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when sysdate &lt; toc.startdate then '강의예정'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end) as "강의상태"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 txBox="1"/>
          <p:nvPr>
            <p:ph idx="1" type="body"/>
          </p:nvPr>
        </p:nvSpPr>
        <p:spPr>
          <a:xfrm>
            <a:off x="4692300" y="1261300"/>
            <a:ext cx="4451700" cy="32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from tblTeacher tt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inner join tblMember tm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on tt.teacherseq = tm.memberseq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inner join tblPossibleSubject tps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on tt.teacherseq = tps.teacherseq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inner join tblSubject tsb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on tps.subjectseq = tsb.subjectseq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inner join tblOpenSubject tos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on tps.subjectseq = tos.subjectseq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inner join tblOpenCourse toc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on tos.opencourseseq = toc.opencourseseq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inner join tblCourse tc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on toc.courseseq = tc.courseseq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inner join tblBookSubject tbs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on tbs.subjectseq = tsb.subjectseq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inner join tblBook tb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on tbs.bookseq = tb.bookseq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inner join tblClassroom tcr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on toc.classroomseq = tcr.classroomseq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where tos.subjectseq = tsb.subjectseq;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5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 * from vwChoiceTeacher where ”강사번호” = 6;</a:t>
            </a:r>
            <a:endParaRPr b="1" sz="85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850"/>
          </a:p>
        </p:txBody>
      </p:sp>
      <p:sp>
        <p:nvSpPr>
          <p:cNvPr id="251" name="Google Shape;251;p28"/>
          <p:cNvSpPr/>
          <p:nvPr/>
        </p:nvSpPr>
        <p:spPr>
          <a:xfrm>
            <a:off x="384000" y="4353000"/>
            <a:ext cx="3606600" cy="3498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171419" y="4387200"/>
            <a:ext cx="38577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특정 교사(6번)를 선택하는 뷰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50">
                <a:solidFill>
                  <a:srgbClr val="575454"/>
                </a:solidFill>
              </a:rPr>
              <a:t> 관리자   </a:t>
            </a:r>
            <a:r>
              <a:rPr b="1" lang="ko" sz="2550">
                <a:solidFill>
                  <a:srgbClr val="575454"/>
                </a:solidFill>
              </a:rPr>
              <a:t>- 개설 과정 정보를 수정한다.</a:t>
            </a:r>
            <a:endParaRPr b="1" sz="2550">
              <a:solidFill>
                <a:srgbClr val="575454"/>
              </a:solidFill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4-2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260" name="Google Shape;260;p29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1" name="Google Shape;261;p29"/>
          <p:cNvSpPr/>
          <p:nvPr/>
        </p:nvSpPr>
        <p:spPr>
          <a:xfrm rot="4888">
            <a:off x="2736317" y="2397610"/>
            <a:ext cx="633001" cy="34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>
            <a:off x="103450" y="4736875"/>
            <a:ext cx="2900400" cy="3498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9"/>
          <p:cNvSpPr txBox="1"/>
          <p:nvPr/>
        </p:nvSpPr>
        <p:spPr>
          <a:xfrm>
            <a:off x="-145700" y="4769425"/>
            <a:ext cx="3336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트리거 : 수정 전과 후 내용을 출력한다.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9"/>
          <p:cNvSpPr txBox="1"/>
          <p:nvPr>
            <p:ph idx="1" type="body"/>
          </p:nvPr>
        </p:nvSpPr>
        <p:spPr>
          <a:xfrm>
            <a:off x="103450" y="886375"/>
            <a:ext cx="28377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create or replace trigger trgUpdateOpenCourse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after update on TBLOPENCOURSE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for each row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DBMS_OUTPUT.PUT_LINE('수정 전 과정번호:'||:old.COURSESEQ);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DBMS_OUTPUT.PUT_LINE('수정 후 과정번호:'||:new.COURSESEQ);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DBMS_OUTPUT.PUT_LINE('-------------------------');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DBMS_OUTPUT.PUT_LINE('수정 전 강의실번호:'||:old.CLASSROOMSEQ);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DBMS_OUTPUT.PUT_LINE('수정 후 강의실번호:'||:new.CLASSROOMSEQ);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DBMS_OUTPUT.PUT_LINE('-------------------------');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DBMS_OUTPUT.PUT_LINE('수정 전 개강날짜:'||:old.STARTDATE);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DBMS_OUTPUT.PUT_LINE('수정 후 개강날짜:'||:new.STARTDATE);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DBMS_OUTPUT.PUT_LINE('-------------------------');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DBMS_OUTPUT.PUT_LINE('수정 전 종강날짜:'||:old.ENDDATE);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DBMS_OUTPUT.PUT_LINE('수정 후 종강날짜:'||:new.ENDDATE);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end trgUpdateOpenCourse;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3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3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3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3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3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25"/>
          </a:p>
        </p:txBody>
      </p:sp>
      <p:sp>
        <p:nvSpPr>
          <p:cNvPr id="265" name="Google Shape;265;p29"/>
          <p:cNvSpPr txBox="1"/>
          <p:nvPr/>
        </p:nvSpPr>
        <p:spPr>
          <a:xfrm>
            <a:off x="3369475" y="1136575"/>
            <a:ext cx="26679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create or replace procedure procUpdateOpenCourse(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popencourseseq number, 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pcourseseq number,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pclassroomseq number,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pstartdate date,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penddate date,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presult out number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)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is begin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update tblOpenCourse set courseseq = pcourseseq, 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classroomSeq=pclassroomseq,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startdate=pstartdate,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enddate=penddate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where opencourseSeq=popencourseseq;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presult :=1;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exception when others then presult:=0;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end procUpdateOpenCourse;</a:t>
            </a:r>
            <a:endParaRPr b="1" sz="900">
              <a:solidFill>
                <a:srgbClr val="575454"/>
              </a:solidFill>
            </a:endParaRPr>
          </a:p>
        </p:txBody>
      </p:sp>
      <p:sp>
        <p:nvSpPr>
          <p:cNvPr id="266" name="Google Shape;266;p29"/>
          <p:cNvSpPr/>
          <p:nvPr/>
        </p:nvSpPr>
        <p:spPr>
          <a:xfrm rot="4888">
            <a:off x="5563342" y="2397610"/>
            <a:ext cx="633001" cy="34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9"/>
          <p:cNvSpPr txBox="1"/>
          <p:nvPr/>
        </p:nvSpPr>
        <p:spPr>
          <a:xfrm>
            <a:off x="6386275" y="1507925"/>
            <a:ext cx="2394300" cy="22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declare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vresult number;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begin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procUpdateOpenCourse(42,7,5,'2021-07-02','2022-01-28',vresult);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if vresult = 1 then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DBMS_OUTPUT.PUT_LINE('성공');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else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DBMS_OUTPUT.PUT_LINE('실패');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end if;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end;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68" name="Google Shape;268;p29"/>
          <p:cNvSpPr/>
          <p:nvPr/>
        </p:nvSpPr>
        <p:spPr>
          <a:xfrm>
            <a:off x="3253225" y="4488175"/>
            <a:ext cx="2394300" cy="5985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프로시저 : 개설과정코드, 과정코드, 강의실코드, 개강일, 종강일을 입력하면 수정된다.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6133225" y="4136875"/>
            <a:ext cx="2900400" cy="5985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42번개설과정의 과정을 7번, 강의실을 5번, 개강일과 종강일을 변경한다.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194">
                <a:solidFill>
                  <a:srgbClr val="575454"/>
                </a:solidFill>
              </a:rPr>
              <a:t>관리자</a:t>
            </a:r>
            <a:r>
              <a:rPr b="1" lang="ko" sz="3750">
                <a:solidFill>
                  <a:srgbClr val="575454"/>
                </a:solidFill>
              </a:rPr>
              <a:t>  </a:t>
            </a:r>
            <a:r>
              <a:rPr b="1" lang="ko" sz="2500">
                <a:solidFill>
                  <a:srgbClr val="575454"/>
                </a:solidFill>
              </a:rPr>
              <a:t>- 특정 개설 과정 선택시 개설 과목 정보 출력</a:t>
            </a:r>
            <a:endParaRPr b="1" sz="2500">
              <a:solidFill>
                <a:srgbClr val="575454"/>
              </a:solidFill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4-3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277" name="Google Shape;277;p30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8" name="Google Shape;278;p30"/>
          <p:cNvSpPr/>
          <p:nvPr/>
        </p:nvSpPr>
        <p:spPr>
          <a:xfrm>
            <a:off x="63900" y="4557925"/>
            <a:ext cx="2900400" cy="4116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뷰 : 과정명, 과목명, 개설과정코드를 </a:t>
            </a:r>
            <a:endParaRPr b="1" sz="12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담아둔다.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9" name="Google Shape;279;p30"/>
          <p:cNvSpPr/>
          <p:nvPr/>
        </p:nvSpPr>
        <p:spPr>
          <a:xfrm rot="4888">
            <a:off x="2736317" y="2397610"/>
            <a:ext cx="633001" cy="34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3080825" y="4557825"/>
            <a:ext cx="2900400" cy="4116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프로시저 : 특정 개설 과정 선택시</a:t>
            </a:r>
            <a:endParaRPr b="1" sz="12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과정명과 과목명을 출력한다.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81" name="Google Shape;281;p30"/>
          <p:cNvSpPr/>
          <p:nvPr/>
        </p:nvSpPr>
        <p:spPr>
          <a:xfrm>
            <a:off x="6097750" y="4557825"/>
            <a:ext cx="2900400" cy="4116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37번 과정의 과정명과 과목명을 출력한다.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0"/>
          <p:cNvSpPr/>
          <p:nvPr/>
        </p:nvSpPr>
        <p:spPr>
          <a:xfrm rot="4888">
            <a:off x="5382767" y="2397610"/>
            <a:ext cx="633001" cy="34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0"/>
          <p:cNvSpPr txBox="1"/>
          <p:nvPr>
            <p:ph idx="1" type="body"/>
          </p:nvPr>
        </p:nvSpPr>
        <p:spPr>
          <a:xfrm>
            <a:off x="154950" y="1171250"/>
            <a:ext cx="2718300" cy="37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or replace view vwPrintSubjectInfo as select tc.COURSENAME,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ts.SUBJECTNAME,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toc.OPENCOURSESEQ 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from TBLOPENCOURSE toc 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inner join TBLOPENSUBJECT tos 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on toc.OPENCOURSESEQ =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tos.OPENCOURSESEQ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inner join TBLSUBJECT ts on  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tos.SUBJECTSEQ =    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ts.SUBJECTSEQ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inner join TBLCOURSE tc on  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toc.COURSESEQ = tc.COURSESEQ;</a:t>
            </a:r>
            <a:endParaRPr b="1" sz="1100">
              <a:solidFill>
                <a:srgbClr val="57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0"/>
          <p:cNvSpPr txBox="1"/>
          <p:nvPr/>
        </p:nvSpPr>
        <p:spPr>
          <a:xfrm>
            <a:off x="6015925" y="1126650"/>
            <a:ext cx="31485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declare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vopencourseseq number := 37; 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vresult sys_refcursor;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vrow vwPrintSubjectInfo%rowtype;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begin    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procPrintSubjectInfo(vopencourseseq,vresult);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loop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    fetch vresult into vrow;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    exit when vresult%notfound;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    DBMS_OUTPUT.PUT_LINE(vrow.COURSENAME||' - '||vrow.SUBJECTNAME);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end loop;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end;</a:t>
            </a:r>
            <a:endParaRPr b="1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30"/>
          <p:cNvSpPr txBox="1"/>
          <p:nvPr/>
        </p:nvSpPr>
        <p:spPr>
          <a:xfrm>
            <a:off x="3414238" y="1323900"/>
            <a:ext cx="25569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create or replace procedure procPrintSubjectInfo(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popencourseseq number,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presult out sys_refcursor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)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is 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begin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open presult for select * from  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 VWPRINTSUBJECTINFO where OPENCOURSESEQ =  popencourseseq;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end procPrintSubjectInfo;</a:t>
            </a:r>
            <a:endParaRPr b="1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225"/>
              <a:buFont typeface="Arial"/>
              <a:buNone/>
            </a:pPr>
            <a:r>
              <a:rPr b="1" lang="ko" sz="4194">
                <a:solidFill>
                  <a:srgbClr val="575454"/>
                </a:solidFill>
              </a:rPr>
              <a:t>관리자</a:t>
            </a:r>
            <a:r>
              <a:rPr b="1" lang="ko" sz="3750">
                <a:solidFill>
                  <a:srgbClr val="575454"/>
                </a:solidFill>
              </a:rPr>
              <a:t> </a:t>
            </a:r>
            <a:r>
              <a:rPr b="1" lang="ko" sz="2500">
                <a:solidFill>
                  <a:srgbClr val="575454"/>
                </a:solidFill>
              </a:rPr>
              <a:t>-  특정 교육생 선택시 중도 탈락 여부 출력</a:t>
            </a:r>
            <a:endParaRPr b="1" sz="2500">
              <a:solidFill>
                <a:srgbClr val="575454"/>
              </a:solidFill>
            </a:endParaRPr>
          </a:p>
        </p:txBody>
      </p:sp>
      <p:sp>
        <p:nvSpPr>
          <p:cNvPr id="291" name="Google Shape;291;p31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4-4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293" name="Google Shape;293;p31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4" name="Google Shape;294;p31"/>
          <p:cNvSpPr/>
          <p:nvPr/>
        </p:nvSpPr>
        <p:spPr>
          <a:xfrm>
            <a:off x="2857225" y="4477175"/>
            <a:ext cx="2900400" cy="3498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3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179번 교육생의 중도탈락 여부 출력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1"/>
          <p:cNvSpPr/>
          <p:nvPr/>
        </p:nvSpPr>
        <p:spPr>
          <a:xfrm rot="4888">
            <a:off x="3938842" y="2223010"/>
            <a:ext cx="633001" cy="34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1"/>
          <p:cNvSpPr txBox="1"/>
          <p:nvPr/>
        </p:nvSpPr>
        <p:spPr>
          <a:xfrm>
            <a:off x="172275" y="1290357"/>
            <a:ext cx="40983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select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tm.name as "교육생 이름",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tco.coursename as "개설 과정명",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tocou.startDate || ' ~ ' || tocou.endDate as "과정기간",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tcr.classroomName as "강의실",     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case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    when tsg.sugangseq = td.sugangseq then '중도탈락'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    else '수료'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end as "수료 및 중도탈락 여부",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td.dropDate as "중도탈락 날짜" </a:t>
            </a:r>
            <a:endParaRPr b="1" sz="1200">
              <a:solidFill>
                <a:srgbClr val="575454"/>
              </a:solidFill>
            </a:endParaRPr>
          </a:p>
        </p:txBody>
      </p:sp>
      <p:sp>
        <p:nvSpPr>
          <p:cNvPr id="297" name="Google Shape;297;p31"/>
          <p:cNvSpPr txBox="1"/>
          <p:nvPr/>
        </p:nvSpPr>
        <p:spPr>
          <a:xfrm>
            <a:off x="4572000" y="1123282"/>
            <a:ext cx="46338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from tblMember tm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left outer join tblSugang tsg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on tm.memberSeq = tsg.memberSeq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     left outer join tblDrop td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       on tsg.sugangSeq = td.sugangSeq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             left outer join tblOpenCourse tocou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              on tsg.opencourseSeq = tocou.opencourseSeq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                 left outer join tblCourse tco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                     on tocou.courseseq = tco.courseseq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                          left outer join tblClassroom tcr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                            on tocou.classroomSeq = tcr.classroomSeq</a:t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75454"/>
                </a:solidFill>
              </a:rPr>
              <a:t>     where tm.memberSeq = 179 ;</a:t>
            </a:r>
            <a:endParaRPr b="1" sz="15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4"/>
          <p:cNvCxnSpPr/>
          <p:nvPr/>
        </p:nvCxnSpPr>
        <p:spPr>
          <a:xfrm flipH="1" rot="10797683">
            <a:off x="2023213" y="689449"/>
            <a:ext cx="7120802" cy="318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" name="Google Shape;69;p14"/>
          <p:cNvSpPr txBox="1"/>
          <p:nvPr/>
        </p:nvSpPr>
        <p:spPr>
          <a:xfrm>
            <a:off x="993949" y="280975"/>
            <a:ext cx="876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3700">
                <a:solidFill>
                  <a:srgbClr val="575454"/>
                </a:solidFill>
              </a:rPr>
              <a:t>목차</a:t>
            </a:r>
            <a:endParaRPr b="1" sz="1100">
              <a:solidFill>
                <a:srgbClr val="575454"/>
              </a:solidFill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64806" y="2408200"/>
            <a:ext cx="1440000" cy="5400"/>
          </a:xfrm>
          <a:prstGeom prst="straightConnector1">
            <a:avLst/>
          </a:prstGeom>
          <a:noFill/>
          <a:ln cap="flat" cmpd="sng" w="76200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1931406" y="2408200"/>
            <a:ext cx="1440000" cy="5400"/>
          </a:xfrm>
          <a:prstGeom prst="straightConnector1">
            <a:avLst/>
          </a:prstGeom>
          <a:noFill/>
          <a:ln cap="flat" cmpd="sng" w="76200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" name="Google Shape;72;p14"/>
          <p:cNvCxnSpPr/>
          <p:nvPr/>
        </p:nvCxnSpPr>
        <p:spPr>
          <a:xfrm>
            <a:off x="3845481" y="2408200"/>
            <a:ext cx="1440000" cy="5400"/>
          </a:xfrm>
          <a:prstGeom prst="straightConnector1">
            <a:avLst/>
          </a:prstGeom>
          <a:noFill/>
          <a:ln cap="flat" cmpd="sng" w="76200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" name="Google Shape;73;p14"/>
          <p:cNvCxnSpPr/>
          <p:nvPr/>
        </p:nvCxnSpPr>
        <p:spPr>
          <a:xfrm>
            <a:off x="5759556" y="2408200"/>
            <a:ext cx="1440000" cy="5400"/>
          </a:xfrm>
          <a:prstGeom prst="straightConnector1">
            <a:avLst/>
          </a:prstGeom>
          <a:noFill/>
          <a:ln cap="flat" cmpd="sng" w="76200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" name="Google Shape;74;p14"/>
          <p:cNvCxnSpPr/>
          <p:nvPr/>
        </p:nvCxnSpPr>
        <p:spPr>
          <a:xfrm>
            <a:off x="7596006" y="2408200"/>
            <a:ext cx="1440000" cy="5400"/>
          </a:xfrm>
          <a:prstGeom prst="straightConnector1">
            <a:avLst/>
          </a:prstGeom>
          <a:noFill/>
          <a:ln cap="flat" cmpd="sng" w="76200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14"/>
          <p:cNvSpPr txBox="1"/>
          <p:nvPr/>
        </p:nvSpPr>
        <p:spPr>
          <a:xfrm>
            <a:off x="349800" y="2518700"/>
            <a:ext cx="119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575454"/>
                </a:solidFill>
              </a:rPr>
              <a:t>01</a:t>
            </a:r>
            <a:endParaRPr b="1" sz="3000">
              <a:solidFill>
                <a:srgbClr val="575454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20200" y="3165200"/>
            <a:ext cx="13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75454"/>
                </a:solidFill>
              </a:rPr>
              <a:t>프로젝트 개요</a:t>
            </a:r>
            <a:endParaRPr sz="800">
              <a:solidFill>
                <a:srgbClr val="575454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2458800" y="2518700"/>
            <a:ext cx="91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575454"/>
                </a:solidFill>
              </a:rPr>
              <a:t>02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2153701" y="3165200"/>
            <a:ext cx="131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75454"/>
                </a:solidFill>
              </a:rPr>
              <a:t>요구분석</a:t>
            </a:r>
            <a:r>
              <a:rPr lang="ko" sz="1800">
                <a:solidFill>
                  <a:srgbClr val="575454"/>
                </a:solidFill>
              </a:rPr>
              <a:t> 개요</a:t>
            </a:r>
            <a:endParaRPr>
              <a:solidFill>
                <a:srgbClr val="575454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591875" y="2518700"/>
            <a:ext cx="69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575454"/>
                </a:solidFill>
              </a:rPr>
              <a:t>03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3915275" y="3165200"/>
            <a:ext cx="144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75454"/>
                </a:solidFill>
              </a:rPr>
              <a:t>데이터 구조</a:t>
            </a:r>
            <a:endParaRPr>
              <a:solidFill>
                <a:srgbClr val="575454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6413250" y="2518700"/>
            <a:ext cx="78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575454"/>
                </a:solidFill>
              </a:rPr>
              <a:t>04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7659850" y="2518700"/>
            <a:ext cx="136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575454"/>
                </a:solidFill>
              </a:rPr>
              <a:t>05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6032213" y="3165200"/>
            <a:ext cx="124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75454"/>
                </a:solidFill>
              </a:rPr>
              <a:t>업무 SQL</a:t>
            </a:r>
            <a:endParaRPr sz="1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75454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7952650" y="3165200"/>
            <a:ext cx="114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75454"/>
                </a:solidFill>
              </a:rPr>
              <a:t>추가요구</a:t>
            </a:r>
            <a:r>
              <a:rPr lang="ko" sz="1800">
                <a:solidFill>
                  <a:srgbClr val="575454"/>
                </a:solidFill>
              </a:rPr>
              <a:t> 분석</a:t>
            </a:r>
            <a:endParaRPr>
              <a:solidFill>
                <a:srgbClr val="575454"/>
              </a:solidFill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6151200" y="3703300"/>
            <a:ext cx="13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7952650" y="3963625"/>
            <a:ext cx="114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75454"/>
                </a:solidFill>
              </a:rPr>
              <a:t>시연</a:t>
            </a:r>
            <a:endParaRPr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32"/>
          <p:cNvGrpSpPr/>
          <p:nvPr/>
        </p:nvGrpSpPr>
        <p:grpSpPr>
          <a:xfrm>
            <a:off x="116700" y="1113394"/>
            <a:ext cx="9027300" cy="3206725"/>
            <a:chOff x="189300" y="1147936"/>
            <a:chExt cx="9027300" cy="3206725"/>
          </a:xfrm>
        </p:grpSpPr>
        <p:sp>
          <p:nvSpPr>
            <p:cNvPr id="303" name="Google Shape;303;p32"/>
            <p:cNvSpPr txBox="1"/>
            <p:nvPr/>
          </p:nvSpPr>
          <p:spPr>
            <a:xfrm>
              <a:off x="189300" y="1147936"/>
              <a:ext cx="3810600" cy="30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575454"/>
                  </a:solidFill>
                </a:rPr>
                <a:t>select distinct</a:t>
              </a:r>
              <a:endParaRPr b="1" sz="11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575454"/>
                  </a:solidFill>
                </a:rPr>
                <a:t>     tsj.subjectName as "개설 과목명",</a:t>
              </a:r>
              <a:endParaRPr b="1" sz="11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575454"/>
                  </a:solidFill>
                </a:rPr>
                <a:t>     tos.startDate || ' ~ ' || tos.endDate as "개설 과목기간",</a:t>
              </a:r>
              <a:endParaRPr b="1" sz="11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575454"/>
                  </a:solidFill>
                </a:rPr>
                <a:t>     tcr.classroomName as "강의실",</a:t>
              </a:r>
              <a:endParaRPr b="1" sz="11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575454"/>
                  </a:solidFill>
                </a:rPr>
                <a:t>     case</a:t>
              </a:r>
              <a:endParaRPr b="1" sz="11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575454"/>
                  </a:solidFill>
                </a:rPr>
                <a:t>     when  twts.writtentestscore is not null AND tpts.practicaltestscore is not null then 1</a:t>
              </a:r>
              <a:endParaRPr b="1" sz="11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575454"/>
                  </a:solidFill>
                </a:rPr>
                <a:t>     end as "성적 등록 여부",</a:t>
              </a:r>
              <a:endParaRPr b="1" sz="11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575454"/>
                  </a:solidFill>
                </a:rPr>
                <a:t>     twt.testQuestion as "필기문제 등록",</a:t>
              </a:r>
              <a:endParaRPr b="1" sz="11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575454"/>
                  </a:solidFill>
                </a:rPr>
                <a:t>     tpt.testQuestion as "실기문제 등록"</a:t>
              </a:r>
              <a:endParaRPr b="1" sz="11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575454"/>
                  </a:solidFill>
                </a:rPr>
                <a:t> from tblOpenSubject tos</a:t>
              </a:r>
              <a:endParaRPr b="1" sz="11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575454"/>
                  </a:solidFill>
                </a:rPr>
                <a:t>    left outer join tblOpenCourse tocou</a:t>
              </a:r>
              <a:endParaRPr b="1" sz="11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575454"/>
                  </a:solidFill>
                </a:rPr>
                <a:t>        on tocou.opencourseseq = tos.opencourseseq</a:t>
              </a:r>
              <a:endParaRPr b="1" sz="11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575454"/>
                  </a:solidFill>
                </a:rPr>
                <a:t>            left outer join tblPracticalTest tpt</a:t>
              </a:r>
              <a:endParaRPr b="1" sz="11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100">
                  <a:solidFill>
                    <a:srgbClr val="575454"/>
                  </a:solidFill>
                </a:rPr>
                <a:t>                on tos.opensubjectseq = tpt.opensubjectseq</a:t>
              </a:r>
              <a:endParaRPr b="1" sz="1100">
                <a:solidFill>
                  <a:srgbClr val="575454"/>
                </a:solidFill>
              </a:endParaRPr>
            </a:p>
          </p:txBody>
        </p:sp>
        <p:sp>
          <p:nvSpPr>
            <p:cNvPr id="304" name="Google Shape;304;p32"/>
            <p:cNvSpPr txBox="1"/>
            <p:nvPr/>
          </p:nvSpPr>
          <p:spPr>
            <a:xfrm>
              <a:off x="3888000" y="1274561"/>
              <a:ext cx="5328600" cy="30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dk1"/>
                  </a:solidFill>
                </a:rPr>
                <a:t>             </a:t>
              </a:r>
              <a:r>
                <a:rPr b="1" lang="ko" sz="1000">
                  <a:solidFill>
                    <a:srgbClr val="575454"/>
                  </a:solidFill>
                </a:rPr>
                <a:t>       left outer join tblWrittenTest twt</a:t>
              </a:r>
              <a:endParaRPr b="1" sz="10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575454"/>
                  </a:solidFill>
                </a:rPr>
                <a:t>                        on tos.opensubjectseq = twt.opensubjectseq</a:t>
              </a:r>
              <a:endParaRPr b="1" sz="10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575454"/>
                  </a:solidFill>
                </a:rPr>
                <a:t>                            left outer join tblSubject tsj</a:t>
              </a:r>
              <a:endParaRPr b="1" sz="10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575454"/>
                  </a:solidFill>
                </a:rPr>
                <a:t>                                on tos.subjectseq = tsj.subjectseq</a:t>
              </a:r>
              <a:endParaRPr b="1" sz="10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575454"/>
                  </a:solidFill>
                </a:rPr>
                <a:t>                                    left outer join tblCourse tc</a:t>
              </a:r>
              <a:endParaRPr b="1" sz="10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575454"/>
                  </a:solidFill>
                </a:rPr>
                <a:t>                                        on tocou.courseseq = tc.courseseq</a:t>
              </a:r>
              <a:endParaRPr b="1" sz="10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575454"/>
                  </a:solidFill>
                </a:rPr>
                <a:t>                                            left outer join tblClassroom tcr</a:t>
              </a:r>
              <a:endParaRPr b="1" sz="10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575454"/>
                  </a:solidFill>
                </a:rPr>
                <a:t>                                                on tocou.classroomSeq = tcr.classroomSeq</a:t>
              </a:r>
              <a:endParaRPr b="1" sz="10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575454"/>
                  </a:solidFill>
                </a:rPr>
                <a:t>                                                    left outer join tblSugang tsg</a:t>
              </a:r>
              <a:endParaRPr b="1" sz="10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575454"/>
                  </a:solidFill>
                </a:rPr>
                <a:t>                                                        on tos.opencourseseq = tsg.opencourseseq</a:t>
              </a:r>
              <a:endParaRPr b="1" sz="10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575454"/>
                  </a:solidFill>
                </a:rPr>
                <a:t>                                                            left outer join tblWrittenTestScore twts</a:t>
              </a:r>
              <a:endParaRPr b="1" sz="10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575454"/>
                  </a:solidFill>
                </a:rPr>
                <a:t>                                                                on tsg.sugangseq = twts.sugangseq</a:t>
              </a:r>
              <a:endParaRPr b="1" sz="10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575454"/>
                  </a:solidFill>
                </a:rPr>
                <a:t>                                                                    left outer join tblPracticalTestScore tpts</a:t>
              </a:r>
              <a:endParaRPr b="1" sz="10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575454"/>
                  </a:solidFill>
                </a:rPr>
                <a:t>                                                                        on tsg.sugangseq = tpts.sugangseq</a:t>
              </a:r>
              <a:endParaRPr b="1" sz="1000">
                <a:solidFill>
                  <a:srgbClr val="57545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575454"/>
                  </a:solidFill>
                </a:rPr>
                <a:t>    		where tocou.opencourseseq = 37;</a:t>
              </a:r>
              <a:endParaRPr b="1" sz="1000">
                <a:solidFill>
                  <a:srgbClr val="575454"/>
                </a:solidFill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4121525" y="2217036"/>
              <a:ext cx="535200" cy="354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575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32"/>
          <p:cNvSpPr txBox="1"/>
          <p:nvPr/>
        </p:nvSpPr>
        <p:spPr>
          <a:xfrm>
            <a:off x="2472300" y="4484150"/>
            <a:ext cx="4199400" cy="377100"/>
          </a:xfrm>
          <a:prstGeom prst="rect">
            <a:avLst/>
          </a:prstGeom>
          <a:solidFill>
            <a:srgbClr val="665D59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37번 과정 선택 시 해당 과목에 대한 정보 출력</a:t>
            </a:r>
            <a:endParaRPr b="1" sz="12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4-5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309" name="Google Shape;309;p32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0" name="Google Shape;310;p32"/>
          <p:cNvSpPr txBox="1"/>
          <p:nvPr>
            <p:ph type="title"/>
          </p:nvPr>
        </p:nvSpPr>
        <p:spPr>
          <a:xfrm>
            <a:off x="1125575" y="351475"/>
            <a:ext cx="81102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50">
                <a:solidFill>
                  <a:srgbClr val="575454"/>
                </a:solidFill>
              </a:rPr>
              <a:t> </a:t>
            </a:r>
            <a:r>
              <a:rPr b="1" lang="ko" sz="4150">
                <a:solidFill>
                  <a:srgbClr val="575454"/>
                </a:solidFill>
              </a:rPr>
              <a:t>관리자</a:t>
            </a:r>
            <a:r>
              <a:rPr b="1" lang="ko" sz="3750">
                <a:solidFill>
                  <a:srgbClr val="575454"/>
                </a:solidFill>
              </a:rPr>
              <a:t> </a:t>
            </a:r>
            <a:r>
              <a:rPr b="1" lang="ko" sz="2500">
                <a:solidFill>
                  <a:srgbClr val="575454"/>
                </a:solidFill>
              </a:rPr>
              <a:t>- 특정 개설 과정 선택시 개설 과목 정보 출력</a:t>
            </a:r>
            <a:endParaRPr b="1" sz="25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>
            <p:ph idx="1" type="body"/>
          </p:nvPr>
        </p:nvSpPr>
        <p:spPr>
          <a:xfrm>
            <a:off x="319475" y="926725"/>
            <a:ext cx="3857700" cy="28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create or replace view vwChoiceOpenCourse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toc.opencourseseq as "개설과정번호",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tc.coursename as "과정명",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tm.memberseq as "학생번호",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tm.name as "학생명",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ta.attendancedate as "수업날짜",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ta.type as "출결현황",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(case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when tou.attendanceseq = ta.attendanceseq then 'Y'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else 'N'</a:t>
            </a:r>
            <a:endParaRPr b="1" sz="11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end) as "외출여부"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316" name="Google Shape;316;p33"/>
          <p:cNvSpPr txBox="1"/>
          <p:nvPr/>
        </p:nvSpPr>
        <p:spPr>
          <a:xfrm>
            <a:off x="4520050" y="1795650"/>
            <a:ext cx="44499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from tblMember tm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inner join tblStudent tst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on tm.memberseq = tst.memberseq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inner join tblSugang tsg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  on tst.memberseq = tsg.memberseq 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      inner join tblAttendance ta 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          on tsg.sugangseq = ta.sugangseq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              inner join tblOpenCourse toc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                  on tsg.opencourseseq = toc.opencourseseq 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                      inner join tblCourse tc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                          on toc.courseseq = tc.courseseq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                              left outer join tblOuting tou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                                  on ta.attendanceseq = tou.attendanceseq;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select * from vwChoiceOpenCourse where “개설과정번호” = 37;</a:t>
            </a:r>
            <a:endParaRPr b="1" sz="12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33"/>
          <p:cNvSpPr/>
          <p:nvPr/>
        </p:nvSpPr>
        <p:spPr>
          <a:xfrm rot="661013">
            <a:off x="3785687" y="2211620"/>
            <a:ext cx="632659" cy="30788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3"/>
          <p:cNvSpPr txBox="1"/>
          <p:nvPr/>
        </p:nvSpPr>
        <p:spPr>
          <a:xfrm>
            <a:off x="545525" y="4392000"/>
            <a:ext cx="3405600" cy="377100"/>
          </a:xfrm>
          <a:prstGeom prst="rect">
            <a:avLst/>
          </a:prstGeom>
          <a:solidFill>
            <a:srgbClr val="665D59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특정 개설 과정(37번)을 선택하는 뷰</a:t>
            </a:r>
            <a:endParaRPr b="1" sz="12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33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4-6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321" name="Google Shape;321;p33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2" name="Google Shape;322;p33"/>
          <p:cNvSpPr txBox="1"/>
          <p:nvPr>
            <p:ph type="title"/>
          </p:nvPr>
        </p:nvSpPr>
        <p:spPr>
          <a:xfrm>
            <a:off x="1180975" y="311125"/>
            <a:ext cx="81102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50"/>
              <a:t> </a:t>
            </a:r>
            <a:r>
              <a:rPr b="1" lang="ko" sz="4194">
                <a:solidFill>
                  <a:srgbClr val="575454"/>
                </a:solidFill>
              </a:rPr>
              <a:t>관리자 </a:t>
            </a:r>
            <a:r>
              <a:rPr b="1" lang="ko" sz="2500">
                <a:solidFill>
                  <a:srgbClr val="575454"/>
                </a:solidFill>
              </a:rPr>
              <a:t>- 특정 개설 과정 선택시 출결 현황</a:t>
            </a:r>
            <a:endParaRPr b="1" sz="25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/>
          <p:nvPr/>
        </p:nvSpPr>
        <p:spPr>
          <a:xfrm>
            <a:off x="311700" y="966275"/>
            <a:ext cx="30837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create or REPLACE view vwpoint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as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select 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os.opensubjectseq 과목번호, 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c.coursename as 과정이름, 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oc.startdate as "과정기간(시작)", 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oc.enddate as "과정기간(끝)", 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cr.classroomname as 강의실,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s.subjectname 과목명, 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os.startdate "과목기간(시작)", 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os.enddate as "과목기간(끝)", 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b.bookname as 교재명,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p.attendancepoint as 출결배점,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p.writtenpoint as 필기배점,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p.practicalpoint as 실기배점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from tblopensubject os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left outer join tblopencourse oc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on os.openCourSeseq = oc.openCourseSeq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left outer join tblcourse c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on oc.courseseq = c.courseseq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left outer join tblsubject s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on os.subjectSeq = s.subjectSeq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left outer join tblbooksubject bs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on s.subjectseq = bs.subjectseq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left outer join tblbook b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on bs.bookseq = b.bookseq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left outer join tblclassRoom cr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on oc.classroomseq = cr.classroomseq      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left outer join tblPoint p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on p.opensubjectseq = os.opencourseseq;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328" name="Google Shape;328;p34"/>
          <p:cNvSpPr txBox="1"/>
          <p:nvPr/>
        </p:nvSpPr>
        <p:spPr>
          <a:xfrm>
            <a:off x="716975" y="4804800"/>
            <a:ext cx="1092000" cy="324000"/>
          </a:xfrm>
          <a:prstGeom prst="rect">
            <a:avLst/>
          </a:prstGeom>
          <a:solidFill>
            <a:srgbClr val="665D59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뷰 : 배점</a:t>
            </a:r>
            <a:endParaRPr b="1" sz="12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34"/>
          <p:cNvSpPr txBox="1"/>
          <p:nvPr/>
        </p:nvSpPr>
        <p:spPr>
          <a:xfrm>
            <a:off x="3015750" y="966275"/>
            <a:ext cx="3835500" cy="41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create or replace procedure procPoint(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pOpenSubjectSeq number,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pAPoint number,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pWPoint number,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pPPoint number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)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is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vcnt number;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checks number;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begin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select max(pointSeq)+1 into vcnt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from tblPoint;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select NVL(max(opensubjectseqSeq), 0) into checks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from tblPoint </a:t>
            </a:r>
            <a:endParaRPr b="1" sz="800">
              <a:solidFill>
                <a:srgbClr val="575454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where opensubjectseq = pOpenSubjectSeq;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dbms_output.put_line(checks);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   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if checks = 0 then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insert into tblPoint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values(vcnt,pOpenSubjectSeq,pAPoint,pWPoint,pPPoint);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    dbms_output.put_line('추가한다');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else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update tblPoint set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attendancePoint = pAPoint,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writtenPoint = pWPoint,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practicalPoint = pPPoint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where openSubjectSeq = pOpenSubjectSeq;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    dbms_output.put_line('변경한다');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</a:rPr>
              <a:t>    end if;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900">
                <a:solidFill>
                  <a:schemeClr val="dk1"/>
                </a:solidFill>
              </a:rPr>
              <a:t>   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34"/>
          <p:cNvSpPr txBox="1"/>
          <p:nvPr/>
        </p:nvSpPr>
        <p:spPr>
          <a:xfrm>
            <a:off x="3475800" y="4671450"/>
            <a:ext cx="2113200" cy="377100"/>
          </a:xfrm>
          <a:prstGeom prst="rect">
            <a:avLst/>
          </a:prstGeom>
          <a:solidFill>
            <a:srgbClr val="665D59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프로시저 : </a:t>
            </a: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배점 추가/변경</a:t>
            </a:r>
            <a:endParaRPr b="1" sz="12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34"/>
          <p:cNvSpPr txBox="1"/>
          <p:nvPr/>
        </p:nvSpPr>
        <p:spPr>
          <a:xfrm>
            <a:off x="6459450" y="1603375"/>
            <a:ext cx="28557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declare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    vOpenSubjectSeq number := 2;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    vAPoint number := 20;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    vWPoint number := 40;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    vPPoint number := 40;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begin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    procPoint(vOpenSubjectSeq, vAPoint, vWPoint, vPPoint);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end;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34"/>
          <p:cNvSpPr txBox="1"/>
          <p:nvPr/>
        </p:nvSpPr>
        <p:spPr>
          <a:xfrm>
            <a:off x="6572850" y="4680000"/>
            <a:ext cx="2328000" cy="360000"/>
          </a:xfrm>
          <a:prstGeom prst="rect">
            <a:avLst/>
          </a:prstGeom>
          <a:solidFill>
            <a:srgbClr val="665D59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2번 개강 과목의 배점 변경</a:t>
            </a:r>
            <a:endParaRPr b="1" sz="1250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3" name="Google Shape;333;p34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4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4-7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335" name="Google Shape;335;p34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6" name="Google Shape;336;p34"/>
          <p:cNvSpPr txBox="1"/>
          <p:nvPr>
            <p:ph type="title"/>
          </p:nvPr>
        </p:nvSpPr>
        <p:spPr>
          <a:xfrm>
            <a:off x="1141425" y="311150"/>
            <a:ext cx="81102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50"/>
              <a:t> </a:t>
            </a:r>
            <a:r>
              <a:rPr b="1" lang="ko" sz="4194">
                <a:solidFill>
                  <a:srgbClr val="575454"/>
                </a:solidFill>
              </a:rPr>
              <a:t>교사 </a:t>
            </a:r>
            <a:r>
              <a:rPr b="1" lang="ko" sz="3750">
                <a:solidFill>
                  <a:srgbClr val="575454"/>
                </a:solidFill>
              </a:rPr>
              <a:t>- </a:t>
            </a:r>
            <a:r>
              <a:rPr b="1" lang="ko" sz="2500">
                <a:solidFill>
                  <a:srgbClr val="575454"/>
                </a:solidFill>
              </a:rPr>
              <a:t>배점 정보 출력 및 추가/변경</a:t>
            </a:r>
            <a:endParaRPr b="1" sz="375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"/>
          <p:cNvSpPr txBox="1"/>
          <p:nvPr/>
        </p:nvSpPr>
        <p:spPr>
          <a:xfrm>
            <a:off x="233650" y="977100"/>
            <a:ext cx="3013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create or replace procedure procWTest(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pWTSeq number,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pTestDate date,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pQuestion number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)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is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vcnt number;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checks number;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begin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select max(testSeq)+1 into vcnt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from tblWrittenTest;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select NVL(max(testSeq), 0) into checks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from tblWrittenTest </a:t>
            </a:r>
            <a:endParaRPr b="1" sz="800">
              <a:solidFill>
                <a:srgbClr val="575454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where testSeq = pWTSeq;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dbms_output.put_line(checks);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if checks = 0 then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insert into tblWrittenTest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values(vcnt,pWTSeq,pTestDate,pQuestion);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dbms_output.put_line('추가한다');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else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update tblWrittenTest set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testDate = pTestDate,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testQuestion = pQuestion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where testSeq = pWTSeq;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dbms_output.put_line('변경한다');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end if;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end procWTest;</a:t>
            </a:r>
            <a:endParaRPr b="1" sz="800">
              <a:solidFill>
                <a:srgbClr val="575454"/>
              </a:solidFill>
            </a:endParaRPr>
          </a:p>
        </p:txBody>
      </p:sp>
      <p:sp>
        <p:nvSpPr>
          <p:cNvPr id="342" name="Google Shape;342;p35"/>
          <p:cNvSpPr txBox="1"/>
          <p:nvPr/>
        </p:nvSpPr>
        <p:spPr>
          <a:xfrm>
            <a:off x="3341675" y="966275"/>
            <a:ext cx="30138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create or replace procedure procPTest(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pPTSeq number,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pTestDate date,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pQuestion number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)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is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vcnt number;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checks number;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begin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select max(practicaltestSeq)+1 into vcnt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from tblPracticalTest;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select NVL(max(practicaltestSeq), 0) into checks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from tblPracticalTest </a:t>
            </a:r>
            <a:endParaRPr b="1" sz="800">
              <a:solidFill>
                <a:srgbClr val="575454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where practicaltestSeq = pPTSeq;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dbms_output.put_line(checks);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if checks = 0 then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insert into tblPracticalTest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values(vcnt,pPTSeq,pTestDate,pQuestion);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dbms_output.put_line('추가한다');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else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update tblPracticalTest set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testDate = pTestDate, </a:t>
            </a:r>
            <a:endParaRPr b="1" sz="800">
              <a:solidFill>
                <a:srgbClr val="57545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testQuestion = pQuestion </a:t>
            </a:r>
            <a:endParaRPr b="1" sz="8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where practicaltestSeq = pPTSeq;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    dbms_output.put_line('변경한다');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    end if;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575454"/>
                </a:solidFill>
              </a:rPr>
              <a:t>end procPTest;</a:t>
            </a:r>
            <a:endParaRPr b="1" sz="8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35"/>
          <p:cNvSpPr txBox="1"/>
          <p:nvPr/>
        </p:nvSpPr>
        <p:spPr>
          <a:xfrm>
            <a:off x="577650" y="4609800"/>
            <a:ext cx="1868400" cy="338700"/>
          </a:xfrm>
          <a:prstGeom prst="rect">
            <a:avLst/>
          </a:prstGeom>
          <a:solidFill>
            <a:srgbClr val="57545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프로시저 : 필기시험정보 입력</a:t>
            </a:r>
            <a:endParaRPr b="1"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35"/>
          <p:cNvSpPr txBox="1"/>
          <p:nvPr/>
        </p:nvSpPr>
        <p:spPr>
          <a:xfrm>
            <a:off x="3914375" y="4609800"/>
            <a:ext cx="1868400" cy="338700"/>
          </a:xfrm>
          <a:prstGeom prst="rect">
            <a:avLst/>
          </a:prstGeom>
          <a:solidFill>
            <a:srgbClr val="57545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프로시저 : 실</a:t>
            </a:r>
            <a:r>
              <a:rPr b="1" lang="ko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기시험정보 입력</a:t>
            </a:r>
            <a:endParaRPr b="1"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5" name="Google Shape;345;p35"/>
          <p:cNvSpPr txBox="1"/>
          <p:nvPr/>
        </p:nvSpPr>
        <p:spPr>
          <a:xfrm>
            <a:off x="6492500" y="1717500"/>
            <a:ext cx="4611000" cy="21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declare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    vSubSeq number := 20;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    vWTDate date := sysdate;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    vPTDate date := null;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    vWTQuestion number := 1;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    vPTQuestion number := 1;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begin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    procWTest(vSubSeq,vWTDate, vWTQuestion);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    procPTest(vSubSeq,vPTDate,vPTQuestion);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</a:rPr>
              <a:t>end;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6" name="Google Shape;346;p35"/>
          <p:cNvSpPr txBox="1"/>
          <p:nvPr/>
        </p:nvSpPr>
        <p:spPr>
          <a:xfrm>
            <a:off x="6788850" y="3426000"/>
            <a:ext cx="18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35"/>
          <p:cNvSpPr txBox="1"/>
          <p:nvPr/>
        </p:nvSpPr>
        <p:spPr>
          <a:xfrm>
            <a:off x="6449700" y="3603950"/>
            <a:ext cx="2546700" cy="338700"/>
          </a:xfrm>
          <a:prstGeom prst="rect">
            <a:avLst/>
          </a:prstGeom>
          <a:solidFill>
            <a:srgbClr val="57545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➨ </a:t>
            </a:r>
            <a:r>
              <a:rPr b="1" lang="ko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20번 과목의 </a:t>
            </a:r>
            <a:r>
              <a:rPr b="1" lang="ko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실기/필기 시험정보 변경</a:t>
            </a:r>
            <a:endParaRPr b="1"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8" name="Google Shape;348;p35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5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4-8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350" name="Google Shape;350;p35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1" name="Google Shape;351;p35"/>
          <p:cNvSpPr txBox="1"/>
          <p:nvPr>
            <p:ph type="title"/>
          </p:nvPr>
        </p:nvSpPr>
        <p:spPr>
          <a:xfrm>
            <a:off x="1101850" y="271575"/>
            <a:ext cx="81102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50"/>
              <a:t> </a:t>
            </a:r>
            <a:r>
              <a:rPr b="1" lang="ko" sz="4150">
                <a:solidFill>
                  <a:srgbClr val="575454"/>
                </a:solidFill>
              </a:rPr>
              <a:t> 교사</a:t>
            </a:r>
            <a:r>
              <a:rPr b="1" lang="ko" sz="3750"/>
              <a:t> </a:t>
            </a:r>
            <a:r>
              <a:rPr b="1" lang="ko" sz="3750">
                <a:solidFill>
                  <a:srgbClr val="575454"/>
                </a:solidFill>
              </a:rPr>
              <a:t>- </a:t>
            </a:r>
            <a:r>
              <a:rPr b="1" lang="ko" sz="2500">
                <a:solidFill>
                  <a:srgbClr val="575454"/>
                </a:solidFill>
              </a:rPr>
              <a:t>시험정보 추가/변경</a:t>
            </a:r>
            <a:endParaRPr b="1" sz="375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"/>
          <p:cNvSpPr txBox="1"/>
          <p:nvPr>
            <p:ph idx="1" type="body"/>
          </p:nvPr>
        </p:nvSpPr>
        <p:spPr>
          <a:xfrm>
            <a:off x="101775" y="1125125"/>
            <a:ext cx="4790400" cy="30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create or replace view vwScoreSubject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os.tea</a:t>
            </a: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cherseq as "교사번호",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os.opensubjectseq as "개설과목번호",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co.coursename as "과정명",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o.startdate as "과정시작",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o.enddate as "과정종료",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cr.classroomname as "강의실",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sub.subjectname as "과목명",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os.startdate as "과목시작",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os.enddate as "과목종료",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bo.bookname as "교재명",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po.attendancepoint as "출결배점",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po.writtenpoint as "필기배점",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po.practicalpoint as "실기배점",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(select count(writtentestscore) from tblwrittentestscore where os.opensubjectseq = opensubjectseq) as "count"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b="1" sz="10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000"/>
          </a:p>
        </p:txBody>
      </p:sp>
      <p:sp>
        <p:nvSpPr>
          <p:cNvPr id="357" name="Google Shape;357;p36"/>
          <p:cNvSpPr txBox="1"/>
          <p:nvPr>
            <p:ph idx="1" type="body"/>
          </p:nvPr>
        </p:nvSpPr>
        <p:spPr>
          <a:xfrm>
            <a:off x="3546000" y="1033950"/>
            <a:ext cx="5875800" cy="3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from tblopencourse o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left outer join tblopensubject os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on o.opencourseseq = os.opencourseseq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left outer join tblsugang su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on os.opencourseseq = su.opencourseseq 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left outer join TBLWRITTENTEST wt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on os.opensubjectseq = wt.opensubjectseq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left outer join tblpoint po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on os.opensubjectseq = po.opensubjectseq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left outer join tbldrop dr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on o.opencourseseq = dr.opencourseseq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left outer join tblClassroom cr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on o.classroomseq = cr.classroomseq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left outer join tblcourse co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on co.courseseq = o.courseseq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left outer join tblsubject sub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on sub.subjectseq = os.subjectseq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left outer join tblbooksubject bs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on bs.subjectseq = sub.subjectseq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left outer join tblbook bo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on bo.bookseq = bs.bookseq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left outer join tblmember me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on me.memberseq = su.memberseq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left outer join tblcompletedate com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on com.sugangseq = su.sugangseq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		order by su.memberseq;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800"/>
          </a:p>
        </p:txBody>
      </p:sp>
      <p:sp>
        <p:nvSpPr>
          <p:cNvPr id="358" name="Google Shape;358;p36"/>
          <p:cNvSpPr/>
          <p:nvPr/>
        </p:nvSpPr>
        <p:spPr>
          <a:xfrm>
            <a:off x="3473850" y="2345525"/>
            <a:ext cx="632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6"/>
          <p:cNvSpPr txBox="1"/>
          <p:nvPr/>
        </p:nvSpPr>
        <p:spPr>
          <a:xfrm>
            <a:off x="915175" y="4559475"/>
            <a:ext cx="3836700" cy="3771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10번 교사가 가르친 과목 목록에 대한 정보 출력</a:t>
            </a:r>
            <a:endParaRPr b="1" sz="12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36"/>
          <p:cNvSpPr txBox="1"/>
          <p:nvPr/>
        </p:nvSpPr>
        <p:spPr>
          <a:xfrm>
            <a:off x="915175" y="3935175"/>
            <a:ext cx="41994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665D59"/>
                </a:solidFill>
              </a:rPr>
              <a:t>select distinct * from vwScoreSubject 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where "교사번호" = 10 order by "개설과목번호";</a:t>
            </a:r>
            <a:endParaRPr>
              <a:solidFill>
                <a:srgbClr val="665D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36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6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4-9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363" name="Google Shape;363;p36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4" name="Google Shape;364;p36"/>
          <p:cNvSpPr txBox="1"/>
          <p:nvPr>
            <p:ph type="title"/>
          </p:nvPr>
        </p:nvSpPr>
        <p:spPr>
          <a:xfrm>
            <a:off x="1101850" y="319075"/>
            <a:ext cx="81102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50"/>
              <a:t> </a:t>
            </a:r>
            <a:r>
              <a:rPr b="1" lang="ko" sz="2500"/>
              <a:t> </a:t>
            </a:r>
            <a:r>
              <a:rPr b="1" lang="ko" sz="4194">
                <a:solidFill>
                  <a:srgbClr val="575454"/>
                </a:solidFill>
              </a:rPr>
              <a:t>교사</a:t>
            </a:r>
            <a:r>
              <a:rPr b="1" lang="ko" sz="3750"/>
              <a:t> </a:t>
            </a:r>
            <a:r>
              <a:rPr b="1" lang="ko" sz="3750">
                <a:solidFill>
                  <a:srgbClr val="575454"/>
                </a:solidFill>
              </a:rPr>
              <a:t>- </a:t>
            </a:r>
            <a:r>
              <a:rPr b="1" lang="ko" sz="2500">
                <a:solidFill>
                  <a:srgbClr val="575454"/>
                </a:solidFill>
              </a:rPr>
              <a:t>교사번호 선택시 연관 과목 정보 출력</a:t>
            </a:r>
            <a:endParaRPr b="1" sz="375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7"/>
          <p:cNvSpPr txBox="1"/>
          <p:nvPr>
            <p:ph idx="1" type="body"/>
          </p:nvPr>
        </p:nvSpPr>
        <p:spPr>
          <a:xfrm>
            <a:off x="101775" y="1125125"/>
            <a:ext cx="4790400" cy="30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create or replace view vwScoreMember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wt.opensubjectseq as "과목번호",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os.teacherseq as "교사번호",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tsu.SUGANGSEQ as "수강번호",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me.name as "이름",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me.tel as "전화번호",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case 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when dr.dropdate is null then com.completedate || ' (수료)'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else  ' (중도탈락) ' || dr.dropdate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end as "수료/탈락날짜",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case 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when dr.dropdate &lt; wt.testdate then null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else tws.writtentestscore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end as "필기점수",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case 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when dr.dropdate &lt; pt.testdate then null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else tps.practicaltestscore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end as "실기점수",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case 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when dr.dropdate is not null then null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else tas.attendancescore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end as "출석점수"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b="1" sz="9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900"/>
          </a:p>
        </p:txBody>
      </p:sp>
      <p:sp>
        <p:nvSpPr>
          <p:cNvPr id="370" name="Google Shape;370;p37"/>
          <p:cNvSpPr txBox="1"/>
          <p:nvPr>
            <p:ph idx="1" type="body"/>
          </p:nvPr>
        </p:nvSpPr>
        <p:spPr>
          <a:xfrm>
            <a:off x="4186400" y="1356400"/>
            <a:ext cx="5011800" cy="32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from TBLSUGANG tsu 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inner join TBLWRITTENTESTSCORE tws 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on tsu.SUGANGSEQ = tws.SUGANGSEQ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inner join TBLPRACTICALTESTSCORE tps 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on tsu.SUGANGSEQ = tps.SUGANGSEQ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inner join TBLATTENDANCESCORE tas 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on tsu.SUGANGSEQ = tas.SUGANGSEQ 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inner join tblmember me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on tsu.memberseq = me.memberseq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left outer join tbldrop dr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on dr.sugangseq = tsu.sugangseq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left outer join tblcompletedate com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on com.sugangseq = tsu.sugangseq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left outer join tblwrittentest wt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on tws.writtentestseq = wt.testseq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left outer join tblpracticaltest pt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on pt.practicaltestseq = tps.practicaltestseq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left outer join TBLOPENSUBJECT os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on pt.OPENSUBJECTSEQ = os.OPENSUBJECTSEQ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where PRACTICALSCORESEQ=WRITTENSCORESEQ and 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PRACTICALSCORESEQ=ATTENDANCESCORESEQ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				 and tsu.opencourseseq = 37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					order by tsu.SUGANGSEQ;     </a:t>
            </a:r>
            <a:endParaRPr b="1" sz="8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b="1" sz="27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660"/>
          </a:p>
        </p:txBody>
      </p:sp>
      <p:sp>
        <p:nvSpPr>
          <p:cNvPr id="371" name="Google Shape;371;p37"/>
          <p:cNvSpPr/>
          <p:nvPr/>
        </p:nvSpPr>
        <p:spPr>
          <a:xfrm>
            <a:off x="3910800" y="2697250"/>
            <a:ext cx="632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7"/>
          <p:cNvSpPr txBox="1"/>
          <p:nvPr/>
        </p:nvSpPr>
        <p:spPr>
          <a:xfrm>
            <a:off x="2472300" y="4554475"/>
            <a:ext cx="3600000" cy="4002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10번 교사가 가르친 과목 목록에 대한 정보 출력</a:t>
            </a:r>
            <a:endParaRPr b="1" sz="12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3" name="Google Shape;373;p37"/>
          <p:cNvSpPr txBox="1"/>
          <p:nvPr/>
        </p:nvSpPr>
        <p:spPr>
          <a:xfrm>
            <a:off x="2473200" y="4030075"/>
            <a:ext cx="4199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select distinct * from vwscoremember 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where "과목번호" = 1 order by "수강번호";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" name="Google Shape;375;p37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6" name="Google Shape;376;p37"/>
          <p:cNvSpPr txBox="1"/>
          <p:nvPr>
            <p:ph type="title"/>
          </p:nvPr>
        </p:nvSpPr>
        <p:spPr>
          <a:xfrm>
            <a:off x="1054225" y="303225"/>
            <a:ext cx="81102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50"/>
              <a:t> </a:t>
            </a:r>
            <a:r>
              <a:rPr b="1" lang="ko" sz="2500"/>
              <a:t> </a:t>
            </a:r>
            <a:r>
              <a:rPr b="1" lang="ko" sz="4194">
                <a:solidFill>
                  <a:srgbClr val="575454"/>
                </a:solidFill>
              </a:rPr>
              <a:t>교사 </a:t>
            </a:r>
            <a:r>
              <a:rPr b="1" lang="ko" sz="3750">
                <a:solidFill>
                  <a:srgbClr val="575454"/>
                </a:solidFill>
              </a:rPr>
              <a:t>- </a:t>
            </a:r>
            <a:r>
              <a:rPr b="1" lang="ko" sz="2500">
                <a:solidFill>
                  <a:srgbClr val="575454"/>
                </a:solidFill>
              </a:rPr>
              <a:t>과목번호 선택시, 해당 과목 교육생 성적 정보 출력</a:t>
            </a:r>
            <a:endParaRPr b="1" sz="3750">
              <a:solidFill>
                <a:srgbClr val="575454"/>
              </a:solidFill>
            </a:endParaRPr>
          </a:p>
        </p:txBody>
      </p:sp>
      <p:sp>
        <p:nvSpPr>
          <p:cNvPr id="377" name="Google Shape;377;p37"/>
          <p:cNvSpPr txBox="1"/>
          <p:nvPr/>
        </p:nvSpPr>
        <p:spPr>
          <a:xfrm>
            <a:off x="208725" y="144000"/>
            <a:ext cx="6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4-10</a:t>
            </a:r>
            <a:endParaRPr b="1" sz="13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8"/>
          <p:cNvSpPr txBox="1"/>
          <p:nvPr/>
        </p:nvSpPr>
        <p:spPr>
          <a:xfrm>
            <a:off x="157800" y="1122125"/>
            <a:ext cx="61692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create or replace procedure procReviseScore(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psugangseq number,              --수강번호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popensubjectseq number,         --개설과목번호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pwrittentestscore number ,      --필기점수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ppracticaltestscore number ,    --실기점수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pattendancescore number         --출결점수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)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is 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begin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    update tblwrittentestscore set writtentestscore = pwrittentestscore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        where writtentestseq = (select testseq from tblwrittentest where opensubjectseq = popensubjectseq)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        and sugangseq = psugangseq;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        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    update TBLPRACTICALTESTSCORE set PRACTICALTESTSCORE = ppracticaltestscore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        where PRACTICALTESTSEQ = </a:t>
            </a:r>
            <a:endParaRPr b="1" sz="1000">
              <a:solidFill>
                <a:srgbClr val="57545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(select PRACTICALTESTSEQ </a:t>
            </a:r>
            <a:endParaRPr b="1" sz="1000">
              <a:solidFill>
                <a:srgbClr val="575454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from TBLPRACTICALTEST where opensubjectseq = popensubjectseq)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        and sugangseq = psugangseq;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        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    update TBLATTENDANCESCORE set ATTENDANCESCORE = pattendancescore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        where OPENSUBJECTSEQ = popensubjectseq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        	and sugangseq = psugangseq;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end procReviseScore;  </a:t>
            </a:r>
            <a:r>
              <a:rPr lang="ko" sz="1000">
                <a:solidFill>
                  <a:schemeClr val="dk1"/>
                </a:solidFill>
              </a:rPr>
              <a:t> 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38"/>
          <p:cNvSpPr txBox="1"/>
          <p:nvPr/>
        </p:nvSpPr>
        <p:spPr>
          <a:xfrm>
            <a:off x="0" y="886375"/>
            <a:ext cx="55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  ➨ </a:t>
            </a:r>
            <a:r>
              <a:rPr b="1" lang="ko">
                <a:solidFill>
                  <a:srgbClr val="575454"/>
                </a:solidFill>
              </a:rPr>
              <a:t>특정과목 및 교육생 선택하여 출결/필기/실기 시험점수 입력한다.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384" name="Google Shape;384;p38"/>
          <p:cNvSpPr txBox="1"/>
          <p:nvPr/>
        </p:nvSpPr>
        <p:spPr>
          <a:xfrm>
            <a:off x="5974375" y="2808025"/>
            <a:ext cx="2942700" cy="7620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➞ </a:t>
            </a: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1번 학생의 1번 과목에 대한 필기/실기/출결점수를 각각 81,81,100점으로 수정한다.</a:t>
            </a:r>
            <a:endParaRPr b="1" sz="12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38"/>
          <p:cNvSpPr txBox="1"/>
          <p:nvPr/>
        </p:nvSpPr>
        <p:spPr>
          <a:xfrm>
            <a:off x="6375450" y="1885938"/>
            <a:ext cx="2493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begin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procrev</a:t>
            </a:r>
            <a:r>
              <a:rPr b="1" lang="ko" sz="1100">
                <a:solidFill>
                  <a:srgbClr val="575454"/>
                </a:solidFill>
              </a:rPr>
              <a:t>isescore(1,1,81,81,100);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end;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86" name="Google Shape;386;p38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p38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8" name="Google Shape;388;p38"/>
          <p:cNvSpPr txBox="1"/>
          <p:nvPr>
            <p:ph type="title"/>
          </p:nvPr>
        </p:nvSpPr>
        <p:spPr>
          <a:xfrm>
            <a:off x="1125575" y="404275"/>
            <a:ext cx="81102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50">
                <a:solidFill>
                  <a:srgbClr val="575454"/>
                </a:solidFill>
              </a:rPr>
              <a:t> </a:t>
            </a:r>
            <a:r>
              <a:rPr b="1" lang="ko" sz="2500">
                <a:solidFill>
                  <a:srgbClr val="575454"/>
                </a:solidFill>
              </a:rPr>
              <a:t> </a:t>
            </a:r>
            <a:r>
              <a:rPr b="1" lang="ko" sz="4194">
                <a:solidFill>
                  <a:srgbClr val="575454"/>
                </a:solidFill>
              </a:rPr>
              <a:t>교사</a:t>
            </a:r>
            <a:r>
              <a:rPr b="1" lang="ko" sz="3750">
                <a:solidFill>
                  <a:srgbClr val="575454"/>
                </a:solidFill>
              </a:rPr>
              <a:t> - </a:t>
            </a:r>
            <a:r>
              <a:rPr b="1" lang="ko" sz="2500">
                <a:solidFill>
                  <a:srgbClr val="575454"/>
                </a:solidFill>
              </a:rPr>
              <a:t>성적 입력</a:t>
            </a:r>
            <a:endParaRPr b="1" sz="3750">
              <a:solidFill>
                <a:srgbClr val="575454"/>
              </a:solidFill>
            </a:endParaRPr>
          </a:p>
        </p:txBody>
      </p:sp>
      <p:sp>
        <p:nvSpPr>
          <p:cNvPr id="389" name="Google Shape;389;p38"/>
          <p:cNvSpPr txBox="1"/>
          <p:nvPr/>
        </p:nvSpPr>
        <p:spPr>
          <a:xfrm>
            <a:off x="208725" y="144000"/>
            <a:ext cx="6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4-11</a:t>
            </a:r>
            <a:endParaRPr b="1" sz="13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9"/>
          <p:cNvSpPr txBox="1"/>
          <p:nvPr/>
        </p:nvSpPr>
        <p:spPr>
          <a:xfrm>
            <a:off x="353450" y="1343913"/>
            <a:ext cx="30240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create or replace view vwattendance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as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select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os.TEACHERSEQ as "교사번호",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a.OPENSUBJECTSEQ as "과목번호",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SUBJECTNAME as "과목명",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a.SUGANGSEQ as "수강번호",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ATTENDANCEDATE as "날짜",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type as "근태유형",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STARTTIME as "출근시간",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ENDTIME as "퇴근시간",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case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    when outingseq is null then 'X'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    else 'O, ' || outringtime || ' ~ ' || returntime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end as "외출여부 및 시간",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oc.OPENCOURSESEQ as "과정번호",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oc.STARTDATE as "과정시작",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</a:rPr>
              <a:t>oc.ENDDATE as "과정종료"</a:t>
            </a:r>
            <a:endParaRPr b="1" sz="1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5" name="Google Shape;395;p39"/>
          <p:cNvSpPr txBox="1"/>
          <p:nvPr/>
        </p:nvSpPr>
        <p:spPr>
          <a:xfrm>
            <a:off x="3221175" y="1343925"/>
            <a:ext cx="5850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from TBLATTENDANCE a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left outer join TBLSUGANG su on a.SUGANGSEQ = su.SUGANGSEQ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left outer join TBLSTUDENT stu on su.MEMBERSEQ = stu.MEMBERSEQ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left outer join TBLMEMBER me on stu.MEMBERSEQ = me.MEMBERSEQ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  left outer join TBLOPENSUBJECT os on a.OPENSUBJECTSEQ = os.OPENSUBJECTSEQ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      left outer join TBLSUBJECT sub on os.SUBJECTSEQ = sub.SUBJECTSEQ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          left outer join TBLOPENCOURSE oc on os.OPENCOURSESEQ = oc.OPENCOURSESEQ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              left outer join TBLCOURSE co on oc.COURSESEQ = co.COURSESEQ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                  left outer join TBLCLASSROOM cl on oc.CLASSROOMSEQ = cl.CLASSROOMSEQ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                                left outer join TBLOUTING ou on a.ATTENDANCESEQ = ou.ATTENDANCESEQ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</a:rPr>
              <a:t>    			order by a.SUGANGSEQ, a.ATTENDANCEDATE;</a:t>
            </a:r>
            <a:endParaRPr b="1" sz="9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6" name="Google Shape;396;p39"/>
          <p:cNvSpPr txBox="1"/>
          <p:nvPr/>
        </p:nvSpPr>
        <p:spPr>
          <a:xfrm>
            <a:off x="353450" y="943725"/>
            <a:ext cx="6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➨  </a:t>
            </a:r>
            <a:r>
              <a:rPr b="1" lang="ko">
                <a:solidFill>
                  <a:srgbClr val="575454"/>
                </a:solidFill>
              </a:rPr>
              <a:t>출결 관련 정보를 모은 뷰를 생성한다.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397" name="Google Shape;397;p39"/>
          <p:cNvSpPr txBox="1"/>
          <p:nvPr/>
        </p:nvSpPr>
        <p:spPr>
          <a:xfrm>
            <a:off x="5244375" y="4027125"/>
            <a:ext cx="1902600" cy="3771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➞  </a:t>
            </a: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뷰 생성 결과 확인</a:t>
            </a:r>
            <a:endParaRPr b="1" sz="12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8" name="Google Shape;398;p39"/>
          <p:cNvSpPr txBox="1"/>
          <p:nvPr/>
        </p:nvSpPr>
        <p:spPr>
          <a:xfrm>
            <a:off x="4871775" y="3626925"/>
            <a:ext cx="25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select * from vwattendance;</a:t>
            </a:r>
            <a:endParaRPr b="1" sz="11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9" name="Google Shape;399;p39"/>
          <p:cNvSpPr/>
          <p:nvPr/>
        </p:nvSpPr>
        <p:spPr>
          <a:xfrm>
            <a:off x="2820325" y="2131350"/>
            <a:ext cx="632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9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39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2" name="Google Shape;402;p39"/>
          <p:cNvSpPr txBox="1"/>
          <p:nvPr>
            <p:ph type="title"/>
          </p:nvPr>
        </p:nvSpPr>
        <p:spPr>
          <a:xfrm>
            <a:off x="1109775" y="351475"/>
            <a:ext cx="81102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50"/>
              <a:t> </a:t>
            </a:r>
            <a:r>
              <a:rPr b="1" lang="ko" sz="2944">
                <a:solidFill>
                  <a:srgbClr val="575454"/>
                </a:solidFill>
              </a:rPr>
              <a:t> </a:t>
            </a:r>
            <a:r>
              <a:rPr b="1" lang="ko" sz="4194">
                <a:solidFill>
                  <a:srgbClr val="575454"/>
                </a:solidFill>
              </a:rPr>
              <a:t>교사</a:t>
            </a:r>
            <a:r>
              <a:rPr b="1" lang="ko" sz="3750"/>
              <a:t> </a:t>
            </a:r>
            <a:r>
              <a:rPr b="1" lang="ko" sz="3750">
                <a:solidFill>
                  <a:srgbClr val="575454"/>
                </a:solidFill>
              </a:rPr>
              <a:t>- </a:t>
            </a:r>
            <a:r>
              <a:rPr b="1" lang="ko" sz="2500">
                <a:solidFill>
                  <a:srgbClr val="575454"/>
                </a:solidFill>
              </a:rPr>
              <a:t>출결 조회</a:t>
            </a:r>
            <a:endParaRPr b="1" sz="3750">
              <a:solidFill>
                <a:srgbClr val="575454"/>
              </a:solidFill>
            </a:endParaRPr>
          </a:p>
        </p:txBody>
      </p:sp>
      <p:sp>
        <p:nvSpPr>
          <p:cNvPr id="403" name="Google Shape;403;p39"/>
          <p:cNvSpPr txBox="1"/>
          <p:nvPr/>
        </p:nvSpPr>
        <p:spPr>
          <a:xfrm>
            <a:off x="208725" y="144000"/>
            <a:ext cx="6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4-12</a:t>
            </a:r>
            <a:endParaRPr b="1" sz="13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0"/>
          <p:cNvSpPr txBox="1"/>
          <p:nvPr/>
        </p:nvSpPr>
        <p:spPr>
          <a:xfrm>
            <a:off x="4032425" y="814100"/>
            <a:ext cx="4779000" cy="4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from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((select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to_date('2021-07-02','yyyy-mm-dd') + level -1 as regdate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from dual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    connect by level &lt;= (to_date('2021-12-27', 'yyyy-mm-dd') - to_date('2021-07-02','yyyy-mm-dd')+1)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        minus select distinct(ATTENDANCEDATE) from TBLATTENDANCE) v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            left outer join TBLHOLIDAY h on v.regdate = h.HOLIDAY)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                 order by v.regdate;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create table tblNullDate(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    regdate date primary key,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    type varchar2(60) not null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);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drop table tblNullDate;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40"/>
          <p:cNvSpPr txBox="1"/>
          <p:nvPr/>
        </p:nvSpPr>
        <p:spPr>
          <a:xfrm>
            <a:off x="429125" y="1250800"/>
            <a:ext cx="29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40"/>
          <p:cNvSpPr txBox="1"/>
          <p:nvPr/>
        </p:nvSpPr>
        <p:spPr>
          <a:xfrm>
            <a:off x="366125" y="1196800"/>
            <a:ext cx="2871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create or replace view vwNullDate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as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select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regdate,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case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when to_char(v.regdate, 'd') in ('1', '7') and h.name is not null then '토, 일'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when to_char(v.regdate, 'd') in ('1', '7') and h.name is null then '토, 일'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    else '공휴일'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75454"/>
                </a:solidFill>
              </a:rPr>
              <a:t>end as type</a:t>
            </a:r>
            <a:endParaRPr b="1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40"/>
          <p:cNvSpPr/>
          <p:nvPr/>
        </p:nvSpPr>
        <p:spPr>
          <a:xfrm>
            <a:off x="3318425" y="2266650"/>
            <a:ext cx="632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0"/>
          <p:cNvSpPr txBox="1"/>
          <p:nvPr/>
        </p:nvSpPr>
        <p:spPr>
          <a:xfrm>
            <a:off x="332575" y="814100"/>
            <a:ext cx="6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➨  </a:t>
            </a:r>
            <a:r>
              <a:rPr b="1" lang="ko">
                <a:solidFill>
                  <a:srgbClr val="575454"/>
                </a:solidFill>
              </a:rPr>
              <a:t>주말 및 공휴일의 리스트로 구성된 테이블을 생성한다.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413" name="Google Shape;413;p40"/>
          <p:cNvSpPr txBox="1"/>
          <p:nvPr/>
        </p:nvSpPr>
        <p:spPr>
          <a:xfrm>
            <a:off x="366125" y="4024050"/>
            <a:ext cx="2520000" cy="3771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➨ 생성된 테이블을 확인한다.</a:t>
            </a:r>
            <a:endParaRPr b="1" sz="125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4" name="Google Shape;414;p40"/>
          <p:cNvSpPr txBox="1"/>
          <p:nvPr/>
        </p:nvSpPr>
        <p:spPr>
          <a:xfrm>
            <a:off x="366125" y="3626500"/>
            <a:ext cx="419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select * from tblNullDate;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40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p40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7" name="Google Shape;417;p40"/>
          <p:cNvSpPr txBox="1"/>
          <p:nvPr>
            <p:ph type="title"/>
          </p:nvPr>
        </p:nvSpPr>
        <p:spPr>
          <a:xfrm>
            <a:off x="1117675" y="279100"/>
            <a:ext cx="81102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50"/>
              <a:t> </a:t>
            </a:r>
            <a:r>
              <a:rPr b="1" lang="ko" sz="2500"/>
              <a:t> </a:t>
            </a:r>
            <a:r>
              <a:rPr b="1" lang="ko" sz="4194">
                <a:solidFill>
                  <a:srgbClr val="575454"/>
                </a:solidFill>
              </a:rPr>
              <a:t>교사</a:t>
            </a:r>
            <a:r>
              <a:rPr b="1" lang="ko" sz="3750"/>
              <a:t> </a:t>
            </a:r>
            <a:r>
              <a:rPr b="1" lang="ko" sz="3750">
                <a:solidFill>
                  <a:srgbClr val="575454"/>
                </a:solidFill>
              </a:rPr>
              <a:t>- </a:t>
            </a:r>
            <a:r>
              <a:rPr b="1" lang="ko" sz="2500">
                <a:solidFill>
                  <a:srgbClr val="575454"/>
                </a:solidFill>
              </a:rPr>
              <a:t>출결 조회</a:t>
            </a:r>
            <a:endParaRPr b="1" sz="3750">
              <a:solidFill>
                <a:srgbClr val="575454"/>
              </a:solidFill>
            </a:endParaRPr>
          </a:p>
        </p:txBody>
      </p:sp>
      <p:sp>
        <p:nvSpPr>
          <p:cNvPr id="418" name="Google Shape;418;p40"/>
          <p:cNvSpPr txBox="1"/>
          <p:nvPr/>
        </p:nvSpPr>
        <p:spPr>
          <a:xfrm>
            <a:off x="208725" y="144000"/>
            <a:ext cx="6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4-13</a:t>
            </a:r>
            <a:endParaRPr b="1" sz="13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1"/>
          <p:cNvSpPr txBox="1"/>
          <p:nvPr/>
        </p:nvSpPr>
        <p:spPr>
          <a:xfrm>
            <a:off x="273300" y="980775"/>
            <a:ext cx="34020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declare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vSugangMin number;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vSugangMax number;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vopenSubjectSeqMin number;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vopenSubjectSeqMax number;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vnull number;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vSubjectStart date;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vSubjectEnd date;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vDate tblNullDate.regdate%type;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vType tblNullDate.type%type;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cursor vcursor is select regdate, type from tblNullDate;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begin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select min(SUGANGSEQ) into vSugangMin from tblattendance;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select max(SUGANGSEQ) into vSugangMax from tblattendance;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select min(OPENSUBJECTSEQ) into vopenSubjectSeqMin from TBLOPENSUBJECT;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select max(OPENSUBJECTSEQ) into vopenSubjectSeqMax from TBLOPENSUBJECT;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4" name="Google Shape;424;p41"/>
          <p:cNvSpPr/>
          <p:nvPr/>
        </p:nvSpPr>
        <p:spPr>
          <a:xfrm>
            <a:off x="3121700" y="2010825"/>
            <a:ext cx="632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1"/>
          <p:cNvSpPr txBox="1"/>
          <p:nvPr/>
        </p:nvSpPr>
        <p:spPr>
          <a:xfrm>
            <a:off x="3968425" y="1935850"/>
            <a:ext cx="5196000" cy="5541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반복문을 사용하기 위한 시작값과 종료값을 변수로 선언하고 알맞은 값을 대입한다.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6" name="Google Shape;426;p41"/>
          <p:cNvSpPr txBox="1"/>
          <p:nvPr/>
        </p:nvSpPr>
        <p:spPr>
          <a:xfrm>
            <a:off x="3968425" y="1176250"/>
            <a:ext cx="414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665D5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ko">
                <a:solidFill>
                  <a:srgbClr val="665D59"/>
                </a:solidFill>
                <a:latin typeface="Open Sans"/>
                <a:ea typeface="Open Sans"/>
                <a:cs typeface="Open Sans"/>
                <a:sym typeface="Open Sans"/>
              </a:rPr>
              <a:t> ➨ </a:t>
            </a:r>
            <a:r>
              <a:rPr b="1" lang="ko">
                <a:solidFill>
                  <a:srgbClr val="665D59"/>
                </a:solidFill>
              </a:rPr>
              <a:t>출결 테이블에 주말과 공휴일 날짜 정보를 </a:t>
            </a:r>
            <a:endParaRPr b="1">
              <a:solidFill>
                <a:srgbClr val="665D59"/>
              </a:solidFill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665D59"/>
                </a:solidFill>
              </a:rPr>
              <a:t>추가하기 위한 프로시저</a:t>
            </a:r>
            <a:endParaRPr b="1">
              <a:solidFill>
                <a:srgbClr val="665D59"/>
              </a:solidFill>
            </a:endParaRPr>
          </a:p>
        </p:txBody>
      </p:sp>
      <p:sp>
        <p:nvSpPr>
          <p:cNvPr id="427" name="Google Shape;427;p41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8" name="Google Shape;428;p41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9" name="Google Shape;429;p41"/>
          <p:cNvSpPr txBox="1"/>
          <p:nvPr>
            <p:ph type="title"/>
          </p:nvPr>
        </p:nvSpPr>
        <p:spPr>
          <a:xfrm>
            <a:off x="1141150" y="351475"/>
            <a:ext cx="81102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50"/>
              <a:t> </a:t>
            </a:r>
            <a:r>
              <a:rPr b="1" lang="ko" sz="2500"/>
              <a:t> </a:t>
            </a:r>
            <a:r>
              <a:rPr b="1" lang="ko" sz="4194">
                <a:solidFill>
                  <a:srgbClr val="575454"/>
                </a:solidFill>
              </a:rPr>
              <a:t>교사</a:t>
            </a:r>
            <a:r>
              <a:rPr b="1" lang="ko" sz="3750"/>
              <a:t> </a:t>
            </a:r>
            <a:r>
              <a:rPr b="1" lang="ko" sz="3750">
                <a:solidFill>
                  <a:srgbClr val="575454"/>
                </a:solidFill>
              </a:rPr>
              <a:t>- </a:t>
            </a:r>
            <a:r>
              <a:rPr b="1" lang="ko" sz="2500">
                <a:solidFill>
                  <a:srgbClr val="575454"/>
                </a:solidFill>
              </a:rPr>
              <a:t>출결 조회</a:t>
            </a:r>
            <a:endParaRPr b="1" sz="3750">
              <a:solidFill>
                <a:srgbClr val="575454"/>
              </a:solidFill>
            </a:endParaRPr>
          </a:p>
        </p:txBody>
      </p:sp>
      <p:sp>
        <p:nvSpPr>
          <p:cNvPr id="430" name="Google Shape;430;p41"/>
          <p:cNvSpPr txBox="1"/>
          <p:nvPr/>
        </p:nvSpPr>
        <p:spPr>
          <a:xfrm>
            <a:off x="208725" y="144000"/>
            <a:ext cx="6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4-14</a:t>
            </a:r>
            <a:endParaRPr b="1" sz="13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0" y="0"/>
            <a:ext cx="9144000" cy="3434400"/>
          </a:xfrm>
          <a:prstGeom prst="rect">
            <a:avLst/>
          </a:prstGeom>
          <a:solidFill>
            <a:srgbClr val="B392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184075" y="2437225"/>
            <a:ext cx="7008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500">
                <a:solidFill>
                  <a:schemeClr val="lt1"/>
                </a:solidFill>
              </a:rPr>
              <a:t>Part 1.</a:t>
            </a:r>
            <a:endParaRPr b="1" sz="6500"/>
          </a:p>
        </p:txBody>
      </p:sp>
      <p:sp>
        <p:nvSpPr>
          <p:cNvPr id="93" name="Google Shape;93;p15"/>
          <p:cNvSpPr txBox="1"/>
          <p:nvPr/>
        </p:nvSpPr>
        <p:spPr>
          <a:xfrm>
            <a:off x="184075" y="3212825"/>
            <a:ext cx="8225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500">
                <a:solidFill>
                  <a:srgbClr val="575454"/>
                </a:solidFill>
              </a:rPr>
              <a:t>프로젝트 개요</a:t>
            </a:r>
            <a:endParaRPr b="1" sz="65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"/>
          <p:cNvSpPr txBox="1"/>
          <p:nvPr/>
        </p:nvSpPr>
        <p:spPr>
          <a:xfrm>
            <a:off x="200925" y="966275"/>
            <a:ext cx="9144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575454"/>
                </a:solidFill>
                <a:highlight>
                  <a:schemeClr val="lt1"/>
                </a:highlight>
              </a:rPr>
              <a:t>  </a:t>
            </a:r>
            <a:r>
              <a:rPr b="1" lang="ko" sz="1100">
                <a:solidFill>
                  <a:srgbClr val="575454"/>
                </a:solidFill>
                <a:highlight>
                  <a:schemeClr val="lt1"/>
                </a:highlight>
              </a:rPr>
              <a:t>  for suSeq in vSugangMin..vSugangMax loop           </a:t>
            </a:r>
            <a:endParaRPr b="1" sz="11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chemeClr val="lt1"/>
                </a:highlight>
              </a:rPr>
              <a:t>for subSeq in vopenSubjectSeqMin..vopenSubjectSeqMax loop </a:t>
            </a:r>
            <a:endParaRPr b="1" sz="11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chemeClr val="lt1"/>
                </a:highlight>
              </a:rPr>
              <a:t>select count(distinct(OPENSUBJECTSEQ)) into vnull from tblattendance</a:t>
            </a:r>
            <a:endParaRPr b="1" sz="11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chemeClr val="lt1"/>
                </a:highlight>
              </a:rPr>
              <a:t>where SUGANGSEQ = suSeq and OPENSUBJECTSEQ = subSeq;</a:t>
            </a:r>
            <a:endParaRPr b="1" sz="11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chemeClr val="lt1"/>
                </a:highlight>
              </a:rPr>
              <a:t>            if vnull &gt; 0 then                 select STARTDATE into vSubjectStart from TBLOPENSUBJECT where OPENSUBJECTSEQ = subSeq;                 select ENDDATE into vSubjectEnd from TBLOPENSUBJECT where OPENSUBJECTSEQ = subSeq;    </a:t>
            </a:r>
            <a:endParaRPr b="1" sz="11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chemeClr val="lt1"/>
                </a:highlight>
              </a:rPr>
              <a:t>                </a:t>
            </a:r>
            <a:endParaRPr b="1" sz="11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chemeClr val="lt1"/>
                </a:highlight>
              </a:rPr>
              <a:t>open vcursor;</a:t>
            </a:r>
            <a:endParaRPr b="1" sz="11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chemeClr val="lt1"/>
                </a:highlight>
              </a:rPr>
              <a:t>                    loop</a:t>
            </a:r>
            <a:endParaRPr b="1" sz="11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chemeClr val="lt1"/>
                </a:highlight>
              </a:rPr>
              <a:t>                        fetch vcursor into vDate, vType;</a:t>
            </a:r>
            <a:endParaRPr b="1" sz="11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chemeClr val="lt1"/>
                </a:highlight>
              </a:rPr>
              <a:t>                        exit when vcursor%notfound;</a:t>
            </a:r>
            <a:endParaRPr b="1" sz="11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chemeClr val="lt1"/>
                </a:highlight>
              </a:rPr>
              <a:t>                        if (vDate &gt;= vSubjectStart and vDate &lt;= vSubjectEnd) then </a:t>
            </a:r>
            <a:endParaRPr b="1" sz="11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chemeClr val="lt1"/>
                </a:highlight>
              </a:rPr>
              <a:t>                             insert into tblAttendance values (seqAttendance.nextVal,vDate,subSeq, suSeq, vType , '0', '0');     </a:t>
            </a: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                  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chemeClr val="lt1"/>
                </a:highlight>
              </a:rPr>
              <a:t>end if;</a:t>
            </a:r>
            <a:endParaRPr b="1" sz="11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chemeClr val="lt1"/>
                </a:highlight>
              </a:rPr>
              <a:t>                    end loop;</a:t>
            </a:r>
            <a:endParaRPr b="1" sz="11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chemeClr val="lt1"/>
                </a:highlight>
              </a:rPr>
              <a:t>                close vcursor;</a:t>
            </a:r>
            <a:endParaRPr b="1" sz="11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  <a:highlight>
                  <a:schemeClr val="lt1"/>
                </a:highlight>
              </a:rPr>
              <a:t>            end if;</a:t>
            </a:r>
            <a:endParaRPr b="1" sz="11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    end loop;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    end loop;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75454"/>
                </a:solidFill>
              </a:rPr>
              <a:t>end;</a:t>
            </a:r>
            <a:endParaRPr b="1" sz="11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6" name="Google Shape;436;p42"/>
          <p:cNvSpPr txBox="1"/>
          <p:nvPr/>
        </p:nvSpPr>
        <p:spPr>
          <a:xfrm>
            <a:off x="4320000" y="4320000"/>
            <a:ext cx="4320000" cy="3600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50">
                <a:solidFill>
                  <a:schemeClr val="lt1"/>
                </a:solidFill>
              </a:rPr>
              <a:t>반복문을 사용하여 주말 및 공휴일 행을 추가한다.</a:t>
            </a:r>
            <a:endParaRPr b="1" sz="12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/>
          </a:p>
        </p:txBody>
      </p:sp>
      <p:sp>
        <p:nvSpPr>
          <p:cNvPr id="437" name="Google Shape;437;p42"/>
          <p:cNvSpPr txBox="1"/>
          <p:nvPr/>
        </p:nvSpPr>
        <p:spPr>
          <a:xfrm>
            <a:off x="1859825" y="3589300"/>
            <a:ext cx="414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 ➨  </a:t>
            </a:r>
            <a:r>
              <a:rPr b="1" lang="ko">
                <a:solidFill>
                  <a:srgbClr val="575454"/>
                </a:solidFill>
              </a:rPr>
              <a:t>출결 테이블에 주말과 공휴일 날짜 정보를 </a:t>
            </a:r>
            <a:endParaRPr b="1">
              <a:solidFill>
                <a:srgbClr val="575454"/>
              </a:solidFill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추가하기 위한 프로시저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438" name="Google Shape;438;p42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p42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0" name="Google Shape;440;p42"/>
          <p:cNvSpPr txBox="1"/>
          <p:nvPr>
            <p:ph type="title"/>
          </p:nvPr>
        </p:nvSpPr>
        <p:spPr>
          <a:xfrm>
            <a:off x="1101850" y="271575"/>
            <a:ext cx="81102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150">
                <a:solidFill>
                  <a:srgbClr val="575454"/>
                </a:solidFill>
              </a:rPr>
              <a:t>  교사</a:t>
            </a:r>
            <a:r>
              <a:rPr b="1" lang="ko" sz="3750">
                <a:solidFill>
                  <a:srgbClr val="575454"/>
                </a:solidFill>
              </a:rPr>
              <a:t> - </a:t>
            </a:r>
            <a:r>
              <a:rPr b="1" lang="ko" sz="2500">
                <a:solidFill>
                  <a:srgbClr val="575454"/>
                </a:solidFill>
              </a:rPr>
              <a:t>출결 조회</a:t>
            </a:r>
            <a:endParaRPr b="1" sz="3750">
              <a:solidFill>
                <a:srgbClr val="575454"/>
              </a:solidFill>
            </a:endParaRPr>
          </a:p>
        </p:txBody>
      </p:sp>
      <p:sp>
        <p:nvSpPr>
          <p:cNvPr id="441" name="Google Shape;441;p42"/>
          <p:cNvSpPr txBox="1"/>
          <p:nvPr/>
        </p:nvSpPr>
        <p:spPr>
          <a:xfrm>
            <a:off x="208725" y="144000"/>
            <a:ext cx="6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4-15</a:t>
            </a:r>
            <a:endParaRPr b="1" sz="13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3"/>
          <p:cNvSpPr/>
          <p:nvPr/>
        </p:nvSpPr>
        <p:spPr>
          <a:xfrm>
            <a:off x="0" y="0"/>
            <a:ext cx="9144000" cy="3434400"/>
          </a:xfrm>
          <a:prstGeom prst="rect">
            <a:avLst/>
          </a:prstGeom>
          <a:solidFill>
            <a:srgbClr val="B392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3"/>
          <p:cNvSpPr txBox="1"/>
          <p:nvPr/>
        </p:nvSpPr>
        <p:spPr>
          <a:xfrm>
            <a:off x="184075" y="2437225"/>
            <a:ext cx="7008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500">
                <a:solidFill>
                  <a:schemeClr val="lt1"/>
                </a:solidFill>
              </a:rPr>
              <a:t>Part 5-1.</a:t>
            </a:r>
            <a:endParaRPr b="1" sz="6500"/>
          </a:p>
        </p:txBody>
      </p:sp>
      <p:sp>
        <p:nvSpPr>
          <p:cNvPr id="448" name="Google Shape;448;p43"/>
          <p:cNvSpPr txBox="1"/>
          <p:nvPr/>
        </p:nvSpPr>
        <p:spPr>
          <a:xfrm>
            <a:off x="184075" y="3228650"/>
            <a:ext cx="8225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500">
                <a:solidFill>
                  <a:srgbClr val="575454"/>
                </a:solidFill>
              </a:rPr>
              <a:t>추가 요구 분석</a:t>
            </a:r>
            <a:endParaRPr b="1" sz="65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4"/>
          <p:cNvSpPr txBox="1"/>
          <p:nvPr>
            <p:ph idx="1" type="body"/>
          </p:nvPr>
        </p:nvSpPr>
        <p:spPr>
          <a:xfrm>
            <a:off x="208725" y="1169700"/>
            <a:ext cx="4790400" cy="30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create or replace view vwEvaluation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a.name as "이름",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a.email as "이메일",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a.memberseq as "회원번호",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b.openSubjectSeq as "과목번호",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c.subjectName as "과목명",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aa.name as "교사명",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d.questionSeq || '. ' ||e.question as "평가항목",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d.itemEvaluationScore as "평가점수"</a:t>
            </a:r>
            <a:endParaRPr b="1" sz="14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839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720"/>
          </a:p>
        </p:txBody>
      </p:sp>
      <p:sp>
        <p:nvSpPr>
          <p:cNvPr id="454" name="Google Shape;454;p44"/>
          <p:cNvSpPr txBox="1"/>
          <p:nvPr>
            <p:ph idx="1" type="body"/>
          </p:nvPr>
        </p:nvSpPr>
        <p:spPr>
          <a:xfrm>
            <a:off x="4572000" y="1010300"/>
            <a:ext cx="4584000" cy="3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from tblMember a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inner join tblStudent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on a.memberseq = tblStudent.memberseq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inner join tblSugang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on tblStudent.memberseq = tblSugang.memberseq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inner join tblEvaluation b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on tblSugang.sugangSeq = b.sugangSeq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inner join tblOpensubject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on b.openSubjectSeq = tblOpensubject.openSubjectSeq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inner join tblSubject c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on tblOpensubject.SubjectSeq = c.SubjectSeq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inner join tblmember aa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on tblOpensubject.teacherseq = aa.memberseq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inner join tblItemEvaluation d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on b.evaluationSeq = d.evaluationSeq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inner join tblQuestion e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on d.questionSeq = e.questionSeq;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 * from vwEvaluation where ”회원번호” = 15;</a:t>
            </a:r>
            <a:endParaRPr b="1" sz="10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b="1" sz="87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/>
          </a:p>
        </p:txBody>
      </p:sp>
      <p:sp>
        <p:nvSpPr>
          <p:cNvPr id="455" name="Google Shape;455;p44"/>
          <p:cNvSpPr txBox="1"/>
          <p:nvPr/>
        </p:nvSpPr>
        <p:spPr>
          <a:xfrm>
            <a:off x="311700" y="4619900"/>
            <a:ext cx="7353000" cy="4002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➨  </a:t>
            </a:r>
            <a:r>
              <a:rPr b="1" lang="ko">
                <a:solidFill>
                  <a:schemeClr val="lt1"/>
                </a:solidFill>
              </a:rPr>
              <a:t>수강 과목 평가 조회 뷰 : 교육생들의 수강 과목 평가 점수와 항목을 출력한다.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56" name="Google Shape;456;p44"/>
          <p:cNvSpPr/>
          <p:nvPr/>
        </p:nvSpPr>
        <p:spPr>
          <a:xfrm>
            <a:off x="3876825" y="2264250"/>
            <a:ext cx="632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75454"/>
              </a:solidFill>
            </a:endParaRPr>
          </a:p>
        </p:txBody>
      </p:sp>
      <p:sp>
        <p:nvSpPr>
          <p:cNvPr id="457" name="Google Shape;457;p44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4"/>
          <p:cNvSpPr txBox="1"/>
          <p:nvPr/>
        </p:nvSpPr>
        <p:spPr>
          <a:xfrm>
            <a:off x="208725" y="144000"/>
            <a:ext cx="6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5-1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459" name="Google Shape;459;p44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0" name="Google Shape;460;p44"/>
          <p:cNvSpPr txBox="1"/>
          <p:nvPr>
            <p:ph type="title"/>
          </p:nvPr>
        </p:nvSpPr>
        <p:spPr>
          <a:xfrm>
            <a:off x="1101850" y="271575"/>
            <a:ext cx="81102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50"/>
              <a:t> </a:t>
            </a:r>
            <a:r>
              <a:rPr b="1" lang="ko" sz="2500">
                <a:solidFill>
                  <a:srgbClr val="575454"/>
                </a:solidFill>
              </a:rPr>
              <a:t> </a:t>
            </a:r>
            <a:r>
              <a:rPr b="1" lang="ko" sz="4194">
                <a:solidFill>
                  <a:srgbClr val="575454"/>
                </a:solidFill>
              </a:rPr>
              <a:t>교육생</a:t>
            </a:r>
            <a:r>
              <a:rPr b="1" lang="ko" sz="3750">
                <a:solidFill>
                  <a:srgbClr val="575454"/>
                </a:solidFill>
              </a:rPr>
              <a:t> - </a:t>
            </a:r>
            <a:r>
              <a:rPr b="1" lang="ko" sz="2500">
                <a:solidFill>
                  <a:srgbClr val="575454"/>
                </a:solidFill>
              </a:rPr>
              <a:t>수강 과목 평가 조회</a:t>
            </a:r>
            <a:endParaRPr b="1" sz="375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5"/>
          <p:cNvSpPr txBox="1"/>
          <p:nvPr>
            <p:ph idx="1" type="body"/>
          </p:nvPr>
        </p:nvSpPr>
        <p:spPr>
          <a:xfrm>
            <a:off x="101775" y="1125125"/>
            <a:ext cx="4790400" cy="32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create or replace view vwbook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 DISTINCT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a.name as "이름",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a.email as "이메일",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a.memberseq as "회원번호",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b.subjectName as "과목명",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e.bookName as "교재명",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e.publisher as "출판사명",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when d.bookstate = 1 then ' ○'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when d.bookstate = 0 then ' X'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ko" sz="1275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end as "수령여부"</a:t>
            </a:r>
            <a:endParaRPr b="1" sz="1275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b="1" sz="587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025"/>
          </a:p>
        </p:txBody>
      </p:sp>
      <p:sp>
        <p:nvSpPr>
          <p:cNvPr id="466" name="Google Shape;466;p45"/>
          <p:cNvSpPr txBox="1"/>
          <p:nvPr>
            <p:ph idx="1" type="body"/>
          </p:nvPr>
        </p:nvSpPr>
        <p:spPr>
          <a:xfrm>
            <a:off x="4420400" y="966800"/>
            <a:ext cx="5011800" cy="3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from tblMember a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inner join tblStudent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on a.memberseq = tblStudent.memberseq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inner join tblSugang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on tblStudent.memberseq = tblSugang.memberseq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inner join tblOpencourse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on tblopencourse.opencourseseq = tblsugang.opencourseseq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inner join tblOpensubject c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on tblopencourse.opencourseseq = c.opencourseseq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inner join tblsubject b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on c.subjectseq = b.subjectseq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inner join tblBookState d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on c.opensubjectseq = d.opensubjectseq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inner join tblBookSubject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on b.subjectseq = tblBookSubject.subjectseq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inner join tblBook e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on tblBookSubject.bookseq = e.bookseq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order by 3 asc;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</a:t>
            </a:r>
            <a:endParaRPr b="1" sz="900">
              <a:solidFill>
                <a:srgbClr val="5754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rgbClr val="575454"/>
                </a:solidFill>
                <a:latin typeface="Arial"/>
                <a:ea typeface="Arial"/>
                <a:cs typeface="Arial"/>
                <a:sym typeface="Arial"/>
              </a:rPr>
              <a:t>select * from vwbook where "회원번호" = 15;</a:t>
            </a:r>
            <a:endParaRPr b="1" sz="900">
              <a:solidFill>
                <a:srgbClr val="575454"/>
              </a:solidFill>
            </a:endParaRPr>
          </a:p>
        </p:txBody>
      </p:sp>
      <p:sp>
        <p:nvSpPr>
          <p:cNvPr id="467" name="Google Shape;467;p45"/>
          <p:cNvSpPr txBox="1"/>
          <p:nvPr/>
        </p:nvSpPr>
        <p:spPr>
          <a:xfrm>
            <a:off x="311700" y="4489875"/>
            <a:ext cx="7433100" cy="4002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➨  </a:t>
            </a:r>
            <a:r>
              <a:rPr b="1" lang="ko">
                <a:solidFill>
                  <a:schemeClr val="lt1"/>
                </a:solidFill>
              </a:rPr>
              <a:t>교재 수령 여부 조회 뷰 : 교육생이 각 과목 마다 받아야 하는 교재  수령 여부를 출력한다.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68" name="Google Shape;468;p45"/>
          <p:cNvSpPr/>
          <p:nvPr/>
        </p:nvSpPr>
        <p:spPr>
          <a:xfrm>
            <a:off x="3787700" y="1938825"/>
            <a:ext cx="632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5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0" name="Google Shape;470;p45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1" name="Google Shape;471;p45"/>
          <p:cNvSpPr txBox="1"/>
          <p:nvPr>
            <p:ph type="title"/>
          </p:nvPr>
        </p:nvSpPr>
        <p:spPr>
          <a:xfrm>
            <a:off x="1101850" y="271575"/>
            <a:ext cx="81102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50"/>
              <a:t> </a:t>
            </a:r>
            <a:r>
              <a:rPr b="1" lang="ko" sz="2500"/>
              <a:t> </a:t>
            </a:r>
            <a:r>
              <a:rPr b="1" lang="ko" sz="4194">
                <a:solidFill>
                  <a:srgbClr val="575454"/>
                </a:solidFill>
              </a:rPr>
              <a:t>교육생</a:t>
            </a:r>
            <a:r>
              <a:rPr b="1" lang="ko" sz="3750">
                <a:solidFill>
                  <a:srgbClr val="575454"/>
                </a:solidFill>
              </a:rPr>
              <a:t> - </a:t>
            </a:r>
            <a:r>
              <a:rPr b="1" lang="ko" sz="2500">
                <a:solidFill>
                  <a:srgbClr val="575454"/>
                </a:solidFill>
              </a:rPr>
              <a:t>교재 수령 여부 조회</a:t>
            </a:r>
            <a:endParaRPr b="1" sz="3750">
              <a:solidFill>
                <a:srgbClr val="575454"/>
              </a:solidFill>
            </a:endParaRPr>
          </a:p>
        </p:txBody>
      </p:sp>
      <p:sp>
        <p:nvSpPr>
          <p:cNvPr id="472" name="Google Shape;472;p45"/>
          <p:cNvSpPr txBox="1"/>
          <p:nvPr/>
        </p:nvSpPr>
        <p:spPr>
          <a:xfrm>
            <a:off x="208725" y="144000"/>
            <a:ext cx="6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5-2</a:t>
            </a:r>
            <a:endParaRPr b="1" sz="13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6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6"/>
          <p:cNvSpPr txBox="1"/>
          <p:nvPr/>
        </p:nvSpPr>
        <p:spPr>
          <a:xfrm>
            <a:off x="214375" y="144000"/>
            <a:ext cx="69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5-3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479" name="Google Shape;479;p46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0" name="Google Shape;480;p46"/>
          <p:cNvSpPr txBox="1"/>
          <p:nvPr>
            <p:ph type="title"/>
          </p:nvPr>
        </p:nvSpPr>
        <p:spPr>
          <a:xfrm>
            <a:off x="1125425" y="351475"/>
            <a:ext cx="81102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750"/>
              <a:t> </a:t>
            </a:r>
            <a:r>
              <a:rPr b="1" lang="ko" sz="2500"/>
              <a:t> </a:t>
            </a:r>
            <a:r>
              <a:rPr b="1" lang="ko" sz="4194">
                <a:solidFill>
                  <a:srgbClr val="575454"/>
                </a:solidFill>
              </a:rPr>
              <a:t>관리자</a:t>
            </a:r>
            <a:r>
              <a:rPr b="1" lang="ko" sz="3750"/>
              <a:t> </a:t>
            </a:r>
            <a:r>
              <a:rPr b="1" lang="ko" sz="3750">
                <a:solidFill>
                  <a:srgbClr val="575454"/>
                </a:solidFill>
              </a:rPr>
              <a:t>- </a:t>
            </a:r>
            <a:r>
              <a:rPr b="1" lang="ko" sz="2500">
                <a:solidFill>
                  <a:srgbClr val="575454"/>
                </a:solidFill>
              </a:rPr>
              <a:t>교육생 선발 기능</a:t>
            </a:r>
            <a:endParaRPr b="1" sz="3750">
              <a:solidFill>
                <a:srgbClr val="575454"/>
              </a:solidFill>
            </a:endParaRPr>
          </a:p>
        </p:txBody>
      </p:sp>
      <p:sp>
        <p:nvSpPr>
          <p:cNvPr id="481" name="Google Shape;481;p46"/>
          <p:cNvSpPr txBox="1"/>
          <p:nvPr/>
        </p:nvSpPr>
        <p:spPr>
          <a:xfrm>
            <a:off x="214375" y="1140300"/>
            <a:ext cx="26466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create or replace procedure procAddMember (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    pname varchar2,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    pjumin varchar2,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    ptel varchar2,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    pemail varchar2,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    presult out number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)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is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begin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    insert into tblmember (memberseq, name, jumin, tel, email) values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    (seqmember.nextval,pname,pjumin,ptel,pemail);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    presult:=1;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    exception when others then presult:=0;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end procAddMember;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2" name="Google Shape;482;p46"/>
          <p:cNvSpPr txBox="1"/>
          <p:nvPr/>
        </p:nvSpPr>
        <p:spPr>
          <a:xfrm>
            <a:off x="3102225" y="1392275"/>
            <a:ext cx="2457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create or replace view vwapplicant as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select ta.applicantseq,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ta.name,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ta.jumin,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ta.tel,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ta.email,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tas.interviewscore,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tas.documentscore 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rgbClr val="FFFFFF"/>
                </a:highlight>
              </a:rPr>
              <a:t>from tblapplicant ta left outer join tblapplicantscore tas on ta.applicantseq = tas.applicantseq;</a:t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3" name="Google Shape;483;p46"/>
          <p:cNvSpPr txBox="1"/>
          <p:nvPr/>
        </p:nvSpPr>
        <p:spPr>
          <a:xfrm>
            <a:off x="5917125" y="1055400"/>
            <a:ext cx="30453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declare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cursor vcursor is select * from vwapplicant;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vrow vwapplicant%rowtype;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vresult number;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begin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open vcursor;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loop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    fetch vcursor into vrow;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    exit when vcursor%notfound;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    if (vrow.applicantseq &gt; 201 and vrow.interviewscore &gt;= 80 and vrow.documentscore &gt;=80) then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        </a:t>
            </a:r>
            <a:r>
              <a:rPr b="1" i="1" lang="ko" sz="1000">
                <a:solidFill>
                  <a:srgbClr val="575454"/>
                </a:solidFill>
                <a:highlight>
                  <a:schemeClr val="lt1"/>
                </a:highlight>
              </a:rPr>
              <a:t>procaddmember</a:t>
            </a: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(vrow.name, vrow.jumin, vrow.tel, vrow.email, vresult);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         if vresult =1 then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            dbms_output.</a:t>
            </a:r>
            <a:r>
              <a:rPr b="1" i="1" lang="ko" sz="1000">
                <a:solidFill>
                  <a:srgbClr val="575454"/>
                </a:solidFill>
                <a:highlight>
                  <a:schemeClr val="lt1"/>
                </a:highlight>
              </a:rPr>
              <a:t>put_line</a:t>
            </a: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('성공');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        else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            dbms_output.</a:t>
            </a:r>
            <a:r>
              <a:rPr b="1" i="1" lang="ko" sz="1000">
                <a:solidFill>
                  <a:srgbClr val="575454"/>
                </a:solidFill>
                <a:highlight>
                  <a:schemeClr val="lt1"/>
                </a:highlight>
              </a:rPr>
              <a:t>put_line</a:t>
            </a: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('실패');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        end if;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    end if;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end loop;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   close vcursor;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575454"/>
                </a:solidFill>
                <a:highlight>
                  <a:schemeClr val="lt1"/>
                </a:highlight>
              </a:rPr>
              <a:t>end;</a:t>
            </a:r>
            <a:endParaRPr b="1" sz="1000">
              <a:solidFill>
                <a:srgbClr val="57545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4" name="Google Shape;484;p46"/>
          <p:cNvSpPr/>
          <p:nvPr/>
        </p:nvSpPr>
        <p:spPr>
          <a:xfrm>
            <a:off x="214375" y="4256825"/>
            <a:ext cx="2757000" cy="4116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프로시저 : 신청자를 멤버테이블에 입력한다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85" name="Google Shape;485;p46"/>
          <p:cNvSpPr/>
          <p:nvPr/>
        </p:nvSpPr>
        <p:spPr>
          <a:xfrm>
            <a:off x="3215750" y="4256825"/>
            <a:ext cx="2457000" cy="4116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뷰 : 신청자의 정보를 담아둔다.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86" name="Google Shape;486;p46"/>
          <p:cNvSpPr/>
          <p:nvPr/>
        </p:nvSpPr>
        <p:spPr>
          <a:xfrm>
            <a:off x="7057950" y="3982475"/>
            <a:ext cx="1841700" cy="8595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면접점수와 서류점수가 80점 이상인 신청자를 멤버테이블에 입력한다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87" name="Google Shape;487;p46"/>
          <p:cNvSpPr/>
          <p:nvPr/>
        </p:nvSpPr>
        <p:spPr>
          <a:xfrm>
            <a:off x="5425375" y="2516075"/>
            <a:ext cx="434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6"/>
          <p:cNvSpPr/>
          <p:nvPr/>
        </p:nvSpPr>
        <p:spPr>
          <a:xfrm>
            <a:off x="2667525" y="2516075"/>
            <a:ext cx="434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7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194">
                <a:solidFill>
                  <a:srgbClr val="665D59"/>
                </a:solidFill>
              </a:rPr>
              <a:t>교육생</a:t>
            </a:r>
            <a:r>
              <a:rPr b="1" lang="ko" sz="4194">
                <a:solidFill>
                  <a:srgbClr val="665D59"/>
                </a:solidFill>
              </a:rPr>
              <a:t>  </a:t>
            </a:r>
            <a:r>
              <a:rPr b="1" lang="ko" sz="2527">
                <a:solidFill>
                  <a:srgbClr val="665D59"/>
                </a:solidFill>
              </a:rPr>
              <a:t>- 사후 처리 입력</a:t>
            </a:r>
            <a:endParaRPr b="1" sz="1277">
              <a:solidFill>
                <a:srgbClr val="665D59"/>
              </a:solidFill>
            </a:endParaRPr>
          </a:p>
        </p:txBody>
      </p:sp>
      <p:sp>
        <p:nvSpPr>
          <p:cNvPr id="494" name="Google Shape;494;p47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47"/>
          <p:cNvSpPr txBox="1"/>
          <p:nvPr/>
        </p:nvSpPr>
        <p:spPr>
          <a:xfrm>
            <a:off x="237400" y="144000"/>
            <a:ext cx="66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5-4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496" name="Google Shape;496;p47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7" name="Google Shape;497;p47"/>
          <p:cNvSpPr txBox="1"/>
          <p:nvPr/>
        </p:nvSpPr>
        <p:spPr>
          <a:xfrm>
            <a:off x="142325" y="1140050"/>
            <a:ext cx="47082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CREATE OR REPLACE PROCEDURE procemployed(</a:t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    psugangseq number,</a:t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    pfirmname varchar2,</a:t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    pbuseo varchar2,</a:t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    pjikwi varchar2,</a:t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    pibsadate date,</a:t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    ppay number</a:t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)</a:t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is </a:t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begin</a:t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   insert into TBLEMPLOYED (SUGANGSEQ, </a:t>
            </a:r>
            <a:endParaRPr b="1" sz="1000">
              <a:solidFill>
                <a:srgbClr val="665D5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FIRMNAME, BUSEO, </a:t>
            </a:r>
            <a:endParaRPr b="1" sz="1000">
              <a:solidFill>
                <a:srgbClr val="665D5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JIKWI, IBSADATE, PAY)</a:t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 	VALUES (psugangseq, </a:t>
            </a:r>
            <a:endParaRPr b="1" sz="1000">
              <a:solidFill>
                <a:srgbClr val="665D5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pfirmname, pbuseo, </a:t>
            </a:r>
            <a:endParaRPr b="1" sz="1000">
              <a:solidFill>
                <a:srgbClr val="665D5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pjikwi, pibsadate, ppay);</a:t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end procemployed;</a:t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8" name="Google Shape;498;p47"/>
          <p:cNvSpPr/>
          <p:nvPr/>
        </p:nvSpPr>
        <p:spPr>
          <a:xfrm>
            <a:off x="214375" y="4256825"/>
            <a:ext cx="2757000" cy="4116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프로시저 : 취직자 추가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99" name="Google Shape;499;p47"/>
          <p:cNvSpPr txBox="1"/>
          <p:nvPr/>
        </p:nvSpPr>
        <p:spPr>
          <a:xfrm>
            <a:off x="4113925" y="2037125"/>
            <a:ext cx="4708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begin</a:t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    procemployed(187,'AAA','IT엔지니어','사원','2020-01-23', 3600);</a:t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5D59"/>
                </a:solidFill>
              </a:rPr>
              <a:t>end;</a:t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0" name="Google Shape;500;p47"/>
          <p:cNvSpPr/>
          <p:nvPr/>
        </p:nvSpPr>
        <p:spPr>
          <a:xfrm>
            <a:off x="4385750" y="3128575"/>
            <a:ext cx="3108600" cy="4578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187번 수강번호 교육생을 취직자로 등록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01" name="Google Shape;501;p47"/>
          <p:cNvSpPr/>
          <p:nvPr/>
        </p:nvSpPr>
        <p:spPr>
          <a:xfrm>
            <a:off x="3517400" y="2468225"/>
            <a:ext cx="434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8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194">
                <a:solidFill>
                  <a:srgbClr val="665D59"/>
                </a:solidFill>
              </a:rPr>
              <a:t>교육생  </a:t>
            </a:r>
            <a:r>
              <a:rPr b="1" lang="ko" sz="2527">
                <a:solidFill>
                  <a:srgbClr val="665D59"/>
                </a:solidFill>
              </a:rPr>
              <a:t>- 사후 처리 출력</a:t>
            </a:r>
            <a:endParaRPr b="1" sz="1277">
              <a:solidFill>
                <a:srgbClr val="665D59"/>
              </a:solidFill>
            </a:endParaRPr>
          </a:p>
        </p:txBody>
      </p:sp>
      <p:sp>
        <p:nvSpPr>
          <p:cNvPr id="507" name="Google Shape;507;p48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48"/>
          <p:cNvSpPr txBox="1"/>
          <p:nvPr/>
        </p:nvSpPr>
        <p:spPr>
          <a:xfrm>
            <a:off x="237400" y="144000"/>
            <a:ext cx="66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5-5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509" name="Google Shape;509;p48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0" name="Google Shape;510;p48"/>
          <p:cNvSpPr txBox="1"/>
          <p:nvPr/>
        </p:nvSpPr>
        <p:spPr>
          <a:xfrm>
            <a:off x="525800" y="1132650"/>
            <a:ext cx="33822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create or replace procedure procibsadate(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pstartdate date,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penddate date,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presult out sys_refcursor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)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is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begin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open presult 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for select * </a:t>
            </a:r>
            <a:endParaRPr b="1" sz="1100">
              <a:solidFill>
                <a:srgbClr val="665D5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from tblemployed </a:t>
            </a:r>
            <a:endParaRPr b="1" sz="1100">
              <a:solidFill>
                <a:srgbClr val="665D59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where pstartdate &lt;= ibsadate  </a:t>
            </a:r>
            <a:endParaRPr b="1" sz="1100">
              <a:solidFill>
                <a:srgbClr val="665D59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and  ibsadate &lt;= penddate;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end procibsadate;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1" name="Google Shape;511;p48"/>
          <p:cNvSpPr/>
          <p:nvPr/>
        </p:nvSpPr>
        <p:spPr>
          <a:xfrm>
            <a:off x="776925" y="4256825"/>
            <a:ext cx="2757000" cy="4116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프로시저  : 정해진 날짜 사이의 취직한 사람의 정보를 가져옵니다  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12" name="Google Shape;512;p48"/>
          <p:cNvSpPr/>
          <p:nvPr/>
        </p:nvSpPr>
        <p:spPr>
          <a:xfrm>
            <a:off x="4914975" y="4444575"/>
            <a:ext cx="3108600" cy="4578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2019년 3월 1일 ~ 2019년 6월 30일 까지의 취직자 정보를 출력합니다.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13" name="Google Shape;513;p48"/>
          <p:cNvSpPr txBox="1"/>
          <p:nvPr/>
        </p:nvSpPr>
        <p:spPr>
          <a:xfrm>
            <a:off x="4680825" y="949675"/>
            <a:ext cx="35769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declare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vstartdate date := '2019-03-01';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venddate date := '2019-06-30';   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vresult sys_refcursor;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vrow tblemployed%rowtype;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begin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procibsadate(vstartdate, venddate, vresult);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loop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fetch vresult into vrow;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exit when vresult%notfound;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dbms_output.put_line(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    vrow.sugangSeq ||'-'||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    vrow.firmName||'-'|| 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    vrow.buseo ||'-'|| 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    vrow.jikwi ||'-'|| 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    vrow.ibsadate ||'-'||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    vrow.pay);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end loop;    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end;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4" name="Google Shape;514;p48"/>
          <p:cNvSpPr/>
          <p:nvPr/>
        </p:nvSpPr>
        <p:spPr>
          <a:xfrm>
            <a:off x="3908000" y="2516075"/>
            <a:ext cx="434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9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194">
                <a:solidFill>
                  <a:srgbClr val="665D59"/>
                </a:solidFill>
              </a:rPr>
              <a:t>교육생  </a:t>
            </a:r>
            <a:r>
              <a:rPr b="1" lang="ko" sz="2527">
                <a:solidFill>
                  <a:srgbClr val="665D59"/>
                </a:solidFill>
              </a:rPr>
              <a:t>- 사후 처리 출력</a:t>
            </a:r>
            <a:endParaRPr b="1" sz="1277">
              <a:solidFill>
                <a:srgbClr val="665D59"/>
              </a:solidFill>
            </a:endParaRPr>
          </a:p>
        </p:txBody>
      </p:sp>
      <p:sp>
        <p:nvSpPr>
          <p:cNvPr id="520" name="Google Shape;520;p49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9"/>
          <p:cNvSpPr txBox="1"/>
          <p:nvPr/>
        </p:nvSpPr>
        <p:spPr>
          <a:xfrm>
            <a:off x="237400" y="144000"/>
            <a:ext cx="66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5-5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522" name="Google Shape;522;p49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3" name="Google Shape;523;p49"/>
          <p:cNvSpPr txBox="1"/>
          <p:nvPr/>
        </p:nvSpPr>
        <p:spPr>
          <a:xfrm>
            <a:off x="525800" y="1132650"/>
            <a:ext cx="33822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create or replace procedure procpay(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ppay number,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presult out sys_refcursor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)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is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begin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open presult 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for select * from tblemployed where pay &gt;= ppay;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end procpay;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524" name="Google Shape;524;p49"/>
          <p:cNvSpPr txBox="1"/>
          <p:nvPr/>
        </p:nvSpPr>
        <p:spPr>
          <a:xfrm>
            <a:off x="4680825" y="949675"/>
            <a:ext cx="35769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declare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vpay number := 3300;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vresult sys_refcursor;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vrow tblemployed%rowtype;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begin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procpay(vpay, vresult);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loop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fetch vresult into vrow;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exit when vresult%notfound;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dbms_output.put_line(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    vrow.sugangSeq ||'-'||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    vrow.firmName||'-'|| 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    vrow.buseo ||'-'|| 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    vrow.jikwi ||'-'|| 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    vrow.ibsadate ||'-'||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        vrow.pay);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    end loop;    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665D59"/>
                </a:solidFill>
              </a:rPr>
              <a:t>end;</a:t>
            </a:r>
            <a:endParaRPr b="1" sz="1100">
              <a:solidFill>
                <a:srgbClr val="665D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5754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525" name="Google Shape;525;p49"/>
          <p:cNvSpPr/>
          <p:nvPr/>
        </p:nvSpPr>
        <p:spPr>
          <a:xfrm>
            <a:off x="4914975" y="4444575"/>
            <a:ext cx="3108600" cy="4578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연봉 3300만원 이상을 받는 사람의 정보를 출력합니다.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26" name="Google Shape;526;p49"/>
          <p:cNvSpPr/>
          <p:nvPr/>
        </p:nvSpPr>
        <p:spPr>
          <a:xfrm>
            <a:off x="776925" y="4256825"/>
            <a:ext cx="2757000" cy="411600"/>
          </a:xfrm>
          <a:prstGeom prst="rect">
            <a:avLst/>
          </a:prstGeom>
          <a:solidFill>
            <a:srgbClr val="665D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프로시저  : 정해진 연봉이상의 사람의 정보를 가져옵니다.  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27" name="Google Shape;527;p49"/>
          <p:cNvSpPr/>
          <p:nvPr/>
        </p:nvSpPr>
        <p:spPr>
          <a:xfrm>
            <a:off x="3975575" y="2571750"/>
            <a:ext cx="434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7545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0"/>
          <p:cNvSpPr/>
          <p:nvPr/>
        </p:nvSpPr>
        <p:spPr>
          <a:xfrm>
            <a:off x="0" y="0"/>
            <a:ext cx="9144000" cy="3434400"/>
          </a:xfrm>
          <a:prstGeom prst="rect">
            <a:avLst/>
          </a:prstGeom>
          <a:solidFill>
            <a:srgbClr val="B392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0"/>
          <p:cNvSpPr txBox="1"/>
          <p:nvPr/>
        </p:nvSpPr>
        <p:spPr>
          <a:xfrm>
            <a:off x="184075" y="2437225"/>
            <a:ext cx="7008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500">
                <a:solidFill>
                  <a:schemeClr val="lt1"/>
                </a:solidFill>
              </a:rPr>
              <a:t>Part 5-2.</a:t>
            </a:r>
            <a:endParaRPr b="1" sz="6500"/>
          </a:p>
        </p:txBody>
      </p:sp>
      <p:sp>
        <p:nvSpPr>
          <p:cNvPr id="534" name="Google Shape;534;p50"/>
          <p:cNvSpPr txBox="1"/>
          <p:nvPr/>
        </p:nvSpPr>
        <p:spPr>
          <a:xfrm>
            <a:off x="184075" y="3212825"/>
            <a:ext cx="8225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500">
                <a:solidFill>
                  <a:srgbClr val="575454"/>
                </a:solidFill>
              </a:rPr>
              <a:t>시연</a:t>
            </a:r>
            <a:endParaRPr b="1" sz="65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1"/>
          <p:cNvSpPr txBox="1"/>
          <p:nvPr/>
        </p:nvSpPr>
        <p:spPr>
          <a:xfrm>
            <a:off x="3043950" y="1702400"/>
            <a:ext cx="305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575454"/>
                </a:solidFill>
              </a:rPr>
              <a:t>감사합니다</a:t>
            </a:r>
            <a:endParaRPr b="1" sz="3000">
              <a:solidFill>
                <a:srgbClr val="575454"/>
              </a:solidFill>
            </a:endParaRPr>
          </a:p>
        </p:txBody>
      </p:sp>
      <p:sp>
        <p:nvSpPr>
          <p:cNvPr id="540" name="Google Shape;540;p51"/>
          <p:cNvSpPr txBox="1"/>
          <p:nvPr/>
        </p:nvSpPr>
        <p:spPr>
          <a:xfrm>
            <a:off x="2614650" y="2571750"/>
            <a:ext cx="3914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575454"/>
                </a:solidFill>
              </a:rPr>
              <a:t>Thank you</a:t>
            </a:r>
            <a:endParaRPr b="1" sz="2000">
              <a:solidFill>
                <a:srgbClr val="5754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244275" y="414475"/>
            <a:ext cx="38433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프로젝트 개요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1-1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16"/>
          <p:cNvSpPr/>
          <p:nvPr/>
        </p:nvSpPr>
        <p:spPr>
          <a:xfrm>
            <a:off x="1020700" y="3016150"/>
            <a:ext cx="7565100" cy="46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1600">
                <a:solidFill>
                  <a:srgbClr val="575454"/>
                </a:solidFill>
              </a:rPr>
              <a:t>교사</a:t>
            </a:r>
            <a:r>
              <a:rPr b="1" lang="ko" sz="1600">
                <a:solidFill>
                  <a:srgbClr val="575454"/>
                </a:solidFill>
              </a:rPr>
              <a:t>, </a:t>
            </a: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강의 스케줄 출력⠂배점 입력⠂시험정보 입력</a:t>
            </a:r>
            <a:endParaRPr b="1" sz="1600">
              <a:solidFill>
                <a:srgbClr val="575454"/>
              </a:solidFill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1020700" y="1777600"/>
            <a:ext cx="7565100" cy="46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71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575454"/>
                </a:solidFill>
              </a:rPr>
              <a:t>관리자, </a:t>
            </a:r>
            <a:r>
              <a:rPr b="1" lang="ko">
                <a:solidFill>
                  <a:srgbClr val="575454"/>
                </a:solidFill>
              </a:rPr>
              <a:t>개설 과정 관리</a:t>
            </a: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b="1" lang="ko">
                <a:solidFill>
                  <a:srgbClr val="575454"/>
                </a:solidFill>
              </a:rPr>
              <a:t>개설 과목 관리</a:t>
            </a: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b="1" lang="ko">
                <a:solidFill>
                  <a:srgbClr val="575454"/>
                </a:solidFill>
              </a:rPr>
              <a:t>신청자 등록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1020700" y="1777588"/>
            <a:ext cx="1111800" cy="4611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FFFF"/>
                </a:solidFill>
              </a:rPr>
              <a:t>김재형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1020700" y="2396875"/>
            <a:ext cx="7565100" cy="46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1600">
                <a:solidFill>
                  <a:srgbClr val="575454"/>
                </a:solidFill>
              </a:rPr>
              <a:t>관리자, </a:t>
            </a:r>
            <a:r>
              <a:rPr b="1" lang="ko">
                <a:solidFill>
                  <a:srgbClr val="575454"/>
                </a:solidFill>
              </a:rPr>
              <a:t>교육생 관리</a:t>
            </a: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⠂시험관리 및 성적 조회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1052450" y="1158325"/>
            <a:ext cx="7533300" cy="46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71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575454"/>
                </a:solidFill>
              </a:rPr>
              <a:t>관리자, </a:t>
            </a: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기초 정보 관리⠂교사 계정 관리⠂출결 관리 및 출결 조회</a:t>
            </a:r>
            <a:endParaRPr b="1" sz="1600">
              <a:solidFill>
                <a:srgbClr val="575454"/>
              </a:solidFill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1020700" y="3635425"/>
            <a:ext cx="7565100" cy="46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1600">
                <a:solidFill>
                  <a:srgbClr val="575454"/>
                </a:solidFill>
              </a:rPr>
              <a:t>교사, </a:t>
            </a: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성적 입출력⠂출결 조회</a:t>
            </a:r>
            <a:endParaRPr b="1" sz="1600">
              <a:solidFill>
                <a:srgbClr val="575454"/>
              </a:solidFill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1020700" y="4254700"/>
            <a:ext cx="7565100" cy="46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1600">
                <a:solidFill>
                  <a:srgbClr val="575454"/>
                </a:solidFill>
              </a:rPr>
              <a:t>교육생, </a:t>
            </a:r>
            <a:r>
              <a:rPr b="1" lang="ko">
                <a:solidFill>
                  <a:srgbClr val="575454"/>
                </a:solidFill>
              </a:rPr>
              <a:t>계정관리</a:t>
            </a: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⠂성적조회⠂출결조회⠂추가업무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1020700" y="1158313"/>
            <a:ext cx="1111800" cy="4611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FFFF"/>
                </a:solidFill>
              </a:rPr>
              <a:t>오재경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020700" y="2428363"/>
            <a:ext cx="1111800" cy="4611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FFFF"/>
                </a:solidFill>
              </a:rPr>
              <a:t>차세라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1020700" y="3031888"/>
            <a:ext cx="1111800" cy="4611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FFFF"/>
                </a:solidFill>
              </a:rPr>
              <a:t>이찬우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1020700" y="3635413"/>
            <a:ext cx="1111800" cy="4611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FFFF"/>
                </a:solidFill>
              </a:rPr>
              <a:t>김기현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1020700" y="4238938"/>
            <a:ext cx="1111800" cy="4611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FFFFFF"/>
                </a:solidFill>
              </a:rPr>
              <a:t>김혜림</a:t>
            </a:r>
            <a:endParaRPr b="1"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프로젝트 개요  </a:t>
            </a:r>
            <a:r>
              <a:rPr b="1" lang="ko" sz="3850">
                <a:solidFill>
                  <a:srgbClr val="575454"/>
                </a:solidFill>
              </a:rPr>
              <a:t>- project period</a:t>
            </a:r>
            <a:endParaRPr b="1" sz="3850">
              <a:solidFill>
                <a:srgbClr val="575454"/>
              </a:solidFill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1-2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121" name="Google Shape;121;p17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17"/>
          <p:cNvCxnSpPr/>
          <p:nvPr/>
        </p:nvCxnSpPr>
        <p:spPr>
          <a:xfrm rot="-10799887">
            <a:off x="170" y="2978582"/>
            <a:ext cx="9158100" cy="3600"/>
          </a:xfrm>
          <a:prstGeom prst="straightConnector1">
            <a:avLst/>
          </a:prstGeom>
          <a:noFill/>
          <a:ln cap="flat" cmpd="sng" w="57150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17"/>
          <p:cNvCxnSpPr/>
          <p:nvPr/>
        </p:nvCxnSpPr>
        <p:spPr>
          <a:xfrm>
            <a:off x="452994" y="1542325"/>
            <a:ext cx="0" cy="14400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17"/>
          <p:cNvSpPr txBox="1"/>
          <p:nvPr/>
        </p:nvSpPr>
        <p:spPr>
          <a:xfrm>
            <a:off x="453000" y="1542325"/>
            <a:ext cx="182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2021.11.22 -</a:t>
            </a:r>
            <a:endParaRPr b="1" sz="900">
              <a:solidFill>
                <a:srgbClr val="575454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453000" y="2021075"/>
            <a:ext cx="9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요구사항 분석</a:t>
            </a:r>
            <a:endParaRPr b="1" sz="1200">
              <a:solidFill>
                <a:srgbClr val="575454"/>
              </a:solidFill>
            </a:endParaRPr>
          </a:p>
        </p:txBody>
      </p:sp>
      <p:cxnSp>
        <p:nvCxnSpPr>
          <p:cNvPr id="126" name="Google Shape;126;p17"/>
          <p:cNvCxnSpPr/>
          <p:nvPr/>
        </p:nvCxnSpPr>
        <p:spPr>
          <a:xfrm rot="10800000">
            <a:off x="2200601" y="2978413"/>
            <a:ext cx="0" cy="7200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17"/>
          <p:cNvSpPr txBox="1"/>
          <p:nvPr/>
        </p:nvSpPr>
        <p:spPr>
          <a:xfrm>
            <a:off x="2200600" y="32673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2021.11.24 -</a:t>
            </a:r>
            <a:endParaRPr b="1" sz="1300">
              <a:solidFill>
                <a:srgbClr val="575454"/>
              </a:solidFill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2200600" y="3682825"/>
            <a:ext cx="113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데이터구조 정의</a:t>
            </a:r>
            <a:endParaRPr b="1">
              <a:solidFill>
                <a:srgbClr val="575454"/>
              </a:solidFill>
            </a:endParaRPr>
          </a:p>
        </p:txBody>
      </p:sp>
      <p:cxnSp>
        <p:nvCxnSpPr>
          <p:cNvPr id="129" name="Google Shape;129;p17"/>
          <p:cNvCxnSpPr/>
          <p:nvPr/>
        </p:nvCxnSpPr>
        <p:spPr>
          <a:xfrm>
            <a:off x="4506544" y="1542325"/>
            <a:ext cx="0" cy="14400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" name="Google Shape;130;p17"/>
          <p:cNvCxnSpPr/>
          <p:nvPr/>
        </p:nvCxnSpPr>
        <p:spPr>
          <a:xfrm rot="10800000">
            <a:off x="6744776" y="2978413"/>
            <a:ext cx="0" cy="7200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871644" y="1542325"/>
            <a:ext cx="0" cy="14400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17"/>
          <p:cNvSpPr txBox="1"/>
          <p:nvPr/>
        </p:nvSpPr>
        <p:spPr>
          <a:xfrm>
            <a:off x="4572000" y="16242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2021.11.29 -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4506550" y="2062225"/>
            <a:ext cx="9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업무 SQL 구현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7871650" y="1624225"/>
            <a:ext cx="142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2021.12.07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7960550" y="2062225"/>
            <a:ext cx="6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발표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6783575" y="3267325"/>
            <a:ext cx="158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2021.12.06 -</a:t>
            </a:r>
            <a:endParaRPr b="1">
              <a:solidFill>
                <a:srgbClr val="575454"/>
              </a:solidFill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6744775" y="3649100"/>
            <a:ext cx="11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발표 준비</a:t>
            </a:r>
            <a:endParaRPr b="1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0" y="0"/>
            <a:ext cx="9144000" cy="3434400"/>
          </a:xfrm>
          <a:prstGeom prst="rect">
            <a:avLst/>
          </a:prstGeom>
          <a:solidFill>
            <a:srgbClr val="B392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184075" y="2437225"/>
            <a:ext cx="7008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500">
                <a:solidFill>
                  <a:schemeClr val="lt1"/>
                </a:solidFill>
              </a:rPr>
              <a:t>Part 2.</a:t>
            </a:r>
            <a:endParaRPr b="1" sz="6500"/>
          </a:p>
        </p:txBody>
      </p:sp>
      <p:sp>
        <p:nvSpPr>
          <p:cNvPr id="144" name="Google Shape;144;p18"/>
          <p:cNvSpPr txBox="1"/>
          <p:nvPr/>
        </p:nvSpPr>
        <p:spPr>
          <a:xfrm>
            <a:off x="144500" y="3204950"/>
            <a:ext cx="8225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500">
                <a:solidFill>
                  <a:srgbClr val="575454"/>
                </a:solidFill>
              </a:rPr>
              <a:t>요구분석</a:t>
            </a:r>
            <a:r>
              <a:rPr b="1" lang="ko" sz="6500">
                <a:solidFill>
                  <a:srgbClr val="575454"/>
                </a:solidFill>
              </a:rPr>
              <a:t> 개요</a:t>
            </a:r>
            <a:endParaRPr b="1" sz="65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요구분석</a:t>
            </a:r>
            <a:r>
              <a:rPr b="1" lang="ko">
                <a:solidFill>
                  <a:srgbClr val="575454"/>
                </a:solidFill>
              </a:rPr>
              <a:t> 개요 </a:t>
            </a:r>
            <a:endParaRPr b="1" sz="3850">
              <a:solidFill>
                <a:srgbClr val="575454"/>
              </a:solidFill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2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152" name="Google Shape;152;p19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19"/>
          <p:cNvSpPr/>
          <p:nvPr/>
        </p:nvSpPr>
        <p:spPr>
          <a:xfrm>
            <a:off x="2409765" y="1261324"/>
            <a:ext cx="2041500" cy="3508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lang="ko" sz="1500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배점 과목정보 관리</a:t>
            </a:r>
            <a:endParaRPr sz="12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lang="ko" sz="1500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강의 스케줄 조회</a:t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lang="ko" sz="1500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성적 입출력</a:t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lang="ko" sz="1500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출결 조회</a:t>
            </a:r>
            <a:endParaRPr>
              <a:solidFill>
                <a:srgbClr val="575454"/>
              </a:solidFill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4674975" y="1301275"/>
            <a:ext cx="2041500" cy="3465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lang="ko" sz="1500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성적 확인 및 조회</a:t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lang="ko" sz="1500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출결 조회</a:t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lang="ko" sz="1500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계정 조회</a:t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lang="ko" sz="1500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시험 정보 조회</a:t>
            </a:r>
            <a:endParaRPr>
              <a:solidFill>
                <a:srgbClr val="575454"/>
              </a:solidFill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6940175" y="1261325"/>
            <a:ext cx="2041500" cy="3508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lang="ko" sz="1500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취업자 관리</a:t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lang="ko" sz="1500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교재 수령 여부</a:t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lang="ko" sz="1500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수강 과목 평가</a:t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lang="ko" sz="1500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신청자 관리</a:t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144565" y="1261324"/>
            <a:ext cx="2041500" cy="3508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lang="ko" sz="1500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기초정보 관리</a:t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lang="ko" sz="1500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계정 관리</a:t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lang="ko" sz="1500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개설과정/과목 관리</a:t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754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⠂</a:t>
            </a:r>
            <a:r>
              <a:rPr lang="ko" sz="1500">
                <a:solidFill>
                  <a:srgbClr val="575454"/>
                </a:solidFill>
                <a:latin typeface="Open Sans"/>
                <a:ea typeface="Open Sans"/>
                <a:cs typeface="Open Sans"/>
                <a:sym typeface="Open Sans"/>
              </a:rPr>
              <a:t>출결 관리 및 조회</a:t>
            </a:r>
            <a:endParaRPr sz="1500">
              <a:solidFill>
                <a:srgbClr val="575454"/>
              </a:solidFill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144565" y="1301272"/>
            <a:ext cx="2041500" cy="6042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FFF"/>
                </a:solidFill>
              </a:rPr>
              <a:t>관리자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2409765" y="1301272"/>
            <a:ext cx="2041500" cy="6042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FFF"/>
                </a:solidFill>
              </a:rPr>
              <a:t>교사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4674965" y="1301272"/>
            <a:ext cx="2041500" cy="6042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FFF"/>
                </a:solidFill>
              </a:rPr>
              <a:t>교육생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6940165" y="1301272"/>
            <a:ext cx="2041500" cy="6042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FFF"/>
                </a:solidFill>
              </a:rPr>
              <a:t>추가 업무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0" y="0"/>
            <a:ext cx="9144000" cy="3434400"/>
          </a:xfrm>
          <a:prstGeom prst="rect">
            <a:avLst/>
          </a:prstGeom>
          <a:solidFill>
            <a:srgbClr val="B392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184075" y="2437225"/>
            <a:ext cx="7008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500">
                <a:solidFill>
                  <a:schemeClr val="lt1"/>
                </a:solidFill>
              </a:rPr>
              <a:t>Part 3.</a:t>
            </a:r>
            <a:endParaRPr b="1" sz="6500"/>
          </a:p>
        </p:txBody>
      </p:sp>
      <p:sp>
        <p:nvSpPr>
          <p:cNvPr id="167" name="Google Shape;167;p20"/>
          <p:cNvSpPr txBox="1"/>
          <p:nvPr/>
        </p:nvSpPr>
        <p:spPr>
          <a:xfrm>
            <a:off x="184075" y="3228650"/>
            <a:ext cx="8225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500">
                <a:solidFill>
                  <a:srgbClr val="575454"/>
                </a:solidFill>
              </a:rPr>
              <a:t>데이터 구조</a:t>
            </a:r>
            <a:endParaRPr b="1" sz="6500">
              <a:solidFill>
                <a:srgbClr val="57545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1244275" y="414475"/>
            <a:ext cx="77055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75454"/>
                </a:solidFill>
              </a:rPr>
              <a:t>데이터 구조  </a:t>
            </a:r>
            <a:r>
              <a:rPr b="1" lang="ko" sz="3800">
                <a:solidFill>
                  <a:srgbClr val="575454"/>
                </a:solidFill>
              </a:rPr>
              <a:t>- The entire</a:t>
            </a:r>
            <a:endParaRPr b="1" sz="3800">
              <a:solidFill>
                <a:srgbClr val="575454"/>
              </a:solidFill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0" y="0"/>
            <a:ext cx="906000" cy="144000"/>
          </a:xfrm>
          <a:prstGeom prst="rect">
            <a:avLst/>
          </a:prstGeom>
          <a:solidFill>
            <a:srgbClr val="CCA0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344100" y="144000"/>
            <a:ext cx="5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75454"/>
                </a:solidFill>
              </a:rPr>
              <a:t>Part 3-1</a:t>
            </a:r>
            <a:endParaRPr b="1" sz="1300">
              <a:solidFill>
                <a:srgbClr val="575454"/>
              </a:solidFill>
            </a:endParaRPr>
          </a:p>
        </p:txBody>
      </p:sp>
      <p:cxnSp>
        <p:nvCxnSpPr>
          <p:cNvPr id="175" name="Google Shape;175;p21"/>
          <p:cNvCxnSpPr/>
          <p:nvPr/>
        </p:nvCxnSpPr>
        <p:spPr>
          <a:xfrm flipH="1" rot="10800000">
            <a:off x="906034" y="886371"/>
            <a:ext cx="8258400" cy="300"/>
          </a:xfrm>
          <a:prstGeom prst="straightConnector1">
            <a:avLst/>
          </a:prstGeom>
          <a:noFill/>
          <a:ln cap="flat" cmpd="sng" w="9525">
            <a:solidFill>
              <a:srgbClr val="CCA08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400" y="1042950"/>
            <a:ext cx="7848275" cy="388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