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12"/>
  </p:notesMasterIdLst>
  <p:sldIdLst>
    <p:sldId id="256" r:id="rId3"/>
    <p:sldId id="258" r:id="rId4"/>
    <p:sldId id="257" r:id="rId5"/>
    <p:sldId id="266" r:id="rId6"/>
    <p:sldId id="259" r:id="rId7"/>
    <p:sldId id="261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740F87D-7E49-4183-9BA9-0510B50F5B74}">
          <p14:sldIdLst>
            <p14:sldId id="256"/>
            <p14:sldId id="258"/>
            <p14:sldId id="257"/>
            <p14:sldId id="266"/>
          </p14:sldIdLst>
        </p14:section>
        <p14:section name="제목 없는 구역" id="{6C2F73B6-C6D9-47B2-8C39-8F001047C785}">
          <p14:sldIdLst>
            <p14:sldId id="259"/>
            <p14:sldId id="261"/>
            <p14:sldId id="260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>
      <p:cViewPr varScale="1">
        <p:scale>
          <a:sx n="121" d="100"/>
          <a:sy n="121" d="100"/>
        </p:scale>
        <p:origin x="10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FA7A704-9F1C-4FD3-85D1-57AF2D7FD0E8}" type="datetimeFigureOut">
              <a:pPr/>
              <a:t>2016-05-22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F7EBFB8C-BBFF-4397-A51C-1E92596422A9}" type="slidenum"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6458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6026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764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dirty="0" smtClean="0"/>
              <a:t>팁: 발표자 노트의 내용을 추가합니다.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ko-KR" smtClean="0"/>
              <a:pPr/>
              <a:t>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43881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1">
              <a:defRPr lang="ko-KR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1">
              <a:buNone/>
              <a:defRPr lang="ko-KR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1">
              <a:lnSpc>
                <a:spcPts val="4500"/>
              </a:lnSpc>
              <a:buNone/>
              <a:defRPr lang="ko-KR"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1">
              <a:lnSpc>
                <a:spcPts val="2300"/>
              </a:lnSpc>
              <a:spcBef>
                <a:spcPts val="0"/>
              </a:spcBef>
              <a:buNone/>
              <a:defRPr lang="ko-KR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1">
              <a:defRPr lang="ko-KR"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1">
              <a:lnSpc>
                <a:spcPct val="100000"/>
              </a:lnSpc>
              <a:spcBef>
                <a:spcPts val="100"/>
              </a:spcBef>
              <a:buNone/>
              <a:defRPr lang="ko-KR" sz="1900" b="0">
                <a:solidFill>
                  <a:schemeClr val="tx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1">
              <a:lnSpc>
                <a:spcPct val="100000"/>
              </a:lnSpc>
              <a:spcBef>
                <a:spcPts val="100"/>
              </a:spcBef>
              <a:buNone/>
              <a:defRPr lang="ko-KR" sz="1900" b="0">
                <a:solidFill>
                  <a:schemeClr val="tx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1">
              <a:lnSpc>
                <a:spcPct val="100000"/>
              </a:lnSpc>
              <a:spcBef>
                <a:spcPts val="700"/>
              </a:spcBef>
              <a:defRPr lang="ko-KR" sz="2400"/>
            </a:lvl1pPr>
            <a:lvl2pPr>
              <a:lnSpc>
                <a:spcPct val="100000"/>
              </a:lnSpc>
              <a:spcBef>
                <a:spcPts val="700"/>
              </a:spcBef>
              <a:defRPr lang="ko-KR" sz="2000"/>
            </a:lvl2pPr>
            <a:lvl3pPr>
              <a:lnSpc>
                <a:spcPct val="100000"/>
              </a:lnSpc>
              <a:spcBef>
                <a:spcPts val="700"/>
              </a:spcBef>
              <a:defRPr lang="ko-KR" sz="1800"/>
            </a:lvl3pPr>
            <a:lvl4pPr>
              <a:lnSpc>
                <a:spcPct val="100000"/>
              </a:lnSpc>
              <a:spcBef>
                <a:spcPts val="700"/>
              </a:spcBef>
              <a:defRPr lang="ko-KR" sz="1600"/>
            </a:lvl4pPr>
            <a:lvl5pPr>
              <a:lnSpc>
                <a:spcPct val="100000"/>
              </a:lnSpc>
              <a:spcBef>
                <a:spcPts val="700"/>
              </a:spcBef>
              <a:defRPr lang="ko-KR"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1">
              <a:lnSpc>
                <a:spcPct val="100000"/>
              </a:lnSpc>
              <a:spcBef>
                <a:spcPts val="700"/>
              </a:spcBef>
              <a:defRPr lang="ko-KR" sz="2400"/>
            </a:lvl1pPr>
            <a:lvl2pPr>
              <a:lnSpc>
                <a:spcPct val="100000"/>
              </a:lnSpc>
              <a:spcBef>
                <a:spcPts val="700"/>
              </a:spcBef>
              <a:defRPr lang="ko-KR" sz="2000"/>
            </a:lvl2pPr>
            <a:lvl3pPr>
              <a:lnSpc>
                <a:spcPct val="100000"/>
              </a:lnSpc>
              <a:spcBef>
                <a:spcPts val="700"/>
              </a:spcBef>
              <a:defRPr lang="ko-KR" sz="1800"/>
            </a:lvl3pPr>
            <a:lvl4pPr>
              <a:lnSpc>
                <a:spcPct val="100000"/>
              </a:lnSpc>
              <a:spcBef>
                <a:spcPts val="700"/>
              </a:spcBef>
              <a:defRPr lang="ko-KR" sz="1600"/>
            </a:lvl4pPr>
            <a:lvl5pPr>
              <a:lnSpc>
                <a:spcPct val="100000"/>
              </a:lnSpc>
              <a:spcBef>
                <a:spcPts val="700"/>
              </a:spcBef>
              <a:defRPr lang="ko-KR"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1">
              <a:lnSpc>
                <a:spcPts val="2000"/>
              </a:lnSpc>
              <a:buNone/>
              <a:defRPr lang="ko-KR"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1">
              <a:lnSpc>
                <a:spcPct val="100000"/>
              </a:lnSpc>
              <a:spcBef>
                <a:spcPts val="0"/>
              </a:spcBef>
              <a:buNone/>
              <a:defRPr lang="ko-KR" sz="1400"/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1"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1">
              <a:buNone/>
              <a:defRPr lang="ko-KR"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2016-05-22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ko-KR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1">
              <a:buNone/>
              <a:defRPr lang="ko-KR" sz="3200"/>
            </a:lvl1pPr>
            <a:extLst/>
          </a:lstStyle>
          <a:p>
            <a:pPr marL="0" algn="l"/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1">
              <a:lnSpc>
                <a:spcPts val="1600"/>
              </a:lnSpc>
              <a:spcBef>
                <a:spcPts val="0"/>
              </a:spcBef>
              <a:buNone/>
              <a:defRPr lang="ko-KR" sz="1400">
                <a:solidFill>
                  <a:srgbClr val="777777"/>
                </a:solidFill>
              </a:defRPr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pPr algn="r"/>
              <a:t>2016-05-22</a:t>
            </a:fld>
            <a:endParaRPr lang="ko-KR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pPr algn="ctr"/>
              <a:t>‹#›</a:t>
            </a:fld>
            <a:endParaRPr lang="ko-K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lang="ko-KR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ko-K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ko-K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spcBef>
          <a:spcPct val="20000"/>
        </a:spcBef>
        <a:buClr>
          <a:schemeClr val="accent5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916832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New Discovery Could Put Quantum Computers Within </a:t>
            </a:r>
            <a:br>
              <a:rPr lang="en-US" altLang="ko-KR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Closer Reach</a:t>
            </a:r>
            <a:endParaRPr lang="ko-KR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7406640" cy="1752600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Jaehyung Park</a:t>
            </a:r>
          </a:p>
          <a:p>
            <a:pPr algn="ctr"/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23, 2016</a:t>
            </a:r>
          </a:p>
          <a:p>
            <a:pPr algn="ctr"/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35L</a:t>
            </a:r>
          </a:p>
          <a:p>
            <a:pPr algn="ctr"/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1: Josh Vaughen</a:t>
            </a:r>
            <a:endParaRPr 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101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architecture</a:t>
            </a:r>
            <a:endParaRPr lang="ko-KR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0" y="1613037"/>
            <a:ext cx="4073656" cy="1944216"/>
          </a:xfrm>
        </p:spPr>
        <p:txBody>
          <a:bodyPr>
            <a:norm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computers follow Von Neumann Architecure that heavily relies on memory.</a:t>
            </a:r>
          </a:p>
          <a:p>
            <a:endParaRPr 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upload.wikimedia.org/wikipedia/commons/thumb/e/e5/Von_Neumann_Architecture.svg/510px-Von_Neumann_Archite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64" y="3557253"/>
            <a:ext cx="3739816" cy="21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blogs-images.forbes.com/jasonbloomberg/files/2015/09/dwa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101" y="1700808"/>
            <a:ext cx="3005674" cy="240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101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quantum computer?</a:t>
            </a:r>
            <a:endParaRPr lang="ko-KR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35608" y="1772816"/>
            <a:ext cx="3784464" cy="2008704"/>
          </a:xfrm>
        </p:spPr>
        <p:txBody>
          <a:bodyPr>
            <a:normAutofit/>
          </a:bodyPr>
          <a:lstStyle/>
          <a:p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computer that makes use of the quantum states of subatomic particles to store information </a:t>
            </a:r>
            <a:r>
              <a:rPr lang="en-US" altLang="ko-KR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(Reference:Oxford dictionary)</a:t>
            </a:r>
          </a:p>
          <a:p>
            <a:pPr marL="82296" indent="0">
              <a:buNone/>
            </a:pP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attachment.namuwikiusercontent.com/%EC%96%91%EC%9E%90%EC%BB%B4%ED%93%A8%ED%84%B0__Quantum_Comp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61" y="1772816"/>
            <a:ext cx="3713616" cy="200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22318" y="4221088"/>
            <a:ext cx="7524659" cy="19442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lang="ko-K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Qubits =&gt; Four superposition states (00, 01, 10, 11)</a:t>
            </a:r>
          </a:p>
          <a:p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qubits == 2</a:t>
            </a:r>
            <a:r>
              <a:rPr lang="en-US" altLang="ko-KR" sz="20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classical bits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1164" y="435568"/>
            <a:ext cx="7498080" cy="652301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computers are prone to magnetic fields and heat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media.today.ng/main/wp-content/uploads/2015/09/DWave-2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61" y="2733365"/>
            <a:ext cx="297633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.huffpost.com/gen/1899197/images/o-MAGNETIC-FIELDS-face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1268760"/>
            <a:ext cx="374441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allpapersend.com/wp-content/uploads/2016/02/heat157069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4207516" y="2411760"/>
            <a:ext cx="972688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4283968" y="4135090"/>
            <a:ext cx="1296144" cy="1166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번개 7"/>
          <p:cNvSpPr/>
          <p:nvPr/>
        </p:nvSpPr>
        <p:spPr>
          <a:xfrm rot="11242901">
            <a:off x="3826768" y="5153939"/>
            <a:ext cx="914400" cy="914400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번개 11"/>
          <p:cNvSpPr/>
          <p:nvPr/>
        </p:nvSpPr>
        <p:spPr>
          <a:xfrm rot="4120290">
            <a:off x="3826767" y="1633118"/>
            <a:ext cx="914400" cy="914400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101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Discovery: Atomic Clock Transitions</a:t>
            </a:r>
            <a:endParaRPr lang="ko-KR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9712" y="4149080"/>
            <a:ext cx="6048672" cy="19442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lang="ko-K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35608" y="4221088"/>
            <a:ext cx="7498080" cy="2027312"/>
          </a:xfrm>
        </p:spPr>
        <p:txBody>
          <a:bodyPr>
            <a:normAutofit/>
          </a:bodyPr>
          <a:lstStyle/>
          <a:p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Katherine Noyes quotes “Working with carefully designed tungsten oxide molecules that contained a single magnetic holmium ion, the MagLab team was able to keep a holmium qubit working coherently for 8.4 microseconds” (Noyes, 2016)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Quantum Computing Mag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710025" cy="22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101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Background/Research</a:t>
            </a:r>
            <a:endParaRPr lang="ko-KR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4509120"/>
            <a:ext cx="7498080" cy="1955304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Electron spin resonance (ESR)-type clock transitions (CTs) of Si:Bi (Wolfowicz, 2013)</a:t>
            </a:r>
            <a:endParaRPr lang="ko-KR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65271"/>
            <a:ext cx="5544616" cy="25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101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this going to work</a:t>
            </a:r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Results?</a:t>
            </a:r>
            <a:endParaRPr lang="ko-KR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76056" y="2067545"/>
            <a:ext cx="3744416" cy="3600400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Decoherence mechanisms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Bismuth (Bi)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donors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Silicon (Si) and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their dependence on df/dB.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Wolfowicz, 2013)</a:t>
            </a:r>
          </a:p>
          <a:p>
            <a:endParaRPr 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내용 개체 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3232177" cy="41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101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 and Possibilities</a:t>
            </a:r>
            <a:endParaRPr lang="ko-KR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2060848"/>
            <a:ext cx="7498080" cy="3960440"/>
          </a:xfrm>
        </p:spPr>
        <p:txBody>
          <a:bodyPr>
            <a:norm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</a:t>
            </a:r>
          </a:p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use</a:t>
            </a:r>
          </a:p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code breaking</a:t>
            </a:r>
          </a:p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 and Robotics</a:t>
            </a:r>
          </a:p>
          <a:p>
            <a:endParaRPr 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media.defenceindustrydaily.com/images/AIR_F-22A_Fort_Worth_Air_Show_LMCO_l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60848"/>
            <a:ext cx="2736304" cy="195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odeproject.com/KB/security/EZRSA/rs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24" y="4293096"/>
            <a:ext cx="2796560" cy="194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12101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ko-KR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517232"/>
          </a:xfrm>
        </p:spPr>
        <p:txBody>
          <a:bodyPr>
            <a:norm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Noyes, K., Mar 16 2016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“This 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 discovery could put quantum computers 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closer reach”, Computerworld &lt;http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www.computerworld.com/article/3045046/high-performance-computing/this-new-discovery-could-put-quantum-computers-within-closer-reach.html&gt;</a:t>
            </a:r>
          </a:p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Wolfowicz, G. et al., June 23 2013, “Atomic clock transitions in silicon-based spin qubits”, Nature technology, 8, pp.561-564</a:t>
            </a:r>
          </a:p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Shiddiq, M. et al., January 05 2016, “Enhancing coherence in molecular spin qubits via atomic clock transitions”, Nature, 531, pp.348-351</a:t>
            </a:r>
          </a:p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Hagar, A. and Cuffaro, M., June 2015, “Quantum Computing”, The Stanford Encyclopedia of Philosophy, &lt;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http://plato.stanford.edu/archives/sum2015/entries/qt-quantcomp/</a:t>
            </a:r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Meter, R.V., Horsman, C., October 2013, “A Blueprint for Building a Quantum Computer, Communications of the ACM”, Vol. 56 No. 10, pp 84-93</a:t>
            </a:r>
          </a:p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Weinberger, S., November 18 2014, “Why Google and the Pentagon want ‘quantum computers’”, BBC, &lt;http://www.bbc.com/future/story/20130516-big-bets-on-quantum-computers&gt;</a:t>
            </a:r>
          </a:p>
          <a:p>
            <a:endParaRPr 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D4739E5-787F-44BC-A331-86DE10DC00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교육용 프레젠테이션(일반)</Template>
  <TotalTime>0</TotalTime>
  <Words>388</Words>
  <Application>Microsoft Office PowerPoint</Application>
  <PresentationFormat>화면 슬라이드 쇼(4:3)</PresentationFormat>
  <Paragraphs>37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HY엽서L</vt:lpstr>
      <vt:lpstr>맑은 고딕</vt:lpstr>
      <vt:lpstr>휴먼매직체</vt:lpstr>
      <vt:lpstr>Arial</vt:lpstr>
      <vt:lpstr>Calibri</vt:lpstr>
      <vt:lpstr>Gill Sans MT</vt:lpstr>
      <vt:lpstr>Times New Roman</vt:lpstr>
      <vt:lpstr>Verdana</vt:lpstr>
      <vt:lpstr>Wingdings 2</vt:lpstr>
      <vt:lpstr>태양</vt:lpstr>
      <vt:lpstr>This New Discovery Could Put Quantum Computers Within  Closer Reach</vt:lpstr>
      <vt:lpstr>Quantum computing architecture</vt:lpstr>
      <vt:lpstr>What is a quantum computer?</vt:lpstr>
      <vt:lpstr>Quantum computers are prone to magnetic fields and heat</vt:lpstr>
      <vt:lpstr>Discovery: Atomic Clock Transitions</vt:lpstr>
      <vt:lpstr>Background/Research</vt:lpstr>
      <vt:lpstr>How is this going to work? Results?</vt:lpstr>
      <vt:lpstr>Future applications and Possibilities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2016-05-22T14:34:48Z</dcterms:created>
  <dcterms:modified xsi:type="dcterms:W3CDTF">2016-05-23T14:18:53Z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