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6" r:id="rId13"/>
  </p:sldMasterIdLst>
  <p:sldIdLst>
    <p:sldId id="259" r:id="rId15"/>
    <p:sldId id="256" r:id="rId16"/>
    <p:sldId id="257" r:id="rId17"/>
    <p:sldId id="260" r:id="rId18"/>
    <p:sldId id="261" r:id="rId19"/>
    <p:sldId id="263" r:id="rId20"/>
    <p:sldId id="265" r:id="rId21"/>
    <p:sldId id="262" r:id="rId22"/>
    <p:sldId id="273" r:id="rId23"/>
    <p:sldId id="267" r:id="rId24"/>
    <p:sldId id="269" r:id="rId25"/>
    <p:sldId id="268" r:id="rId26"/>
    <p:sldId id="270" r:id="rId27"/>
    <p:sldId id="272" r:id="rId28"/>
    <p:sldId id="271" r:id="rId29"/>
    <p:sldId id="258" r:id="rId30"/>
    <p:sldId id="274" r:id="rId31"/>
  </p:sldIdLst>
  <p:sldSz cx="9906000" cy="6858000"/>
  <p:notesSz cx="6736080" cy="986663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3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79646"/>
    <a:srgbClr val="5F29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486" y="-84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0675" y="300990"/>
            <a:ext cx="3724275" cy="181419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식사구매자 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Persona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바쁜 직장인으로 취미  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가 없는데 먹방을 자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주본다 자신이 봤던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맛집음식을 먹고싶지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만 찾아다니기 귀찮아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서 참여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825" y="3134995"/>
            <a:ext cx="22294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채미식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( 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38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)</a:t>
            </a:r>
            <a:r>
              <a:rPr lang="en-US" altLang="ko-KR" sz="16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/</a:t>
            </a:r>
            <a:endParaRPr lang="ko-KR" altLang="en-US" sz="1200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3573145"/>
            <a:ext cx="1875155" cy="11074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취미없는 10년차 회사원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먹방을 혼자 자주본다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6330" y="3424555"/>
            <a:ext cx="5963285" cy="1936749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화제가 된 음식 추천 정보공유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먹방을 함께 진행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맛 평가단 운영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415" y="3134995"/>
            <a:ext cx="1719580" cy="3384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415" y="687070"/>
            <a:ext cx="1719580" cy="2221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29815" y="3119755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5F2987"/>
                </a:solidFill>
              </a:rPr>
              <a:t>Behavior</a:t>
            </a:r>
            <a:endParaRPr lang="ko-KR" altLang="en-US" sz="1600" b="1">
              <a:solidFill>
                <a:srgbClr val="5F2987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141220" y="314325"/>
            <a:ext cx="349885" cy="28130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A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5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 rot="0">
            <a:off x="320675" y="300990"/>
            <a:ext cx="4672965" cy="13836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식사구매자 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Persona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자취하는 대학행으로 맛집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탐방에 관심이 많다 하지만 돈이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없어 먹방만 보며 대리만족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저렴하게 맛집체험하고 싶어지원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825" y="3134995"/>
            <a:ext cx="22294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공도생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21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 )</a:t>
            </a:r>
            <a:r>
              <a:rPr lang="en-US" altLang="ko-KR" sz="16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/</a:t>
            </a:r>
            <a:endParaRPr lang="ko-KR" altLang="en-US" sz="1200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3573145"/>
            <a:ext cx="1875155" cy="14458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대학교 2학년 자취생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알바를 하지않고 용돈타서쓴다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돈이 없어 맛집을 못간다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6330" y="3424555"/>
            <a:ext cx="5963285" cy="1936749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맛집음식 정보 탐색 추천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맛평가단 운영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sns 활동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angle 4"/>
          <p:cNvSpPr>
            <a:spLocks/>
          </p:cNvSpPr>
          <p:nvPr/>
        </p:nvSpPr>
        <p:spPr>
          <a:xfrm rot="0">
            <a:off x="2154555" y="314325"/>
            <a:ext cx="452120" cy="341630"/>
          </a:xfrm>
          <a:prstGeom prst="rect"/>
          <a:solidFill>
            <a:srgbClr val="5F2987"/>
          </a:solidFill>
          <a:ln w="0">
            <a:noFill/>
            <a:prstDash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415" y="3134995"/>
            <a:ext cx="1719580" cy="3384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415" y="687070"/>
            <a:ext cx="1719580" cy="2221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29815" y="3119755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5F2987"/>
                </a:solidFill>
              </a:rPr>
              <a:t>Behavior</a:t>
            </a:r>
            <a:endParaRPr lang="ko-KR" altLang="en-US" sz="1600" b="1">
              <a:solidFill>
                <a:srgbClr val="5F29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 rot="0">
            <a:off x="320675" y="300990"/>
            <a:ext cx="4877435" cy="13836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식사구매자 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Persona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텔레비전 보는게 취미인 주부로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제철 음식에 관심이 많아요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맛있고 영양가 있는 음식을 먹고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싶어요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825" y="3134995"/>
            <a:ext cx="22294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장수초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50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 )</a:t>
            </a:r>
            <a:r>
              <a:rPr lang="en-US" altLang="ko-KR" sz="16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/</a:t>
            </a:r>
            <a:endParaRPr lang="ko-KR" altLang="en-US" sz="1200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3573145"/>
            <a:ext cx="1875155" cy="178435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20년차 주부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나이에 맞게 맛보단 건강식을 원한다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고급식자재의 맛을 보고싶어한다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6330" y="3424555"/>
            <a:ext cx="5963285" cy="1936749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음식점에서 구할수없는 고급식자재 요리 추천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비싸도 제값내고 깊은맛을 느끼는 시식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음식별 칼로리 건강정보도 공유한다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415" y="3134995"/>
            <a:ext cx="1719580" cy="3384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415" y="687070"/>
            <a:ext cx="1719580" cy="2221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4"/>
          <p:cNvSpPr>
            <a:spLocks/>
          </p:cNvSpPr>
          <p:nvPr/>
        </p:nvSpPr>
        <p:spPr>
          <a:xfrm rot="0">
            <a:off x="2442210" y="450850"/>
            <a:ext cx="350520" cy="281940"/>
          </a:xfrm>
          <a:prstGeom prst="rect"/>
          <a:solidFill>
            <a:srgbClr val="F79646"/>
          </a:solidFill>
          <a:ln w="0">
            <a:noFill/>
            <a:prstDash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9815" y="3119755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79646"/>
                </a:solidFill>
              </a:rPr>
              <a:t>Behavior</a:t>
            </a:r>
            <a:endParaRPr lang="ko-KR" altLang="en-US" sz="1600" b="1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6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0675" y="300990"/>
            <a:ext cx="3192780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식사구</a:t>
            </a:r>
            <a:r>
              <a:rPr lang="ko-KR" altLang="en-US" sz="1400" b="1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매</a:t>
            </a:r>
            <a:r>
              <a:rPr lang="ko-KR" altLang="en-US" sz="1400" b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자 </a:t>
            </a:r>
            <a:r>
              <a:rPr lang="en-US" altLang="ko-KR" sz="1400" b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Persona </a:t>
            </a:r>
            <a:r>
              <a:rPr lang="ko-KR" altLang="en-US" sz="1400" b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타입선정</a:t>
            </a:r>
            <a:r>
              <a:rPr lang="en-US" altLang="ko-KR" sz="1400" b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 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5495" y="995680"/>
            <a:ext cx="2567305" cy="374650"/>
          </a:xfrm>
          <a:prstGeom prst="rect">
            <a:avLst/>
          </a:prstGeom>
          <a:solidFill>
            <a:srgbClr val="5F29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B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4270" y="995680"/>
            <a:ext cx="2567305" cy="37465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C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995" y="995680"/>
            <a:ext cx="2567305" cy="3746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직사각형 18"/>
          <p:cNvSpPr/>
          <p:nvPr/>
        </p:nvSpPr>
        <p:spPr>
          <a:xfrm>
            <a:off x="3387090" y="1711325"/>
            <a:ext cx="2741930" cy="28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err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패턴결과</a:t>
            </a:r>
            <a:r>
              <a:rPr lang="ko-KR" altLang="en-US" sz="1200" b="1" spc="-150" dirty="0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 </a:t>
            </a: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50" err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스타일분류</a:t>
            </a:r>
            <a:r>
              <a:rPr lang="ko-KR" altLang="en-US" sz="1200" b="1" spc="-150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 </a:t>
            </a: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18"/>
          <p:cNvSpPr/>
          <p:nvPr/>
        </p:nvSpPr>
        <p:spPr>
          <a:xfrm>
            <a:off x="426085" y="1698625"/>
            <a:ext cx="2651125" cy="28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err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패턴결과</a:t>
            </a:r>
            <a:r>
              <a:rPr lang="ko-KR" altLang="en-US" sz="1200" b="1" spc="-150" dirty="0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 </a:t>
            </a: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dirty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dirty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50" err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스타일분류</a:t>
            </a:r>
            <a:r>
              <a:rPr lang="ko-KR" altLang="en-US" sz="1200" b="1" spc="-150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 </a:t>
            </a: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18"/>
          <p:cNvSpPr/>
          <p:nvPr/>
        </p:nvSpPr>
        <p:spPr>
          <a:xfrm>
            <a:off x="6224270" y="1757045"/>
            <a:ext cx="2842260" cy="313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err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패턴결과</a:t>
            </a:r>
            <a:r>
              <a:rPr lang="ko-KR" altLang="en-US" sz="1200" b="1" spc="-150" dirty="0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 </a:t>
            </a: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dirty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50" dirty="0" err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스타일분류</a:t>
            </a:r>
            <a:r>
              <a:rPr lang="ko-KR" altLang="en-US" sz="1200" b="1" spc="-150" dirty="0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 </a:t>
            </a:r>
            <a:endParaRPr lang="en-US" altLang="ko-KR" sz="1200" b="1" spc="-150" dirty="0" smtClean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50" dirty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60705" y="4895850"/>
            <a:ext cx="2448560" cy="1265555"/>
            <a:chOff x="560705" y="4895850"/>
            <a:chExt cx="2448560" cy="126555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60705" y="489585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60705" y="530225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60705" y="573659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60705" y="6161405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000885" y="5831840"/>
              <a:ext cx="1008380" cy="27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하는 구매자</a:t>
              </a:r>
              <a:endParaRPr lang="ko-KR" altLang="en-US" sz="1200" b="1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60750" y="4895850"/>
            <a:ext cx="2448560" cy="1265555"/>
            <a:chOff x="3460750" y="4895850"/>
            <a:chExt cx="2448560" cy="126555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3460750" y="489585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460750" y="530225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460750" y="573659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460750" y="6161405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00930" y="5831840"/>
              <a:ext cx="1008380" cy="27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하는 구매자</a:t>
              </a:r>
              <a:endParaRPr lang="ko-KR" altLang="en-US" sz="1200" b="1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360795" y="4895850"/>
            <a:ext cx="2448560" cy="1265555"/>
            <a:chOff x="6360795" y="4895850"/>
            <a:chExt cx="2448560" cy="1265555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6360795" y="489585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360795" y="530225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360795" y="5736590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360795" y="6161405"/>
              <a:ext cx="23761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00975" y="5831840"/>
              <a:ext cx="1008380" cy="27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하는 구매자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8871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315" y="188595"/>
            <a:ext cx="4474210" cy="41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고객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요</a:t>
            </a:r>
            <a:r>
              <a:rPr lang="ko-KR" altLang="en-US">
                <a:latin typeface="Noto Sans CJK KR Medium" pitchFamily="34" charset="-127"/>
                <a:ea typeface="Noto Sans CJK KR Medium" pitchFamily="34" charset="-127"/>
              </a:rPr>
              <a:t>리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제공자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) 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입장에서 생각해보기</a:t>
            </a:r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315" y="908685"/>
            <a:ext cx="4362450" cy="338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Noto Sans CJK KR Medium" charset="0"/>
                <a:ea typeface="Noto Sans CJK KR Medium" charset="0"/>
              </a:rPr>
              <a:t>공유요리플랫폼</a:t>
            </a:r>
            <a:r>
              <a:rPr lang="en-US" altLang="ko-KR" sz="1600">
                <a:latin typeface="NanumGothic" charset="0"/>
                <a:ea typeface="Noto Sans CJK KR Medium" charset="0"/>
              </a:rPr>
              <a:t> 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에서</a:t>
            </a:r>
            <a:r>
              <a:rPr lang="en-US" altLang="ko-KR" sz="1600">
                <a:latin typeface="NanumGothic" charset="0"/>
                <a:ea typeface="Noto Sans CJK KR Medium" charset="0"/>
              </a:rPr>
              <a:t> 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얻고</a:t>
            </a:r>
            <a:r>
              <a:rPr lang="en-US" altLang="ko-KR" sz="1600">
                <a:latin typeface="NanumGothic" charset="0"/>
                <a:ea typeface="Noto Sans CJK KR Medium" charset="0"/>
              </a:rPr>
              <a:t> 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싶은</a:t>
            </a:r>
            <a:r>
              <a:rPr lang="en-US" altLang="ko-KR" sz="1600">
                <a:latin typeface="NanumGothic" charset="0"/>
                <a:ea typeface="Noto Sans CJK KR Medium" charset="0"/>
              </a:rPr>
              <a:t> 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것은</a:t>
            </a:r>
            <a:r>
              <a:rPr lang="en-US" altLang="ko-KR" sz="1600">
                <a:latin typeface="NanumGothic" charset="0"/>
                <a:ea typeface="Noto Sans CJK KR Medium" charset="0"/>
              </a:rPr>
              <a:t> 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무엇입니까</a:t>
            </a:r>
            <a:r>
              <a:rPr lang="en-US" altLang="ko-KR" sz="1600">
                <a:latin typeface="NanumGothic" charset="0"/>
                <a:ea typeface="Noto Sans CJK KR Medium" charset="0"/>
              </a:rPr>
              <a:t>?</a:t>
            </a:r>
            <a:endParaRPr lang="ko-KR" altLang="en-US" sz="1600">
              <a:latin typeface="NanumGothic" charset="0"/>
              <a:ea typeface="Noto Sans CJK KR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315" y="3682365"/>
            <a:ext cx="4632960" cy="338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Noto Sans CJK KR Medium" pitchFamily="34" charset="-127"/>
                <a:ea typeface="Noto Sans CJK KR Medium" pitchFamily="34" charset="-127"/>
              </a:rPr>
              <a:t>공유요리플랫폼 을 이용하기전에 무엇이 궁금할까요</a:t>
            </a:r>
            <a:r>
              <a:rPr lang="en-US" altLang="ko-KR" sz="1600" smtClean="0">
                <a:latin typeface="Noto Sans CJK KR Medium" pitchFamily="34" charset="-127"/>
                <a:ea typeface="Noto Sans CJK KR Medium" pitchFamily="34" charset="-127"/>
              </a:rPr>
              <a:t>?</a:t>
            </a:r>
            <a:endParaRPr lang="ko-KR" altLang="en-US" sz="160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02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315" y="188595"/>
            <a:ext cx="4474210" cy="41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유저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식</a:t>
            </a:r>
            <a:r>
              <a:rPr lang="ko-KR" altLang="en-US">
                <a:latin typeface="Noto Sans CJK KR Medium" pitchFamily="34" charset="-127"/>
                <a:ea typeface="Noto Sans CJK KR Medium" pitchFamily="34" charset="-127"/>
              </a:rPr>
              <a:t>사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구매자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) 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입장에서 생각해보기</a:t>
            </a:r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88315" y="908685"/>
            <a:ext cx="6999605" cy="584835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Noto Sans CJK KR Medium" charset="0"/>
                <a:ea typeface="Noto Sans CJK KR Medium" charset="0"/>
              </a:rPr>
              <a:t>공유요리플랫폼 을 통해 식사를 할 때 기대하는 것은 무엇입니까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?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 색다으로 평소 접하지 못했던 맛 호기심</a:t>
            </a:r>
            <a:endParaRPr lang="ko-KR" altLang="en-US" sz="1600">
              <a:latin typeface="Noto Sans CJK KR Medium" charset="0"/>
              <a:ea typeface="Noto Sans CJK KR Medium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88315" y="3682365"/>
            <a:ext cx="8681720" cy="584835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Noto Sans CJK KR Medium" charset="0"/>
                <a:ea typeface="Noto Sans CJK KR Medium" charset="0"/>
              </a:rPr>
              <a:t>공유요리플랫폼 을 통해 식사를 하기전에 무엇이 궁금할까요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?</a:t>
            </a:r>
            <a:r>
              <a:rPr lang="en-US" altLang="ko-KR" sz="1600">
                <a:latin typeface="Noto Sans CJK KR Medium" charset="0"/>
                <a:ea typeface="Noto Sans CJK KR Medium" charset="0"/>
              </a:rPr>
              <a:t> 오늘 메뉴가 무엇인지 식재료가 어디서 나왔는지 맛과 관련된 정보</a:t>
            </a:r>
            <a:endParaRPr lang="ko-KR" altLang="en-US" sz="1600">
              <a:latin typeface="Noto Sans CJK KR Medium" charset="0"/>
              <a:ea typeface="Noto Sans CJK K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3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" y="692785"/>
            <a:ext cx="1719580" cy="2216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0675" y="300990"/>
            <a:ext cx="3723640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요리제공자 </a:t>
            </a:r>
            <a:r>
              <a:rPr lang="en-US" altLang="ko-KR" sz="1400" b="1" smtClean="0">
                <a:ln>
                  <a:solidFill>
                    <a:schemeClr val="tx1">
                      <a:lumMod val="50000"/>
                      <a:lumOff val="50000"/>
                      <a:alpha val="28000"/>
                    </a:schemeClr>
                  </a:solidFill>
                </a:ln>
                <a:latin typeface="+mn-ea"/>
              </a:rPr>
              <a:t>Persona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28000"/>
                  </a:schemeClr>
                </a:solidFill>
              </a:ln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0" y="3134995"/>
            <a:ext cx="22288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송진아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(33)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주부</a:t>
            </a:r>
            <a:endParaRPr lang="ko-KR" altLang="en-US" sz="1200" dirty="0">
              <a:ln>
                <a:solidFill>
                  <a:schemeClr val="tx1">
                    <a:lumMod val="50000"/>
                    <a:lumOff val="50000"/>
                    <a:alpha val="38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3573145"/>
            <a:ext cx="2329180" cy="60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결혼한지 </a:t>
            </a:r>
            <a:r>
              <a:rPr lang="en-US" altLang="ko-KR" sz="1100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년쯤 된 새댁</a:t>
            </a:r>
            <a:endParaRPr lang="en-US" altLang="ko-KR" sz="1100" dirty="0" smtClean="0">
              <a:ln>
                <a:solidFill>
                  <a:schemeClr val="tx1">
                    <a:lumMod val="50000"/>
                    <a:lumOff val="50000"/>
                    <a:alpha val="38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요리에 흥미</a:t>
            </a:r>
            <a:r>
              <a:rPr lang="en-US" altLang="ko-KR" sz="1100" dirty="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각종 </a:t>
            </a:r>
            <a:r>
              <a:rPr lang="en-US" altLang="ko-KR" sz="11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sz="11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열심히 함</a:t>
            </a:r>
            <a:r>
              <a:rPr lang="en-US" altLang="ko-KR" sz="11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lumMod val="50000"/>
                    <a:lumOff val="50000"/>
                    <a:alpha val="38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2995" y="777875"/>
            <a:ext cx="6828790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결혼하고 남편 요리해주는게 취미가 됬어요</a:t>
            </a:r>
            <a:r>
              <a:rPr lang="en-US" altLang="ko-KR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사실 남편 요리해주는 것보단</a:t>
            </a:r>
            <a:r>
              <a:rPr lang="en-US" altLang="ko-KR" sz="1600" b="1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자랑하고 싶어서인데</a:t>
            </a:r>
            <a:r>
              <a:rPr lang="en-US" altLang="ko-KR" sz="1600" b="1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ㅎㅎ </a:t>
            </a:r>
            <a:endParaRPr lang="en-US" altLang="ko-KR" sz="1600" b="1" smtClean="0">
              <a:ln>
                <a:solidFill>
                  <a:schemeClr val="accent5">
                    <a:alpha val="38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요리하고 플레이팅 사진을 예쁘게 찍어서 올려요</a:t>
            </a:r>
            <a:r>
              <a:rPr lang="en-US" altLang="ko-KR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가끔 친구들 초대해서</a:t>
            </a:r>
            <a:r>
              <a:rPr lang="en-US" altLang="ko-KR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요리를 해주는데</a:t>
            </a:r>
            <a:r>
              <a:rPr lang="en-US" altLang="ko-KR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  <a:p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</a:t>
            </a:r>
            <a:r>
              <a:rPr lang="ko-KR" altLang="en-US" sz="1600" b="1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럼</a:t>
            </a:r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 예쁜사진을 많이 건질수 있고</a:t>
            </a:r>
            <a:r>
              <a:rPr lang="en-US" altLang="ko-KR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수다도 떨고 해서 재밌더라고요</a:t>
            </a:r>
            <a:r>
              <a:rPr lang="en-US" altLang="ko-KR" sz="1600" b="1" smtClean="0">
                <a:ln>
                  <a:solidFill>
                    <a:schemeClr val="accent5">
                      <a:alpha val="38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“</a:t>
            </a:r>
            <a:endParaRPr lang="ko-KR" altLang="en-US" sz="1200" dirty="0">
              <a:ln>
                <a:solidFill>
                  <a:schemeClr val="accent5">
                    <a:alpha val="38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6330" y="3424555"/>
            <a:ext cx="710311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요리가 즐거운 이유는 요리를 하고 사진을 찍거나 대접을해서 자랑하는 것이 좋기 때문이다</a:t>
            </a:r>
            <a:r>
              <a:rPr lang="en-US" altLang="ko-KR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38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초보주부이기 때문에 유일하게 호기심을 갖게 되는 취미생활 이다</a:t>
            </a:r>
            <a:r>
              <a:rPr lang="en-US" altLang="ko-KR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요리를 예쁘게 맛있게 하고 싶고 배우고싶은 욕심이 있다</a:t>
            </a:r>
            <a:r>
              <a:rPr lang="en-US" altLang="ko-KR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주부이기 때문에 돈을 벌 수단은 없는 상태이다</a:t>
            </a:r>
            <a:r>
              <a:rPr lang="en-US" altLang="ko-KR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사진찍고 수다떠는 것을 좋아한다</a:t>
            </a:r>
            <a:r>
              <a:rPr lang="en-US" altLang="ko-KR" sz="1200" smtClean="0">
                <a:ln>
                  <a:solidFill>
                    <a:schemeClr val="tx1">
                      <a:lumMod val="50000"/>
                      <a:lumOff val="50000"/>
                      <a:alpha val="38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b="1" dirty="0" smtClean="0">
              <a:ln>
                <a:solidFill>
                  <a:schemeClr val="tx1">
                    <a:lumMod val="50000"/>
                    <a:lumOff val="50000"/>
                    <a:alpha val="38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141220" y="314325"/>
            <a:ext cx="349885" cy="28130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A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9815" y="3119755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chemeClr val="accent3">
                    <a:lumMod val="75000"/>
                  </a:schemeClr>
                </a:solidFill>
              </a:rPr>
              <a:t>Behavior</a:t>
            </a:r>
            <a:endParaRPr lang="ko-KR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3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 rot="0">
            <a:off x="320675" y="300990"/>
            <a:ext cx="4690110" cy="18141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요리제공자 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Persona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여행다니는 걸 좋아 하는 직장인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그래서 여행지에서 먹은 음식을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따라서 만들곤 하는데 여러사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람과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공유하고 싶어요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825" y="3134995"/>
            <a:ext cx="22294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여행숙 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( 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35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)</a:t>
            </a:r>
            <a:r>
              <a:rPr lang="en-US" altLang="ko-KR" sz="16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/</a:t>
            </a:r>
            <a:endParaRPr lang="ko-KR" altLang="en-US" sz="1200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3573145"/>
            <a:ext cx="1875155" cy="11074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10년차 회사원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여행 맛집탐방 취미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맛집요리 레시피로 요리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2454910" y="3576320"/>
            <a:ext cx="5963285" cy="1936749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여행지에서 맛집을 자주찾아다닌다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맛집탐방뿐 아니라 먹은 요리를 집에서 도전하는편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전문 요리사가 아니라서 자신의 요리에대해 평가받고 싶어한다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angle 4"/>
          <p:cNvSpPr>
            <a:spLocks/>
          </p:cNvSpPr>
          <p:nvPr/>
        </p:nvSpPr>
        <p:spPr>
          <a:xfrm rot="0">
            <a:off x="2154555" y="314325"/>
            <a:ext cx="572770" cy="525145"/>
          </a:xfrm>
          <a:prstGeom prst="rect"/>
          <a:solidFill>
            <a:srgbClr val="5F2987"/>
          </a:solidFill>
          <a:ln w="0">
            <a:noFill/>
            <a:prstDash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399415" y="3134995"/>
            <a:ext cx="3161030" cy="31877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415" y="687070"/>
            <a:ext cx="1719580" cy="2221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29815" y="3119755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5F2987"/>
                </a:solidFill>
              </a:rPr>
              <a:t>Behavior</a:t>
            </a:r>
            <a:endParaRPr lang="ko-KR" altLang="en-US" sz="1600" b="1">
              <a:solidFill>
                <a:srgbClr val="5F29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8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0675" y="300990"/>
            <a:ext cx="3724275" cy="116840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요리제공자 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Persona</a:t>
            </a: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아이들에게 유기농을            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먹이고 싶은 주부로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n w="9525" cap="flat" cmpd="sng">
                  <a:solidFill>
                    <a:schemeClr val="tx1">
                      <a:lumMod val="50000"/>
                      <a:lumOff val="50000"/>
                      <a:alpha val="27843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건강요리 연구</a:t>
            </a:r>
            <a:endParaRPr lang="ko-KR" altLang="en-US" sz="1400" b="1">
              <a:ln w="9525" cap="flat" cmpd="sng">
                <a:solidFill>
                  <a:schemeClr val="tx1">
                    <a:lumMod val="50000"/>
                    <a:lumOff val="50000"/>
                    <a:alpha val="27843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825" y="3134995"/>
            <a:ext cx="22294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유기숙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39</a:t>
            </a:r>
            <a:r>
              <a:rPr lang="en-US" altLang="ko-KR" sz="16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 )</a:t>
            </a:r>
            <a:r>
              <a:rPr lang="en-US" altLang="ko-KR" sz="16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/</a:t>
            </a:r>
            <a:endParaRPr lang="ko-KR" altLang="en-US" sz="1200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3573145"/>
            <a:ext cx="1875155" cy="178435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결혼 10년차 주부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7살 아들이 있는데 건강을 생각해서 유기농 식단을 주고있다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-</a:t>
            </a:r>
            <a:endParaRPr lang="ko-KR" altLang="en-US" sz="11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6330" y="3424555"/>
            <a:ext cx="5963285" cy="1936749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유기농 식자재 구입과 요리에 관심이 많아 레시피를 직접개발한다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건강음식 정보를 공유한다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가격적인 고려가 필요한만큼 제철 식자재 정보도 공유한다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1450" indent="-171450" algn="l" defTabSz="107315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200" b="1">
                <a:ln w="9525" cap="flat" cmpd="sng">
                  <a:solidFill>
                    <a:schemeClr val="tx1">
                      <a:lumMod val="50000"/>
                      <a:lumOff val="50000"/>
                      <a:alpha val="37647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200" b="1">
              <a:ln w="9525" cap="flat" cmpd="sng">
                <a:solidFill>
                  <a:schemeClr val="tx1">
                    <a:lumMod val="50000"/>
                    <a:lumOff val="50000"/>
                    <a:alpha val="37647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415" y="3134995"/>
            <a:ext cx="1719580" cy="3384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415" y="687070"/>
            <a:ext cx="1719580" cy="2221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4"/>
          <p:cNvSpPr/>
          <p:nvPr/>
        </p:nvSpPr>
        <p:spPr>
          <a:xfrm>
            <a:off x="2154555" y="314325"/>
            <a:ext cx="349885" cy="281305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bg1"/>
                </a:solidFill>
              </a:rPr>
              <a:t>C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9815" y="3119755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79646"/>
                </a:solidFill>
              </a:rPr>
              <a:t>Behavior</a:t>
            </a:r>
            <a:endParaRPr lang="ko-KR" altLang="en-US" sz="1600" b="1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6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Microsoft Corporation</Company>
  <DocSecurity>0</DocSecurity>
  <HyperlinksChanged>false</HyperlinksChanged>
  <Lines>0</Lines>
  <LinksUpToDate>false</LinksUpToDate>
  <Pages>17</Pages>
  <Paragraphs>190</Paragraphs>
  <Words>367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조연화</dc:creator>
  <cp:lastModifiedBy>강 필성</cp:lastModifiedBy>
  <dc:title>PowerPoint 프레젠테이션</dc:title>
  <dcterms:modified xsi:type="dcterms:W3CDTF">2019-12-09T12:25:12Z</dcterms:modified>
</cp:coreProperties>
</file>