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61" r:id="rId4"/>
    <p:sldId id="260" r:id="rId5"/>
    <p:sldId id="262" r:id="rId6"/>
  </p:sldIdLst>
  <p:sldSz cx="9906000" cy="6858000" type="A4"/>
  <p:notesSz cx="6735763" cy="9866313"/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4="http://schemas.microsoft.com/office/powerpoint/2010/main" xmlns:p15="http://schemas.microsoft.com/office/powerpoint/2012/main">
        <p15:guide id="0" orient="horz" pos="2159" userDrawn="1">
          <p15:clr>
            <a:srgbClr val="A4A3A4"/>
          </p15:clr>
        </p15:guide>
        <p15:guide id="1" pos="31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5F29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97" d="100"/>
          <a:sy n="97" d="100"/>
        </p:scale>
        <p:origin x="-560" y="-112"/>
      </p:cViewPr>
      <p:guideLst>
        <p:guide orient="horz" pos="2159"/>
        <p:guide pos="31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6975-BAF2-42F6-8C03-D44C67B8E1E7}" type="datetimeFigureOut">
              <a:rPr lang="ko-KR" altLang="en-US" smtClean="0"/>
              <a:t>16/12/19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0EF5-E92C-4037-A6B0-0691316B5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54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6975-BAF2-42F6-8C03-D44C67B8E1E7}" type="datetimeFigureOut">
              <a:rPr lang="ko-KR" altLang="en-US" smtClean="0"/>
              <a:t>16/12/19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0EF5-E92C-4037-A6B0-0691316B5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66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06375"/>
            <a:ext cx="2228850" cy="438785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06375"/>
            <a:ext cx="6521450" cy="438785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6975-BAF2-42F6-8C03-D44C67B8E1E7}" type="datetimeFigureOut">
              <a:rPr lang="ko-KR" altLang="en-US" smtClean="0"/>
              <a:t>16/12/19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0EF5-E92C-4037-A6B0-0691316B5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56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6975-BAF2-42F6-8C03-D44C67B8E1E7}" type="datetimeFigureOut">
              <a:rPr lang="ko-KR" altLang="en-US" smtClean="0"/>
              <a:t>16/12/19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0EF5-E92C-4037-A6B0-0691316B5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10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6975-BAF2-42F6-8C03-D44C67B8E1E7}" type="datetimeFigureOut">
              <a:rPr lang="ko-KR" altLang="en-US" smtClean="0"/>
              <a:t>16/12/19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0EF5-E92C-4037-A6B0-0691316B5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47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200151"/>
            <a:ext cx="4375150" cy="33940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200151"/>
            <a:ext cx="4375150" cy="33940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6975-BAF2-42F6-8C03-D44C67B8E1E7}" type="datetimeFigureOut">
              <a:rPr lang="ko-KR" altLang="en-US" smtClean="0"/>
              <a:t>16/12/19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0EF5-E92C-4037-A6B0-0691316B5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29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6975-BAF2-42F6-8C03-D44C67B8E1E7}" type="datetimeFigureOut">
              <a:rPr lang="ko-KR" altLang="en-US" smtClean="0"/>
              <a:t>16/12/19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0EF5-E92C-4037-A6B0-0691316B5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82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6975-BAF2-42F6-8C03-D44C67B8E1E7}" type="datetimeFigureOut">
              <a:rPr lang="ko-KR" altLang="en-US" smtClean="0"/>
              <a:t>16/12/19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0EF5-E92C-4037-A6B0-0691316B5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94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6975-BAF2-42F6-8C03-D44C67B8E1E7}" type="datetimeFigureOut">
              <a:rPr lang="ko-KR" altLang="en-US" smtClean="0"/>
              <a:t>16/12/19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0EF5-E92C-4037-A6B0-0691316B5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5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6975-BAF2-42F6-8C03-D44C67B8E1E7}" type="datetimeFigureOut">
              <a:rPr lang="ko-KR" altLang="en-US" smtClean="0"/>
              <a:t>16/12/19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0EF5-E92C-4037-A6B0-0691316B5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9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6975-BAF2-42F6-8C03-D44C67B8E1E7}" type="datetimeFigureOut">
              <a:rPr lang="ko-KR" altLang="en-US" smtClean="0"/>
              <a:t>16/12/19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0EF5-E92C-4037-A6B0-0691316B5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41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B6975-BAF2-42F6-8C03-D44C67B8E1E7}" type="datetimeFigureOut">
              <a:rPr lang="ko-KR" altLang="en-US" smtClean="0"/>
              <a:t>16/12/19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30EF5-E92C-4037-A6B0-0691316B5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55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72866" rtl="0" eaLnBrk="1" latinLnBrk="1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8504" y="2924944"/>
            <a:ext cx="9073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>
                <a:latin typeface="Noto Sans CJK KR Medium" pitchFamily="34" charset="-127"/>
                <a:ea typeface="Noto Sans CJK KR Medium" pitchFamily="34" charset="-127"/>
              </a:rPr>
              <a:t>사용자의 니즈와 동기</a:t>
            </a:r>
            <a:endParaRPr lang="en-US" altLang="ko-KR" sz="2400" smtClean="0"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en-US" altLang="ko-KR" sz="3200" smtClean="0">
                <a:latin typeface="Noto Sans CJK KR Medium" pitchFamily="34" charset="-127"/>
                <a:ea typeface="Noto Sans CJK KR Medium" pitchFamily="34" charset="-127"/>
              </a:rPr>
              <a:t>- </a:t>
            </a:r>
            <a:r>
              <a:rPr lang="ko-KR" altLang="en-US" sz="3200" smtClean="0">
                <a:latin typeface="Noto Sans CJK KR Medium" pitchFamily="34" charset="-127"/>
                <a:ea typeface="Noto Sans CJK KR Medium" pitchFamily="34" charset="-127"/>
              </a:rPr>
              <a:t>입장바꾸기</a:t>
            </a:r>
            <a:endParaRPr lang="ko-KR" altLang="en-US" sz="3200"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157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688" y="277198"/>
            <a:ext cx="5245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1.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고객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(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요</a:t>
            </a:r>
            <a:r>
              <a:rPr lang="ko-KR" altLang="en-US" dirty="0">
                <a:latin typeface="Noto Sans CJK KR Medium" pitchFamily="34" charset="-127"/>
                <a:ea typeface="Noto Sans CJK KR Medium" pitchFamily="34" charset="-127"/>
              </a:rPr>
              <a:t>리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제공자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)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에게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우리가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줄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수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있는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점</a:t>
            </a:r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315" y="908685"/>
            <a:ext cx="105669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Noto Sans CJK KR Medium" pitchFamily="34" charset="-127"/>
                <a:ea typeface="Noto Sans CJK KR Medium" pitchFamily="34" charset="-127"/>
              </a:rPr>
              <a:t>#</a:t>
            </a:r>
            <a:r>
              <a:rPr lang="ko-KR" altLang="en-US" sz="1600" dirty="0" smtClean="0">
                <a:latin typeface="Noto Sans CJK KR Medium" pitchFamily="34" charset="-127"/>
                <a:ea typeface="Noto Sans CJK KR Medium" pitchFamily="34" charset="-127"/>
              </a:rPr>
              <a:t>자아실현</a:t>
            </a:r>
            <a:endParaRPr lang="ko-KR" altLang="en-US" sz="16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9" name="텍스트 상자 6"/>
          <p:cNvSpPr txBox="1">
            <a:spLocks/>
          </p:cNvSpPr>
          <p:nvPr/>
        </p:nvSpPr>
        <p:spPr>
          <a:xfrm>
            <a:off x="500380" y="1617640"/>
            <a:ext cx="8773100" cy="39716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 smtClean="0">
                <a:latin typeface="나눔고딕" charset="0"/>
                <a:ea typeface="나눔고딕" charset="0"/>
              </a:rPr>
              <a:t>-</a:t>
            </a:r>
            <a:r>
              <a:rPr lang="en-US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사람들한테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내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요리실력을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뽐내고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자랑하고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인정받고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싶음</a:t>
            </a:r>
            <a:endParaRPr lang="en-US" altLang="ko-KR" sz="1400" dirty="0" smtClean="0">
              <a:latin typeface="나눔고딕" charset="0"/>
              <a:ea typeface="나눔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 smtClean="0">
                <a:latin typeface="나눔고딕" charset="0"/>
                <a:ea typeface="나눔고딕" charset="0"/>
              </a:rPr>
              <a:t>-</a:t>
            </a:r>
            <a:r>
              <a:rPr lang="en-US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유튜브에서는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사람들이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먹방으로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돈을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많이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버는데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,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나는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요리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해주는걸로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돈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벌고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싶음</a:t>
            </a:r>
            <a:endParaRPr lang="en-US" sz="1400" dirty="0" smtClean="0">
              <a:latin typeface="나눔고딕" charset="0"/>
              <a:ea typeface="나눔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이성도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좋고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동성도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좋고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사람들이랑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사는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얘기도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나누고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싶음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.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친구들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만나기도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어렵고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외로움</a:t>
            </a:r>
            <a:r>
              <a:rPr lang="mr-IN" altLang="ko-KR" sz="1400" dirty="0" smtClean="0">
                <a:latin typeface="나눔고딕" charset="0"/>
                <a:ea typeface="나눔고딕" charset="0"/>
              </a:rPr>
              <a:t>…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latin typeface="나눔고딕" charset="0"/>
                <a:ea typeface="나눔고딕" charset="0"/>
              </a:rPr>
              <a:t>  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다른사람들은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어떻게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사는지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궁금한데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소모임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,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동호회는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혼자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나가기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조금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부담스럽고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두렵다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.</a:t>
            </a: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요즘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요리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트렌드도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궁금하고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해서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,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나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스스로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다른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사람들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요리를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보고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공부하고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싶다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.</a:t>
            </a:r>
          </a:p>
          <a:p>
            <a:pPr defTabSz="1073150"/>
            <a:r>
              <a:rPr lang="en-US" altLang="ko-KR" sz="1400" dirty="0" smtClean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취미활동인 요리를 통한 자아실현과 관계확충</a:t>
            </a:r>
          </a:p>
          <a:p>
            <a:pPr defTabSz="1073150"/>
            <a:r>
              <a:rPr lang="en-US" altLang="ko-KR" sz="1400" dirty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활동 대비 인컴</a:t>
            </a:r>
          </a:p>
          <a:p>
            <a:pPr marL="160421" indent="-160421">
              <a:buSzPct val="100000"/>
              <a:buChar char="-"/>
              <a:defRPr sz="1600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rPr lang="ko-KR" altLang="en-US" sz="1400" dirty="0"/>
              <a:t>자신이 원하는 때에 원하는 메뉴의 ’요리’ 컨텐츠를 제공함으로써 수익창출</a:t>
            </a:r>
          </a:p>
          <a:p>
            <a:pPr marL="160421" indent="-160421">
              <a:buSzPct val="100000"/>
              <a:buChar char="-"/>
              <a:defRPr sz="1600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rPr lang="ko-KR" altLang="en-US" sz="1400" dirty="0"/>
              <a:t>성취감</a:t>
            </a:r>
          </a:p>
          <a:p>
            <a:pPr marL="160421" indent="-160421">
              <a:buSzPct val="100000"/>
              <a:buChar char="-"/>
              <a:defRPr sz="1600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rPr lang="ko-KR" altLang="en-US" sz="1400" dirty="0"/>
              <a:t>요리 연구</a:t>
            </a:r>
            <a:r>
              <a:rPr lang="en-US" altLang="ko-KR" sz="1400" dirty="0"/>
              <a:t>, </a:t>
            </a:r>
            <a:r>
              <a:rPr lang="ko-KR" altLang="en-US" sz="1400" dirty="0"/>
              <a:t>시장 조사 등 요식업계 진출자들의 실험터</a:t>
            </a:r>
          </a:p>
          <a:p>
            <a:pPr marL="160421" indent="-160421">
              <a:buSzPct val="100000"/>
              <a:buChar char="-"/>
              <a:defRPr sz="1600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rPr lang="ko-KR" altLang="en-US" sz="1400" dirty="0"/>
              <a:t>이벤트 </a:t>
            </a: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, </a:t>
            </a:r>
            <a:r>
              <a:rPr lang="ko-KR" altLang="en-US" sz="1400" dirty="0"/>
              <a:t>스몰 웨딩 </a:t>
            </a:r>
            <a:r>
              <a:rPr lang="en-US" altLang="ko-KR" sz="1400" dirty="0"/>
              <a:t>- </a:t>
            </a:r>
            <a:r>
              <a:rPr lang="ko-KR" altLang="en-US" sz="1400" dirty="0"/>
              <a:t>결혼자가 축의금을 따로 받지않고</a:t>
            </a:r>
            <a:r>
              <a:rPr lang="en-US" altLang="ko-KR" sz="1400" dirty="0"/>
              <a:t>, </a:t>
            </a:r>
            <a:r>
              <a:rPr lang="ko-KR" altLang="en-US" sz="1400" dirty="0"/>
              <a:t>장소 </a:t>
            </a:r>
            <a:r>
              <a:rPr lang="en-US" altLang="ko-KR" sz="1400" dirty="0"/>
              <a:t>+ </a:t>
            </a:r>
            <a:r>
              <a:rPr lang="ko-KR" altLang="en-US" sz="1400" dirty="0"/>
              <a:t>재료 제공을 이용하여 에프터 파티</a:t>
            </a:r>
            <a:r>
              <a:rPr lang="en-US" altLang="ko-KR" sz="1400" dirty="0" smtClean="0"/>
              <a:t>)</a:t>
            </a:r>
            <a:endParaRPr lang="en-US" altLang="ko-KR" sz="1400" dirty="0" smtClean="0">
              <a:latin typeface="나눔고딕" charset="0"/>
              <a:ea typeface="나눔고딕" charset="0"/>
            </a:endParaRPr>
          </a:p>
          <a:p>
            <a:r>
              <a:rPr lang="en-US" altLang="ko-KR" sz="1400" dirty="0" smtClean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/>
              <a:t>평소 음식솜씨가 좋다는 말을 듣는데</a:t>
            </a:r>
            <a:r>
              <a:rPr lang="en-US" altLang="ko-KR" sz="1400" dirty="0"/>
              <a:t>,</a:t>
            </a:r>
            <a:r>
              <a:rPr lang="ko-KR" altLang="en-US" sz="1400" dirty="0"/>
              <a:t> 정말인지 불특정한 사람들의 반응을 알고 싶다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식당을 </a:t>
            </a:r>
            <a:r>
              <a:rPr lang="ko-KR" altLang="en-US" sz="1400" dirty="0"/>
              <a:t>운영하는데</a:t>
            </a:r>
            <a:r>
              <a:rPr lang="en-US" altLang="ko-KR" sz="1400" dirty="0"/>
              <a:t>, </a:t>
            </a:r>
            <a:r>
              <a:rPr lang="ko-KR" altLang="en-US" sz="1400" dirty="0"/>
              <a:t>신규로 개발한 메뉴가 사람들의 구미에 맞는지</a:t>
            </a:r>
            <a:r>
              <a:rPr lang="en-US" altLang="ko-KR" sz="1400" dirty="0"/>
              <a:t> </a:t>
            </a:r>
            <a:r>
              <a:rPr lang="ko-KR" altLang="en-US" sz="1400" dirty="0"/>
              <a:t>테스트해 보고 싶다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고마웠던 </a:t>
            </a:r>
            <a:r>
              <a:rPr lang="ko-KR" altLang="en-US" sz="1400" dirty="0"/>
              <a:t>분들이나 친한 사람들에게 정성이 담긴 음식을 대접하고 싶다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식당을 </a:t>
            </a:r>
            <a:r>
              <a:rPr lang="ko-KR" altLang="en-US" sz="1400" dirty="0"/>
              <a:t>개업하고 싶지만</a:t>
            </a:r>
            <a:r>
              <a:rPr lang="en-US" altLang="ko-KR" sz="1400" dirty="0"/>
              <a:t>, </a:t>
            </a:r>
            <a:r>
              <a:rPr lang="ko-KR" altLang="en-US" sz="1400" dirty="0"/>
              <a:t>사람들이 좋아할지 몰라서 테스트해 보고 싶다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내가 </a:t>
            </a:r>
            <a:r>
              <a:rPr lang="ko-KR" altLang="en-US" sz="1400" dirty="0"/>
              <a:t>만든 요리를 통해 수익을 낼 수 있는지 알고 싶다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맛집 </a:t>
            </a:r>
            <a:r>
              <a:rPr lang="ko-KR" altLang="en-US" sz="1400" dirty="0"/>
              <a:t>유튜버</a:t>
            </a:r>
            <a:r>
              <a:rPr lang="en-US" altLang="ko-KR" sz="1400" dirty="0"/>
              <a:t>/</a:t>
            </a:r>
            <a:r>
              <a:rPr lang="ko-KR" altLang="en-US" sz="1400" dirty="0"/>
              <a:t>블로거인데</a:t>
            </a:r>
            <a:r>
              <a:rPr lang="en-US" altLang="ko-KR" sz="1400" dirty="0"/>
              <a:t>, </a:t>
            </a:r>
            <a:r>
              <a:rPr lang="ko-KR" altLang="en-US" sz="1400" dirty="0"/>
              <a:t>시청취자</a:t>
            </a:r>
            <a:r>
              <a:rPr lang="en-US" altLang="ko-KR" sz="1400" dirty="0"/>
              <a:t>/</a:t>
            </a:r>
            <a:r>
              <a:rPr lang="ko-KR" altLang="en-US" sz="1400" dirty="0"/>
              <a:t>독자들과 즐거운 시간을 보내며</a:t>
            </a:r>
            <a:r>
              <a:rPr lang="en-US" altLang="ko-KR" sz="1400" dirty="0"/>
              <a:t>, </a:t>
            </a:r>
            <a:r>
              <a:rPr lang="ko-KR" altLang="en-US" sz="1400" dirty="0"/>
              <a:t>추억을 쌓고 싶다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파티를 </a:t>
            </a:r>
            <a:r>
              <a:rPr lang="ko-KR" altLang="en-US" sz="1400" dirty="0"/>
              <a:t>기획 중인데</a:t>
            </a:r>
            <a:r>
              <a:rPr lang="en-US" altLang="ko-KR" sz="1400" dirty="0"/>
              <a:t>, </a:t>
            </a:r>
            <a:r>
              <a:rPr lang="ko-KR" altLang="en-US" sz="1400" dirty="0"/>
              <a:t>장소</a:t>
            </a:r>
            <a:r>
              <a:rPr lang="en-US" altLang="ko-KR" sz="1400" dirty="0"/>
              <a:t>/</a:t>
            </a:r>
            <a:r>
              <a:rPr lang="ko-KR" altLang="en-US" sz="1400" dirty="0"/>
              <a:t>인원</a:t>
            </a:r>
            <a:r>
              <a:rPr lang="en-US" altLang="ko-KR" sz="1400" dirty="0"/>
              <a:t>/</a:t>
            </a:r>
            <a:r>
              <a:rPr lang="ko-KR" altLang="en-US" sz="1400" dirty="0"/>
              <a:t>비용 문제 등을 한번에 해결할 수 있었으면 좋겠다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640442" y="908685"/>
            <a:ext cx="10567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Noto Sans CJK KR Medium" pitchFamily="34" charset="-127"/>
                <a:ea typeface="Noto Sans CJK KR Medium" pitchFamily="34" charset="-127"/>
              </a:rPr>
              <a:t>#</a:t>
            </a:r>
            <a:r>
              <a:rPr lang="ko-KR" altLang="en-US" sz="1600" dirty="0" smtClean="0">
                <a:latin typeface="Noto Sans CJK KR Medium" pitchFamily="34" charset="-127"/>
                <a:ea typeface="Noto Sans CJK KR Medium" pitchFamily="34" charset="-127"/>
              </a:rPr>
              <a:t>관계교류</a:t>
            </a:r>
            <a:endParaRPr lang="ko-KR" altLang="en-US" sz="16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2569" y="908685"/>
            <a:ext cx="105669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Noto Sans CJK KR Medium" pitchFamily="34" charset="-127"/>
                <a:ea typeface="Noto Sans CJK KR Medium" pitchFamily="34" charset="-127"/>
              </a:rPr>
              <a:t>#</a:t>
            </a:r>
            <a:r>
              <a:rPr lang="ko-KR" altLang="en-US" sz="1600" dirty="0" smtClean="0">
                <a:latin typeface="Noto Sans CJK KR Medium" pitchFamily="34" charset="-127"/>
                <a:ea typeface="Noto Sans CJK KR Medium" pitchFamily="34" charset="-127"/>
              </a:rPr>
              <a:t>수익창출</a:t>
            </a:r>
            <a:endParaRPr lang="ko-KR" altLang="en-US" sz="16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7788" y="908685"/>
            <a:ext cx="105669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Noto Sans CJK KR Medium" pitchFamily="34" charset="-127"/>
                <a:ea typeface="Noto Sans CJK KR Medium" pitchFamily="34" charset="-127"/>
              </a:rPr>
              <a:t>#</a:t>
            </a:r>
            <a:r>
              <a:rPr lang="ko-KR" altLang="en-US" sz="1600" dirty="0" smtClean="0">
                <a:latin typeface="Noto Sans CJK KR Medium" pitchFamily="34" charset="-127"/>
                <a:ea typeface="Noto Sans CJK KR Medium" pitchFamily="34" charset="-127"/>
              </a:rPr>
              <a:t>사내모임</a:t>
            </a:r>
            <a:endParaRPr lang="ko-KR" altLang="en-US" sz="1600" dirty="0"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502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245" y="930206"/>
            <a:ext cx="143423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Noto Sans CJK KR Medium" pitchFamily="34" charset="-127"/>
                <a:ea typeface="Noto Sans CJK KR Medium" pitchFamily="34" charset="-127"/>
              </a:rPr>
              <a:t>#</a:t>
            </a:r>
            <a:r>
              <a:rPr lang="ko-KR" altLang="en-US" sz="1600" dirty="0" smtClean="0">
                <a:latin typeface="Noto Sans CJK KR Medium" pitchFamily="34" charset="-127"/>
                <a:ea typeface="Noto Sans CJK KR Medium" pitchFamily="34" charset="-127"/>
              </a:rPr>
              <a:t>요리환경준비</a:t>
            </a:r>
            <a:endParaRPr lang="ko-KR" altLang="en-US" sz="16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0" name="텍스트 상자 7"/>
          <p:cNvSpPr txBox="1">
            <a:spLocks/>
          </p:cNvSpPr>
          <p:nvPr/>
        </p:nvSpPr>
        <p:spPr>
          <a:xfrm>
            <a:off x="485140" y="1519266"/>
            <a:ext cx="9004364" cy="46179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1073150"/>
            <a:r>
              <a:rPr lang="en-US" altLang="ko-KR" sz="1400" dirty="0" smtClean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요리환경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제공</a:t>
            </a:r>
          </a:p>
          <a:p>
            <a:pPr defTabSz="1073150"/>
            <a:r>
              <a:rPr lang="en-US" altLang="ko-KR" sz="1400" dirty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비용정산</a:t>
            </a:r>
          </a:p>
          <a:p>
            <a:pPr defTabSz="1073150"/>
            <a:r>
              <a:rPr lang="en-US" altLang="ko-KR" sz="1400" dirty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블랙 컨슈머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관리</a:t>
            </a:r>
            <a:endParaRPr lang="en-US" sz="1400" dirty="0" smtClean="0">
              <a:latin typeface="나눔고딕" charset="0"/>
              <a:ea typeface="나눔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 smtClean="0">
                <a:latin typeface="나눔고딕" charset="0"/>
                <a:ea typeface="나눔고딕" charset="0"/>
              </a:rPr>
              <a:t>-</a:t>
            </a:r>
            <a:r>
              <a:rPr lang="en-US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준비시간이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필요한데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,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만약에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요리제공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당일날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제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시간에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맞춰서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제대로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준비못하면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어떡하지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?</a:t>
            </a:r>
            <a:r>
              <a:rPr sz="1400" dirty="0" smtClean="0">
                <a:latin typeface="나눔고딕" charset="0"/>
                <a:ea typeface="나눔고딕" charset="0"/>
              </a:rPr>
              <a:t> </a:t>
            </a:r>
            <a:endParaRPr lang="en-US" sz="1400" dirty="0" smtClean="0">
              <a:latin typeface="나눔고딕" charset="0"/>
              <a:ea typeface="나눔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 smtClean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사람들이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예약해놓고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안오면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어떡하지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?</a:t>
            </a:r>
            <a:endParaRPr lang="en-US" sz="1400" dirty="0" smtClean="0">
              <a:latin typeface="나눔고딕" charset="0"/>
              <a:ea typeface="나눔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재료에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필요한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비용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대비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,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요리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금액을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얼만큼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설정해야하지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?</a:t>
            </a: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만약에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이상한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사람들이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와서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,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괜히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분위기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망치면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어떡하지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?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일부러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태클걸고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,,,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맛없다고하고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,,,,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화내고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,,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등등</a:t>
            </a:r>
            <a:endParaRPr lang="en-US" altLang="ko-KR" sz="1400" dirty="0" smtClean="0">
              <a:latin typeface="나눔고딕" charset="0"/>
              <a:ea typeface="나눔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입맛이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제각기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다른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사람들이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모이면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어디에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맞춰야되지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?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짜고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,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싱겁고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,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달고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등등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맛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조절</a:t>
            </a:r>
            <a:r>
              <a:rPr lang="mr-IN" altLang="ko-KR" sz="1400" dirty="0" smtClean="0">
                <a:latin typeface="나눔고딕" charset="0"/>
                <a:ea typeface="나눔고딕" charset="0"/>
              </a:rPr>
              <a:t>…</a:t>
            </a:r>
            <a:endParaRPr lang="en-US" altLang="ko-KR" sz="1400" dirty="0" smtClean="0">
              <a:latin typeface="나눔고딕" charset="0"/>
              <a:ea typeface="나눔고딕" charset="0"/>
            </a:endParaRPr>
          </a:p>
          <a:p>
            <a:pPr marL="0" indent="0"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요리가격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측정하고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플랫폼에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내야할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수수료는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어떻게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되지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?</a:t>
            </a:r>
          </a:p>
          <a:p>
            <a:pPr algn="l" defTabSz="10731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smtClean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요리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재료나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공간은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내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인근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주변에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싸게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구하는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방법은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없을까</a:t>
            </a:r>
            <a:r>
              <a:rPr lang="en-US" altLang="ko-KR" sz="1400" dirty="0" smtClean="0">
                <a:latin typeface="나눔고딕" charset="0"/>
                <a:ea typeface="나눔고딕" charset="0"/>
              </a:rPr>
              <a:t>?</a:t>
            </a:r>
          </a:p>
          <a:p>
            <a:pPr marL="160421" indent="-160421">
              <a:buSzPct val="100000"/>
              <a:buChar char="-"/>
              <a:defRPr sz="1600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rPr lang="ko-KR" altLang="en-US" sz="1400" dirty="0"/>
              <a:t>전체적인 프로세스</a:t>
            </a:r>
            <a:r>
              <a:rPr lang="en-US" altLang="ko-KR" sz="1400" dirty="0"/>
              <a:t>(</a:t>
            </a:r>
            <a:r>
              <a:rPr lang="ko-KR" altLang="en-US" sz="1400" dirty="0"/>
              <a:t>재료</a:t>
            </a:r>
            <a:r>
              <a:rPr lang="en-US" altLang="ko-KR" sz="1400" dirty="0"/>
              <a:t>, </a:t>
            </a:r>
            <a:r>
              <a:rPr lang="ko-KR" altLang="en-US" sz="1400" dirty="0"/>
              <a:t>장소 대여</a:t>
            </a:r>
            <a:r>
              <a:rPr lang="en-US" altLang="ko-KR" sz="1400" dirty="0"/>
              <a:t>? </a:t>
            </a:r>
            <a:r>
              <a:rPr lang="ko-KR" altLang="en-US" sz="1400" dirty="0"/>
              <a:t>금액 책정</a:t>
            </a:r>
            <a:r>
              <a:rPr lang="en-US" altLang="ko-KR" sz="1400" dirty="0"/>
              <a:t>? </a:t>
            </a:r>
            <a:r>
              <a:rPr lang="ko-KR" altLang="en-US" sz="1400" dirty="0"/>
              <a:t>유저가 내 음식을 구매하는 기준</a:t>
            </a:r>
            <a:r>
              <a:rPr lang="en-US" altLang="ko-KR" sz="1400" dirty="0"/>
              <a:t>?(</a:t>
            </a:r>
            <a:r>
              <a:rPr lang="ko-KR" altLang="en-US" sz="1400" dirty="0"/>
              <a:t>경매 시스템 등의 시스템 측면 포함</a:t>
            </a:r>
            <a:r>
              <a:rPr lang="en-US" altLang="ko-KR" sz="1400" dirty="0"/>
              <a:t>)</a:t>
            </a:r>
          </a:p>
          <a:p>
            <a:pPr marL="160421" indent="-160421">
              <a:buSzPct val="100000"/>
              <a:buChar char="-"/>
              <a:defRPr sz="1600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rPr lang="ko-KR" altLang="en-US" sz="1400" dirty="0"/>
              <a:t>내걸 잘 팔기위한 방법</a:t>
            </a:r>
            <a:r>
              <a:rPr lang="en-US" altLang="ko-KR" sz="1400" dirty="0"/>
              <a:t>? </a:t>
            </a:r>
            <a:r>
              <a:rPr lang="ko-KR" altLang="en-US" sz="1400" dirty="0"/>
              <a:t>다른 판매자는 어떤 컨텐츠</a:t>
            </a:r>
            <a:r>
              <a:rPr lang="en-US" altLang="ko-KR" sz="1400" dirty="0"/>
              <a:t>, </a:t>
            </a:r>
            <a:r>
              <a:rPr lang="ko-KR" altLang="en-US" sz="1400" dirty="0"/>
              <a:t>정책을 취하는가</a:t>
            </a:r>
          </a:p>
          <a:p>
            <a:pPr marL="160421" indent="-160421">
              <a:buSzPct val="100000"/>
              <a:buChar char="-"/>
              <a:defRPr sz="1600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rPr lang="ko-KR" altLang="en-US" sz="1400" dirty="0"/>
              <a:t>요식업 초보자는 재료에 따른 마진율을 직접 계산하기 번거로우니 예상 재료 비용을 적으면 계산해주는 기능이 있으면 </a:t>
            </a:r>
            <a:r>
              <a:rPr lang="ko-KR" altLang="en-US" sz="1400" dirty="0" smtClean="0"/>
              <a:t>편리할듯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/>
              <a:t>접근하기 용이한 위치</a:t>
            </a:r>
            <a:r>
              <a:rPr lang="en-US" altLang="ko-KR" sz="1400" dirty="0"/>
              <a:t>, </a:t>
            </a:r>
            <a:r>
              <a:rPr lang="ko-KR" altLang="en-US" sz="1400" dirty="0"/>
              <a:t>깨끗한 시설</a:t>
            </a:r>
            <a:r>
              <a:rPr lang="en-US" altLang="ko-KR" sz="1400" dirty="0"/>
              <a:t>, </a:t>
            </a:r>
            <a:r>
              <a:rPr lang="ko-KR" altLang="en-US" sz="1400" dirty="0"/>
              <a:t>위생적인 재료들을 구할 수 있을까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공유요리 </a:t>
            </a:r>
            <a:r>
              <a:rPr lang="ko-KR" altLang="en-US" sz="1400" dirty="0"/>
              <a:t>플랫폼을 운영하는 사람들은 과연 제대로 된 사람들일까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이 </a:t>
            </a:r>
            <a:r>
              <a:rPr lang="ko-KR" altLang="en-US" sz="1400" dirty="0"/>
              <a:t>플랫폼을 이용하면 기대 혹은 그 이상의 수익 창출이 가능할까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인스턴트한 </a:t>
            </a:r>
            <a:r>
              <a:rPr lang="ko-KR" altLang="en-US" sz="1400" dirty="0"/>
              <a:t>만남</a:t>
            </a:r>
            <a:r>
              <a:rPr lang="en-US" altLang="ko-KR" sz="1400" dirty="0"/>
              <a:t>, </a:t>
            </a:r>
            <a:r>
              <a:rPr lang="ko-KR" altLang="en-US" sz="1400" dirty="0"/>
              <a:t>귀한 분과 함께 하는 모임</a:t>
            </a:r>
            <a:r>
              <a:rPr lang="en-US" altLang="ko-KR" sz="1400" dirty="0"/>
              <a:t>, </a:t>
            </a:r>
            <a:r>
              <a:rPr lang="ko-KR" altLang="en-US" sz="1400" dirty="0"/>
              <a:t>혹은 기이한 파티같은 것들 중 어떤 컨셉인가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난 </a:t>
            </a:r>
            <a:r>
              <a:rPr lang="ko-KR" altLang="en-US" sz="1400" dirty="0"/>
              <a:t>요리를 못하는데</a:t>
            </a:r>
            <a:r>
              <a:rPr lang="en-US" altLang="ko-KR" sz="1400" dirty="0"/>
              <a:t>, </a:t>
            </a:r>
            <a:r>
              <a:rPr lang="ko-KR" altLang="en-US" sz="1400" dirty="0"/>
              <a:t>요리사를 매칭 혹은 추천해 줄 수도 있는가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요리제공자가 </a:t>
            </a:r>
            <a:r>
              <a:rPr lang="ko-KR" altLang="en-US" sz="1400" dirty="0"/>
              <a:t>갖추어야 할 자격은 무엇이고</a:t>
            </a:r>
            <a:r>
              <a:rPr lang="en-US" altLang="ko-KR" sz="1400" dirty="0"/>
              <a:t>, </a:t>
            </a:r>
            <a:r>
              <a:rPr lang="ko-KR" altLang="en-US" sz="1400" dirty="0"/>
              <a:t>그것이 진입장벽이 되지는 않을까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이 </a:t>
            </a:r>
            <a:r>
              <a:rPr lang="ko-KR" altLang="en-US" sz="1400" dirty="0"/>
              <a:t>플랫폼을 잘 이용하면 과연 얼마까지 벌 수 있을까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76659" y="930206"/>
            <a:ext cx="143423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Noto Sans CJK KR Medium" pitchFamily="34" charset="-127"/>
                <a:ea typeface="Noto Sans CJK KR Medium" pitchFamily="34" charset="-127"/>
              </a:rPr>
              <a:t>#</a:t>
            </a:r>
            <a:r>
              <a:rPr lang="ko-KR" altLang="en-US" sz="1600" dirty="0" smtClean="0">
                <a:latin typeface="Noto Sans CJK KR Medium" pitchFamily="34" charset="-127"/>
                <a:ea typeface="Noto Sans CJK KR Medium" pitchFamily="34" charset="-127"/>
              </a:rPr>
              <a:t>요리비용책정</a:t>
            </a:r>
            <a:endParaRPr lang="ko-KR" altLang="en-US" sz="16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28979" y="930206"/>
            <a:ext cx="144142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Noto Sans CJK KR Medium" pitchFamily="34" charset="-127"/>
                <a:ea typeface="Noto Sans CJK KR Medium" pitchFamily="34" charset="-127"/>
              </a:rPr>
              <a:t>#</a:t>
            </a:r>
            <a:r>
              <a:rPr lang="ko-KR" altLang="en-US" sz="1600" dirty="0" smtClean="0">
                <a:latin typeface="Noto Sans CJK KR Medium" pitchFamily="34" charset="-127"/>
                <a:ea typeface="Noto Sans CJK KR Medium" pitchFamily="34" charset="-127"/>
              </a:rPr>
              <a:t>악성고객대응</a:t>
            </a:r>
            <a:endParaRPr lang="ko-KR" altLang="en-US" sz="16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6496" y="332656"/>
            <a:ext cx="56806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2.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고객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(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요</a:t>
            </a:r>
            <a:r>
              <a:rPr lang="ko-KR" altLang="en-US" dirty="0">
                <a:latin typeface="Noto Sans CJK KR Medium" pitchFamily="34" charset="-127"/>
                <a:ea typeface="Noto Sans CJK KR Medium" pitchFamily="34" charset="-127"/>
              </a:rPr>
              <a:t>리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제공자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)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에게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우리가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해결해줘야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할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점</a:t>
            </a:r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47692" y="930206"/>
            <a:ext cx="124546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Noto Sans CJK KR Medium" pitchFamily="34" charset="-127"/>
                <a:ea typeface="Noto Sans CJK KR Medium" pitchFamily="34" charset="-127"/>
              </a:rPr>
              <a:t>#</a:t>
            </a:r>
            <a:r>
              <a:rPr lang="ko-KR" altLang="en-US" sz="1600" dirty="0" smtClean="0">
                <a:latin typeface="Noto Sans CJK KR Medium" pitchFamily="34" charset="-127"/>
                <a:ea typeface="Noto Sans CJK KR Medium" pitchFamily="34" charset="-127"/>
              </a:rPr>
              <a:t>지속적운영</a:t>
            </a:r>
            <a:endParaRPr lang="ko-KR" altLang="en-US" sz="1600" dirty="0"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93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378" y="277198"/>
            <a:ext cx="5245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3.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유저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(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식사구매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자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)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에게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우리가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줄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수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있는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점</a:t>
            </a:r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315" y="908685"/>
            <a:ext cx="10567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Noto Sans CJK KR Medium" pitchFamily="34" charset="-127"/>
                <a:ea typeface="Noto Sans CJK KR Medium" pitchFamily="34" charset="-127"/>
              </a:rPr>
              <a:t>#</a:t>
            </a:r>
            <a:r>
              <a:rPr lang="ko-KR" altLang="en-US" sz="1600" dirty="0" smtClean="0">
                <a:latin typeface="Noto Sans CJK KR Medium" pitchFamily="34" charset="-127"/>
                <a:ea typeface="Noto Sans CJK KR Medium" pitchFamily="34" charset="-127"/>
              </a:rPr>
              <a:t>요리종류</a:t>
            </a:r>
            <a:endParaRPr lang="ko-KR" altLang="en-US" sz="16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9" name="텍스트 상자 6"/>
          <p:cNvSpPr txBox="1">
            <a:spLocks/>
          </p:cNvSpPr>
          <p:nvPr/>
        </p:nvSpPr>
        <p:spPr>
          <a:xfrm>
            <a:off x="500380" y="1362710"/>
            <a:ext cx="9277156" cy="440248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1073150"/>
            <a:r>
              <a:rPr lang="en-US" altLang="ko-KR" sz="1400" dirty="0" smtClean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좋은사람들 사귀기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.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나와 대화가 잘 맞는 인맥 만들기</a:t>
            </a:r>
          </a:p>
          <a:p>
            <a:pPr defTabSz="1073150"/>
            <a:r>
              <a:rPr lang="en-US" altLang="ko-KR" sz="1400" dirty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혼자먹는 밥은 식당에서 대부분 비싸게 팔고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먹을 수 있는 종류도 한정되어 있어서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, 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싸게 여럿이서 먹을 수 있는 점</a:t>
            </a:r>
          </a:p>
          <a:p>
            <a:pPr defTabSz="1073150"/>
            <a:r>
              <a:rPr lang="en-US" altLang="ko-KR" sz="1400" dirty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내가 딱 먹고싶은 음식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장소를 선택하는 것</a:t>
            </a:r>
          </a:p>
          <a:p>
            <a:pPr defTabSz="1073150"/>
            <a:r>
              <a:rPr lang="en-US" altLang="ko-KR" sz="1400" dirty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인터넷 맛집을 검색하면 평점 리뷰가 신뢰가 안가는데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리뷰가 솔직하고 맛에대한 평가가 보장되는 점</a:t>
            </a:r>
          </a:p>
          <a:p>
            <a:pPr defTabSz="1073150"/>
            <a:r>
              <a:rPr lang="en-US" altLang="ko-KR" sz="1400" dirty="0" smtClean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평소에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내가 만나고 싶었던 인싸의 요리를 맛 볼 수 있는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점</a:t>
            </a:r>
            <a:endParaRPr lang="en-US" altLang="ko-KR" sz="1400" dirty="0" smtClean="0">
              <a:latin typeface="나눔고딕" charset="0"/>
              <a:ea typeface="나눔고딕" charset="0"/>
            </a:endParaRPr>
          </a:p>
          <a:p>
            <a:pPr defTabSz="1073150"/>
            <a:r>
              <a:rPr lang="en-US" altLang="ko-KR" sz="1400" dirty="0" smtClean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가끔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가정식 같은 색다른 요리</a:t>
            </a:r>
          </a:p>
          <a:p>
            <a:pPr defTabSz="1073150"/>
            <a:r>
              <a:rPr lang="en-US" altLang="ko-KR" sz="1400" dirty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다양한 분야의 사람과의 적절한 온도차의 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교류</a:t>
            </a:r>
            <a:endParaRPr lang="en-US" altLang="ko-KR" sz="1400" dirty="0" smtClean="0">
              <a:latin typeface="나눔고딕" charset="0"/>
              <a:ea typeface="나눔고딕" charset="0"/>
            </a:endParaRPr>
          </a:p>
          <a:p>
            <a:pPr marL="160421" indent="-160421">
              <a:buSzPct val="100000"/>
              <a:buChar char="-"/>
              <a:defRPr sz="1600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rPr lang="ko-KR" altLang="en-US" sz="1400" dirty="0" smtClean="0">
                <a:latin typeface="나눔고딕"/>
                <a:ea typeface="나눔고딕"/>
                <a:cs typeface="나눔고딕"/>
              </a:rPr>
              <a:t>인근 </a:t>
            </a:r>
            <a:r>
              <a:rPr lang="ko-KR" altLang="en-US" sz="1400" dirty="0">
                <a:latin typeface="나눔고딕"/>
                <a:ea typeface="나눔고딕"/>
                <a:cs typeface="나눔고딕"/>
              </a:rPr>
              <a:t>상권보다 저렴한 요리</a:t>
            </a:r>
            <a:r>
              <a:rPr lang="en-US" altLang="ko-KR" sz="1400" dirty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1400" dirty="0">
                <a:latin typeface="나눔고딕"/>
                <a:ea typeface="나눔고딕"/>
                <a:cs typeface="나눔고딕"/>
              </a:rPr>
              <a:t>다양한 음식</a:t>
            </a:r>
          </a:p>
          <a:p>
            <a:pPr marL="160421" indent="-160421">
              <a:buSzPct val="100000"/>
              <a:buChar char="-"/>
              <a:defRPr sz="1600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rPr lang="en-US" altLang="ko-KR" sz="1400" dirty="0">
                <a:latin typeface="나눔고딕"/>
                <a:ea typeface="나눔고딕"/>
                <a:cs typeface="나눔고딕"/>
              </a:rPr>
              <a:t>1</a:t>
            </a:r>
            <a:r>
              <a:rPr lang="ko-KR" altLang="en-US" sz="1400" dirty="0">
                <a:latin typeface="나눔고딕"/>
                <a:ea typeface="나눔고딕"/>
                <a:cs typeface="나눔고딕"/>
              </a:rPr>
              <a:t>인 가구의 식사모임 </a:t>
            </a:r>
            <a:r>
              <a:rPr lang="en-US" altLang="ko-KR" sz="1400" dirty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1400" dirty="0">
                <a:latin typeface="나눔고딕"/>
                <a:ea typeface="나눔고딕"/>
                <a:cs typeface="나눔고딕"/>
              </a:rPr>
              <a:t>잘 발달하면 ‘먹자골목 동호회’ 같은 컨셉도 가능할듯</a:t>
            </a:r>
            <a:r>
              <a:rPr lang="en-US" altLang="ko-KR" sz="1400" dirty="0">
                <a:latin typeface="나눔고딕"/>
                <a:ea typeface="나눔고딕"/>
                <a:cs typeface="나눔고딕"/>
              </a:rPr>
              <a:t>)</a:t>
            </a:r>
          </a:p>
          <a:p>
            <a:pPr marL="160421" indent="-160421">
              <a:buSzPct val="100000"/>
              <a:buChar char="-"/>
              <a:defRPr sz="1600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rPr lang="ko-KR" altLang="en-US" sz="1400" dirty="0">
                <a:latin typeface="나눔고딕"/>
                <a:ea typeface="나눔고딕"/>
                <a:cs typeface="나눔고딕"/>
              </a:rPr>
              <a:t>가정식의 분위기</a:t>
            </a:r>
            <a:r>
              <a:rPr lang="en-US" altLang="ko-KR" sz="1400" dirty="0">
                <a:latin typeface="나눔고딕"/>
                <a:ea typeface="나눔고딕"/>
                <a:cs typeface="나눔고딕"/>
              </a:rPr>
              <a:t>?</a:t>
            </a:r>
          </a:p>
          <a:p>
            <a:pPr marL="160421" indent="-160421">
              <a:buSzPct val="100000"/>
              <a:buChar char="-"/>
              <a:defRPr sz="1600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rPr lang="ko-KR" altLang="en-US" sz="1400" dirty="0">
                <a:latin typeface="나눔고딕"/>
                <a:ea typeface="나눔고딕"/>
                <a:cs typeface="나눔고딕"/>
              </a:rPr>
              <a:t>요리 참여 프로그램 같은 부가가치 </a:t>
            </a:r>
            <a:r>
              <a:rPr lang="ko-KR" altLang="en-US" sz="1400" dirty="0" smtClean="0">
                <a:latin typeface="나눔고딕"/>
                <a:ea typeface="나눔고딕"/>
                <a:cs typeface="나눔고딕"/>
              </a:rPr>
              <a:t>등</a:t>
            </a:r>
            <a:endParaRPr lang="en-US" altLang="ko-KR" sz="1400" dirty="0" smtClean="0">
              <a:latin typeface="나눔고딕" charset="0"/>
              <a:ea typeface="나눔고딕" charset="0"/>
            </a:endParaRPr>
          </a:p>
          <a:p>
            <a:r>
              <a:rPr lang="en-US" altLang="ko-KR" sz="1400" dirty="0" smtClean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/>
              <a:t>깨끗하고</a:t>
            </a:r>
            <a:r>
              <a:rPr lang="en-US" altLang="ko-KR" sz="1400" dirty="0"/>
              <a:t>, </a:t>
            </a:r>
            <a:r>
              <a:rPr lang="ko-KR" altLang="en-US" sz="1400" dirty="0"/>
              <a:t>맛이 있는 요리를 가진</a:t>
            </a:r>
            <a:r>
              <a:rPr lang="en-US" altLang="ko-KR" sz="1400" dirty="0"/>
              <a:t>, </a:t>
            </a:r>
            <a:r>
              <a:rPr lang="ko-KR" altLang="en-US" sz="1400" dirty="0"/>
              <a:t>쿨한 공간이었으면 좋겠다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다른 </a:t>
            </a:r>
            <a:r>
              <a:rPr lang="ko-KR" altLang="en-US" sz="1400" dirty="0"/>
              <a:t>사람에게 추천했을 때</a:t>
            </a:r>
            <a:r>
              <a:rPr lang="en-US" altLang="ko-KR" sz="1400" dirty="0"/>
              <a:t>, </a:t>
            </a:r>
            <a:r>
              <a:rPr lang="ko-KR" altLang="en-US" sz="1400" dirty="0"/>
              <a:t>반응이 좋았으면 좋겠다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젊고</a:t>
            </a:r>
            <a:r>
              <a:rPr lang="en-US" altLang="ko-KR" sz="1400" dirty="0"/>
              <a:t>, </a:t>
            </a:r>
            <a:r>
              <a:rPr lang="ko-KR" altLang="en-US" sz="1400" dirty="0"/>
              <a:t>어린 사람들도 쉽게 이용할 수 있었으면 좋겠다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반대로 </a:t>
            </a:r>
            <a:r>
              <a:rPr lang="ko-KR" altLang="en-US" sz="1400" dirty="0"/>
              <a:t>노인들도 어렵지 않게 찾고</a:t>
            </a:r>
            <a:r>
              <a:rPr lang="en-US" altLang="ko-KR" sz="1400" dirty="0"/>
              <a:t>, </a:t>
            </a:r>
            <a:r>
              <a:rPr lang="ko-KR" altLang="en-US" sz="1400" dirty="0"/>
              <a:t>이용할 수 있었으면 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매우 </a:t>
            </a:r>
            <a:r>
              <a:rPr lang="ko-KR" altLang="en-US" sz="1400" dirty="0"/>
              <a:t>내성적인 성격인데</a:t>
            </a:r>
            <a:r>
              <a:rPr lang="en-US" altLang="ko-KR" sz="1400" dirty="0"/>
              <a:t>, </a:t>
            </a:r>
            <a:r>
              <a:rPr lang="ko-KR" altLang="en-US" sz="1400" dirty="0"/>
              <a:t>식당에서 혼밥하는 것처럼 이용할 수 있었으면 좋겠다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사교적인 </a:t>
            </a:r>
            <a:r>
              <a:rPr lang="ko-KR" altLang="en-US" sz="1400" dirty="0"/>
              <a:t>성격인데</a:t>
            </a:r>
            <a:r>
              <a:rPr lang="en-US" altLang="ko-KR" sz="1400" dirty="0"/>
              <a:t>, </a:t>
            </a:r>
            <a:r>
              <a:rPr lang="ko-KR" altLang="en-US" sz="1400" dirty="0"/>
              <a:t>괜찮은 사람들을 만날 수 있는 기회가 되었으면 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우리들만의 </a:t>
            </a:r>
            <a:r>
              <a:rPr lang="ko-KR" altLang="en-US" sz="1400" dirty="0"/>
              <a:t>비밀 식사를 할 수 있었으면 좋겠다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맛있고</a:t>
            </a:r>
            <a:r>
              <a:rPr lang="en-US" altLang="ko-KR" sz="1400" dirty="0"/>
              <a:t>, </a:t>
            </a:r>
            <a:r>
              <a:rPr lang="ko-KR" altLang="en-US" sz="1400" dirty="0"/>
              <a:t>의외의 요리를 만날 수 있었으면 좋겠다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latin typeface="나눔고딕" charset="0"/>
              <a:ea typeface="나눔고딕" charset="0"/>
            </a:endParaRPr>
          </a:p>
          <a:p>
            <a:pPr defTabSz="1073150"/>
            <a:r>
              <a:rPr lang="en-US" altLang="ko-KR" sz="1400" dirty="0" smtClean="0">
                <a:latin typeface="나눔고딕"/>
                <a:ea typeface="나눔고딕"/>
                <a:cs typeface="나눔고딕"/>
              </a:rPr>
              <a:t>- 색</a:t>
            </a:r>
            <a:r>
              <a:rPr lang="ko-KR" altLang="en-US" sz="1400" dirty="0" smtClean="0">
                <a:latin typeface="나눔고딕"/>
                <a:ea typeface="나눔고딕"/>
                <a:cs typeface="나눔고딕"/>
              </a:rPr>
              <a:t>다른</a:t>
            </a:r>
            <a:r>
              <a:rPr lang="en-US" altLang="ko-KR" sz="14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400" dirty="0">
                <a:latin typeface="나눔고딕"/>
                <a:ea typeface="나눔고딕"/>
                <a:cs typeface="나눔고딕"/>
              </a:rPr>
              <a:t>평소 접하지 못했던 맛 </a:t>
            </a:r>
            <a:r>
              <a:rPr lang="en-US" altLang="ko-KR" sz="1400" dirty="0" smtClean="0">
                <a:latin typeface="나눔고딕"/>
                <a:ea typeface="나눔고딕"/>
                <a:cs typeface="나눔고딕"/>
              </a:rPr>
              <a:t>호기심</a:t>
            </a:r>
            <a:endParaRPr lang="ko-KR" altLang="en-US" sz="140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0442" y="908685"/>
            <a:ext cx="124546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Noto Sans CJK KR Medium" pitchFamily="34" charset="-127"/>
                <a:ea typeface="Noto Sans CJK KR Medium" pitchFamily="34" charset="-127"/>
              </a:rPr>
              <a:t>#</a:t>
            </a:r>
            <a:r>
              <a:rPr lang="ko-KR" altLang="en-US" sz="1600" dirty="0" smtClean="0">
                <a:latin typeface="Noto Sans CJK KR Medium" pitchFamily="34" charset="-127"/>
                <a:ea typeface="Noto Sans CJK KR Medium" pitchFamily="34" charset="-127"/>
              </a:rPr>
              <a:t>요리퀄리티</a:t>
            </a:r>
            <a:endParaRPr lang="ko-KR" altLang="en-US" sz="16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8660" y="908685"/>
            <a:ext cx="10567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Noto Sans CJK KR Medium" pitchFamily="34" charset="-127"/>
                <a:ea typeface="Noto Sans CJK KR Medium" pitchFamily="34" charset="-127"/>
              </a:rPr>
              <a:t>#</a:t>
            </a:r>
            <a:r>
              <a:rPr lang="ko-KR" altLang="en-US" sz="1600" dirty="0" smtClean="0">
                <a:latin typeface="Noto Sans CJK KR Medium" pitchFamily="34" charset="-127"/>
                <a:ea typeface="Noto Sans CJK KR Medium" pitchFamily="34" charset="-127"/>
              </a:rPr>
              <a:t>관계교류</a:t>
            </a:r>
            <a:endParaRPr lang="ko-KR" altLang="en-US" sz="16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70788" y="908685"/>
            <a:ext cx="143423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Noto Sans CJK KR Medium" pitchFamily="34" charset="-127"/>
                <a:ea typeface="Noto Sans CJK KR Medium" pitchFamily="34" charset="-127"/>
              </a:rPr>
              <a:t>#</a:t>
            </a:r>
            <a:r>
              <a:rPr lang="ko-KR" altLang="en-US" sz="1600" dirty="0" smtClean="0">
                <a:latin typeface="Noto Sans CJK KR Medium" pitchFamily="34" charset="-127"/>
                <a:ea typeface="Noto Sans CJK KR Medium" pitchFamily="34" charset="-127"/>
              </a:rPr>
              <a:t>정기프로그램</a:t>
            </a:r>
            <a:endParaRPr lang="ko-KR" altLang="en-US" sz="16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77890" y="908685"/>
            <a:ext cx="86792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Noto Sans CJK KR Medium" pitchFamily="34" charset="-127"/>
                <a:ea typeface="Noto Sans CJK KR Medium" pitchFamily="34" charset="-127"/>
              </a:rPr>
              <a:t>#</a:t>
            </a:r>
            <a:r>
              <a:rPr lang="ko-KR" altLang="en-US" sz="1600" dirty="0" smtClean="0">
                <a:latin typeface="Noto Sans CJK KR Medium" pitchFamily="34" charset="-127"/>
                <a:ea typeface="Noto Sans CJK KR Medium" pitchFamily="34" charset="-127"/>
              </a:rPr>
              <a:t>가성비</a:t>
            </a:r>
            <a:endParaRPr lang="ko-KR" altLang="en-US" sz="16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46722" y="908685"/>
            <a:ext cx="124546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Noto Sans CJK KR Medium" pitchFamily="34" charset="-127"/>
                <a:ea typeface="Noto Sans CJK KR Medium" pitchFamily="34" charset="-127"/>
              </a:rPr>
              <a:t>#</a:t>
            </a:r>
            <a:r>
              <a:rPr lang="ko-KR" altLang="en-US" sz="1600" dirty="0" smtClean="0">
                <a:latin typeface="Noto Sans CJK KR Medium" pitchFamily="34" charset="-127"/>
                <a:ea typeface="Noto Sans CJK KR Medium" pitchFamily="34" charset="-127"/>
              </a:rPr>
              <a:t>이용편리성</a:t>
            </a:r>
            <a:endParaRPr lang="ko-KR" altLang="en-US" sz="16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85353" y="908685"/>
            <a:ext cx="143423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Noto Sans CJK KR Medium" pitchFamily="34" charset="-127"/>
                <a:ea typeface="Noto Sans CJK KR Medium" pitchFamily="34" charset="-127"/>
              </a:rPr>
              <a:t>#</a:t>
            </a:r>
            <a:r>
              <a:rPr lang="ko-KR" altLang="en-US" sz="1600" dirty="0" smtClean="0">
                <a:latin typeface="Noto Sans CJK KR Medium" pitchFamily="34" charset="-127"/>
                <a:ea typeface="Noto Sans CJK KR Medium" pitchFamily="34" charset="-127"/>
              </a:rPr>
              <a:t>프라이빗유지</a:t>
            </a:r>
            <a:endParaRPr lang="ko-KR" altLang="en-US" sz="1600" dirty="0"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585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0512" y="930206"/>
            <a:ext cx="85151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Noto Sans CJK KR Medium" pitchFamily="34" charset="-127"/>
                <a:ea typeface="Noto Sans CJK KR Medium" pitchFamily="34" charset="-127"/>
              </a:rPr>
              <a:t>#</a:t>
            </a:r>
            <a:r>
              <a:rPr lang="ko-KR" altLang="en-US" sz="1200" dirty="0" smtClean="0">
                <a:latin typeface="Noto Sans CJK KR Medium" pitchFamily="34" charset="-127"/>
                <a:ea typeface="Noto Sans CJK KR Medium" pitchFamily="34" charset="-127"/>
              </a:rPr>
              <a:t>위생문제</a:t>
            </a:r>
            <a:endParaRPr lang="ko-KR" altLang="en-US" sz="12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0" name="텍스트 상자 7"/>
          <p:cNvSpPr txBox="1">
            <a:spLocks/>
          </p:cNvSpPr>
          <p:nvPr/>
        </p:nvSpPr>
        <p:spPr>
          <a:xfrm>
            <a:off x="485140" y="1412776"/>
            <a:ext cx="9292396" cy="483337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1073150"/>
            <a:r>
              <a:rPr lang="en-US" altLang="ko-KR" sz="1400" dirty="0">
                <a:ea typeface="나눔고딕" charset="0"/>
              </a:rPr>
              <a:t>- </a:t>
            </a:r>
            <a:r>
              <a:rPr lang="ko-KR" altLang="en-US" sz="1400" dirty="0">
                <a:ea typeface="나눔고딕" charset="0"/>
              </a:rPr>
              <a:t>요리 퀄리티에 대한 문제 및 위생</a:t>
            </a:r>
          </a:p>
          <a:p>
            <a:pPr defTabSz="1073150"/>
            <a:r>
              <a:rPr lang="en-US" altLang="ko-KR" sz="1400" dirty="0" smtClean="0">
                <a:ea typeface="나눔고딕" charset="0"/>
              </a:rPr>
              <a:t>- </a:t>
            </a:r>
            <a:r>
              <a:rPr lang="ko-KR" altLang="en-US" sz="1400" dirty="0" smtClean="0">
                <a:ea typeface="나눔고딕" charset="0"/>
              </a:rPr>
              <a:t>불특정 </a:t>
            </a:r>
            <a:r>
              <a:rPr lang="ko-KR" altLang="en-US" sz="1400" dirty="0">
                <a:ea typeface="나눔고딕" charset="0"/>
              </a:rPr>
              <a:t>다수가 모이는 것에 대한 신뢰성 확보 </a:t>
            </a:r>
            <a:r>
              <a:rPr lang="ko-KR" altLang="en-US" sz="1400" dirty="0" smtClean="0">
                <a:ea typeface="나눔고딕" charset="0"/>
              </a:rPr>
              <a:t>문제</a:t>
            </a:r>
            <a:endParaRPr lang="en-US" altLang="ko-KR" sz="1400" dirty="0" smtClean="0">
              <a:latin typeface="+mj-lt"/>
              <a:ea typeface="나눔고딕"/>
              <a:cs typeface="나눔고딕"/>
            </a:endParaRPr>
          </a:p>
          <a:p>
            <a:pPr defTabSz="1073150"/>
            <a:r>
              <a:rPr lang="en-US" altLang="ko-KR" sz="1400" dirty="0" smtClean="0">
                <a:latin typeface="+mj-lt"/>
                <a:ea typeface="나눔고딕"/>
                <a:cs typeface="나눔고딕"/>
              </a:rPr>
              <a:t>-</a:t>
            </a:r>
            <a:r>
              <a:rPr lang="ko-KR" altLang="en-US" sz="1400" dirty="0" smtClean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맛없고 불만족 스러우면 환불이 되나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?</a:t>
            </a:r>
            <a:endParaRPr lang="ko-KR" altLang="en-US" sz="1400" dirty="0">
              <a:latin typeface="나눔고딕" charset="0"/>
              <a:ea typeface="나눔고딕" charset="0"/>
            </a:endParaRPr>
          </a:p>
          <a:p>
            <a:pPr defTabSz="1073150"/>
            <a:r>
              <a:rPr lang="en-US" altLang="ko-KR" sz="1400" dirty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밥만 딱 먹고 적당히 티 타임 갖고 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1-2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시간 안에 나오고 싶은데 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,,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밥만 먹고 쌩 하고 나와도 되는걸까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?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미안하지 않을까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?</a:t>
            </a:r>
          </a:p>
          <a:p>
            <a:pPr defTabSz="1073150"/>
            <a:r>
              <a:rPr lang="en-US" altLang="ko-KR" sz="1400" dirty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사람들이랑 대화하고 싶진 않고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그냥 조용히 맛있는 밥만 먹고 오고 싶은데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,,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그래도 되나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?</a:t>
            </a:r>
            <a:endParaRPr lang="ko-KR" altLang="en-US" sz="1400" dirty="0">
              <a:latin typeface="나눔고딕" charset="0"/>
              <a:ea typeface="나눔고딕" charset="0"/>
            </a:endParaRPr>
          </a:p>
          <a:p>
            <a:pPr defTabSz="1073150"/>
            <a:r>
              <a:rPr lang="en-US" altLang="ko-KR" sz="1400" dirty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식당들이 아무리 청결해도 그렇지 않다는걸 알고 먹긴 하는데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,,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모르는 사람이 만든 음식은 얼마나 청결한지 어떻게 알지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?</a:t>
            </a:r>
          </a:p>
          <a:p>
            <a:pPr defTabSz="1073150"/>
            <a:r>
              <a:rPr lang="en-US" altLang="ko-KR" sz="1400" dirty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밥 먹고 배탈나면 누구한테 보상을 받지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?</a:t>
            </a:r>
          </a:p>
          <a:p>
            <a:pPr defTabSz="1073150"/>
            <a:r>
              <a:rPr lang="en-US" altLang="ko-KR" sz="1400" dirty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요리사가 좋아서 갔는데 모인 사람들이 진상부리고 분위기가 별로면 내 밥 시간을 망친건 누구 탓을 해야하지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?</a:t>
            </a:r>
          </a:p>
          <a:p>
            <a:pPr defTabSz="1073150"/>
            <a:r>
              <a:rPr lang="en-US" altLang="ko-KR" sz="1400" dirty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음식 양이 모자라서 더 먹고싶으면 그자리에서 추가로 주문할 수 있을까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?</a:t>
            </a:r>
          </a:p>
          <a:p>
            <a:pPr defTabSz="1073150"/>
            <a:r>
              <a:rPr lang="en-US" altLang="ko-KR" sz="1400" dirty="0">
                <a:latin typeface="나눔고딕" charset="0"/>
                <a:ea typeface="나눔고딕" charset="0"/>
              </a:rPr>
              <a:t>- 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예약은 식사 전 언제까지 취소 또는 추가예약이 되지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? </a:t>
            </a:r>
            <a:endParaRPr lang="en-US" altLang="ko-KR" sz="1400" dirty="0" smtClean="0">
              <a:latin typeface="+mj-lt"/>
              <a:ea typeface="나눔고딕"/>
              <a:cs typeface="나눔고딕"/>
            </a:endParaRPr>
          </a:p>
          <a:p>
            <a:pPr>
              <a:buSzPct val="100000"/>
              <a:defRPr sz="1600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rPr lang="en-US" altLang="ko-KR" sz="1400" dirty="0" smtClean="0">
                <a:latin typeface="+mj-lt"/>
                <a:ea typeface="나눔고딕"/>
                <a:cs typeface="나눔고딕"/>
              </a:rPr>
              <a:t>- </a:t>
            </a:r>
            <a:r>
              <a:rPr lang="ko-KR" altLang="en-US" sz="1400" dirty="0" smtClean="0">
                <a:latin typeface="+mj-lt"/>
                <a:ea typeface="나눔고딕"/>
                <a:cs typeface="나눔고딕"/>
              </a:rPr>
              <a:t>장소</a:t>
            </a:r>
            <a:endParaRPr lang="ko-KR" altLang="en-US" sz="1400" dirty="0">
              <a:latin typeface="+mj-lt"/>
              <a:ea typeface="나눔고딕"/>
              <a:cs typeface="나눔고딕"/>
            </a:endParaRPr>
          </a:p>
          <a:p>
            <a:pPr marL="160421" indent="-160421">
              <a:buSzPct val="100000"/>
              <a:buChar char="-"/>
              <a:defRPr sz="1600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rPr lang="ko-KR" altLang="en-US" sz="1400" dirty="0">
                <a:latin typeface="+mj-lt"/>
                <a:ea typeface="나눔고딕"/>
                <a:cs typeface="나눔고딕"/>
              </a:rPr>
              <a:t>요리의 </a:t>
            </a:r>
            <a:r>
              <a:rPr lang="ko-KR" altLang="en-US" sz="1400" dirty="0" smtClean="0">
                <a:latin typeface="+mj-lt"/>
                <a:ea typeface="나눔고딕"/>
                <a:cs typeface="나눔고딕"/>
              </a:rPr>
              <a:t>안</a:t>
            </a:r>
            <a:r>
              <a:rPr lang="ko-KR" altLang="en-US" sz="1400" dirty="0" smtClean="0">
                <a:latin typeface="+mj-lt"/>
                <a:ea typeface="나눔고딕"/>
                <a:cs typeface="나눔고딕"/>
              </a:rPr>
              <a:t>전</a:t>
            </a:r>
            <a:r>
              <a:rPr lang="ko-KR" altLang="en-US" sz="1400" dirty="0" smtClean="0">
                <a:latin typeface="+mj-lt"/>
                <a:ea typeface="나눔고딕"/>
                <a:cs typeface="나눔고딕"/>
              </a:rPr>
              <a:t>성</a:t>
            </a:r>
            <a:r>
              <a:rPr lang="en-US" altLang="ko-KR" sz="1400" dirty="0">
                <a:latin typeface="+mj-lt"/>
                <a:ea typeface="나눔고딕"/>
                <a:cs typeface="나눔고딕"/>
              </a:rPr>
              <a:t>? (</a:t>
            </a:r>
            <a:r>
              <a:rPr lang="ko-KR" altLang="en-US" sz="1400" dirty="0">
                <a:latin typeface="+mj-lt"/>
                <a:ea typeface="나눔고딕"/>
                <a:cs typeface="나눔고딕"/>
              </a:rPr>
              <a:t>부적합한 식재료에 대한 위험 등</a:t>
            </a:r>
            <a:r>
              <a:rPr lang="en-US" altLang="ko-KR" sz="1400" dirty="0">
                <a:latin typeface="+mj-lt"/>
                <a:ea typeface="나눔고딕"/>
                <a:cs typeface="나눔고딕"/>
              </a:rPr>
              <a:t>)</a:t>
            </a:r>
          </a:p>
          <a:p>
            <a:pPr marL="160421" indent="-160421">
              <a:buSzPct val="100000"/>
              <a:buChar char="-"/>
              <a:defRPr sz="1600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rPr lang="ko-KR" altLang="en-US" sz="1400" dirty="0">
                <a:latin typeface="+mj-lt"/>
                <a:ea typeface="나눔고딕"/>
                <a:cs typeface="나눔고딕"/>
              </a:rPr>
              <a:t>요리 제공자에 대한 정보 </a:t>
            </a:r>
            <a:r>
              <a:rPr lang="en-US" altLang="ko-KR" sz="1400" dirty="0">
                <a:latin typeface="+mj-lt"/>
                <a:ea typeface="나눔고딕"/>
                <a:cs typeface="나눔고딕"/>
              </a:rPr>
              <a:t>(</a:t>
            </a:r>
            <a:r>
              <a:rPr lang="ko-KR" altLang="en-US" sz="1400" dirty="0">
                <a:latin typeface="+mj-lt"/>
                <a:ea typeface="나눔고딕"/>
                <a:cs typeface="나눔고딕"/>
              </a:rPr>
              <a:t>만족도</a:t>
            </a:r>
            <a:r>
              <a:rPr lang="en-US" altLang="ko-KR" sz="1400" dirty="0">
                <a:latin typeface="+mj-lt"/>
                <a:ea typeface="나눔고딕"/>
                <a:cs typeface="나눔고딕"/>
              </a:rPr>
              <a:t>, </a:t>
            </a:r>
            <a:r>
              <a:rPr lang="ko-KR" altLang="en-US" sz="1400" dirty="0">
                <a:latin typeface="+mj-lt"/>
                <a:ea typeface="나눔고딕"/>
                <a:cs typeface="나눔고딕"/>
              </a:rPr>
              <a:t>지난 이력</a:t>
            </a:r>
            <a:r>
              <a:rPr lang="en-US" altLang="ko-KR" sz="1400" dirty="0">
                <a:latin typeface="+mj-lt"/>
                <a:ea typeface="나눔고딕"/>
                <a:cs typeface="나눔고딕"/>
              </a:rPr>
              <a:t>, </a:t>
            </a:r>
            <a:r>
              <a:rPr lang="ko-KR" altLang="en-US" sz="1400" dirty="0">
                <a:latin typeface="+mj-lt"/>
                <a:ea typeface="나눔고딕"/>
                <a:cs typeface="나눔고딕"/>
              </a:rPr>
              <a:t>리뷰 등</a:t>
            </a:r>
            <a:r>
              <a:rPr lang="en-US" altLang="ko-KR" sz="1400" dirty="0">
                <a:latin typeface="+mj-lt"/>
                <a:ea typeface="나눔고딕"/>
                <a:cs typeface="나눔고딕"/>
              </a:rPr>
              <a:t>)</a:t>
            </a:r>
          </a:p>
          <a:p>
            <a:pPr marL="160421" indent="-160421">
              <a:buSzPct val="100000"/>
              <a:buChar char="-"/>
              <a:defRPr sz="1600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rPr lang="ko-KR" altLang="en-US" sz="1400" dirty="0">
                <a:latin typeface="+mj-lt"/>
                <a:ea typeface="나눔고딕"/>
                <a:cs typeface="나눔고딕"/>
              </a:rPr>
              <a:t>함께 식사하는 사람들의 정보 </a:t>
            </a:r>
            <a:r>
              <a:rPr lang="en-US" altLang="ko-KR" sz="1400" dirty="0">
                <a:latin typeface="+mj-lt"/>
                <a:ea typeface="나눔고딕"/>
                <a:cs typeface="나눔고딕"/>
              </a:rPr>
              <a:t>(</a:t>
            </a:r>
            <a:r>
              <a:rPr lang="ko-KR" altLang="en-US" sz="1400" dirty="0">
                <a:latin typeface="+mj-lt"/>
                <a:ea typeface="나눔고딕"/>
                <a:cs typeface="나눔고딕"/>
              </a:rPr>
              <a:t>어뷰징 방지</a:t>
            </a:r>
            <a:r>
              <a:rPr lang="en-US" altLang="ko-KR" sz="1400" dirty="0">
                <a:latin typeface="+mj-lt"/>
                <a:ea typeface="나눔고딕"/>
                <a:cs typeface="나눔고딕"/>
              </a:rPr>
              <a:t>, </a:t>
            </a:r>
            <a:r>
              <a:rPr lang="ko-KR" altLang="en-US" sz="1400" dirty="0">
                <a:latin typeface="+mj-lt"/>
                <a:ea typeface="나눔고딕"/>
                <a:cs typeface="나눔고딕"/>
              </a:rPr>
              <a:t>사람 많아서 갔더니 나를 타겟으로 하는 범죄 집단</a:t>
            </a:r>
            <a:r>
              <a:rPr lang="en-US" altLang="ko-KR" sz="1400" dirty="0" smtClean="0">
                <a:latin typeface="+mj-lt"/>
                <a:ea typeface="나눔고딕"/>
                <a:cs typeface="나눔고딕"/>
              </a:rPr>
              <a:t>)</a:t>
            </a:r>
            <a:endParaRPr lang="en-US" altLang="ko-KR" sz="1400" dirty="0" smtClean="0">
              <a:latin typeface="+mj-lt"/>
              <a:ea typeface="나눔고딕" charset="0"/>
            </a:endParaRPr>
          </a:p>
          <a:p>
            <a:r>
              <a:rPr lang="en-US" altLang="ko-KR" sz="1400" dirty="0" smtClean="0">
                <a:latin typeface="+mj-lt"/>
                <a:ea typeface="나눔고딕" charset="0"/>
              </a:rPr>
              <a:t>- </a:t>
            </a:r>
            <a:r>
              <a:rPr lang="ko-KR" altLang="en-US" sz="1400" dirty="0"/>
              <a:t>과연 음식 제공자를 믿을 수 있을까</a:t>
            </a:r>
            <a:r>
              <a:rPr lang="en-US" altLang="ko-KR" sz="1400" dirty="0"/>
              <a:t>? </a:t>
            </a:r>
            <a:r>
              <a:rPr lang="ko-KR" altLang="en-US" sz="1400" dirty="0"/>
              <a:t>위생상태는 제대로인가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음식은 </a:t>
            </a:r>
            <a:r>
              <a:rPr lang="ko-KR" altLang="en-US" sz="1400" dirty="0"/>
              <a:t>과연 플랫폼에 광고된 대로 나올까</a:t>
            </a:r>
            <a:r>
              <a:rPr lang="en-US" altLang="ko-KR" sz="1400" dirty="0"/>
              <a:t>? 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막상 </a:t>
            </a:r>
            <a:r>
              <a:rPr lang="ko-KR" altLang="en-US" sz="1400" dirty="0"/>
              <a:t>가보니 돈이 아깝다는 생각이 드는 건 아닐까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모르는 </a:t>
            </a:r>
            <a:r>
              <a:rPr lang="ko-KR" altLang="en-US" sz="1400" dirty="0"/>
              <a:t>사람들과 식사를 하는 것이 과연 유쾌한 경험일까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환불은 </a:t>
            </a:r>
            <a:r>
              <a:rPr lang="ko-KR" altLang="en-US" sz="1400" dirty="0"/>
              <a:t>가능할까</a:t>
            </a:r>
            <a:r>
              <a:rPr lang="en-US" altLang="ko-KR" sz="1400" dirty="0"/>
              <a:t>? </a:t>
            </a:r>
            <a:r>
              <a:rPr lang="ko-KR" altLang="en-US" sz="1400" dirty="0"/>
              <a:t>가능하다면 그 조건은 무엇인가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전체적인 </a:t>
            </a:r>
            <a:r>
              <a:rPr lang="ko-KR" altLang="en-US" sz="1400" dirty="0"/>
              <a:t>불만족이 있을 때</a:t>
            </a:r>
            <a:r>
              <a:rPr lang="en-US" altLang="ko-KR" sz="1400" dirty="0"/>
              <a:t>, </a:t>
            </a:r>
            <a:r>
              <a:rPr lang="ko-KR" altLang="en-US" sz="1400" dirty="0"/>
              <a:t>이의를 제기하고 </a:t>
            </a:r>
            <a:r>
              <a:rPr lang="en-US" altLang="ko-KR" sz="1400" dirty="0"/>
              <a:t>, </a:t>
            </a:r>
            <a:r>
              <a:rPr lang="ko-KR" altLang="en-US" sz="1400" dirty="0"/>
              <a:t>제대로 된 피드백을 받을 수 있을까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음식을 </a:t>
            </a:r>
            <a:r>
              <a:rPr lang="ko-KR" altLang="en-US" sz="1400" dirty="0"/>
              <a:t>먹고 탈이 났을 경우</a:t>
            </a:r>
            <a:r>
              <a:rPr lang="en-US" altLang="ko-KR" sz="1400" dirty="0"/>
              <a:t>, </a:t>
            </a:r>
            <a:r>
              <a:rPr lang="ko-KR" altLang="en-US" sz="1400" dirty="0"/>
              <a:t>보상이나 치료를 위한 절차는 있을까</a:t>
            </a:r>
            <a:r>
              <a:rPr lang="en-US" altLang="ko-KR" sz="1400" dirty="0" smtClean="0"/>
              <a:t>?</a:t>
            </a:r>
            <a:endParaRPr lang="en-US" altLang="ko-KR" sz="1400" dirty="0" smtClean="0">
              <a:ea typeface="나눔고딕" charset="0"/>
            </a:endParaRPr>
          </a:p>
          <a:p>
            <a:pPr defTabSz="1073150"/>
            <a:r>
              <a:rPr lang="en-US" altLang="ko-KR" sz="1400" dirty="0" smtClean="0">
                <a:latin typeface="+mj-lt"/>
                <a:ea typeface="나눔고딕" charset="0"/>
              </a:rPr>
              <a:t>- </a:t>
            </a:r>
            <a:r>
              <a:rPr lang="en-US" altLang="ko-KR" sz="1400" dirty="0" smtClean="0">
                <a:latin typeface="+mj-lt"/>
                <a:ea typeface="Noto Sans CJK KR Medium" charset="0"/>
              </a:rPr>
              <a:t>오늘 </a:t>
            </a:r>
            <a:r>
              <a:rPr lang="en-US" altLang="ko-KR" sz="1400" dirty="0">
                <a:latin typeface="+mj-lt"/>
                <a:ea typeface="Noto Sans CJK KR Medium" charset="0"/>
              </a:rPr>
              <a:t>메뉴가 무엇인지 식재료가 어디서 나왔는지 맛과 관련된 </a:t>
            </a:r>
            <a:r>
              <a:rPr lang="en-US" altLang="ko-KR" sz="1400" dirty="0" smtClean="0">
                <a:latin typeface="+mj-lt"/>
                <a:ea typeface="Noto Sans CJK KR Medium" charset="0"/>
              </a:rPr>
              <a:t>정보</a:t>
            </a:r>
            <a:endParaRPr lang="ko-KR" altLang="en-US" sz="1400" dirty="0">
              <a:latin typeface="+mj-lt"/>
              <a:ea typeface="Noto Sans CJK KR Medium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68624" y="930206"/>
            <a:ext cx="112184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Noto Sans CJK KR Medium" pitchFamily="34" charset="-127"/>
                <a:ea typeface="Noto Sans CJK KR Medium" pitchFamily="34" charset="-127"/>
              </a:rPr>
              <a:t>#</a:t>
            </a:r>
            <a:r>
              <a:rPr lang="ko-KR" altLang="en-US" sz="1200" dirty="0" smtClean="0">
                <a:latin typeface="Noto Sans CJK KR Medium" pitchFamily="34" charset="-127"/>
                <a:ea typeface="Noto Sans CJK KR Medium" pitchFamily="34" charset="-127"/>
              </a:rPr>
              <a:t>만남의신뢰성</a:t>
            </a:r>
            <a:endParaRPr lang="ko-KR" altLang="en-US" sz="12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64768" y="930206"/>
            <a:ext cx="1241878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Noto Sans CJK KR Medium" pitchFamily="34" charset="-127"/>
                <a:ea typeface="Noto Sans CJK KR Medium" pitchFamily="34" charset="-127"/>
              </a:rPr>
              <a:t>#</a:t>
            </a:r>
            <a:r>
              <a:rPr lang="ko-KR" altLang="en-US" sz="1200" dirty="0" smtClean="0">
                <a:latin typeface="Noto Sans CJK KR Medium" pitchFamily="34" charset="-127"/>
                <a:ea typeface="Noto Sans CJK KR Medium" pitchFamily="34" charset="-127"/>
              </a:rPr>
              <a:t>취소</a:t>
            </a:r>
            <a:r>
              <a:rPr lang="en-US" altLang="ko-KR" sz="1200" dirty="0" smtClean="0">
                <a:latin typeface="Noto Sans CJK KR Medium" pitchFamily="34" charset="-127"/>
                <a:ea typeface="Noto Sans CJK KR Medium" pitchFamily="34" charset="-127"/>
              </a:rPr>
              <a:t>/</a:t>
            </a:r>
            <a:r>
              <a:rPr lang="ko-KR" altLang="en-US" sz="1200" dirty="0" smtClean="0">
                <a:latin typeface="Noto Sans CJK KR Medium" pitchFamily="34" charset="-127"/>
                <a:ea typeface="Noto Sans CJK KR Medium" pitchFamily="34" charset="-127"/>
              </a:rPr>
              <a:t>환불</a:t>
            </a:r>
            <a:r>
              <a:rPr lang="en-US" altLang="ko-KR" sz="1200" dirty="0" smtClean="0">
                <a:latin typeface="Noto Sans CJK KR Medium" pitchFamily="34" charset="-127"/>
                <a:ea typeface="Noto Sans CJK KR Medium" pitchFamily="34" charset="-127"/>
              </a:rPr>
              <a:t>/</a:t>
            </a:r>
            <a:r>
              <a:rPr lang="ko-KR" altLang="en-US" sz="1200" dirty="0" smtClean="0">
                <a:latin typeface="Noto Sans CJK KR Medium" pitchFamily="34" charset="-127"/>
                <a:ea typeface="Noto Sans CJK KR Medium" pitchFamily="34" charset="-127"/>
              </a:rPr>
              <a:t>보상</a:t>
            </a:r>
            <a:endParaRPr lang="ko-KR" altLang="en-US" sz="12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8315" y="404664"/>
            <a:ext cx="56806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4.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유저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(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식사구매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자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)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에게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우리가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해결해줘야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할</a:t>
            </a:r>
            <a:r>
              <a:rPr lang="en-US" altLang="ko-KR" dirty="0" smtClean="0"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dirty="0" smtClean="0">
                <a:latin typeface="Noto Sans CJK KR Medium" pitchFamily="34" charset="-127"/>
                <a:ea typeface="Noto Sans CJK KR Medium" pitchFamily="34" charset="-127"/>
              </a:rPr>
              <a:t>점</a:t>
            </a:r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32920" y="930206"/>
            <a:ext cx="1005403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Noto Sans CJK KR Medium" pitchFamily="34" charset="-127"/>
                <a:ea typeface="Noto Sans CJK KR Medium" pitchFamily="34" charset="-127"/>
              </a:rPr>
              <a:t>#</a:t>
            </a:r>
            <a:r>
              <a:rPr lang="ko-KR" altLang="en-US" sz="1200" dirty="0" smtClean="0">
                <a:latin typeface="Noto Sans CJK KR Medium" pitchFamily="34" charset="-127"/>
                <a:ea typeface="Noto Sans CJK KR Medium" pitchFamily="34" charset="-127"/>
              </a:rPr>
              <a:t>만족도정보</a:t>
            </a:r>
            <a:endParaRPr lang="ko-KR" altLang="en-US" sz="12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21152" y="930206"/>
            <a:ext cx="126342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Noto Sans CJK KR Medium" pitchFamily="34" charset="-127"/>
                <a:ea typeface="Noto Sans CJK KR Medium" pitchFamily="34" charset="-127"/>
              </a:rPr>
              <a:t>#</a:t>
            </a:r>
            <a:r>
              <a:rPr lang="ko-KR" altLang="en-US" sz="1200" dirty="0" smtClean="0">
                <a:latin typeface="Noto Sans CJK KR Medium" pitchFamily="34" charset="-127"/>
                <a:ea typeface="Noto Sans CJK KR Medium" pitchFamily="34" charset="-127"/>
              </a:rPr>
              <a:t>모임형태다양성</a:t>
            </a:r>
            <a:endParaRPr lang="ko-KR" altLang="en-US" sz="12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61312" y="930206"/>
            <a:ext cx="112184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Noto Sans CJK KR Medium" pitchFamily="34" charset="-127"/>
                <a:ea typeface="Noto Sans CJK KR Medium" pitchFamily="34" charset="-127"/>
              </a:rPr>
              <a:t>#</a:t>
            </a:r>
            <a:r>
              <a:rPr lang="ko-KR" altLang="en-US" sz="1200" dirty="0" smtClean="0">
                <a:latin typeface="Noto Sans CJK KR Medium" pitchFamily="34" charset="-127"/>
                <a:ea typeface="Noto Sans CJK KR Medium" pitchFamily="34" charset="-127"/>
              </a:rPr>
              <a:t>악성고객처리</a:t>
            </a:r>
            <a:endParaRPr lang="ko-KR" altLang="en-US" sz="12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21790" y="930206"/>
            <a:ext cx="864339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Noto Sans CJK KR Medium" pitchFamily="34" charset="-127"/>
                <a:ea typeface="Noto Sans CJK KR Medium" pitchFamily="34" charset="-127"/>
              </a:rPr>
              <a:t>#</a:t>
            </a:r>
            <a:r>
              <a:rPr lang="ko-KR" altLang="en-US" sz="1200" dirty="0" smtClean="0">
                <a:latin typeface="Noto Sans CJK KR Medium" pitchFamily="34" charset="-127"/>
                <a:ea typeface="Noto Sans CJK KR Medium" pitchFamily="34" charset="-127"/>
              </a:rPr>
              <a:t>메뉴정보</a:t>
            </a:r>
            <a:endParaRPr lang="ko-KR" altLang="en-US" sz="1200" dirty="0"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898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Pages>17</Pages>
  <Words>1035</Words>
  <Characters>0</Characters>
  <Application>Microsoft Macintosh PowerPoint</Application>
  <DocSecurity>0</DocSecurity>
  <PresentationFormat>A4 Paper (210x297 mm)</PresentationFormat>
  <Lines>0</Lines>
  <Paragraphs>108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조연화</dc:creator>
  <cp:lastModifiedBy>연화 조</cp:lastModifiedBy>
  <cp:revision>12</cp:revision>
  <dcterms:modified xsi:type="dcterms:W3CDTF">2019-12-16T15:34:50Z</dcterms:modified>
</cp:coreProperties>
</file>