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4" r:id="rId5"/>
    <p:sldId id="266" r:id="rId6"/>
    <p:sldId id="267" r:id="rId7"/>
    <p:sldId id="270" r:id="rId8"/>
    <p:sldId id="269" r:id="rId9"/>
    <p:sldId id="272" r:id="rId10"/>
    <p:sldId id="271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35C"/>
    <a:srgbClr val="E4B79C"/>
    <a:srgbClr val="E6D3C5"/>
    <a:srgbClr val="F9F4F1"/>
    <a:srgbClr val="EDD0BE"/>
    <a:srgbClr val="DEA886"/>
    <a:srgbClr val="DE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C3EB4-C21E-4924-9B7E-8BD08211209D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11A26-4ACD-45DB-B123-2BBAD14AA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93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20" y="1935966"/>
            <a:ext cx="7984328" cy="2033353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144705" y="2273098"/>
            <a:ext cx="7635958" cy="135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b="1" dirty="0"/>
              <a:t>종합설계 </a:t>
            </a:r>
            <a:r>
              <a:rPr lang="en-US" altLang="ko-KR" b="1" dirty="0" smtClean="0"/>
              <a:t>Ⅱ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ko-KR" b="1" dirty="0"/>
              <a:t>와이어 프레임 구조의 역</a:t>
            </a:r>
            <a:r>
              <a:rPr lang="en-US" altLang="ko-KR" b="1" dirty="0"/>
              <a:t> F</a:t>
            </a:r>
            <a:r>
              <a:rPr lang="ko-KR" altLang="ko-KR" b="1" dirty="0"/>
              <a:t>형 안테나 </a:t>
            </a:r>
            <a:endParaRPr lang="ru-RU" altLang="ko-KR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96200" y="5289424"/>
            <a:ext cx="3031503" cy="128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ko-KR" sz="18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12</a:t>
            </a:r>
            <a:r>
              <a:rPr lang="ko-KR" altLang="en-US" sz="18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조 </a:t>
            </a:r>
            <a:endParaRPr lang="en-US" altLang="ko-KR" sz="1800" b="1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algn="r" eaLnBrk="1" hangingPunct="1">
              <a:lnSpc>
                <a:spcPct val="150000"/>
              </a:lnSpc>
            </a:pPr>
            <a:r>
              <a:rPr lang="ko-KR" altLang="en-US" sz="18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지도교수 </a:t>
            </a:r>
            <a:r>
              <a:rPr lang="en-US" altLang="ko-KR" sz="18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: </a:t>
            </a:r>
            <a:r>
              <a:rPr lang="ko-KR" altLang="en-US" sz="18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안병철 </a:t>
            </a:r>
            <a:endParaRPr lang="en-US" altLang="ko-KR" sz="1800" b="1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algn="r" eaLnBrk="1" hangingPunct="1">
              <a:lnSpc>
                <a:spcPct val="150000"/>
              </a:lnSpc>
            </a:pPr>
            <a:r>
              <a:rPr lang="en-US" altLang="ko-KR" sz="18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2016037103 </a:t>
            </a:r>
            <a:r>
              <a:rPr lang="ko-KR" altLang="en-US" sz="18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박재일</a:t>
            </a:r>
            <a:endParaRPr lang="en-US" altLang="ko-KR" sz="1800" b="1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922452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결론</a:t>
            </a:r>
            <a:endParaRPr lang="ko-KR" altLang="en-US" sz="32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3905" y="3228108"/>
            <a:ext cx="96101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ko-KR" sz="2000" dirty="0" smtClean="0"/>
              <a:t>설계된 </a:t>
            </a:r>
            <a:r>
              <a:rPr lang="ko-KR" altLang="ko-KR" sz="2000" dirty="0"/>
              <a:t>안테나의 동작주파수는 </a:t>
            </a:r>
            <a:r>
              <a:rPr lang="en-US" altLang="ko-KR" sz="2000" dirty="0"/>
              <a:t>483-846MHz</a:t>
            </a:r>
            <a:r>
              <a:rPr lang="ko-KR" altLang="ko-KR" sz="2000" dirty="0"/>
              <a:t>이며 </a:t>
            </a:r>
            <a:r>
              <a:rPr lang="ko-KR" altLang="ko-KR" sz="2000" dirty="0" smtClean="0"/>
              <a:t>높이는 </a:t>
            </a:r>
            <a:r>
              <a:rPr lang="en-US" altLang="ko-KR" sz="2000" dirty="0" smtClean="0"/>
              <a:t>75mm </a:t>
            </a:r>
            <a:r>
              <a:rPr lang="ko-KR" altLang="ko-KR" sz="2000" dirty="0" smtClean="0"/>
              <a:t>폭은 </a:t>
            </a:r>
            <a:r>
              <a:rPr lang="en-US" altLang="ko-KR" sz="2000" dirty="0" smtClean="0"/>
              <a:t>220mm</a:t>
            </a:r>
            <a:r>
              <a:rPr lang="ko-KR" altLang="ko-KR" sz="2000" dirty="0" smtClean="0"/>
              <a:t>이다</a:t>
            </a:r>
            <a:r>
              <a:rPr lang="en-US" altLang="ko-KR" sz="2000" dirty="0" smtClean="0"/>
              <a:t>. </a:t>
            </a:r>
            <a:r>
              <a:rPr lang="ko-KR" altLang="ko-KR" sz="2000" dirty="0" smtClean="0"/>
              <a:t>가로와 </a:t>
            </a:r>
            <a:r>
              <a:rPr lang="ko-KR" altLang="ko-KR" sz="2000" dirty="0"/>
              <a:t>세로가</a:t>
            </a:r>
            <a:r>
              <a:rPr lang="en-US" altLang="ko-KR" sz="2000" dirty="0"/>
              <a:t> 500mm</a:t>
            </a:r>
            <a:r>
              <a:rPr lang="ko-KR" altLang="ko-KR" sz="2000" dirty="0"/>
              <a:t>인 </a:t>
            </a:r>
            <a:r>
              <a:rPr lang="ko-KR" altLang="ko-KR" sz="2000" dirty="0" smtClean="0"/>
              <a:t>접지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면에서 </a:t>
            </a:r>
            <a:r>
              <a:rPr lang="ko-KR" altLang="ko-KR" sz="2000" dirty="0" smtClean="0"/>
              <a:t>동작할 </a:t>
            </a:r>
            <a:r>
              <a:rPr lang="ko-KR" altLang="ko-KR" sz="2000" dirty="0"/>
              <a:t>경우 </a:t>
            </a:r>
            <a:r>
              <a:rPr lang="ko-KR" altLang="en-US" sz="2000" dirty="0" smtClean="0"/>
              <a:t>제작한 안테나는 약 </a:t>
            </a:r>
            <a:r>
              <a:rPr lang="en-US" altLang="ko-KR" sz="2000" dirty="0" smtClean="0"/>
              <a:t>610MHz </a:t>
            </a:r>
            <a:r>
              <a:rPr lang="ko-KR" altLang="en-US" sz="2000" dirty="0" smtClean="0"/>
              <a:t>주파수에서 최대이득 </a:t>
            </a:r>
            <a:r>
              <a:rPr lang="en-US" altLang="ko-KR" sz="2000" dirty="0" smtClean="0"/>
              <a:t>3.5677dB</a:t>
            </a:r>
            <a:r>
              <a:rPr lang="ko-KR" altLang="en-US" sz="2000" dirty="0" smtClean="0"/>
              <a:t>을 나타낸다</a:t>
            </a:r>
            <a:r>
              <a:rPr lang="en-US" altLang="ko-KR" sz="2000" dirty="0" smtClean="0"/>
              <a:t>. </a:t>
            </a:r>
            <a:r>
              <a:rPr lang="ko-KR" altLang="ko-KR" sz="2000" dirty="0" smtClean="0"/>
              <a:t>본 </a:t>
            </a:r>
            <a:r>
              <a:rPr lang="ko-KR" altLang="ko-KR" sz="2000" dirty="0"/>
              <a:t>논문에서 제시한 안테나는 단말기 </a:t>
            </a:r>
            <a:r>
              <a:rPr lang="ko-KR" altLang="ko-KR" sz="2000" dirty="0" err="1"/>
              <a:t>탑재형</a:t>
            </a:r>
            <a:r>
              <a:rPr lang="ko-KR" altLang="ko-KR" sz="2000" dirty="0"/>
              <a:t> 광대역 통신용 안테나로 유용하게 사용될 수 있으리라 판단된다</a:t>
            </a:r>
            <a:r>
              <a:rPr lang="en-US" altLang="ko-KR" sz="2000" dirty="0"/>
              <a:t>.</a:t>
            </a:r>
            <a:endParaRPr lang="en-US" altLang="ko-KR" sz="2000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404124"/>
              </p:ext>
            </p:extLst>
          </p:nvPr>
        </p:nvGraphicFramePr>
        <p:xfrm>
          <a:off x="1013905" y="1620119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15472143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38023474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339081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293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중심주파수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616MHz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약 </a:t>
                      </a:r>
                      <a:r>
                        <a:rPr lang="en-US" altLang="ko-KR" dirty="0" smtClean="0"/>
                        <a:t>610 </a:t>
                      </a:r>
                      <a:r>
                        <a:rPr lang="en-US" altLang="ko-KR" dirty="0" smtClean="0"/>
                        <a:t>MHz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528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최대이득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4.76 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3.5677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smtClean="0"/>
                        <a:t>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3770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03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3902231" y="3102596"/>
            <a:ext cx="43273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800" b="1" spc="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</a:t>
            </a:r>
            <a:endParaRPr lang="ru-RU" altLang="ko-KR" sz="4800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목차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8951372" cy="28981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개요</a:t>
            </a:r>
            <a:endParaRPr lang="en-US" altLang="ko-KR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연구 </a:t>
            </a:r>
            <a:r>
              <a:rPr lang="ko-KR" altLang="en-US" sz="3200" dirty="0"/>
              <a:t>내용 및 방법</a:t>
            </a:r>
            <a:endParaRPr lang="en-US" altLang="ko-KR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결과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endParaRPr lang="ko-KR" altLang="en-US" dirty="0" smtClean="0"/>
          </a:p>
          <a:p>
            <a:pPr>
              <a:lnSpc>
                <a:spcPct val="150000"/>
              </a:lnSpc>
            </a:pPr>
            <a:endParaRPr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922452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개요</a:t>
            </a:r>
            <a:endParaRPr lang="ko-KR" altLang="en-US" sz="32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2976" y="1776655"/>
            <a:ext cx="1042604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400" dirty="0"/>
              <a:t>역</a:t>
            </a:r>
            <a:r>
              <a:rPr lang="en-US" altLang="ko-KR" sz="2400" dirty="0"/>
              <a:t> F</a:t>
            </a:r>
            <a:r>
              <a:rPr lang="ko-KR" altLang="ko-KR" sz="2400" dirty="0"/>
              <a:t>형 안테나는 </a:t>
            </a:r>
            <a:r>
              <a:rPr lang="ko-KR" altLang="ko-KR" sz="2400" dirty="0" err="1"/>
              <a:t>모노폴</a:t>
            </a:r>
            <a:r>
              <a:rPr lang="ko-KR" altLang="ko-KR" sz="2400" dirty="0"/>
              <a:t> 안테나의 일종으로서 크기가 소형이므로 단말기용 안테나로 널리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400" dirty="0" smtClean="0"/>
              <a:t>수직 및 수평 편파 전기장을 모두 생성할 수 있는 소형 안테나로서 다수의</a:t>
            </a:r>
            <a:r>
              <a:rPr lang="en-US" altLang="ko-KR" sz="2400" dirty="0" smtClean="0"/>
              <a:t> IFA</a:t>
            </a:r>
            <a:r>
              <a:rPr lang="ko-KR" altLang="ko-KR" sz="2400" dirty="0" smtClean="0"/>
              <a:t>를 사용하여 다중 경로 환경에서 </a:t>
            </a:r>
            <a:r>
              <a:rPr lang="ko-KR" altLang="ko-KR" sz="2400" dirty="0" err="1" smtClean="0"/>
              <a:t>페이딩을</a:t>
            </a:r>
            <a:r>
              <a:rPr lang="ko-KR" altLang="ko-KR" sz="2400" dirty="0" smtClean="0"/>
              <a:t> 완화할 수 있는 바람직한 신호 다양성을 가져올 수 있는 능력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400" dirty="0" smtClean="0"/>
              <a:t>낮은 높이와 경량 특성을 가짐으로써 공간의 제한을 받는 무선 터미널에 적</a:t>
            </a:r>
            <a:r>
              <a:rPr lang="ko-KR" altLang="en-US" sz="2400" dirty="0" smtClean="0"/>
              <a:t>합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400" dirty="0" smtClean="0"/>
              <a:t>동작 주파수 </a:t>
            </a:r>
            <a:r>
              <a:rPr lang="en-US" altLang="ko-KR" sz="2400" dirty="0" smtClean="0"/>
              <a:t>UHF </a:t>
            </a:r>
            <a:r>
              <a:rPr lang="ko-KR" altLang="ko-KR" sz="2400" dirty="0"/>
              <a:t>대역</a:t>
            </a:r>
            <a:r>
              <a:rPr lang="en-US" altLang="ko-KR" sz="2400" dirty="0"/>
              <a:t>(483-846MHz</a:t>
            </a:r>
            <a:r>
              <a:rPr lang="en-US" altLang="ko-KR" sz="2400" dirty="0" smtClean="0"/>
              <a:t>)</a:t>
            </a:r>
            <a:endParaRPr lang="en-US" altLang="ko-KR" sz="2000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95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922452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연구내용 및 방법</a:t>
            </a:r>
            <a:endParaRPr lang="ko-KR" altLang="en-US" sz="32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155" y="1348033"/>
            <a:ext cx="110387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제작 순서</a:t>
            </a:r>
            <a:endParaRPr lang="en-US" altLang="ko-KR" sz="2400" dirty="0" smtClean="0"/>
          </a:p>
          <a:p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논문</a:t>
            </a:r>
            <a:r>
              <a:rPr lang="en-US" altLang="ko-KR" dirty="0" smtClean="0"/>
              <a:t>(Mehdi </a:t>
            </a:r>
            <a:r>
              <a:rPr lang="en-US" altLang="ko-KR" dirty="0"/>
              <a:t>Hosseini, </a:t>
            </a:r>
            <a:r>
              <a:rPr lang="en-US" altLang="ko-KR" i="1" dirty="0"/>
              <a:t>Design of a Wire Grid Inverted-F Antenna with Ultra Wideband Characteristics</a:t>
            </a:r>
            <a:r>
              <a:rPr lang="en-US" altLang="ko-KR" dirty="0"/>
              <a:t>, Progress In Electromagnetics Research C, Vol. 49, </a:t>
            </a:r>
            <a:r>
              <a:rPr lang="en-US" altLang="ko-KR" dirty="0" smtClean="0"/>
              <a:t>)</a:t>
            </a:r>
            <a:r>
              <a:rPr lang="ko-KR" altLang="en-US" sz="2400" dirty="0" smtClean="0"/>
              <a:t>을 바탕으로 실제 제작 후 반사계수 및 </a:t>
            </a:r>
            <a:r>
              <a:rPr lang="ko-KR" altLang="en-US" sz="2400" dirty="0" smtClean="0"/>
              <a:t>이득 </a:t>
            </a:r>
            <a:r>
              <a:rPr lang="ko-KR" altLang="en-US" sz="2400" dirty="0" smtClean="0"/>
              <a:t>측정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en-US" altLang="ko-KR" sz="2400" dirty="0"/>
              <a:t>CST </a:t>
            </a:r>
            <a:r>
              <a:rPr lang="en-US" altLang="ko-KR" sz="2400" dirty="0" smtClean="0"/>
              <a:t>Studio</a:t>
            </a:r>
            <a:r>
              <a:rPr lang="ko-KR" altLang="en-US" sz="2400" dirty="0" smtClean="0"/>
              <a:t>를 이용한 설계 및 시뮬레이션을 통한 검증</a:t>
            </a:r>
            <a:endParaRPr lang="en-US" altLang="ko-KR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980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922452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연구내용 및 방법</a:t>
            </a:r>
            <a:endParaRPr lang="ko-KR" altLang="en-US" sz="32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8155" y="1348033"/>
            <a:ext cx="11038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CST </a:t>
            </a:r>
            <a:r>
              <a:rPr lang="ko-KR" altLang="en-US" sz="2400" dirty="0" smtClean="0"/>
              <a:t>설계 안테나와 실제 제작 안테나</a:t>
            </a:r>
            <a:endParaRPr lang="en-US" altLang="ko-KR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688155" y="1850453"/>
            <a:ext cx="6711886" cy="3060912"/>
            <a:chOff x="688155" y="1850453"/>
            <a:chExt cx="8236210" cy="257459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30714" t="39223" r="41740" b="35568"/>
            <a:stretch/>
          </p:blipFill>
          <p:spPr>
            <a:xfrm>
              <a:off x="688155" y="1850453"/>
              <a:ext cx="4040680" cy="257459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l="31689" t="37122" r="36530" b="24014"/>
            <a:stretch/>
          </p:blipFill>
          <p:spPr>
            <a:xfrm>
              <a:off x="4728835" y="1850453"/>
              <a:ext cx="4195530" cy="257459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rcRect t="15350" b="28999"/>
          <a:stretch>
            <a:fillRect/>
          </a:stretch>
        </p:blipFill>
        <p:spPr bwMode="auto">
          <a:xfrm>
            <a:off x="7664681" y="3968436"/>
            <a:ext cx="3416300" cy="2535237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888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922452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연구내용 및 방법</a:t>
            </a:r>
            <a:endParaRPr lang="ko-KR" altLang="en-US" sz="32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8155" y="1348033"/>
            <a:ext cx="11038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시뮬레이션과 실제 측정 </a:t>
            </a:r>
            <a:r>
              <a:rPr lang="ko-KR" altLang="en-US" sz="2400" dirty="0" err="1" smtClean="0"/>
              <a:t>반사계수</a:t>
            </a:r>
            <a:endParaRPr lang="en-US" altLang="ko-KR" sz="2400" dirty="0"/>
          </a:p>
        </p:txBody>
      </p:sp>
      <p:pic>
        <p:nvPicPr>
          <p:cNvPr id="8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9" r="4950" b="24802"/>
          <a:stretch>
            <a:fillRect/>
          </a:stretch>
        </p:blipFill>
        <p:spPr bwMode="auto">
          <a:xfrm>
            <a:off x="6505281" y="3987086"/>
            <a:ext cx="5400000" cy="268609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888231"/>
            <a:ext cx="5400000" cy="268609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8" t="39394" r="81583" b="58842"/>
          <a:stretch>
            <a:fillRect/>
          </a:stretch>
        </p:blipFill>
        <p:spPr bwMode="auto">
          <a:xfrm>
            <a:off x="235670" y="5339657"/>
            <a:ext cx="3014367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3346515" y="5330132"/>
            <a:ext cx="300274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521.86MHz 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-13.49dB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799.52MHz 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9.074dB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중심 주파수 약 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610MHz</a:t>
            </a:r>
            <a:endParaRPr lang="ko-KR" altLang="en-US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07549" y="1853297"/>
            <a:ext cx="5697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483-846MHz</a:t>
            </a:r>
            <a:r>
              <a:rPr lang="ko-KR" altLang="ko-KR" dirty="0"/>
              <a:t>대역에서</a:t>
            </a:r>
            <a:r>
              <a:rPr lang="en-US" altLang="ko-KR" dirty="0"/>
              <a:t> -10dB </a:t>
            </a:r>
            <a:r>
              <a:rPr lang="ko-KR" altLang="ko-KR" dirty="0"/>
              <a:t>이하의 </a:t>
            </a:r>
            <a:r>
              <a:rPr lang="ko-KR" altLang="ko-KR" dirty="0" err="1"/>
              <a:t>반사계수</a:t>
            </a:r>
            <a:r>
              <a:rPr lang="en-US" altLang="ko-KR" dirty="0"/>
              <a:t>, </a:t>
            </a:r>
            <a:r>
              <a:rPr lang="ko-KR" altLang="ko-KR" dirty="0" err="1"/>
              <a:t>중심주파수</a:t>
            </a:r>
            <a:r>
              <a:rPr lang="en-US" altLang="ko-KR" dirty="0"/>
              <a:t>(616MHz)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26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922452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연구내용 및 방법</a:t>
            </a:r>
            <a:endParaRPr lang="ko-KR" altLang="en-US" sz="32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8155" y="1348033"/>
            <a:ext cx="11038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2D </a:t>
            </a:r>
            <a:r>
              <a:rPr lang="ko-KR" altLang="en-US" sz="2400" dirty="0" err="1" smtClean="0"/>
              <a:t>이득패턴</a:t>
            </a:r>
            <a:r>
              <a:rPr lang="ko-KR" altLang="en-US" sz="2400" dirty="0" smtClean="0"/>
              <a:t> 비교</a:t>
            </a:r>
            <a:endParaRPr lang="en-US" altLang="ko-KR" sz="2400" dirty="0"/>
          </a:p>
        </p:txBody>
      </p:sp>
      <p:grpSp>
        <p:nvGrpSpPr>
          <p:cNvPr id="9" name="그룹 20"/>
          <p:cNvGrpSpPr>
            <a:grpSpLocks/>
          </p:cNvGrpSpPr>
          <p:nvPr/>
        </p:nvGrpSpPr>
        <p:grpSpPr bwMode="auto">
          <a:xfrm>
            <a:off x="1557845" y="1809698"/>
            <a:ext cx="8307388" cy="4552950"/>
            <a:chOff x="539552" y="1138685"/>
            <a:chExt cx="8308128" cy="5009214"/>
          </a:xfrm>
        </p:grpSpPr>
        <p:grpSp>
          <p:nvGrpSpPr>
            <p:cNvPr id="10" name="그룹 19"/>
            <p:cNvGrpSpPr>
              <a:grpSpLocks/>
            </p:cNvGrpSpPr>
            <p:nvPr/>
          </p:nvGrpSpPr>
          <p:grpSpPr bwMode="auto">
            <a:xfrm>
              <a:off x="542554" y="1138685"/>
              <a:ext cx="8305126" cy="2664297"/>
              <a:chOff x="539552" y="1340768"/>
              <a:chExt cx="8305126" cy="2664297"/>
            </a:xfrm>
          </p:grpSpPr>
          <p:grpSp>
            <p:nvGrpSpPr>
              <p:cNvPr id="14" name="그룹 3"/>
              <p:cNvGrpSpPr>
                <a:grpSpLocks/>
              </p:cNvGrpSpPr>
              <p:nvPr/>
            </p:nvGrpSpPr>
            <p:grpSpPr bwMode="auto">
              <a:xfrm>
                <a:off x="539552" y="1340768"/>
                <a:ext cx="8305126" cy="2664297"/>
                <a:chOff x="1052117" y="1213938"/>
                <a:chExt cx="7546479" cy="2540903"/>
              </a:xfrm>
            </p:grpSpPr>
            <p:pic>
              <p:nvPicPr>
                <p:cNvPr id="17" name="_x354947960" descr="EMB00003d84361a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23" t="24121" r="53699" b="25095"/>
                <a:stretch>
                  <a:fillRect/>
                </a:stretch>
              </p:blipFill>
              <p:spPr bwMode="auto">
                <a:xfrm>
                  <a:off x="4828084" y="1213939"/>
                  <a:ext cx="3770512" cy="25409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" name="_x354949160" descr="EMB00003d843619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54" t="29482" r="55330" b="21527"/>
                <a:stretch>
                  <a:fillRect/>
                </a:stretch>
              </p:blipFill>
              <p:spPr bwMode="auto">
                <a:xfrm>
                  <a:off x="1052117" y="1213938"/>
                  <a:ext cx="3775967" cy="24722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5" name="자유형 4"/>
              <p:cNvSpPr>
                <a:spLocks/>
              </p:cNvSpPr>
              <p:nvPr/>
            </p:nvSpPr>
            <p:spPr bwMode="auto">
              <a:xfrm rot="-5400000">
                <a:off x="2209012" y="1227554"/>
                <a:ext cx="1210816" cy="2651069"/>
              </a:xfrm>
              <a:custGeom>
                <a:avLst/>
                <a:gdLst>
                  <a:gd name="T0" fmla="*/ 56373 w 998453"/>
                  <a:gd name="T1" fmla="*/ 846754 h 1257448"/>
                  <a:gd name="T2" fmla="*/ 157229 w 998453"/>
                  <a:gd name="T3" fmla="*/ 609661 h 1257448"/>
                  <a:gd name="T4" fmla="*/ 258084 w 998453"/>
                  <a:gd name="T5" fmla="*/ 508052 h 1257448"/>
                  <a:gd name="T6" fmla="*/ 358939 w 998453"/>
                  <a:gd name="T7" fmla="*/ 338702 h 1257448"/>
                  <a:gd name="T8" fmla="*/ 459795 w 998453"/>
                  <a:gd name="T9" fmla="*/ 203220 h 1257448"/>
                  <a:gd name="T10" fmla="*/ 605474 w 998453"/>
                  <a:gd name="T11" fmla="*/ 101611 h 1257448"/>
                  <a:gd name="T12" fmla="*/ 829597 w 998453"/>
                  <a:gd name="T13" fmla="*/ 33870 h 1257448"/>
                  <a:gd name="T14" fmla="*/ 941658 w 998453"/>
                  <a:gd name="T15" fmla="*/ 372571 h 1257448"/>
                  <a:gd name="T16" fmla="*/ 997689 w 998453"/>
                  <a:gd name="T17" fmla="*/ 575792 h 1257448"/>
                  <a:gd name="T18" fmla="*/ 1109750 w 998453"/>
                  <a:gd name="T19" fmla="*/ 1049974 h 1257448"/>
                  <a:gd name="T20" fmla="*/ 1176987 w 998453"/>
                  <a:gd name="T21" fmla="*/ 1388676 h 1257448"/>
                  <a:gd name="T22" fmla="*/ 1233018 w 998453"/>
                  <a:gd name="T23" fmla="*/ 1828986 h 1257448"/>
                  <a:gd name="T24" fmla="*/ 1322667 w 998453"/>
                  <a:gd name="T25" fmla="*/ 2099949 h 1257448"/>
                  <a:gd name="T26" fmla="*/ 1378697 w 998453"/>
                  <a:gd name="T27" fmla="*/ 2404780 h 1257448"/>
                  <a:gd name="T28" fmla="*/ 1423522 w 998453"/>
                  <a:gd name="T29" fmla="*/ 2608001 h 1257448"/>
                  <a:gd name="T30" fmla="*/ 1468347 w 998453"/>
                  <a:gd name="T31" fmla="*/ 2912833 h 1257448"/>
                  <a:gd name="T32" fmla="*/ 1401110 w 998453"/>
                  <a:gd name="T33" fmla="*/ 3353143 h 1257448"/>
                  <a:gd name="T34" fmla="*/ 1333873 w 998453"/>
                  <a:gd name="T35" fmla="*/ 3522494 h 1257448"/>
                  <a:gd name="T36" fmla="*/ 1233018 w 998453"/>
                  <a:gd name="T37" fmla="*/ 3928935 h 1257448"/>
                  <a:gd name="T38" fmla="*/ 1176987 w 998453"/>
                  <a:gd name="T39" fmla="*/ 4335378 h 1257448"/>
                  <a:gd name="T40" fmla="*/ 1132163 w 998453"/>
                  <a:gd name="T41" fmla="*/ 4640210 h 1257448"/>
                  <a:gd name="T42" fmla="*/ 1076132 w 998453"/>
                  <a:gd name="T43" fmla="*/ 4945040 h 1257448"/>
                  <a:gd name="T44" fmla="*/ 964071 w 998453"/>
                  <a:gd name="T45" fmla="*/ 5216002 h 1257448"/>
                  <a:gd name="T46" fmla="*/ 863215 w 998453"/>
                  <a:gd name="T47" fmla="*/ 5419222 h 1257448"/>
                  <a:gd name="T48" fmla="*/ 807185 w 998453"/>
                  <a:gd name="T49" fmla="*/ 5588573 h 1257448"/>
                  <a:gd name="T50" fmla="*/ 728742 w 998453"/>
                  <a:gd name="T51" fmla="*/ 5283741 h 1257448"/>
                  <a:gd name="T52" fmla="*/ 627887 w 998453"/>
                  <a:gd name="T53" fmla="*/ 5114390 h 1257448"/>
                  <a:gd name="T54" fmla="*/ 459795 w 998453"/>
                  <a:gd name="T55" fmla="*/ 4538599 h 1257448"/>
                  <a:gd name="T56" fmla="*/ 403763 w 998453"/>
                  <a:gd name="T57" fmla="*/ 4335378 h 1257448"/>
                  <a:gd name="T58" fmla="*/ 336527 w 998453"/>
                  <a:gd name="T59" fmla="*/ 4030546 h 1257448"/>
                  <a:gd name="T60" fmla="*/ 302909 w 998453"/>
                  <a:gd name="T61" fmla="*/ 3759586 h 1257448"/>
                  <a:gd name="T62" fmla="*/ 246877 w 998453"/>
                  <a:gd name="T63" fmla="*/ 3319274 h 1257448"/>
                  <a:gd name="T64" fmla="*/ 280496 w 998453"/>
                  <a:gd name="T65" fmla="*/ 2980572 h 1257448"/>
                  <a:gd name="T66" fmla="*/ 258084 w 998453"/>
                  <a:gd name="T67" fmla="*/ 2099949 h 1257448"/>
                  <a:gd name="T68" fmla="*/ 123610 w 998453"/>
                  <a:gd name="T69" fmla="*/ 1828986 h 1257448"/>
                  <a:gd name="T70" fmla="*/ 33961 w 998453"/>
                  <a:gd name="T71" fmla="*/ 1422546 h 125744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998453" h="1257448">
                    <a:moveTo>
                      <a:pt x="233" y="228600"/>
                    </a:moveTo>
                    <a:cubicBezTo>
                      <a:pt x="2773" y="207010"/>
                      <a:pt x="24432" y="201873"/>
                      <a:pt x="38333" y="190500"/>
                    </a:cubicBezTo>
                    <a:cubicBezTo>
                      <a:pt x="52509" y="178901"/>
                      <a:pt x="71101" y="172972"/>
                      <a:pt x="84053" y="160020"/>
                    </a:cubicBezTo>
                    <a:cubicBezTo>
                      <a:pt x="91673" y="152400"/>
                      <a:pt x="97493" y="142393"/>
                      <a:pt x="106913" y="137160"/>
                    </a:cubicBezTo>
                    <a:cubicBezTo>
                      <a:pt x="120956" y="129358"/>
                      <a:pt x="137393" y="127000"/>
                      <a:pt x="152633" y="121920"/>
                    </a:cubicBezTo>
                    <a:cubicBezTo>
                      <a:pt x="160253" y="119380"/>
                      <a:pt x="168810" y="118755"/>
                      <a:pt x="175493" y="114300"/>
                    </a:cubicBezTo>
                    <a:cubicBezTo>
                      <a:pt x="190733" y="104140"/>
                      <a:pt x="203837" y="89612"/>
                      <a:pt x="221213" y="83820"/>
                    </a:cubicBezTo>
                    <a:cubicBezTo>
                      <a:pt x="228833" y="81280"/>
                      <a:pt x="236889" y="79792"/>
                      <a:pt x="244073" y="76200"/>
                    </a:cubicBezTo>
                    <a:cubicBezTo>
                      <a:pt x="252264" y="72104"/>
                      <a:pt x="258564" y="64679"/>
                      <a:pt x="266933" y="60960"/>
                    </a:cubicBezTo>
                    <a:cubicBezTo>
                      <a:pt x="281613" y="54436"/>
                      <a:pt x="298285" y="52904"/>
                      <a:pt x="312653" y="45720"/>
                    </a:cubicBezTo>
                    <a:cubicBezTo>
                      <a:pt x="322813" y="40640"/>
                      <a:pt x="332065" y="33034"/>
                      <a:pt x="343133" y="30480"/>
                    </a:cubicBezTo>
                    <a:cubicBezTo>
                      <a:pt x="365545" y="25308"/>
                      <a:pt x="388853" y="25400"/>
                      <a:pt x="411713" y="22860"/>
                    </a:cubicBezTo>
                    <a:cubicBezTo>
                      <a:pt x="476860" y="1144"/>
                      <a:pt x="441493" y="9613"/>
                      <a:pt x="518393" y="0"/>
                    </a:cubicBezTo>
                    <a:cubicBezTo>
                      <a:pt x="533633" y="2540"/>
                      <a:pt x="549456" y="2734"/>
                      <a:pt x="564113" y="7620"/>
                    </a:cubicBezTo>
                    <a:cubicBezTo>
                      <a:pt x="608563" y="22437"/>
                      <a:pt x="569193" y="36407"/>
                      <a:pt x="617453" y="68580"/>
                    </a:cubicBezTo>
                    <a:lnTo>
                      <a:pt x="640313" y="83820"/>
                    </a:lnTo>
                    <a:cubicBezTo>
                      <a:pt x="645393" y="91440"/>
                      <a:pt x="649690" y="99645"/>
                      <a:pt x="655553" y="106680"/>
                    </a:cubicBezTo>
                    <a:cubicBezTo>
                      <a:pt x="662452" y="114959"/>
                      <a:pt x="672149" y="120771"/>
                      <a:pt x="678413" y="129540"/>
                    </a:cubicBezTo>
                    <a:cubicBezTo>
                      <a:pt x="728561" y="199748"/>
                      <a:pt x="657076" y="123443"/>
                      <a:pt x="716513" y="182880"/>
                    </a:cubicBezTo>
                    <a:cubicBezTo>
                      <a:pt x="732719" y="231499"/>
                      <a:pt x="711221" y="178365"/>
                      <a:pt x="754613" y="236220"/>
                    </a:cubicBezTo>
                    <a:cubicBezTo>
                      <a:pt x="761429" y="245307"/>
                      <a:pt x="764009" y="256960"/>
                      <a:pt x="769853" y="266700"/>
                    </a:cubicBezTo>
                    <a:cubicBezTo>
                      <a:pt x="779277" y="282406"/>
                      <a:pt x="794541" y="295044"/>
                      <a:pt x="800333" y="312420"/>
                    </a:cubicBezTo>
                    <a:cubicBezTo>
                      <a:pt x="818469" y="366828"/>
                      <a:pt x="806662" y="344774"/>
                      <a:pt x="830813" y="381000"/>
                    </a:cubicBezTo>
                    <a:cubicBezTo>
                      <a:pt x="833353" y="391160"/>
                      <a:pt x="833237" y="402387"/>
                      <a:pt x="838433" y="411480"/>
                    </a:cubicBezTo>
                    <a:cubicBezTo>
                      <a:pt x="843780" y="420836"/>
                      <a:pt x="854394" y="426061"/>
                      <a:pt x="861293" y="434340"/>
                    </a:cubicBezTo>
                    <a:cubicBezTo>
                      <a:pt x="893043" y="472440"/>
                      <a:pt x="857483" y="444500"/>
                      <a:pt x="899393" y="472440"/>
                    </a:cubicBezTo>
                    <a:cubicBezTo>
                      <a:pt x="943069" y="537954"/>
                      <a:pt x="890705" y="455064"/>
                      <a:pt x="922253" y="518160"/>
                    </a:cubicBezTo>
                    <a:cubicBezTo>
                      <a:pt x="926349" y="526351"/>
                      <a:pt x="933397" y="532829"/>
                      <a:pt x="937493" y="541020"/>
                    </a:cubicBezTo>
                    <a:cubicBezTo>
                      <a:pt x="941085" y="548204"/>
                      <a:pt x="940658" y="557197"/>
                      <a:pt x="945113" y="563880"/>
                    </a:cubicBezTo>
                    <a:cubicBezTo>
                      <a:pt x="951091" y="572846"/>
                      <a:pt x="961074" y="578461"/>
                      <a:pt x="967973" y="586740"/>
                    </a:cubicBezTo>
                    <a:cubicBezTo>
                      <a:pt x="973836" y="593775"/>
                      <a:pt x="979494" y="601231"/>
                      <a:pt x="983213" y="609600"/>
                    </a:cubicBezTo>
                    <a:cubicBezTo>
                      <a:pt x="989737" y="624280"/>
                      <a:pt x="998453" y="655320"/>
                      <a:pt x="998453" y="655320"/>
                    </a:cubicBezTo>
                    <a:cubicBezTo>
                      <a:pt x="995913" y="675640"/>
                      <a:pt x="996221" y="696523"/>
                      <a:pt x="990833" y="716280"/>
                    </a:cubicBezTo>
                    <a:cubicBezTo>
                      <a:pt x="984259" y="740385"/>
                      <a:pt x="969467" y="740435"/>
                      <a:pt x="952733" y="754380"/>
                    </a:cubicBezTo>
                    <a:cubicBezTo>
                      <a:pt x="944454" y="761279"/>
                      <a:pt x="938152" y="770341"/>
                      <a:pt x="929873" y="777240"/>
                    </a:cubicBezTo>
                    <a:cubicBezTo>
                      <a:pt x="922838" y="783103"/>
                      <a:pt x="914048" y="786617"/>
                      <a:pt x="907013" y="792480"/>
                    </a:cubicBezTo>
                    <a:cubicBezTo>
                      <a:pt x="848341" y="841373"/>
                      <a:pt x="918050" y="792742"/>
                      <a:pt x="861293" y="830580"/>
                    </a:cubicBezTo>
                    <a:cubicBezTo>
                      <a:pt x="841136" y="911209"/>
                      <a:pt x="868503" y="816262"/>
                      <a:pt x="838433" y="883920"/>
                    </a:cubicBezTo>
                    <a:cubicBezTo>
                      <a:pt x="831909" y="898600"/>
                      <a:pt x="832104" y="916274"/>
                      <a:pt x="823193" y="929640"/>
                    </a:cubicBezTo>
                    <a:cubicBezTo>
                      <a:pt x="779517" y="995154"/>
                      <a:pt x="831881" y="912264"/>
                      <a:pt x="800333" y="975360"/>
                    </a:cubicBezTo>
                    <a:cubicBezTo>
                      <a:pt x="796237" y="983551"/>
                      <a:pt x="788812" y="989851"/>
                      <a:pt x="785093" y="998220"/>
                    </a:cubicBezTo>
                    <a:cubicBezTo>
                      <a:pt x="778569" y="1012900"/>
                      <a:pt x="778764" y="1030574"/>
                      <a:pt x="769853" y="1043940"/>
                    </a:cubicBezTo>
                    <a:cubicBezTo>
                      <a:pt x="726177" y="1109454"/>
                      <a:pt x="778541" y="1026564"/>
                      <a:pt x="746993" y="1089660"/>
                    </a:cubicBezTo>
                    <a:cubicBezTo>
                      <a:pt x="742897" y="1097851"/>
                      <a:pt x="735849" y="1104329"/>
                      <a:pt x="731753" y="1112520"/>
                    </a:cubicBezTo>
                    <a:cubicBezTo>
                      <a:pt x="728161" y="1119704"/>
                      <a:pt x="729813" y="1129700"/>
                      <a:pt x="724133" y="1135380"/>
                    </a:cubicBezTo>
                    <a:cubicBezTo>
                      <a:pt x="665156" y="1194357"/>
                      <a:pt x="698672" y="1149525"/>
                      <a:pt x="655553" y="1173480"/>
                    </a:cubicBezTo>
                    <a:cubicBezTo>
                      <a:pt x="639542" y="1182375"/>
                      <a:pt x="625073" y="1193800"/>
                      <a:pt x="609833" y="1203960"/>
                    </a:cubicBezTo>
                    <a:lnTo>
                      <a:pt x="586973" y="1219200"/>
                    </a:lnTo>
                    <a:cubicBezTo>
                      <a:pt x="581893" y="1226820"/>
                      <a:pt x="578209" y="1235584"/>
                      <a:pt x="571733" y="1242060"/>
                    </a:cubicBezTo>
                    <a:cubicBezTo>
                      <a:pt x="565257" y="1248536"/>
                      <a:pt x="557906" y="1258806"/>
                      <a:pt x="548873" y="1257300"/>
                    </a:cubicBezTo>
                    <a:cubicBezTo>
                      <a:pt x="538243" y="1255528"/>
                      <a:pt x="532629" y="1242946"/>
                      <a:pt x="526013" y="1234440"/>
                    </a:cubicBezTo>
                    <a:cubicBezTo>
                      <a:pt x="514768" y="1219982"/>
                      <a:pt x="512909" y="1194512"/>
                      <a:pt x="495533" y="1188720"/>
                    </a:cubicBezTo>
                    <a:cubicBezTo>
                      <a:pt x="487913" y="1186180"/>
                      <a:pt x="479694" y="1185001"/>
                      <a:pt x="472673" y="1181100"/>
                    </a:cubicBezTo>
                    <a:cubicBezTo>
                      <a:pt x="456662" y="1172205"/>
                      <a:pt x="442193" y="1160780"/>
                      <a:pt x="426953" y="1150620"/>
                    </a:cubicBezTo>
                    <a:cubicBezTo>
                      <a:pt x="399467" y="1132296"/>
                      <a:pt x="379251" y="1120977"/>
                      <a:pt x="358373" y="1089660"/>
                    </a:cubicBezTo>
                    <a:lnTo>
                      <a:pt x="312653" y="1021080"/>
                    </a:lnTo>
                    <a:cubicBezTo>
                      <a:pt x="307573" y="1013460"/>
                      <a:pt x="303889" y="1004696"/>
                      <a:pt x="297413" y="998220"/>
                    </a:cubicBezTo>
                    <a:cubicBezTo>
                      <a:pt x="289793" y="990600"/>
                      <a:pt x="281452" y="983639"/>
                      <a:pt x="274553" y="975360"/>
                    </a:cubicBezTo>
                    <a:cubicBezTo>
                      <a:pt x="221509" y="911707"/>
                      <a:pt x="303239" y="996426"/>
                      <a:pt x="236453" y="929640"/>
                    </a:cubicBezTo>
                    <a:cubicBezTo>
                      <a:pt x="233913" y="922020"/>
                      <a:pt x="230781" y="914572"/>
                      <a:pt x="228833" y="906780"/>
                    </a:cubicBezTo>
                    <a:cubicBezTo>
                      <a:pt x="225692" y="894215"/>
                      <a:pt x="225761" y="880807"/>
                      <a:pt x="221213" y="868680"/>
                    </a:cubicBezTo>
                    <a:cubicBezTo>
                      <a:pt x="217997" y="860105"/>
                      <a:pt x="211053" y="853440"/>
                      <a:pt x="205973" y="845820"/>
                    </a:cubicBezTo>
                    <a:cubicBezTo>
                      <a:pt x="185816" y="765191"/>
                      <a:pt x="213183" y="860138"/>
                      <a:pt x="183113" y="792480"/>
                    </a:cubicBezTo>
                    <a:cubicBezTo>
                      <a:pt x="176589" y="777800"/>
                      <a:pt x="167873" y="746760"/>
                      <a:pt x="167873" y="746760"/>
                    </a:cubicBezTo>
                    <a:cubicBezTo>
                      <a:pt x="170413" y="736600"/>
                      <a:pt x="172484" y="726311"/>
                      <a:pt x="175493" y="716280"/>
                    </a:cubicBezTo>
                    <a:cubicBezTo>
                      <a:pt x="180109" y="700893"/>
                      <a:pt x="190733" y="670560"/>
                      <a:pt x="190733" y="670560"/>
                    </a:cubicBezTo>
                    <a:cubicBezTo>
                      <a:pt x="188193" y="619760"/>
                      <a:pt x="187014" y="568874"/>
                      <a:pt x="183113" y="518160"/>
                    </a:cubicBezTo>
                    <a:cubicBezTo>
                      <a:pt x="181928" y="502755"/>
                      <a:pt x="183158" y="485855"/>
                      <a:pt x="175493" y="472440"/>
                    </a:cubicBezTo>
                    <a:cubicBezTo>
                      <a:pt x="171508" y="465466"/>
                      <a:pt x="159654" y="468721"/>
                      <a:pt x="152633" y="464820"/>
                    </a:cubicBezTo>
                    <a:cubicBezTo>
                      <a:pt x="126265" y="450171"/>
                      <a:pt x="103203" y="434460"/>
                      <a:pt x="84053" y="411480"/>
                    </a:cubicBezTo>
                    <a:cubicBezTo>
                      <a:pt x="24102" y="339539"/>
                      <a:pt x="107015" y="434493"/>
                      <a:pt x="61193" y="365760"/>
                    </a:cubicBezTo>
                    <a:cubicBezTo>
                      <a:pt x="37267" y="329871"/>
                      <a:pt x="39713" y="357436"/>
                      <a:pt x="23093" y="320040"/>
                    </a:cubicBezTo>
                    <a:cubicBezTo>
                      <a:pt x="16569" y="305360"/>
                      <a:pt x="-2307" y="250190"/>
                      <a:pt x="233" y="22860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" name="자유형 7"/>
              <p:cNvSpPr>
                <a:spLocks/>
              </p:cNvSpPr>
              <p:nvPr/>
            </p:nvSpPr>
            <p:spPr bwMode="auto">
              <a:xfrm rot="-5400000">
                <a:off x="6689264" y="1959808"/>
                <a:ext cx="734026" cy="1224136"/>
              </a:xfrm>
              <a:custGeom>
                <a:avLst/>
                <a:gdLst>
                  <a:gd name="T0" fmla="*/ 136887 w 625033"/>
                  <a:gd name="T1" fmla="*/ 569023 h 548640"/>
                  <a:gd name="T2" fmla="*/ 189433 w 625033"/>
                  <a:gd name="T3" fmla="*/ 606959 h 548640"/>
                  <a:gd name="T4" fmla="*/ 231470 w 625033"/>
                  <a:gd name="T5" fmla="*/ 569023 h 548640"/>
                  <a:gd name="T6" fmla="*/ 284017 w 625033"/>
                  <a:gd name="T7" fmla="*/ 531088 h 548640"/>
                  <a:gd name="T8" fmla="*/ 336562 w 625033"/>
                  <a:gd name="T9" fmla="*/ 341414 h 548640"/>
                  <a:gd name="T10" fmla="*/ 378599 w 625033"/>
                  <a:gd name="T11" fmla="*/ 113806 h 548640"/>
                  <a:gd name="T12" fmla="*/ 410127 w 625033"/>
                  <a:gd name="T13" fmla="*/ 75870 h 548640"/>
                  <a:gd name="T14" fmla="*/ 504711 w 625033"/>
                  <a:gd name="T15" fmla="*/ 0 h 548640"/>
                  <a:gd name="T16" fmla="*/ 651841 w 625033"/>
                  <a:gd name="T17" fmla="*/ 113806 h 548640"/>
                  <a:gd name="T18" fmla="*/ 683368 w 625033"/>
                  <a:gd name="T19" fmla="*/ 151741 h 548640"/>
                  <a:gd name="T20" fmla="*/ 746424 w 625033"/>
                  <a:gd name="T21" fmla="*/ 265544 h 548640"/>
                  <a:gd name="T22" fmla="*/ 809479 w 625033"/>
                  <a:gd name="T23" fmla="*/ 379350 h 548640"/>
                  <a:gd name="T24" fmla="*/ 830498 w 625033"/>
                  <a:gd name="T25" fmla="*/ 531088 h 548640"/>
                  <a:gd name="T26" fmla="*/ 851516 w 625033"/>
                  <a:gd name="T27" fmla="*/ 1100114 h 548640"/>
                  <a:gd name="T28" fmla="*/ 862025 w 625033"/>
                  <a:gd name="T29" fmla="*/ 1213917 h 548640"/>
                  <a:gd name="T30" fmla="*/ 851516 w 625033"/>
                  <a:gd name="T31" fmla="*/ 1365658 h 548640"/>
                  <a:gd name="T32" fmla="*/ 788461 w 625033"/>
                  <a:gd name="T33" fmla="*/ 1441528 h 548640"/>
                  <a:gd name="T34" fmla="*/ 672858 w 625033"/>
                  <a:gd name="T35" fmla="*/ 1517399 h 548640"/>
                  <a:gd name="T36" fmla="*/ 599294 w 625033"/>
                  <a:gd name="T37" fmla="*/ 1593267 h 548640"/>
                  <a:gd name="T38" fmla="*/ 536238 w 625033"/>
                  <a:gd name="T39" fmla="*/ 1669137 h 548640"/>
                  <a:gd name="T40" fmla="*/ 504711 w 625033"/>
                  <a:gd name="T41" fmla="*/ 1707072 h 548640"/>
                  <a:gd name="T42" fmla="*/ 452164 w 625033"/>
                  <a:gd name="T43" fmla="*/ 1934681 h 548640"/>
                  <a:gd name="T44" fmla="*/ 389108 w 625033"/>
                  <a:gd name="T45" fmla="*/ 2048487 h 548640"/>
                  <a:gd name="T46" fmla="*/ 357581 w 625033"/>
                  <a:gd name="T47" fmla="*/ 2124357 h 548640"/>
                  <a:gd name="T48" fmla="*/ 284017 w 625033"/>
                  <a:gd name="T49" fmla="*/ 2200227 h 548640"/>
                  <a:gd name="T50" fmla="*/ 252488 w 625033"/>
                  <a:gd name="T51" fmla="*/ 2276096 h 548640"/>
                  <a:gd name="T52" fmla="*/ 220961 w 625033"/>
                  <a:gd name="T53" fmla="*/ 2314031 h 548640"/>
                  <a:gd name="T54" fmla="*/ 157905 w 625033"/>
                  <a:gd name="T55" fmla="*/ 2503707 h 548640"/>
                  <a:gd name="T56" fmla="*/ 63321 w 625033"/>
                  <a:gd name="T57" fmla="*/ 2693380 h 548640"/>
                  <a:gd name="T58" fmla="*/ 21284 w 625033"/>
                  <a:gd name="T59" fmla="*/ 2731316 h 548640"/>
                  <a:gd name="T60" fmla="*/ 267 w 625033"/>
                  <a:gd name="T61" fmla="*/ 2465771 h 548640"/>
                  <a:gd name="T62" fmla="*/ 126377 w 625033"/>
                  <a:gd name="T63" fmla="*/ 2276096 h 548640"/>
                  <a:gd name="T64" fmla="*/ 189433 w 625033"/>
                  <a:gd name="T65" fmla="*/ 2124357 h 548640"/>
                  <a:gd name="T66" fmla="*/ 220961 w 625033"/>
                  <a:gd name="T67" fmla="*/ 2086422 h 548640"/>
                  <a:gd name="T68" fmla="*/ 252488 w 625033"/>
                  <a:gd name="T69" fmla="*/ 2010551 h 548640"/>
                  <a:gd name="T70" fmla="*/ 284017 w 625033"/>
                  <a:gd name="T71" fmla="*/ 1972616 h 548640"/>
                  <a:gd name="T72" fmla="*/ 347071 w 625033"/>
                  <a:gd name="T73" fmla="*/ 1858813 h 548640"/>
                  <a:gd name="T74" fmla="*/ 368090 w 625033"/>
                  <a:gd name="T75" fmla="*/ 1745007 h 548640"/>
                  <a:gd name="T76" fmla="*/ 399618 w 625033"/>
                  <a:gd name="T77" fmla="*/ 1593267 h 548640"/>
                  <a:gd name="T78" fmla="*/ 441655 w 625033"/>
                  <a:gd name="T79" fmla="*/ 1365658 h 548640"/>
                  <a:gd name="T80" fmla="*/ 431145 w 625033"/>
                  <a:gd name="T81" fmla="*/ 1251852 h 548640"/>
                  <a:gd name="T82" fmla="*/ 399618 w 625033"/>
                  <a:gd name="T83" fmla="*/ 1138049 h 548640"/>
                  <a:gd name="T84" fmla="*/ 378599 w 625033"/>
                  <a:gd name="T85" fmla="*/ 1024243 h 548640"/>
                  <a:gd name="T86" fmla="*/ 284017 w 625033"/>
                  <a:gd name="T87" fmla="*/ 1062179 h 548640"/>
                  <a:gd name="T88" fmla="*/ 241979 w 625033"/>
                  <a:gd name="T89" fmla="*/ 1100114 h 548640"/>
                  <a:gd name="T90" fmla="*/ 210451 w 625033"/>
                  <a:gd name="T91" fmla="*/ 1062179 h 548640"/>
                  <a:gd name="T92" fmla="*/ 168414 w 625033"/>
                  <a:gd name="T93" fmla="*/ 948373 h 548640"/>
                  <a:gd name="T94" fmla="*/ 136887 w 625033"/>
                  <a:gd name="T95" fmla="*/ 569023 h 54864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625033" h="548640">
                    <a:moveTo>
                      <a:pt x="99253" y="114300"/>
                    </a:moveTo>
                    <a:cubicBezTo>
                      <a:pt x="111953" y="116840"/>
                      <a:pt x="124401" y="121920"/>
                      <a:pt x="137353" y="121920"/>
                    </a:cubicBezTo>
                    <a:cubicBezTo>
                      <a:pt x="147826" y="121920"/>
                      <a:pt x="157610" y="116572"/>
                      <a:pt x="167833" y="114300"/>
                    </a:cubicBezTo>
                    <a:cubicBezTo>
                      <a:pt x="180476" y="111490"/>
                      <a:pt x="193233" y="109220"/>
                      <a:pt x="205933" y="106680"/>
                    </a:cubicBezTo>
                    <a:cubicBezTo>
                      <a:pt x="228793" y="91440"/>
                      <a:pt x="231333" y="93980"/>
                      <a:pt x="244033" y="68580"/>
                    </a:cubicBezTo>
                    <a:cubicBezTo>
                      <a:pt x="258014" y="40619"/>
                      <a:pt x="242012" y="44527"/>
                      <a:pt x="274513" y="22860"/>
                    </a:cubicBezTo>
                    <a:cubicBezTo>
                      <a:pt x="281196" y="18405"/>
                      <a:pt x="289532" y="16982"/>
                      <a:pt x="297373" y="15240"/>
                    </a:cubicBezTo>
                    <a:cubicBezTo>
                      <a:pt x="377837" y="-2641"/>
                      <a:pt x="314492" y="17154"/>
                      <a:pt x="365953" y="0"/>
                    </a:cubicBezTo>
                    <a:cubicBezTo>
                      <a:pt x="442853" y="9613"/>
                      <a:pt x="407486" y="1144"/>
                      <a:pt x="472633" y="22860"/>
                    </a:cubicBezTo>
                    <a:cubicBezTo>
                      <a:pt x="480253" y="25400"/>
                      <a:pt x="488810" y="26025"/>
                      <a:pt x="495493" y="30480"/>
                    </a:cubicBezTo>
                    <a:cubicBezTo>
                      <a:pt x="561007" y="74156"/>
                      <a:pt x="478117" y="21792"/>
                      <a:pt x="541213" y="53340"/>
                    </a:cubicBezTo>
                    <a:cubicBezTo>
                      <a:pt x="600299" y="82883"/>
                      <a:pt x="529474" y="57047"/>
                      <a:pt x="586933" y="76200"/>
                    </a:cubicBezTo>
                    <a:cubicBezTo>
                      <a:pt x="592013" y="86360"/>
                      <a:pt x="598581" y="95904"/>
                      <a:pt x="602173" y="106680"/>
                    </a:cubicBezTo>
                    <a:cubicBezTo>
                      <a:pt x="612104" y="136474"/>
                      <a:pt x="613816" y="197598"/>
                      <a:pt x="617413" y="220980"/>
                    </a:cubicBezTo>
                    <a:cubicBezTo>
                      <a:pt x="618634" y="228919"/>
                      <a:pt x="622493" y="236220"/>
                      <a:pt x="625033" y="243840"/>
                    </a:cubicBezTo>
                    <a:cubicBezTo>
                      <a:pt x="622493" y="254000"/>
                      <a:pt x="625364" y="267504"/>
                      <a:pt x="617413" y="274320"/>
                    </a:cubicBezTo>
                    <a:cubicBezTo>
                      <a:pt x="605216" y="284775"/>
                      <a:pt x="587278" y="285664"/>
                      <a:pt x="571693" y="289560"/>
                    </a:cubicBezTo>
                    <a:cubicBezTo>
                      <a:pt x="523789" y="301536"/>
                      <a:pt x="551580" y="295699"/>
                      <a:pt x="487873" y="304800"/>
                    </a:cubicBezTo>
                    <a:cubicBezTo>
                      <a:pt x="411047" y="330409"/>
                      <a:pt x="530214" y="291336"/>
                      <a:pt x="434533" y="320040"/>
                    </a:cubicBezTo>
                    <a:cubicBezTo>
                      <a:pt x="419146" y="324656"/>
                      <a:pt x="404053" y="330200"/>
                      <a:pt x="388813" y="335280"/>
                    </a:cubicBezTo>
                    <a:lnTo>
                      <a:pt x="365953" y="342900"/>
                    </a:lnTo>
                    <a:cubicBezTo>
                      <a:pt x="350968" y="365377"/>
                      <a:pt x="349855" y="370285"/>
                      <a:pt x="327853" y="388620"/>
                    </a:cubicBezTo>
                    <a:cubicBezTo>
                      <a:pt x="295096" y="415917"/>
                      <a:pt x="316500" y="394297"/>
                      <a:pt x="282133" y="411480"/>
                    </a:cubicBezTo>
                    <a:cubicBezTo>
                      <a:pt x="273942" y="415576"/>
                      <a:pt x="267691" y="423112"/>
                      <a:pt x="259273" y="426720"/>
                    </a:cubicBezTo>
                    <a:cubicBezTo>
                      <a:pt x="225093" y="441369"/>
                      <a:pt x="235590" y="427132"/>
                      <a:pt x="205933" y="441960"/>
                    </a:cubicBezTo>
                    <a:cubicBezTo>
                      <a:pt x="197742" y="446056"/>
                      <a:pt x="191264" y="453104"/>
                      <a:pt x="183073" y="457200"/>
                    </a:cubicBezTo>
                    <a:cubicBezTo>
                      <a:pt x="175889" y="460792"/>
                      <a:pt x="167397" y="461228"/>
                      <a:pt x="160213" y="464820"/>
                    </a:cubicBezTo>
                    <a:cubicBezTo>
                      <a:pt x="127538" y="481158"/>
                      <a:pt x="144827" y="479327"/>
                      <a:pt x="114493" y="502920"/>
                    </a:cubicBezTo>
                    <a:cubicBezTo>
                      <a:pt x="82802" y="527568"/>
                      <a:pt x="77066" y="532119"/>
                      <a:pt x="45913" y="541020"/>
                    </a:cubicBezTo>
                    <a:cubicBezTo>
                      <a:pt x="35843" y="543897"/>
                      <a:pt x="25593" y="546100"/>
                      <a:pt x="15433" y="548640"/>
                    </a:cubicBezTo>
                    <a:cubicBezTo>
                      <a:pt x="13435" y="542646"/>
                      <a:pt x="-1887" y="498628"/>
                      <a:pt x="193" y="495300"/>
                    </a:cubicBezTo>
                    <a:cubicBezTo>
                      <a:pt x="20626" y="462607"/>
                      <a:pt x="60020" y="462469"/>
                      <a:pt x="91633" y="457200"/>
                    </a:cubicBezTo>
                    <a:cubicBezTo>
                      <a:pt x="106873" y="447040"/>
                      <a:pt x="119977" y="432512"/>
                      <a:pt x="137353" y="426720"/>
                    </a:cubicBezTo>
                    <a:cubicBezTo>
                      <a:pt x="144973" y="424180"/>
                      <a:pt x="153029" y="422692"/>
                      <a:pt x="160213" y="419100"/>
                    </a:cubicBezTo>
                    <a:cubicBezTo>
                      <a:pt x="168404" y="415004"/>
                      <a:pt x="174882" y="407956"/>
                      <a:pt x="183073" y="403860"/>
                    </a:cubicBezTo>
                    <a:cubicBezTo>
                      <a:pt x="190257" y="400268"/>
                      <a:pt x="198749" y="399832"/>
                      <a:pt x="205933" y="396240"/>
                    </a:cubicBezTo>
                    <a:cubicBezTo>
                      <a:pt x="265019" y="366697"/>
                      <a:pt x="194194" y="392533"/>
                      <a:pt x="251653" y="373380"/>
                    </a:cubicBezTo>
                    <a:cubicBezTo>
                      <a:pt x="256733" y="365760"/>
                      <a:pt x="261570" y="357972"/>
                      <a:pt x="266893" y="350520"/>
                    </a:cubicBezTo>
                    <a:cubicBezTo>
                      <a:pt x="274275" y="340186"/>
                      <a:pt x="283452" y="331067"/>
                      <a:pt x="289753" y="320040"/>
                    </a:cubicBezTo>
                    <a:cubicBezTo>
                      <a:pt x="319160" y="268577"/>
                      <a:pt x="267035" y="327518"/>
                      <a:pt x="320233" y="274320"/>
                    </a:cubicBezTo>
                    <a:cubicBezTo>
                      <a:pt x="317693" y="266700"/>
                      <a:pt x="317068" y="258143"/>
                      <a:pt x="312613" y="251460"/>
                    </a:cubicBezTo>
                    <a:cubicBezTo>
                      <a:pt x="306635" y="242494"/>
                      <a:pt x="296652" y="236879"/>
                      <a:pt x="289753" y="228600"/>
                    </a:cubicBezTo>
                    <a:cubicBezTo>
                      <a:pt x="283890" y="221565"/>
                      <a:pt x="279593" y="213360"/>
                      <a:pt x="274513" y="205740"/>
                    </a:cubicBezTo>
                    <a:cubicBezTo>
                      <a:pt x="251653" y="208280"/>
                      <a:pt x="228666" y="209863"/>
                      <a:pt x="205933" y="213360"/>
                    </a:cubicBezTo>
                    <a:cubicBezTo>
                      <a:pt x="195582" y="214952"/>
                      <a:pt x="185926" y="220980"/>
                      <a:pt x="175453" y="220980"/>
                    </a:cubicBezTo>
                    <a:cubicBezTo>
                      <a:pt x="167421" y="220980"/>
                      <a:pt x="160213" y="215900"/>
                      <a:pt x="152593" y="213360"/>
                    </a:cubicBezTo>
                    <a:cubicBezTo>
                      <a:pt x="142433" y="205740"/>
                      <a:pt x="131756" y="198765"/>
                      <a:pt x="122113" y="190500"/>
                    </a:cubicBezTo>
                    <a:lnTo>
                      <a:pt x="99253" y="11430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1" name="그룹 17"/>
            <p:cNvGrpSpPr>
              <a:grpSpLocks/>
            </p:cNvGrpSpPr>
            <p:nvPr/>
          </p:nvGrpSpPr>
          <p:grpSpPr bwMode="auto">
            <a:xfrm>
              <a:off x="539552" y="3698364"/>
              <a:ext cx="8305127" cy="2449535"/>
              <a:chOff x="720667" y="3248978"/>
              <a:chExt cx="8305123" cy="2455745"/>
            </a:xfrm>
          </p:grpSpPr>
          <p:pic>
            <p:nvPicPr>
              <p:cNvPr id="12" name="그림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463"/>
              <a:stretch>
                <a:fillRect/>
              </a:stretch>
            </p:blipFill>
            <p:spPr bwMode="auto">
              <a:xfrm>
                <a:off x="720667" y="3248978"/>
                <a:ext cx="4155568" cy="24557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그림 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559"/>
              <a:stretch>
                <a:fillRect/>
              </a:stretch>
            </p:blipFill>
            <p:spPr bwMode="auto">
              <a:xfrm>
                <a:off x="4876230" y="3248978"/>
                <a:ext cx="4149560" cy="24557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9" name="TextBox 23"/>
          <p:cNvSpPr txBox="1">
            <a:spLocks noChangeArrowheads="1"/>
          </p:cNvSpPr>
          <p:nvPr/>
        </p:nvSpPr>
        <p:spPr bwMode="auto">
          <a:xfrm>
            <a:off x="2907330" y="6362648"/>
            <a:ext cx="1368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Theta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성분</a:t>
            </a:r>
          </a:p>
        </p:txBody>
      </p:sp>
      <p:sp>
        <p:nvSpPr>
          <p:cNvPr id="20" name="TextBox 24"/>
          <p:cNvSpPr txBox="1">
            <a:spLocks noChangeArrowheads="1"/>
          </p:cNvSpPr>
          <p:nvPr/>
        </p:nvSpPr>
        <p:spPr bwMode="auto">
          <a:xfrm>
            <a:off x="7320580" y="6362648"/>
            <a:ext cx="1368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Phi 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성분</a:t>
            </a:r>
          </a:p>
        </p:txBody>
      </p:sp>
    </p:spTree>
    <p:extLst>
      <p:ext uri="{BB962C8B-B14F-4D97-AF65-F5344CB8AC3E}">
        <p14:creationId xmlns:p14="http://schemas.microsoft.com/office/powerpoint/2010/main" val="37492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922452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연구내용 및 방법</a:t>
            </a:r>
            <a:endParaRPr lang="ko-KR" altLang="en-US" sz="32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8155" y="1348033"/>
            <a:ext cx="11038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</a:t>
            </a:r>
            <a:r>
              <a:rPr lang="en-US" altLang="ko-KR" sz="2400" dirty="0" smtClean="0"/>
              <a:t>D </a:t>
            </a:r>
            <a:r>
              <a:rPr lang="ko-KR" altLang="en-US" sz="2400" dirty="0" err="1" smtClean="0"/>
              <a:t>이득패턴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시뮬레이션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  <p:pic>
        <p:nvPicPr>
          <p:cNvPr id="2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15" y="1988807"/>
            <a:ext cx="5254937" cy="264120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402" y="1988807"/>
            <a:ext cx="5244373" cy="264120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2803964" y="4721787"/>
            <a:ext cx="1366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Theta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성분</a:t>
            </a:r>
          </a:p>
        </p:txBody>
      </p:sp>
      <p:sp>
        <p:nvSpPr>
          <p:cNvPr id="24" name="TextBox 20"/>
          <p:cNvSpPr txBox="1">
            <a:spLocks noChangeArrowheads="1"/>
          </p:cNvSpPr>
          <p:nvPr/>
        </p:nvSpPr>
        <p:spPr bwMode="auto">
          <a:xfrm>
            <a:off x="8164375" y="4721787"/>
            <a:ext cx="1368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Phi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성분</a:t>
            </a:r>
          </a:p>
        </p:txBody>
      </p:sp>
      <p:pic>
        <p:nvPicPr>
          <p:cNvPr id="25" name="Picture 12" descr="êµ¬ì¢íê³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06" y="936716"/>
            <a:ext cx="1647325" cy="156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21410" y="5684363"/>
            <a:ext cx="432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최대이득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시뮬레이션 값 </a:t>
            </a:r>
            <a:r>
              <a:rPr lang="en-US" altLang="ko-KR" dirty="0" smtClean="0"/>
              <a:t>: 4.76 </a:t>
            </a:r>
            <a:r>
              <a:rPr lang="en-US" altLang="ko-KR" dirty="0" smtClean="0"/>
              <a:t>dB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1463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922452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연구내용 및 방법</a:t>
            </a:r>
            <a:endParaRPr lang="ko-KR" altLang="en-US" sz="32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8155" y="1348033"/>
            <a:ext cx="11038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최대이득 측정</a:t>
            </a:r>
            <a:endParaRPr lang="en-US" altLang="ko-KR" sz="2400" dirty="0"/>
          </a:p>
        </p:txBody>
      </p:sp>
      <p:pic>
        <p:nvPicPr>
          <p:cNvPr id="1026" name="_x206003648" descr="EMB000012fc41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" t="12245" b="11565"/>
          <a:stretch>
            <a:fillRect/>
          </a:stretch>
        </p:blipFill>
        <p:spPr bwMode="auto">
          <a:xfrm>
            <a:off x="774657" y="1778438"/>
            <a:ext cx="5189538" cy="2763838"/>
          </a:xfrm>
          <a:prstGeom prst="rect">
            <a:avLst/>
          </a:prstGeom>
          <a:ln w="19050" cap="rnd">
            <a:solidFill>
              <a:schemeClr val="tx1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205778960" descr="EMB000012fc41c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3"/>
          <a:stretch>
            <a:fillRect/>
          </a:stretch>
        </p:blipFill>
        <p:spPr bwMode="auto">
          <a:xfrm>
            <a:off x="6096000" y="3355620"/>
            <a:ext cx="5400675" cy="2373312"/>
          </a:xfrm>
          <a:prstGeom prst="rect">
            <a:avLst/>
          </a:prstGeom>
          <a:ln w="19050" cap="rnd">
            <a:solidFill>
              <a:schemeClr val="tx1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06001088" descr="EMB000012fc41c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" t="16520" r="74473" b="75782"/>
          <a:stretch/>
        </p:blipFill>
        <p:spPr bwMode="auto">
          <a:xfrm>
            <a:off x="6096000" y="1778438"/>
            <a:ext cx="2729547" cy="72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_x205779920" descr="EMB000012fc41c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" r="83539" b="90001"/>
          <a:stretch>
            <a:fillRect/>
          </a:stretch>
        </p:blipFill>
        <p:spPr bwMode="auto">
          <a:xfrm>
            <a:off x="1243914" y="4725043"/>
            <a:ext cx="2767913" cy="72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0" y="2675980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600MHz </a:t>
            </a:r>
            <a:r>
              <a:rPr lang="ko-KR" altLang="en-US" dirty="0" err="1" smtClean="0"/>
              <a:t>다이폴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다이폴</a:t>
            </a:r>
            <a:r>
              <a:rPr lang="ko-KR" altLang="en-US" dirty="0" smtClean="0"/>
              <a:t> 이득 </a:t>
            </a:r>
            <a:r>
              <a:rPr lang="en-US" altLang="ko-KR" dirty="0" smtClean="0"/>
              <a:t>: -24.7793 dB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4657" y="5544266"/>
            <a:ext cx="481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600MHz </a:t>
            </a:r>
            <a:r>
              <a:rPr lang="ko-KR" altLang="en-US" dirty="0" smtClean="0"/>
              <a:t>본 안테나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다이폴</a:t>
            </a:r>
            <a:r>
              <a:rPr lang="ko-KR" altLang="en-US" dirty="0" smtClean="0"/>
              <a:t> 이득 </a:t>
            </a:r>
            <a:r>
              <a:rPr lang="en-US" altLang="ko-KR" dirty="0" smtClean="0"/>
              <a:t>: -26.347 dB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95995" y="6172092"/>
            <a:ext cx="6841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 smtClean="0"/>
              <a:t>본 안테나 최대이득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상대 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= -</a:t>
            </a:r>
            <a:r>
              <a:rPr lang="en-US" altLang="ko-KR" dirty="0"/>
              <a:t>24.7793+26.347+2 = 3.5677 dB</a:t>
            </a:r>
          </a:p>
        </p:txBody>
      </p:sp>
    </p:spTree>
    <p:extLst>
      <p:ext uri="{BB962C8B-B14F-4D97-AF65-F5344CB8AC3E}">
        <p14:creationId xmlns:p14="http://schemas.microsoft.com/office/powerpoint/2010/main" val="42747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300</Words>
  <Application>Microsoft Office PowerPoint</Application>
  <PresentationFormat>사용자 지정</PresentationFormat>
  <Paragraphs>55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AEL</cp:lastModifiedBy>
  <cp:revision>45</cp:revision>
  <dcterms:created xsi:type="dcterms:W3CDTF">2017-09-09T13:40:14Z</dcterms:created>
  <dcterms:modified xsi:type="dcterms:W3CDTF">2019-06-07T09:21:57Z</dcterms:modified>
</cp:coreProperties>
</file>