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8" r:id="rId8"/>
    <p:sldId id="266" r:id="rId9"/>
    <p:sldId id="263" r:id="rId10"/>
    <p:sldId id="269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91A40-2E18-4FD4-99D4-1F4E11DCF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3414F-3F31-41AC-9B1B-9AC3A5BD0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66F98-B898-420D-9AC9-7A95EBFF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08153-F3E8-4D1A-B033-3F70BB6B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A60DC-C208-474F-8E2A-B87A403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8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8D36B-B586-427C-ADFE-23103C7A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FD965-B14C-4638-BE4E-67135BB3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EB861-8285-4C7A-8A0F-B4E30AD1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4E498-9832-4D96-ABDF-7A72F6AB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8D7B2-C962-4790-A82F-2A93F24E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4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18759-A86A-4587-8232-279A3B42A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E5A07-E52D-45C8-899A-0431950B6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A44EF-7B52-4FD1-8946-5C7B28D9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880A4-E81B-4924-8219-DDBDDA79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A906C-F5F2-4477-BBAD-2955C73C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9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2F3C4-6FF3-41F3-B7CA-E061EB6C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F31FD-58DC-4E77-AF4E-A9567C39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80C2D-8120-47F9-B57A-E3AD4E9F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EF4B9-42CA-4409-99C2-7E7A89A3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A5246-B8B0-413F-9292-936AF623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2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124F-E34D-4E8D-9D55-B386765A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54A5A-B483-4FFD-97F8-098FA019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C306E-2083-44B8-A7C7-10A4C563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D983B-BCC4-47DB-88B4-83D92D14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B4AC7-E0F8-41CA-A4B6-E1B284F7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0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1EBB-3723-42FE-8116-C53F304A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E2C8D-6191-4D12-8440-B3856AA9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ECF56-037E-4356-9C9F-58818C197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B301E-92DF-445A-B3B6-E5D21283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01BA4-7E77-4E61-90BF-15E091D3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1E223-1434-4F01-9724-3A56DF59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0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1F6C-1C25-4DC5-B375-0ED6C0C8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EEF19-7BFC-45A2-95E3-29769108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6E627-F005-43FF-AFF2-9F5DA26E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6737D0-AB49-4173-B111-D4D4AE6AB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1CEB90-373F-44D1-B820-1A4E59C7F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94C5F-E8D1-498C-9944-54E18BDE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6DDA49-29B9-4C57-A704-9575022F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E44C-7836-4184-877B-FA23B3C0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9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0A04F-A185-4C7E-A8B9-4042B088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4C96A-BC89-48EE-9446-BD3763A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A0FFB5-813B-428C-B654-E66461D9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2CF315-74B9-4C2B-9C3A-B84F7F61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8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87473E-CA3F-4D11-91EB-31B2AE40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E67D1F-9F03-47AA-B4B7-3634775D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5FE38-DE70-4D0E-961A-1EA54FA2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1E9EB-D375-4269-B912-5C3C3390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1071-1CEB-4480-B004-E32F3CD7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12C04-C573-4BFC-A6B8-5BAC47749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9A99A-5E02-4EFC-9AA2-622A5061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D1FD4-BD2D-45C5-A105-D3DF8806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9FCF3-C550-4044-85B6-2ADE2C87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7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58315-8414-4478-8285-95DCDA2A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CCEFC-F582-4512-B919-8C0B6B40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EFA33-8442-422B-963E-AE252BCE4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D0320-2CB5-4F2A-8216-AD979873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EFC37-2645-4FD6-B99C-CB607416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E92DB-180B-4715-A9A8-DC1F8650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8205F-2CB4-4221-9676-6BBD5DCD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1B5B4-5CA8-4D26-975E-D84832F5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D8293-F65B-49C8-BD30-DFD2E58DB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419C-5444-48F6-BB94-A88900CE2250}" type="datetimeFigureOut">
              <a:rPr lang="ko-KR" altLang="en-US" smtClean="0"/>
              <a:t>2021. 9. 29.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7A0F1-F330-44C7-87A9-EC41B8B04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CEDB-FEC6-4099-A351-2B644F3DD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0046-C356-423B-8404-E26FF1880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7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erson-icon-emergency-exit-race-133279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8470269-834F-43A1-A4CA-E7D53540F153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1382BD-9933-4E83-BA8C-EF34E175684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503C65-63AA-4E25-964A-14300F25E43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AC871BD-9D49-4409-A885-6D59D443F8B7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FD7474-6BE8-4D5B-9CCC-8D819FB4F82E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A1AA5FB-E106-4680-8AA2-8F90A3F9B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2019-2</a:t>
            </a:r>
            <a:r>
              <a:rPr lang="ko-KR" altLang="en-US" sz="4000" b="1" dirty="0"/>
              <a:t>학기 데이터베이스 최종발표</a:t>
            </a:r>
            <a:br>
              <a:rPr lang="en-US" altLang="ko-KR" sz="4000" b="1" dirty="0"/>
            </a:br>
            <a:r>
              <a:rPr lang="en-US" altLang="ko-KR" sz="4000" b="1" dirty="0"/>
              <a:t>- TAYO database </a:t>
            </a:r>
            <a:r>
              <a:rPr lang="ko-KR" altLang="en-US" sz="4000" b="1" dirty="0"/>
              <a:t>설계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5C4AD-0075-479C-A77D-617AF3CE8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12171798 </a:t>
            </a:r>
            <a:r>
              <a:rPr lang="ko-KR" altLang="en-US" dirty="0"/>
              <a:t>신재이 </a:t>
            </a:r>
            <a:endParaRPr lang="en-US" altLang="ko-KR" dirty="0"/>
          </a:p>
          <a:p>
            <a:r>
              <a:rPr lang="en-US" altLang="ko-KR" dirty="0"/>
              <a:t>12171869 </a:t>
            </a:r>
          </a:p>
          <a:p>
            <a:r>
              <a:rPr lang="en-US" altLang="ko-KR" dirty="0"/>
              <a:t>12171823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10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CFA4347B-3CD8-44C3-9228-A896514635B9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B2662D6-2063-4CE2-8157-538DC3B2B92A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D074EFC-3E52-4488-94DE-0584359EB81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665D2B1-2D85-4CBC-9102-9642F7535A71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76F4A2-3182-453C-BA46-2374CE1EB970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CDAB95A-7B1C-45FE-A4A6-B4818953669D}"/>
              </a:ext>
            </a:extLst>
          </p:cNvPr>
          <p:cNvSpPr txBox="1"/>
          <p:nvPr/>
        </p:nvSpPr>
        <p:spPr>
          <a:xfrm>
            <a:off x="10240825" y="-6980"/>
            <a:ext cx="1951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2019-2 Designed By Team2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D125FA-9E98-4CD4-A449-6E3ED04DD3C3}"/>
              </a:ext>
            </a:extLst>
          </p:cNvPr>
          <p:cNvSpPr/>
          <p:nvPr/>
        </p:nvSpPr>
        <p:spPr>
          <a:xfrm>
            <a:off x="2738437" y="4874413"/>
            <a:ext cx="6762750" cy="9801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A96A7-779E-445D-88FF-FC58888A8A5C}"/>
              </a:ext>
            </a:extLst>
          </p:cNvPr>
          <p:cNvSpPr/>
          <p:nvPr/>
        </p:nvSpPr>
        <p:spPr>
          <a:xfrm>
            <a:off x="5048250" y="1981200"/>
            <a:ext cx="2152650" cy="518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DED2A9-05E9-4DBC-8C46-2D4F09E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요구사항정의</a:t>
            </a:r>
            <a:r>
              <a:rPr lang="ko-KR" altLang="en-US" dirty="0"/>
              <a:t> </a:t>
            </a:r>
            <a:r>
              <a:rPr lang="en-US" altLang="ko-KR" sz="2800" dirty="0"/>
              <a:t>physical diagram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565C4-1C6E-4E44-BFA6-D31BFB9F0C9B}"/>
              </a:ext>
            </a:extLst>
          </p:cNvPr>
          <p:cNvSpPr txBox="1"/>
          <p:nvPr/>
        </p:nvSpPr>
        <p:spPr>
          <a:xfrm>
            <a:off x="5114925" y="205049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대여</a:t>
            </a:r>
            <a:r>
              <a:rPr lang="en-US" altLang="ko-KR" b="1" dirty="0"/>
              <a:t>(super class)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396AE-329C-4202-80A1-8E454898AA9F}"/>
              </a:ext>
            </a:extLst>
          </p:cNvPr>
          <p:cNvSpPr txBox="1"/>
          <p:nvPr/>
        </p:nvSpPr>
        <p:spPr>
          <a:xfrm>
            <a:off x="2609850" y="30764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기간대여</a:t>
            </a:r>
            <a:r>
              <a:rPr lang="en-US" altLang="ko-KR" b="1" dirty="0"/>
              <a:t>(sub class)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B01F6-1B5A-4E31-9AFE-9E4B197E4D6D}"/>
              </a:ext>
            </a:extLst>
          </p:cNvPr>
          <p:cNvSpPr txBox="1"/>
          <p:nvPr/>
        </p:nvSpPr>
        <p:spPr>
          <a:xfrm>
            <a:off x="7477125" y="30764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시간대여</a:t>
            </a:r>
            <a:r>
              <a:rPr lang="en-US" altLang="ko-KR" b="1" dirty="0"/>
              <a:t>(sub class)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2F804-AB34-4D3A-A624-A6BBFCAA7568}"/>
              </a:ext>
            </a:extLst>
          </p:cNvPr>
          <p:cNvSpPr txBox="1"/>
          <p:nvPr/>
        </p:nvSpPr>
        <p:spPr>
          <a:xfrm>
            <a:off x="5114925" y="31263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임시대여</a:t>
            </a:r>
            <a:r>
              <a:rPr lang="en-US" altLang="ko-KR" b="1" dirty="0"/>
              <a:t>(sub class)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D8732-F67F-4DF8-9B62-688D97556844}"/>
              </a:ext>
            </a:extLst>
          </p:cNvPr>
          <p:cNvSpPr txBox="1"/>
          <p:nvPr/>
        </p:nvSpPr>
        <p:spPr>
          <a:xfrm>
            <a:off x="3790950" y="4099685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가지의 </a:t>
            </a:r>
            <a:r>
              <a:rPr lang="en-US" altLang="ko-KR" b="1" dirty="0"/>
              <a:t>sub class</a:t>
            </a:r>
            <a:r>
              <a:rPr lang="ko-KR" altLang="en-US" b="1" dirty="0"/>
              <a:t>가 </a:t>
            </a:r>
            <a:r>
              <a:rPr lang="en-US" altLang="ko-KR" b="1" dirty="0"/>
              <a:t>disjoint</a:t>
            </a:r>
            <a:r>
              <a:rPr lang="ko-KR" altLang="en-US" b="1" dirty="0"/>
              <a:t>로 대여에 포함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48CD5-5F50-4E28-90A2-26D9039DA936}"/>
              </a:ext>
            </a:extLst>
          </p:cNvPr>
          <p:cNvSpPr txBox="1"/>
          <p:nvPr/>
        </p:nvSpPr>
        <p:spPr>
          <a:xfrm>
            <a:off x="3138487" y="4910250"/>
            <a:ext cx="660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8-c)</a:t>
            </a:r>
            <a:r>
              <a:rPr lang="ko-KR" altLang="en-US" b="1" dirty="0"/>
              <a:t>방법으로 구분자를 가지고 대여 </a:t>
            </a:r>
            <a:r>
              <a:rPr lang="en-US" altLang="ko-KR" b="1" dirty="0"/>
              <a:t>table</a:t>
            </a:r>
            <a:r>
              <a:rPr lang="ko-KR" altLang="en-US" b="1" dirty="0"/>
              <a:t>로 모두 합침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/>
          </a:p>
          <a:p>
            <a:r>
              <a:rPr lang="ko-KR" altLang="en-US" b="1" dirty="0"/>
              <a:t>각각의 대여가 가지고있는 추가 </a:t>
            </a:r>
            <a:r>
              <a:rPr lang="en-US" altLang="ko-KR" b="1" dirty="0"/>
              <a:t>attribute</a:t>
            </a:r>
            <a:r>
              <a:rPr lang="ko-KR" altLang="en-US" b="1" dirty="0"/>
              <a:t>는 </a:t>
            </a:r>
            <a:r>
              <a:rPr lang="en-US" altLang="ko-KR" b="1" dirty="0"/>
              <a:t>null</a:t>
            </a:r>
            <a:r>
              <a:rPr lang="ko-KR" altLang="en-US" b="1" dirty="0"/>
              <a:t>값</a:t>
            </a:r>
            <a:r>
              <a:rPr lang="en-US" altLang="ko-KR" b="1" dirty="0"/>
              <a:t> </a:t>
            </a:r>
            <a:r>
              <a:rPr lang="ko-KR" altLang="en-US" b="1" dirty="0"/>
              <a:t>허용</a:t>
            </a: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15DA04AA-BF2F-478B-B549-0FF7AABD6FB2}"/>
              </a:ext>
            </a:extLst>
          </p:cNvPr>
          <p:cNvSpPr/>
          <p:nvPr/>
        </p:nvSpPr>
        <p:spPr>
          <a:xfrm rot="2801935">
            <a:off x="3724274" y="2511443"/>
            <a:ext cx="314325" cy="470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67CC4DA2-C2AF-4737-8DA1-A60623397F94}"/>
              </a:ext>
            </a:extLst>
          </p:cNvPr>
          <p:cNvSpPr/>
          <p:nvPr/>
        </p:nvSpPr>
        <p:spPr>
          <a:xfrm>
            <a:off x="5962650" y="2589898"/>
            <a:ext cx="314325" cy="470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9E96BA03-F6C8-4F52-AFCE-BF21A7B06331}"/>
              </a:ext>
            </a:extLst>
          </p:cNvPr>
          <p:cNvSpPr/>
          <p:nvPr/>
        </p:nvSpPr>
        <p:spPr>
          <a:xfrm rot="19237392">
            <a:off x="8343900" y="2513025"/>
            <a:ext cx="314325" cy="470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19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DDEB39-61BA-4068-9DDD-7C63C3945372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49175FC-5074-4C3A-8823-2F678920387F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4CBAAD8-A57B-4445-8B98-5E63F76DD72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DD4983-890C-4BFB-9A1D-D12B84E9DFBD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9B8089-1C1A-4DAA-A9D2-9E7194856447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5440B9-3CDA-4A43-8C9A-25705DE67981}"/>
              </a:ext>
            </a:extLst>
          </p:cNvPr>
          <p:cNvSpPr/>
          <p:nvPr/>
        </p:nvSpPr>
        <p:spPr>
          <a:xfrm>
            <a:off x="2578893" y="4755335"/>
            <a:ext cx="7034213" cy="731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F9E5C3-8EAB-4916-8244-0F969C83FD52}"/>
              </a:ext>
            </a:extLst>
          </p:cNvPr>
          <p:cNvSpPr/>
          <p:nvPr/>
        </p:nvSpPr>
        <p:spPr>
          <a:xfrm>
            <a:off x="5019675" y="2047875"/>
            <a:ext cx="2152650" cy="5184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DED2A9-05E9-4DBC-8C46-2D4F09E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요구사항정의</a:t>
            </a:r>
            <a:r>
              <a:rPr lang="ko-KR" altLang="en-US" dirty="0"/>
              <a:t> </a:t>
            </a:r>
            <a:r>
              <a:rPr lang="en-US" altLang="ko-KR" sz="2800" dirty="0"/>
              <a:t>physical diagram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565C4-1C6E-4E44-BFA6-D31BFB9F0C9B}"/>
              </a:ext>
            </a:extLst>
          </p:cNvPr>
          <p:cNvSpPr txBox="1"/>
          <p:nvPr/>
        </p:nvSpPr>
        <p:spPr>
          <a:xfrm>
            <a:off x="5086350" y="211717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직원</a:t>
            </a:r>
            <a:r>
              <a:rPr lang="en-US" altLang="ko-KR" b="1" dirty="0"/>
              <a:t>(super class)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396AE-329C-4202-80A1-8E454898AA9F}"/>
              </a:ext>
            </a:extLst>
          </p:cNvPr>
          <p:cNvSpPr txBox="1"/>
          <p:nvPr/>
        </p:nvSpPr>
        <p:spPr>
          <a:xfrm>
            <a:off x="3238500" y="314176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운전기사</a:t>
            </a:r>
            <a:r>
              <a:rPr lang="en-US" altLang="ko-KR" b="1" dirty="0"/>
              <a:t>(sub class)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2F804-AB34-4D3A-A624-A6BBFCAA7568}"/>
              </a:ext>
            </a:extLst>
          </p:cNvPr>
          <p:cNvSpPr txBox="1"/>
          <p:nvPr/>
        </p:nvSpPr>
        <p:spPr>
          <a:xfrm>
            <a:off x="6696075" y="319301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배달기사</a:t>
            </a:r>
            <a:r>
              <a:rPr lang="en-US" altLang="ko-KR" b="1" dirty="0"/>
              <a:t>(sub class)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D8732-F67F-4DF8-9B62-688D97556844}"/>
              </a:ext>
            </a:extLst>
          </p:cNvPr>
          <p:cNvSpPr txBox="1"/>
          <p:nvPr/>
        </p:nvSpPr>
        <p:spPr>
          <a:xfrm>
            <a:off x="3762375" y="4166360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가지의 </a:t>
            </a:r>
            <a:r>
              <a:rPr lang="en-US" altLang="ko-KR" b="1" dirty="0"/>
              <a:t>sub class</a:t>
            </a:r>
            <a:r>
              <a:rPr lang="ko-KR" altLang="en-US" b="1" dirty="0"/>
              <a:t>가 </a:t>
            </a:r>
            <a:r>
              <a:rPr lang="en-US" altLang="ko-KR" b="1" dirty="0"/>
              <a:t>disjoint</a:t>
            </a:r>
            <a:r>
              <a:rPr lang="ko-KR" altLang="en-US" b="1" dirty="0"/>
              <a:t>로 직원에 포함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48CD5-5F50-4E28-90A2-26D9039DA936}"/>
              </a:ext>
            </a:extLst>
          </p:cNvPr>
          <p:cNvSpPr txBox="1"/>
          <p:nvPr/>
        </p:nvSpPr>
        <p:spPr>
          <a:xfrm>
            <a:off x="2578893" y="4931330"/>
            <a:ext cx="730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/>
              <a:t>8-b)</a:t>
            </a:r>
            <a:r>
              <a:rPr lang="ko-KR" altLang="en-US" b="1" dirty="0"/>
              <a:t>방법으로 </a:t>
            </a:r>
            <a:r>
              <a:rPr lang="en-US" altLang="ko-KR" b="1" dirty="0"/>
              <a:t>super class</a:t>
            </a:r>
            <a:r>
              <a:rPr lang="ko-KR" altLang="en-US" b="1" dirty="0"/>
              <a:t>의 정보를 각각의 </a:t>
            </a:r>
            <a:r>
              <a:rPr lang="en-US" altLang="ko-KR" b="1" dirty="0"/>
              <a:t>sub class</a:t>
            </a:r>
            <a:r>
              <a:rPr lang="ko-KR" altLang="en-US" b="1" dirty="0"/>
              <a:t>로 모두 합침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E9E4D98B-476E-4DA6-B6EC-98719FE615A1}"/>
              </a:ext>
            </a:extLst>
          </p:cNvPr>
          <p:cNvSpPr/>
          <p:nvPr/>
        </p:nvSpPr>
        <p:spPr>
          <a:xfrm rot="13361612">
            <a:off x="4333873" y="2710218"/>
            <a:ext cx="314325" cy="470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15577AAC-3F00-4EAB-AD30-79268C960EE4}"/>
              </a:ext>
            </a:extLst>
          </p:cNvPr>
          <p:cNvSpPr/>
          <p:nvPr/>
        </p:nvSpPr>
        <p:spPr>
          <a:xfrm rot="8332890">
            <a:off x="7564404" y="2686093"/>
            <a:ext cx="314325" cy="470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918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E41C2-2AB1-416E-92B5-448A82798B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38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B4E0FA-472C-47BE-A2BA-1A26511A2279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166BFEC-CFC5-492D-8AF4-40A1AAC7753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F962CEB-C4D2-47DC-9C88-BFA00687429A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B49B381-5F8D-4C8B-ACAD-9515DA8CA2FC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0939B-54B8-47AC-BDA1-2D373DF8CEEE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60EF4B4-A759-4795-94C5-8D366EF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A6A15-CAB7-4178-90F2-88F6E29E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b="1" dirty="0"/>
              <a:t>응용에 대한 소개와 주제선정이유</a:t>
            </a:r>
            <a:br>
              <a:rPr lang="en-US" altLang="ko-KR" b="1" dirty="0"/>
            </a:br>
            <a:endParaRPr lang="en-US" altLang="ko-KR" b="1" dirty="0"/>
          </a:p>
          <a:p>
            <a:pPr marL="514350" indent="-514350">
              <a:buAutoNum type="arabicPeriod"/>
            </a:pPr>
            <a:r>
              <a:rPr lang="ko-KR" altLang="en-US" b="1" dirty="0"/>
              <a:t>요구사항 정의</a:t>
            </a:r>
            <a:br>
              <a:rPr lang="en-US" altLang="ko-KR" b="1" dirty="0"/>
            </a:br>
            <a:endParaRPr lang="en-US" altLang="ko-KR" b="1" dirty="0"/>
          </a:p>
          <a:p>
            <a:pPr marL="971550" lvl="1" indent="-514350">
              <a:buFont typeface="+mj-lt"/>
              <a:buAutoNum type="alphaUcPeriod"/>
            </a:pPr>
            <a:r>
              <a:rPr lang="ko-KR" altLang="en-US" dirty="0"/>
              <a:t>요구사항명세서</a:t>
            </a:r>
            <a:endParaRPr lang="en-US" altLang="ko-KR" dirty="0"/>
          </a:p>
          <a:p>
            <a:pPr marL="971550" lvl="1" indent="-514350">
              <a:buFont typeface="+mj-lt"/>
              <a:buAutoNum type="alphaUcPeriod"/>
            </a:pPr>
            <a:r>
              <a:rPr lang="ko-KR" altLang="en-US" dirty="0"/>
              <a:t>개념적 </a:t>
            </a:r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ko-KR" dirty="0"/>
              <a:t>ER-Win Physical </a:t>
            </a:r>
            <a:r>
              <a:rPr lang="ko-KR" altLang="en-US" dirty="0"/>
              <a:t>다이어그램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801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56B773F-C038-4087-9BCB-8B32F0194A87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80CE6F3-4FF5-4DAB-B68F-483F27A139B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597D87D-9598-4CF9-9DA8-B53FB54EFC2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146CC2-88FF-440C-BED2-CF299AA44F7A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746DB-9552-4CD0-AFE7-8C4204AE7CD8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DED2A9-05E9-4DBC-8C46-2D4F09E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주제선정이유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080B8-AD5C-4BDD-AF9C-B4F2C8E4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419" y="3263750"/>
            <a:ext cx="1846409" cy="591179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물질</a:t>
            </a:r>
            <a:r>
              <a:rPr lang="en-US" altLang="ko-KR" b="1" dirty="0"/>
              <a:t>/</a:t>
            </a:r>
            <a:r>
              <a:rPr lang="ko-KR" altLang="en-US" b="1" dirty="0"/>
              <a:t>물품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2F9782-020A-41E6-BEFB-79EFEBCB8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36679" y="2724866"/>
            <a:ext cx="1718639" cy="2063657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2B71C32-31FE-4837-A79F-E336003AE3D1}"/>
              </a:ext>
            </a:extLst>
          </p:cNvPr>
          <p:cNvSpPr txBox="1">
            <a:spLocks/>
          </p:cNvSpPr>
          <p:nvPr/>
        </p:nvSpPr>
        <p:spPr>
          <a:xfrm>
            <a:off x="2542172" y="3295659"/>
            <a:ext cx="1476375" cy="53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서비스</a:t>
            </a:r>
            <a:endParaRPr lang="en-US" altLang="ko-KR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3B50855-86F2-4238-B497-EE7EA704E7BC}"/>
              </a:ext>
            </a:extLst>
          </p:cNvPr>
          <p:cNvSpPr txBox="1">
            <a:spLocks/>
          </p:cNvSpPr>
          <p:nvPr/>
        </p:nvSpPr>
        <p:spPr>
          <a:xfrm>
            <a:off x="5357812" y="1532097"/>
            <a:ext cx="1476375" cy="538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소비패턴</a:t>
            </a:r>
            <a:endParaRPr lang="en-US" altLang="ko-KR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45F1768-70DF-497B-8A8B-4F253124DC0A}"/>
              </a:ext>
            </a:extLst>
          </p:cNvPr>
          <p:cNvSpPr/>
          <p:nvPr/>
        </p:nvSpPr>
        <p:spPr>
          <a:xfrm>
            <a:off x="4654589" y="1849687"/>
            <a:ext cx="2584155" cy="62865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4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500391-5791-43AD-BEEF-842DAF96E5B4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192899E-0C16-44BF-B044-65099E8584B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B01E96D-3C83-4B3B-8E15-6DE60A3A43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D3CBD6-07DD-43F4-A960-E56E279960EC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7A7937-8A0D-4226-BB35-AA32405A4417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DED2A9-05E9-4DBC-8C46-2D4F09E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주제선정이유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607D3A2-E50B-4B4C-8510-A2B53EEC37B6}"/>
              </a:ext>
            </a:extLst>
          </p:cNvPr>
          <p:cNvSpPr txBox="1">
            <a:spLocks/>
          </p:cNvSpPr>
          <p:nvPr/>
        </p:nvSpPr>
        <p:spPr>
          <a:xfrm>
            <a:off x="6302918" y="1857578"/>
            <a:ext cx="6401804" cy="475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b="1" dirty="0"/>
              <a:t>차를 원하는 방식으로 대여하는 서비스</a:t>
            </a:r>
            <a:endParaRPr lang="en-US" altLang="ko-KR" sz="2500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202CDE3-13D5-47F7-A938-6F23D5D13DA8}"/>
              </a:ext>
            </a:extLst>
          </p:cNvPr>
          <p:cNvSpPr txBox="1">
            <a:spLocks/>
          </p:cNvSpPr>
          <p:nvPr/>
        </p:nvSpPr>
        <p:spPr>
          <a:xfrm>
            <a:off x="690060" y="1857578"/>
            <a:ext cx="6401804" cy="475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b="1" dirty="0"/>
              <a:t>물품을 자유롭게 배달하는 서비스</a:t>
            </a:r>
            <a:endParaRPr lang="en-US" altLang="ko-KR" sz="25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29BDA-5780-4FFB-A10B-03C36C715462}"/>
              </a:ext>
            </a:extLst>
          </p:cNvPr>
          <p:cNvSpPr/>
          <p:nvPr/>
        </p:nvSpPr>
        <p:spPr>
          <a:xfrm>
            <a:off x="3890962" y="3835866"/>
            <a:ext cx="4410075" cy="21621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898DEE0A-6D74-458B-AAFE-0B1818F22DEF}"/>
              </a:ext>
            </a:extLst>
          </p:cNvPr>
          <p:cNvSpPr/>
          <p:nvPr/>
        </p:nvSpPr>
        <p:spPr>
          <a:xfrm>
            <a:off x="4939212" y="4772608"/>
            <a:ext cx="2362200" cy="16764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TAYO DB</a:t>
            </a:r>
            <a:endParaRPr lang="ko-KR" altLang="en-US" b="1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6CB1AFB-0FF5-4C9F-87E9-AA0860547E56}"/>
              </a:ext>
            </a:extLst>
          </p:cNvPr>
          <p:cNvSpPr txBox="1">
            <a:spLocks/>
          </p:cNvSpPr>
          <p:nvPr/>
        </p:nvSpPr>
        <p:spPr>
          <a:xfrm>
            <a:off x="5295396" y="3207738"/>
            <a:ext cx="1601205" cy="690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TAYO DB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5098CCCD-397B-431B-8BB9-F052357C3115}"/>
              </a:ext>
            </a:extLst>
          </p:cNvPr>
          <p:cNvSpPr/>
          <p:nvPr/>
        </p:nvSpPr>
        <p:spPr>
          <a:xfrm rot="18421222">
            <a:off x="4757737" y="2476939"/>
            <a:ext cx="523875" cy="60007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24D4DE2A-33FD-4259-925A-819CCAE30AAA}"/>
              </a:ext>
            </a:extLst>
          </p:cNvPr>
          <p:cNvSpPr/>
          <p:nvPr/>
        </p:nvSpPr>
        <p:spPr>
          <a:xfrm rot="2529829">
            <a:off x="6829925" y="2505987"/>
            <a:ext cx="523875" cy="60007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3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C29BC1-9090-4563-BFB9-310E5DD511B4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121405E-0E30-4DF8-BB3D-D257DCDD2D9F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5245EBB-385E-402C-97EB-D15D5B5E812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9D42071-1A5B-4171-A71D-F6378F2C022F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901EA-0A37-4C24-A89A-9BF027E90126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DED2A9-05E9-4DBC-8C46-2D4F09E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요구사항정의</a:t>
            </a:r>
            <a:r>
              <a:rPr lang="ko-KR" altLang="en-US" dirty="0"/>
              <a:t> </a:t>
            </a:r>
            <a:r>
              <a:rPr lang="ko-KR" altLang="en-US" sz="2800" dirty="0"/>
              <a:t>요구사항명세</a:t>
            </a:r>
            <a:r>
              <a:rPr lang="en-US" altLang="ko-KR" sz="2800" dirty="0"/>
              <a:t>-</a:t>
            </a:r>
            <a:r>
              <a:rPr lang="ko-KR" altLang="en-US" sz="2800" dirty="0"/>
              <a:t>전체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ABD9A1D-A774-4CAA-A3F7-41624783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고객</a:t>
            </a:r>
            <a:r>
              <a:rPr lang="en-US" altLang="ko-KR" sz="1800" dirty="0"/>
              <a:t>, </a:t>
            </a:r>
            <a:r>
              <a:rPr lang="ko-KR" altLang="en-US" sz="1800" dirty="0"/>
              <a:t>직원</a:t>
            </a:r>
            <a:r>
              <a:rPr lang="en-US" altLang="ko-KR" sz="1800" dirty="0"/>
              <a:t>, </a:t>
            </a:r>
            <a:r>
              <a:rPr lang="ko-KR" altLang="en-US" sz="1800" dirty="0"/>
              <a:t>대여</a:t>
            </a:r>
            <a:r>
              <a:rPr lang="en-US" altLang="ko-KR" sz="1800" dirty="0"/>
              <a:t>, </a:t>
            </a:r>
            <a:r>
              <a:rPr lang="ko-KR" altLang="en-US" sz="1800" dirty="0"/>
              <a:t>배달</a:t>
            </a:r>
            <a:r>
              <a:rPr lang="en-US" altLang="ko-KR" sz="1800" dirty="0"/>
              <a:t>, </a:t>
            </a:r>
            <a:r>
              <a:rPr lang="ko-KR" altLang="en-US" sz="1800" dirty="0"/>
              <a:t>리뷰</a:t>
            </a:r>
            <a:r>
              <a:rPr lang="en-US" altLang="ko-KR" sz="1800" dirty="0"/>
              <a:t>, </a:t>
            </a:r>
            <a:r>
              <a:rPr lang="ko-KR" altLang="en-US" sz="1800" dirty="0"/>
              <a:t>즐겨찾기</a:t>
            </a:r>
            <a:r>
              <a:rPr lang="en-US" altLang="ko-KR" sz="1800" dirty="0"/>
              <a:t>, </a:t>
            </a:r>
            <a:r>
              <a:rPr lang="ko-KR" altLang="en-US" sz="1800" dirty="0"/>
              <a:t>차</a:t>
            </a:r>
            <a:r>
              <a:rPr lang="en-US" altLang="ko-KR" sz="1800" dirty="0"/>
              <a:t>, </a:t>
            </a:r>
            <a:r>
              <a:rPr lang="ko-KR" altLang="en-US" sz="1800" dirty="0"/>
              <a:t>지역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직원에는 운전기사와 배달기사가 존재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운전기사는 하나의 지역에 존재</a:t>
            </a:r>
            <a:r>
              <a:rPr lang="en-US" altLang="ko-KR" sz="1800" dirty="0"/>
              <a:t>, </a:t>
            </a:r>
            <a:r>
              <a:rPr lang="ko-KR" altLang="en-US" sz="1800" dirty="0"/>
              <a:t>여러 대의 차를 운전가능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고객과 운전기사는 대여로 연결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고객과 배달기사는 배달로 연결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0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206F13-885F-4316-81AB-B777C6291E7B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3E4C05-DA43-4CC3-A476-FFD7D413BDA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1324ECE-FD08-468C-A951-3F5E05B52C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FAECA1-00B5-45DD-8585-2AE419AFD642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FA2B9F-E5E1-4CCE-B9A3-574C075F0FB2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DED2A9-05E9-4DBC-8C46-2D4F09E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요구사항정의</a:t>
            </a:r>
            <a:r>
              <a:rPr lang="ko-KR" altLang="en-US" dirty="0"/>
              <a:t> </a:t>
            </a:r>
            <a:r>
              <a:rPr lang="ko-KR" altLang="en-US" sz="2800" dirty="0"/>
              <a:t>요구사항명세</a:t>
            </a:r>
            <a:r>
              <a:rPr lang="en-US" altLang="ko-KR" sz="2800" dirty="0"/>
              <a:t>-</a:t>
            </a:r>
            <a:r>
              <a:rPr lang="ko-KR" altLang="en-US" sz="2800" dirty="0"/>
              <a:t>대여</a:t>
            </a:r>
            <a:r>
              <a:rPr lang="en-US" altLang="ko-KR" sz="2800" dirty="0"/>
              <a:t>/</a:t>
            </a:r>
            <a:r>
              <a:rPr lang="ko-KR" altLang="en-US" sz="2800" dirty="0"/>
              <a:t>운전기사</a:t>
            </a:r>
            <a:r>
              <a:rPr lang="en-US" altLang="ko-KR" sz="2800" dirty="0"/>
              <a:t>/</a:t>
            </a:r>
            <a:r>
              <a:rPr lang="ko-KR" altLang="en-US" sz="2800" dirty="0"/>
              <a:t>리뷰</a:t>
            </a:r>
            <a:r>
              <a:rPr lang="en-US" altLang="ko-KR" sz="2800" dirty="0"/>
              <a:t>/</a:t>
            </a:r>
            <a:r>
              <a:rPr lang="ko-KR" altLang="en-US" sz="2800" dirty="0"/>
              <a:t>고객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ABD9A1D-A774-4CAA-A3F7-41624783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대여에는 기간대여</a:t>
            </a:r>
            <a:r>
              <a:rPr lang="en-US" altLang="ko-KR" sz="1800" dirty="0"/>
              <a:t>, </a:t>
            </a:r>
            <a:r>
              <a:rPr lang="ko-KR" altLang="en-US" sz="1800" dirty="0"/>
              <a:t>임시대여</a:t>
            </a:r>
            <a:r>
              <a:rPr lang="en-US" altLang="ko-KR" sz="1800" dirty="0"/>
              <a:t>, </a:t>
            </a:r>
            <a:r>
              <a:rPr lang="ko-KR" altLang="en-US" sz="1800" dirty="0"/>
              <a:t>시간대여가 존재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운전기사는 면허타입</a:t>
            </a:r>
            <a:r>
              <a:rPr lang="en-US" altLang="ko-KR" sz="1800" dirty="0"/>
              <a:t>, </a:t>
            </a:r>
            <a:r>
              <a:rPr lang="ko-KR" altLang="en-US" sz="1800" dirty="0"/>
              <a:t>기간대여참여여부</a:t>
            </a:r>
            <a:r>
              <a:rPr lang="en-US" altLang="ko-KR" sz="1800" dirty="0"/>
              <a:t>, </a:t>
            </a:r>
            <a:r>
              <a:rPr lang="ko-KR" altLang="en-US" sz="1800" dirty="0"/>
              <a:t>근무시간타입을 선택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대여에는 신청한 고객</a:t>
            </a:r>
            <a:r>
              <a:rPr lang="en-US" altLang="ko-KR" sz="1800" dirty="0"/>
              <a:t>, </a:t>
            </a:r>
            <a:r>
              <a:rPr lang="ko-KR" altLang="en-US" sz="1800" dirty="0"/>
              <a:t>할당 받은 운전기사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운전기사가 사용하는 차의 정보가 포함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완료된 대여에 대해서 고객과 운전기사는 서로에게 리뷰 작성 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자주 사용하는 대여에 대하여 고객은 이를 즐겨 찾기로 등록 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42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4BE3B78-FEB0-4C4E-BA99-C78F66AF1BBC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CA482B-BECE-4CC0-819A-6A8B2D686B81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B8C92C0-E088-4CDD-8940-21DB25E2A62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9009A5F-482D-4FB1-BC57-26A172D0677F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806FD8-B564-4314-910C-E257A96B62BE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DED2A9-05E9-4DBC-8C46-2D4F09E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요구사항정의</a:t>
            </a:r>
            <a:r>
              <a:rPr lang="ko-KR" altLang="en-US" dirty="0"/>
              <a:t> </a:t>
            </a:r>
            <a:r>
              <a:rPr lang="ko-KR" altLang="en-US" sz="2800" dirty="0"/>
              <a:t>요구사항명세</a:t>
            </a:r>
            <a:r>
              <a:rPr lang="en-US" altLang="ko-KR" sz="2800" dirty="0"/>
              <a:t>-</a:t>
            </a:r>
            <a:r>
              <a:rPr lang="ko-KR" altLang="en-US" sz="2800" dirty="0"/>
              <a:t>배달기사</a:t>
            </a:r>
            <a:r>
              <a:rPr lang="en-US" altLang="ko-KR" sz="2800" dirty="0"/>
              <a:t>/</a:t>
            </a:r>
            <a:r>
              <a:rPr lang="ko-KR" altLang="en-US" sz="2800" dirty="0"/>
              <a:t>배달</a:t>
            </a:r>
            <a:r>
              <a:rPr lang="en-US" altLang="ko-KR" sz="2800" dirty="0"/>
              <a:t>/</a:t>
            </a:r>
            <a:r>
              <a:rPr lang="ko-KR" altLang="en-US" sz="2800" dirty="0"/>
              <a:t>배달기록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ABD9A1D-A774-4CAA-A3F7-41624783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배달기사는 당월근무건수를 가짐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배달기사는 고객의 물품을 배달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배달기사는 배달을 완료한 뒤</a:t>
            </a:r>
            <a:r>
              <a:rPr lang="en-US" altLang="ko-KR" sz="1800" dirty="0"/>
              <a:t>, </a:t>
            </a:r>
            <a:r>
              <a:rPr lang="ko-KR" altLang="en-US" sz="1800" dirty="0"/>
              <a:t>배달 완료를 통해 수신인 서명을 포함한 배달기록을 생성가능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92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CF60B42-4100-49B7-AA75-41F42EEA30C9}"/>
              </a:ext>
            </a:extLst>
          </p:cNvPr>
          <p:cNvGrpSpPr/>
          <p:nvPr/>
        </p:nvGrpSpPr>
        <p:grpSpPr>
          <a:xfrm>
            <a:off x="0" y="-6980"/>
            <a:ext cx="12192000" cy="6864980"/>
            <a:chOff x="0" y="-6980"/>
            <a:chExt cx="12192000" cy="686498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A1FF167-01D8-4CB7-9010-EDEE9FCA89CF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24BC54-656F-4098-8817-831B5F7C625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F5E5EE-D497-46D8-8E95-9D12263DC70A}"/>
                  </a:ext>
                </a:extLst>
              </p:cNvPr>
              <p:cNvSpPr/>
              <p:nvPr/>
            </p:nvSpPr>
            <p:spPr>
              <a:xfrm>
                <a:off x="276225" y="247650"/>
                <a:ext cx="11639550" cy="636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D1059A-6261-45C9-A77F-F0E9029B0E3B}"/>
                </a:ext>
              </a:extLst>
            </p:cNvPr>
            <p:cNvSpPr txBox="1"/>
            <p:nvPr/>
          </p:nvSpPr>
          <p:spPr>
            <a:xfrm>
              <a:off x="10240825" y="-6980"/>
              <a:ext cx="1951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2019-2 Designed By Team2</a:t>
              </a:r>
              <a:endParaRPr lang="ko-KR" altLang="en-US" sz="11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CDAB95A-7B1C-45FE-A4A6-B4818953669D}"/>
              </a:ext>
            </a:extLst>
          </p:cNvPr>
          <p:cNvSpPr txBox="1"/>
          <p:nvPr/>
        </p:nvSpPr>
        <p:spPr>
          <a:xfrm>
            <a:off x="10240825" y="-6980"/>
            <a:ext cx="1951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2019-2 Designed By Team2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DED2A9-05E9-4DBC-8C46-2D4F09E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요구사항정의</a:t>
            </a:r>
            <a:r>
              <a:rPr lang="ko-KR" altLang="en-US" dirty="0"/>
              <a:t> </a:t>
            </a:r>
            <a:r>
              <a:rPr lang="en-US" altLang="ko-KR" sz="2800" dirty="0"/>
              <a:t>logical diagram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24D00-8F33-4BA4-88F7-E47A74683D7B}"/>
              </a:ext>
            </a:extLst>
          </p:cNvPr>
          <p:cNvSpPr txBox="1"/>
          <p:nvPr/>
        </p:nvSpPr>
        <p:spPr>
          <a:xfrm>
            <a:off x="1695449" y="1801183"/>
            <a:ext cx="943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대여에는 신청한 고객</a:t>
            </a:r>
            <a:r>
              <a:rPr lang="en-US" altLang="ko-KR" b="1" dirty="0"/>
              <a:t>, </a:t>
            </a:r>
            <a:r>
              <a:rPr lang="ko-KR" altLang="en-US" b="1" dirty="0"/>
              <a:t>할당 받은 운전기사</a:t>
            </a:r>
            <a:r>
              <a:rPr lang="en-US" altLang="ko-KR" b="1" dirty="0"/>
              <a:t>, </a:t>
            </a:r>
            <a:r>
              <a:rPr lang="ko-KR" altLang="en-US" b="1" dirty="0"/>
              <a:t>해당 운전기사가 사용하는 차의 정보가 포함</a:t>
            </a:r>
            <a:endParaRPr lang="en-US" altLang="ko-KR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1BD486-F3F3-41A2-860C-72790A704BE7}"/>
              </a:ext>
            </a:extLst>
          </p:cNvPr>
          <p:cNvSpPr txBox="1"/>
          <p:nvPr/>
        </p:nvSpPr>
        <p:spPr>
          <a:xfrm>
            <a:off x="1600199" y="3420910"/>
            <a:ext cx="943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대여를 할당 받은 운전기사와 </a:t>
            </a:r>
            <a:r>
              <a:rPr lang="ko-KR" altLang="en-US" b="1" dirty="0">
                <a:solidFill>
                  <a:srgbClr val="FF0000"/>
                </a:solidFill>
              </a:rPr>
              <a:t>그 운전기사가 </a:t>
            </a:r>
            <a:r>
              <a:rPr lang="ko-KR" altLang="en-US" b="1" dirty="0"/>
              <a:t>사용하는 차의 </a:t>
            </a:r>
            <a:r>
              <a:rPr lang="en-US" altLang="ko-KR" b="1" dirty="0"/>
              <a:t>key</a:t>
            </a:r>
            <a:r>
              <a:rPr lang="ko-KR" altLang="en-US" b="1" dirty="0"/>
              <a:t>를 포함해야 함</a:t>
            </a:r>
            <a:endParaRPr lang="en-US" altLang="ko-KR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1F143E-5A74-48A3-B58A-EDB3B5FB54FB}"/>
              </a:ext>
            </a:extLst>
          </p:cNvPr>
          <p:cNvSpPr txBox="1"/>
          <p:nvPr/>
        </p:nvSpPr>
        <p:spPr>
          <a:xfrm>
            <a:off x="1695449" y="2698427"/>
            <a:ext cx="943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대여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운전기사의 </a:t>
            </a:r>
            <a:r>
              <a:rPr lang="en-US" altLang="ko-KR" b="1" dirty="0">
                <a:sym typeface="Wingdings" panose="05000000000000000000" pitchFamily="2" charset="2"/>
              </a:rPr>
              <a:t>key, </a:t>
            </a:r>
            <a:r>
              <a:rPr lang="ko-KR" altLang="en-US" b="1" dirty="0">
                <a:sym typeface="Wingdings" panose="05000000000000000000" pitchFamily="2" charset="2"/>
              </a:rPr>
              <a:t>차의 </a:t>
            </a:r>
            <a:r>
              <a:rPr lang="en-US" altLang="ko-KR" b="1" dirty="0">
                <a:sym typeface="Wingdings" panose="05000000000000000000" pitchFamily="2" charset="2"/>
              </a:rPr>
              <a:t>key</a:t>
            </a:r>
            <a:r>
              <a:rPr lang="ko-KR" altLang="en-US" b="1" dirty="0">
                <a:sym typeface="Wingdings" panose="05000000000000000000" pitchFamily="2" charset="2"/>
              </a:rPr>
              <a:t>가 </a:t>
            </a:r>
            <a:r>
              <a:rPr lang="en-US" altLang="ko-KR" b="1" dirty="0">
                <a:sym typeface="Wingdings" panose="05000000000000000000" pitchFamily="2" charset="2"/>
              </a:rPr>
              <a:t>foreign key</a:t>
            </a:r>
            <a:r>
              <a:rPr lang="ko-KR" altLang="en-US" b="1" dirty="0">
                <a:sym typeface="Wingdings" panose="05000000000000000000" pitchFamily="2" charset="2"/>
              </a:rPr>
              <a:t>로 포함</a:t>
            </a:r>
            <a:endParaRPr lang="en-US" altLang="ko-KR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4DF405-6DD5-4A90-B588-6F56A7C23678}"/>
              </a:ext>
            </a:extLst>
          </p:cNvPr>
          <p:cNvSpPr txBox="1"/>
          <p:nvPr/>
        </p:nvSpPr>
        <p:spPr>
          <a:xfrm>
            <a:off x="1523998" y="5151132"/>
            <a:ext cx="943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운전기사와 차의 관계를 담은 </a:t>
            </a:r>
            <a:r>
              <a:rPr lang="en-US" altLang="ko-KR" b="1" dirty="0"/>
              <a:t>entity</a:t>
            </a:r>
            <a:r>
              <a:rPr lang="ko-KR" altLang="en-US" b="1" dirty="0"/>
              <a:t>를 만들고 이를 대여와 연결시킴</a:t>
            </a:r>
            <a:endParaRPr lang="en-US" altLang="ko-KR" b="1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A57D259-A7B4-4537-8BB4-8C27D5E94A2F}"/>
              </a:ext>
            </a:extLst>
          </p:cNvPr>
          <p:cNvSpPr/>
          <p:nvPr/>
        </p:nvSpPr>
        <p:spPr>
          <a:xfrm>
            <a:off x="5881686" y="4144447"/>
            <a:ext cx="438150" cy="70485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5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B109BD0-2447-44AB-9166-0AED096A9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3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367</Words>
  <Application>Microsoft Macintosh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2019-2학기 데이터베이스 최종발표 - TAYO database 설계 </vt:lpstr>
      <vt:lpstr>목차</vt:lpstr>
      <vt:lpstr>주제선정이유</vt:lpstr>
      <vt:lpstr>주제선정이유</vt:lpstr>
      <vt:lpstr>요구사항정의 요구사항명세-전체</vt:lpstr>
      <vt:lpstr>요구사항정의 요구사항명세-대여/운전기사/리뷰/고객</vt:lpstr>
      <vt:lpstr>요구사항정의 요구사항명세-배달기사/배달/배달기록</vt:lpstr>
      <vt:lpstr>요구사항정의 logical diagram</vt:lpstr>
      <vt:lpstr>PowerPoint 프레젠테이션</vt:lpstr>
      <vt:lpstr>요구사항정의 physical diagram</vt:lpstr>
      <vt:lpstr>요구사항정의 physical diagram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2019-2학기 데이터베이스 최종발표 - TAYO database 설계 </dc:title>
  <dc:creator>12171798@office.inha.ac.kr</dc:creator>
  <cp:lastModifiedBy>SHIN JAEI</cp:lastModifiedBy>
  <cp:revision>34</cp:revision>
  <dcterms:created xsi:type="dcterms:W3CDTF">2019-12-22T17:16:54Z</dcterms:created>
  <dcterms:modified xsi:type="dcterms:W3CDTF">2021-09-29T07:54:14Z</dcterms:modified>
</cp:coreProperties>
</file>