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4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 도움말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9827483" y="979057"/>
            <a:ext cx="969822" cy="240146"/>
            <a:chOff x="11046688" y="147783"/>
            <a:chExt cx="969822" cy="240146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11794836" y="170587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한쪽 모서리가 잘린 사각형 21"/>
          <p:cNvSpPr/>
          <p:nvPr userDrawn="1"/>
        </p:nvSpPr>
        <p:spPr>
          <a:xfrm flipH="1">
            <a:off x="1487055" y="133927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수입</a:t>
            </a:r>
          </a:p>
        </p:txBody>
      </p:sp>
      <p:sp>
        <p:nvSpPr>
          <p:cNvPr id="23" name="한쪽 모서리가 잘린 사각형 22"/>
          <p:cNvSpPr/>
          <p:nvPr userDrawn="1"/>
        </p:nvSpPr>
        <p:spPr>
          <a:xfrm flipH="1">
            <a:off x="2572327" y="1334656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지출</a:t>
            </a:r>
          </a:p>
        </p:txBody>
      </p:sp>
      <p:sp>
        <p:nvSpPr>
          <p:cNvPr id="24" name="한쪽 모서리가 잘린 사각형 23"/>
          <p:cNvSpPr/>
          <p:nvPr userDrawn="1"/>
        </p:nvSpPr>
        <p:spPr>
          <a:xfrm flipH="1">
            <a:off x="3652986" y="1343889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25" name="한쪽 모서리가 잘린 사각형 24"/>
          <p:cNvSpPr/>
          <p:nvPr userDrawn="1"/>
        </p:nvSpPr>
        <p:spPr>
          <a:xfrm flipH="1">
            <a:off x="4752116" y="1343889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한쪽 모서리가 잘린 사각형 25"/>
          <p:cNvSpPr/>
          <p:nvPr userDrawn="1"/>
        </p:nvSpPr>
        <p:spPr>
          <a:xfrm flipH="1">
            <a:off x="5823535" y="1334655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394691" y="1653309"/>
            <a:ext cx="9402613" cy="4156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8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9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0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0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7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6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A025-6317-4D4F-B44A-CA2E0E5E6890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Screen-Layout </a:t>
            </a:r>
            <a:r>
              <a:rPr lang="ko-KR" altLang="en-US" dirty="0"/>
              <a:t>설명서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201803987</a:t>
            </a:r>
            <a:r>
              <a:rPr lang="ko-KR" altLang="en-US" dirty="0" err="1"/>
              <a:t>서지애</a:t>
            </a:r>
            <a:endParaRPr lang="en-US" altLang="ko-KR" dirty="0"/>
          </a:p>
          <a:p>
            <a:r>
              <a:rPr lang="en-US" altLang="ko-KR" dirty="0"/>
              <a:t>201904082</a:t>
            </a:r>
            <a:r>
              <a:rPr lang="ko-KR" altLang="en-US" dirty="0"/>
              <a:t>성영은</a:t>
            </a:r>
          </a:p>
        </p:txBody>
      </p:sp>
    </p:spTree>
    <p:extLst>
      <p:ext uri="{BB962C8B-B14F-4D97-AF65-F5344CB8AC3E}">
        <p14:creationId xmlns:p14="http://schemas.microsoft.com/office/powerpoint/2010/main" val="285711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59FC03E-A4E1-47D0-B613-4B30976C53AF}"/>
              </a:ext>
            </a:extLst>
          </p:cNvPr>
          <p:cNvSpPr/>
          <p:nvPr/>
        </p:nvSpPr>
        <p:spPr>
          <a:xfrm>
            <a:off x="1526583" y="1805553"/>
            <a:ext cx="2688956" cy="2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카테고리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47D7BB-54F9-48EB-82AC-63F9BDBC6A16}"/>
              </a:ext>
            </a:extLst>
          </p:cNvPr>
          <p:cNvSpPr/>
          <p:nvPr/>
        </p:nvSpPr>
        <p:spPr>
          <a:xfrm>
            <a:off x="1526583" y="2097247"/>
            <a:ext cx="2688956" cy="166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08F6366-12C8-4632-B7F9-A69C5F72495B}"/>
              </a:ext>
            </a:extLst>
          </p:cNvPr>
          <p:cNvSpPr/>
          <p:nvPr/>
        </p:nvSpPr>
        <p:spPr>
          <a:xfrm>
            <a:off x="1526583" y="3771988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금액 입력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5E23830-C0B4-45D2-A57E-06B70E3E8952}"/>
              </a:ext>
            </a:extLst>
          </p:cNvPr>
          <p:cNvSpPr/>
          <p:nvPr/>
        </p:nvSpPr>
        <p:spPr>
          <a:xfrm>
            <a:off x="1526583" y="4063682"/>
            <a:ext cx="2688956" cy="166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E2AD0D37-E865-48F4-AAB7-4B938E574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74775"/>
              </p:ext>
            </p:extLst>
          </p:nvPr>
        </p:nvGraphicFramePr>
        <p:xfrm>
          <a:off x="4313806" y="1805552"/>
          <a:ext cx="6373768" cy="392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442">
                  <a:extLst>
                    <a:ext uri="{9D8B030D-6E8A-4147-A177-3AD203B41FA5}">
                      <a16:colId xmlns:a16="http://schemas.microsoft.com/office/drawing/2014/main" xmlns="" val="1980924150"/>
                    </a:ext>
                  </a:extLst>
                </a:gridCol>
                <a:gridCol w="1593442">
                  <a:extLst>
                    <a:ext uri="{9D8B030D-6E8A-4147-A177-3AD203B41FA5}">
                      <a16:colId xmlns:a16="http://schemas.microsoft.com/office/drawing/2014/main" xmlns="" val="3189980952"/>
                    </a:ext>
                  </a:extLst>
                </a:gridCol>
                <a:gridCol w="1593442">
                  <a:extLst>
                    <a:ext uri="{9D8B030D-6E8A-4147-A177-3AD203B41FA5}">
                      <a16:colId xmlns:a16="http://schemas.microsoft.com/office/drawing/2014/main" xmlns="" val="2763963963"/>
                    </a:ext>
                  </a:extLst>
                </a:gridCol>
                <a:gridCol w="1593442">
                  <a:extLst>
                    <a:ext uri="{9D8B030D-6E8A-4147-A177-3AD203B41FA5}">
                      <a16:colId xmlns:a16="http://schemas.microsoft.com/office/drawing/2014/main" xmlns="" val="1953365068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4102897"/>
                  </a:ext>
                </a:extLst>
              </a:tr>
              <a:tr h="35433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66469923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11D857E-5001-49BF-9970-C164EE8D9821}"/>
              </a:ext>
            </a:extLst>
          </p:cNvPr>
          <p:cNvSpPr/>
          <p:nvPr/>
        </p:nvSpPr>
        <p:spPr>
          <a:xfrm>
            <a:off x="1627464" y="1294181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EE02AC6-FEB4-41BF-95D5-93BEE3599579}"/>
              </a:ext>
            </a:extLst>
          </p:cNvPr>
          <p:cNvSpPr txBox="1"/>
          <p:nvPr/>
        </p:nvSpPr>
        <p:spPr>
          <a:xfrm>
            <a:off x="1551963" y="2281806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항목명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2C31BA9-DE31-48A8-ADE6-81EB951D0B76}"/>
              </a:ext>
            </a:extLst>
          </p:cNvPr>
          <p:cNvSpPr/>
          <p:nvPr/>
        </p:nvSpPr>
        <p:spPr>
          <a:xfrm>
            <a:off x="2189526" y="2281805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DD6D27B-1F84-4979-9D2B-C5233C08F78D}"/>
              </a:ext>
            </a:extLst>
          </p:cNvPr>
          <p:cNvSpPr/>
          <p:nvPr/>
        </p:nvSpPr>
        <p:spPr>
          <a:xfrm>
            <a:off x="1704920" y="2641381"/>
            <a:ext cx="2346963" cy="265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항목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B98FB8-A8B4-44D8-B09C-E16EB6842A8F}"/>
              </a:ext>
            </a:extLst>
          </p:cNvPr>
          <p:cNvSpPr/>
          <p:nvPr/>
        </p:nvSpPr>
        <p:spPr>
          <a:xfrm>
            <a:off x="1704920" y="2906582"/>
            <a:ext cx="2346963" cy="758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811EAD00-414D-4FBC-B526-4FE950D6C15C}"/>
              </a:ext>
            </a:extLst>
          </p:cNvPr>
          <p:cNvSpPr/>
          <p:nvPr/>
        </p:nvSpPr>
        <p:spPr>
          <a:xfrm>
            <a:off x="3661795" y="2267022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등록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F90D0981-1720-4685-9B60-0C665A449126}"/>
              </a:ext>
            </a:extLst>
          </p:cNvPr>
          <p:cNvSpPr/>
          <p:nvPr/>
        </p:nvSpPr>
        <p:spPr>
          <a:xfrm>
            <a:off x="3134687" y="1805552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190BAAF0-EDCD-4601-BB25-5091B09F9D8B}"/>
              </a:ext>
            </a:extLst>
          </p:cNvPr>
          <p:cNvSpPr/>
          <p:nvPr/>
        </p:nvSpPr>
        <p:spPr>
          <a:xfrm>
            <a:off x="3687175" y="1805551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CC3CCF5-BF66-4773-8823-D263DA3D67D1}"/>
              </a:ext>
            </a:extLst>
          </p:cNvPr>
          <p:cNvSpPr txBox="1"/>
          <p:nvPr/>
        </p:nvSpPr>
        <p:spPr>
          <a:xfrm>
            <a:off x="1620514" y="422238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항목명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ACE6549-6AD6-4B7C-B9BC-D0AD06FFE88B}"/>
              </a:ext>
            </a:extLst>
          </p:cNvPr>
          <p:cNvGrpSpPr/>
          <p:nvPr/>
        </p:nvGrpSpPr>
        <p:grpSpPr>
          <a:xfrm>
            <a:off x="2289303" y="4218335"/>
            <a:ext cx="1451296" cy="281045"/>
            <a:chOff x="2188635" y="4218335"/>
            <a:chExt cx="1451296" cy="2810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2FD88B21-CBF0-4770-8F40-84EEFE282D60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xmlns="" id="{99D8C347-88DA-40D3-A052-595232CDA0D5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5B0ED38D-0114-41B7-864B-4948A3A3B2A6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F2AAF99-6C8F-49F0-9B3C-A4F1240106E0}"/>
              </a:ext>
            </a:extLst>
          </p:cNvPr>
          <p:cNvSpPr txBox="1"/>
          <p:nvPr/>
        </p:nvSpPr>
        <p:spPr>
          <a:xfrm>
            <a:off x="1618184" y="4633174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금   액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4F2E05F-50F0-4B19-89CF-312B3E29EFF3}"/>
              </a:ext>
            </a:extLst>
          </p:cNvPr>
          <p:cNvSpPr/>
          <p:nvPr/>
        </p:nvSpPr>
        <p:spPr>
          <a:xfrm>
            <a:off x="2289303" y="4633173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B4663D3-10C4-4DDC-B2F4-87B1F636C2AC}"/>
              </a:ext>
            </a:extLst>
          </p:cNvPr>
          <p:cNvSpPr txBox="1"/>
          <p:nvPr/>
        </p:nvSpPr>
        <p:spPr>
          <a:xfrm>
            <a:off x="1620514" y="506553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   짜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3D1B04A-43F3-4C31-BB10-B5144ADC989A}"/>
              </a:ext>
            </a:extLst>
          </p:cNvPr>
          <p:cNvGrpSpPr/>
          <p:nvPr/>
        </p:nvGrpSpPr>
        <p:grpSpPr>
          <a:xfrm>
            <a:off x="2289303" y="5061492"/>
            <a:ext cx="1451296" cy="281045"/>
            <a:chOff x="2188635" y="4218335"/>
            <a:chExt cx="1451296" cy="2810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A5C6DEA-858A-4A4B-8AE3-0E608D1914FB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513BAD66-8F73-40EF-B5F3-3ED313CFCB0E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39E04B9D-9347-4F02-9E81-2B9589A2259E}"/>
              </a:ext>
            </a:extLst>
          </p:cNvPr>
          <p:cNvGrpSpPr/>
          <p:nvPr/>
        </p:nvGrpSpPr>
        <p:grpSpPr>
          <a:xfrm>
            <a:off x="2532157" y="5384973"/>
            <a:ext cx="1626703" cy="292364"/>
            <a:chOff x="2532157" y="5368195"/>
            <a:chExt cx="1626703" cy="29236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xmlns="" id="{4701BBC3-CAD0-426F-9254-033D765E8C3F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등록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020838CF-5BE3-4E38-8703-D049A9F359BB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수정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xmlns="" id="{196D1E45-FCFA-442B-B146-C1A60043D4E4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삭제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0BDA24D7-7F6A-47B6-BE4F-635205FA4F10}"/>
              </a:ext>
            </a:extLst>
          </p:cNvPr>
          <p:cNvSpPr/>
          <p:nvPr/>
        </p:nvSpPr>
        <p:spPr>
          <a:xfrm>
            <a:off x="3489013" y="5067429"/>
            <a:ext cx="263580" cy="2652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991B85A5-F526-49D1-9823-F1CCF3D42ED8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3713993" y="4387443"/>
            <a:ext cx="681838" cy="71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14AB8AA-9951-497F-9EE9-B8755F40B6A0}"/>
              </a:ext>
            </a:extLst>
          </p:cNvPr>
          <p:cNvSpPr txBox="1"/>
          <p:nvPr/>
        </p:nvSpPr>
        <p:spPr>
          <a:xfrm>
            <a:off x="2281907" y="5054460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2019-xx-xx</a:t>
            </a:r>
            <a:endParaRPr lang="ko-KR" altLang="en-US" sz="12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14A7B1CB-6B80-4A23-AB4B-0D8C2949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578" y="4585987"/>
            <a:ext cx="2404440" cy="2126457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1151B2C6-201D-4FD8-A37C-AA76143AC8FE}"/>
              </a:ext>
            </a:extLst>
          </p:cNvPr>
          <p:cNvSpPr/>
          <p:nvPr/>
        </p:nvSpPr>
        <p:spPr>
          <a:xfrm>
            <a:off x="3478187" y="4230470"/>
            <a:ext cx="263580" cy="2652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241237C-01FB-4284-B8D2-A937FFB6BFA9}"/>
              </a:ext>
            </a:extLst>
          </p:cNvPr>
          <p:cNvCxnSpPr>
            <a:cxnSpLocks/>
          </p:cNvCxnSpPr>
          <p:nvPr/>
        </p:nvCxnSpPr>
        <p:spPr>
          <a:xfrm flipV="1">
            <a:off x="3752593" y="3659531"/>
            <a:ext cx="648301" cy="5984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E5FBA31-2DBA-49DD-9926-7CE783E125C3}"/>
              </a:ext>
            </a:extLst>
          </p:cNvPr>
          <p:cNvSpPr txBox="1"/>
          <p:nvPr/>
        </p:nvSpPr>
        <p:spPr>
          <a:xfrm>
            <a:off x="4247425" y="3444802"/>
            <a:ext cx="168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항목 </a:t>
            </a:r>
            <a:r>
              <a:rPr lang="en-US" altLang="ko-KR" sz="1200" dirty="0"/>
              <a:t>list</a:t>
            </a:r>
            <a:r>
              <a:rPr lang="ko-KR" altLang="en-US" sz="1200" dirty="0"/>
              <a:t>를 보여준다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A92A029-4947-4BB5-B011-DAD7402D5EF9}"/>
              </a:ext>
            </a:extLst>
          </p:cNvPr>
          <p:cNvSpPr txBox="1"/>
          <p:nvPr/>
        </p:nvSpPr>
        <p:spPr>
          <a:xfrm>
            <a:off x="4243948" y="3959100"/>
            <a:ext cx="24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누를 경우 달력을 이용해 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사용자가 원하는 날짜를 입력함</a:t>
            </a:r>
            <a:r>
              <a:rPr lang="en-US" altLang="ko-KR" sz="1200" dirty="0"/>
              <a:t>. </a:t>
            </a:r>
          </a:p>
          <a:p>
            <a:pPr algn="ctr"/>
            <a:r>
              <a:rPr lang="ko-KR" altLang="en-US" sz="1200" dirty="0"/>
              <a:t>기본값은 입력날짜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D5805FD-FEF1-4F86-9787-7F1CF87CE109}"/>
              </a:ext>
            </a:extLst>
          </p:cNvPr>
          <p:cNvSpPr txBox="1"/>
          <p:nvPr/>
        </p:nvSpPr>
        <p:spPr>
          <a:xfrm>
            <a:off x="1674826" y="3025908"/>
            <a:ext cx="234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사용자가 등록한 카테고리</a:t>
            </a:r>
            <a:endParaRPr lang="en-US" altLang="ko-KR" sz="1200" dirty="0"/>
          </a:p>
          <a:p>
            <a:pPr algn="ctr"/>
            <a:r>
              <a:rPr lang="en-US" altLang="ko-KR" sz="1200" dirty="0"/>
              <a:t>+</a:t>
            </a:r>
            <a:r>
              <a:rPr lang="ko-KR" altLang="en-US" sz="1200" dirty="0"/>
              <a:t>기본 카테고리를 보여준다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62CD72C-046D-464D-80F5-006E7461C425}"/>
              </a:ext>
            </a:extLst>
          </p:cNvPr>
          <p:cNvSpPr txBox="1"/>
          <p:nvPr/>
        </p:nvSpPr>
        <p:spPr>
          <a:xfrm>
            <a:off x="3936299" y="2685234"/>
            <a:ext cx="168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카테고리 테이블에 </a:t>
            </a:r>
            <a:endParaRPr lang="en-US" altLang="ko-KR" sz="1200" dirty="0"/>
          </a:p>
          <a:p>
            <a:pPr algn="ctr"/>
            <a:r>
              <a:rPr lang="ko-KR" altLang="en-US" sz="1200" dirty="0"/>
              <a:t>항목을 등록한다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55BF3B7-C936-4BC4-804B-0906962A3251}"/>
              </a:ext>
            </a:extLst>
          </p:cNvPr>
          <p:cNvSpPr txBox="1"/>
          <p:nvPr/>
        </p:nvSpPr>
        <p:spPr>
          <a:xfrm>
            <a:off x="370323" y="6193926"/>
            <a:ext cx="360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사용자가 입력한 금액 정보에 맞추어</a:t>
            </a:r>
            <a:endParaRPr lang="en-US" altLang="ko-KR" sz="1200" dirty="0"/>
          </a:p>
          <a:p>
            <a:pPr algn="ctr"/>
            <a:r>
              <a:rPr lang="ko-KR" altLang="en-US" sz="1200" dirty="0"/>
              <a:t>항목명과 금액</a:t>
            </a:r>
            <a:r>
              <a:rPr lang="en-US" altLang="ko-KR" sz="1200" dirty="0"/>
              <a:t>, </a:t>
            </a:r>
            <a:r>
              <a:rPr lang="ko-KR" altLang="en-US" sz="1200" dirty="0"/>
              <a:t>날짜를 수입 기록 테이블에 반영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또한 버튼에 따라 수정 및 삭제를 하여 반영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678053F-F538-4499-883D-B23D803936D6}"/>
              </a:ext>
            </a:extLst>
          </p:cNvPr>
          <p:cNvCxnSpPr>
            <a:cxnSpLocks/>
          </p:cNvCxnSpPr>
          <p:nvPr/>
        </p:nvCxnSpPr>
        <p:spPr>
          <a:xfrm flipH="1">
            <a:off x="2171910" y="5726624"/>
            <a:ext cx="1171610" cy="4673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04152374-7FDA-4F36-B4DC-525C2727B098}"/>
              </a:ext>
            </a:extLst>
          </p:cNvPr>
          <p:cNvSpPr/>
          <p:nvPr/>
        </p:nvSpPr>
        <p:spPr>
          <a:xfrm>
            <a:off x="2413811" y="5352022"/>
            <a:ext cx="1801727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CAB0ADA5-8D09-40A0-B30E-AE4B0933F79E}"/>
              </a:ext>
            </a:extLst>
          </p:cNvPr>
          <p:cNvCxnSpPr>
            <a:cxnSpLocks/>
            <a:stCxn id="78" idx="7"/>
          </p:cNvCxnSpPr>
          <p:nvPr/>
        </p:nvCxnSpPr>
        <p:spPr>
          <a:xfrm flipV="1">
            <a:off x="4073062" y="1294181"/>
            <a:ext cx="170886" cy="5235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F02B6D81-65B0-4482-92B1-CD79B101AC3B}"/>
              </a:ext>
            </a:extLst>
          </p:cNvPr>
          <p:cNvSpPr/>
          <p:nvPr/>
        </p:nvSpPr>
        <p:spPr>
          <a:xfrm>
            <a:off x="3077063" y="1761199"/>
            <a:ext cx="1166885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12EDFA36-2E4A-4F1F-93C0-1DCEC3729A2D}"/>
              </a:ext>
            </a:extLst>
          </p:cNvPr>
          <p:cNvSpPr txBox="1"/>
          <p:nvPr/>
        </p:nvSpPr>
        <p:spPr>
          <a:xfrm>
            <a:off x="3892403" y="862363"/>
            <a:ext cx="22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버튼 기능에 맞추어 등록한 카테고리를 수정 및 삭제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C527EE39-F514-40AF-95E4-15F6D2D108D9}"/>
              </a:ext>
            </a:extLst>
          </p:cNvPr>
          <p:cNvCxnSpPr>
            <a:cxnSpLocks/>
            <a:stCxn id="89" idx="7"/>
            <a:endCxn id="63" idx="0"/>
          </p:cNvCxnSpPr>
          <p:nvPr/>
        </p:nvCxnSpPr>
        <p:spPr>
          <a:xfrm>
            <a:off x="4154073" y="2286257"/>
            <a:ext cx="622679" cy="3989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035F0F85-E280-4BF9-A8AB-70642FECA86E}"/>
              </a:ext>
            </a:extLst>
          </p:cNvPr>
          <p:cNvSpPr/>
          <p:nvPr/>
        </p:nvSpPr>
        <p:spPr>
          <a:xfrm>
            <a:off x="3609977" y="2229775"/>
            <a:ext cx="637448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0AB65DFC-62BB-4C34-95C4-128C4FB0FD78}"/>
              </a:ext>
            </a:extLst>
          </p:cNvPr>
          <p:cNvSpPr txBox="1"/>
          <p:nvPr/>
        </p:nvSpPr>
        <p:spPr>
          <a:xfrm>
            <a:off x="6657018" y="3054795"/>
            <a:ext cx="31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사용자가 입력한 수입 데이터를 반영하여 실시간으로 기록을 보여준다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AC89EEB6-E9E4-41CF-93F3-3DAB90993192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프로그램에 대한 정보를 제공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80BAC43F-5CBB-451C-943B-A52C8BDDD41D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577450" y="712622"/>
            <a:ext cx="1050014" cy="80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3B799432-6A76-42F3-8DA2-A77FC1086C79}"/>
              </a:ext>
            </a:extLst>
          </p:cNvPr>
          <p:cNvSpPr txBox="1"/>
          <p:nvPr/>
        </p:nvSpPr>
        <p:spPr>
          <a:xfrm>
            <a:off x="46147" y="430600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탭을 누를 경우 해당 탭으로 이동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수입</a:t>
            </a:r>
            <a:r>
              <a:rPr lang="en-US" altLang="ko-KR" sz="3200" dirty="0"/>
              <a:t>page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611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59FC03E-A4E1-47D0-B613-4B30976C53AF}"/>
              </a:ext>
            </a:extLst>
          </p:cNvPr>
          <p:cNvSpPr/>
          <p:nvPr/>
        </p:nvSpPr>
        <p:spPr>
          <a:xfrm>
            <a:off x="1526583" y="1805553"/>
            <a:ext cx="2688956" cy="2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47D7BB-54F9-48EB-82AC-63F9BDBC6A16}"/>
              </a:ext>
            </a:extLst>
          </p:cNvPr>
          <p:cNvSpPr/>
          <p:nvPr/>
        </p:nvSpPr>
        <p:spPr>
          <a:xfrm>
            <a:off x="1526583" y="2097247"/>
            <a:ext cx="2688956" cy="166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08F6366-12C8-4632-B7F9-A69C5F72495B}"/>
              </a:ext>
            </a:extLst>
          </p:cNvPr>
          <p:cNvSpPr/>
          <p:nvPr/>
        </p:nvSpPr>
        <p:spPr>
          <a:xfrm>
            <a:off x="1526583" y="3771988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 입력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5E23830-C0B4-45D2-A57E-06B70E3E8952}"/>
              </a:ext>
            </a:extLst>
          </p:cNvPr>
          <p:cNvSpPr/>
          <p:nvPr/>
        </p:nvSpPr>
        <p:spPr>
          <a:xfrm>
            <a:off x="1526583" y="4063682"/>
            <a:ext cx="2688956" cy="166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E2AD0D37-E865-48F4-AAB7-4B938E574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17529"/>
              </p:ext>
            </p:extLst>
          </p:nvPr>
        </p:nvGraphicFramePr>
        <p:xfrm>
          <a:off x="4313806" y="1805552"/>
          <a:ext cx="6373768" cy="392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442">
                  <a:extLst>
                    <a:ext uri="{9D8B030D-6E8A-4147-A177-3AD203B41FA5}">
                      <a16:colId xmlns:a16="http://schemas.microsoft.com/office/drawing/2014/main" xmlns="" val="1980924150"/>
                    </a:ext>
                  </a:extLst>
                </a:gridCol>
                <a:gridCol w="1593442">
                  <a:extLst>
                    <a:ext uri="{9D8B030D-6E8A-4147-A177-3AD203B41FA5}">
                      <a16:colId xmlns:a16="http://schemas.microsoft.com/office/drawing/2014/main" xmlns="" val="3189980952"/>
                    </a:ext>
                  </a:extLst>
                </a:gridCol>
                <a:gridCol w="1593442">
                  <a:extLst>
                    <a:ext uri="{9D8B030D-6E8A-4147-A177-3AD203B41FA5}">
                      <a16:colId xmlns:a16="http://schemas.microsoft.com/office/drawing/2014/main" xmlns="" val="2763963963"/>
                    </a:ext>
                  </a:extLst>
                </a:gridCol>
                <a:gridCol w="1593442">
                  <a:extLst>
                    <a:ext uri="{9D8B030D-6E8A-4147-A177-3AD203B41FA5}">
                      <a16:colId xmlns:a16="http://schemas.microsoft.com/office/drawing/2014/main" xmlns="" val="1953365068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4102897"/>
                  </a:ext>
                </a:extLst>
              </a:tr>
              <a:tr h="35433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66469923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11D857E-5001-49BF-9970-C164EE8D9821}"/>
              </a:ext>
            </a:extLst>
          </p:cNvPr>
          <p:cNvSpPr/>
          <p:nvPr/>
        </p:nvSpPr>
        <p:spPr>
          <a:xfrm>
            <a:off x="2674982" y="1283873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EE02AC6-FEB4-41BF-95D5-93BEE3599579}"/>
              </a:ext>
            </a:extLst>
          </p:cNvPr>
          <p:cNvSpPr txBox="1"/>
          <p:nvPr/>
        </p:nvSpPr>
        <p:spPr>
          <a:xfrm>
            <a:off x="1551963" y="2281806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2C31BA9-DE31-48A8-ADE6-81EB951D0B76}"/>
              </a:ext>
            </a:extLst>
          </p:cNvPr>
          <p:cNvSpPr/>
          <p:nvPr/>
        </p:nvSpPr>
        <p:spPr>
          <a:xfrm>
            <a:off x="2189526" y="2281805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DD6D27B-1F84-4979-9D2B-C5233C08F78D}"/>
              </a:ext>
            </a:extLst>
          </p:cNvPr>
          <p:cNvSpPr/>
          <p:nvPr/>
        </p:nvSpPr>
        <p:spPr>
          <a:xfrm>
            <a:off x="1704920" y="2641381"/>
            <a:ext cx="2346963" cy="265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B98FB8-A8B4-44D8-B09C-E16EB6842A8F}"/>
              </a:ext>
            </a:extLst>
          </p:cNvPr>
          <p:cNvSpPr/>
          <p:nvPr/>
        </p:nvSpPr>
        <p:spPr>
          <a:xfrm>
            <a:off x="1704920" y="2906582"/>
            <a:ext cx="2346963" cy="758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811EAD00-414D-4FBC-B526-4FE950D6C15C}"/>
              </a:ext>
            </a:extLst>
          </p:cNvPr>
          <p:cNvSpPr/>
          <p:nvPr/>
        </p:nvSpPr>
        <p:spPr>
          <a:xfrm>
            <a:off x="3661795" y="2267022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F90D0981-1720-4685-9B60-0C665A449126}"/>
              </a:ext>
            </a:extLst>
          </p:cNvPr>
          <p:cNvSpPr/>
          <p:nvPr/>
        </p:nvSpPr>
        <p:spPr>
          <a:xfrm>
            <a:off x="3134687" y="1805552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190BAAF0-EDCD-4601-BB25-5091B09F9D8B}"/>
              </a:ext>
            </a:extLst>
          </p:cNvPr>
          <p:cNvSpPr/>
          <p:nvPr/>
        </p:nvSpPr>
        <p:spPr>
          <a:xfrm>
            <a:off x="3687175" y="1805551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CC3CCF5-BF66-4773-8823-D263DA3D67D1}"/>
              </a:ext>
            </a:extLst>
          </p:cNvPr>
          <p:cNvSpPr txBox="1"/>
          <p:nvPr/>
        </p:nvSpPr>
        <p:spPr>
          <a:xfrm>
            <a:off x="1620514" y="422238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ACE6549-6AD6-4B7C-B9BC-D0AD06FFE88B}"/>
              </a:ext>
            </a:extLst>
          </p:cNvPr>
          <p:cNvGrpSpPr/>
          <p:nvPr/>
        </p:nvGrpSpPr>
        <p:grpSpPr>
          <a:xfrm>
            <a:off x="2289303" y="4218335"/>
            <a:ext cx="1451296" cy="281045"/>
            <a:chOff x="2188635" y="4218335"/>
            <a:chExt cx="1451296" cy="2810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2FD88B21-CBF0-4770-8F40-84EEFE282D60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xmlns="" id="{99D8C347-88DA-40D3-A052-595232CDA0D5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5B0ED38D-0114-41B7-864B-4948A3A3B2A6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F2AAF99-6C8F-49F0-9B3C-A4F1240106E0}"/>
              </a:ext>
            </a:extLst>
          </p:cNvPr>
          <p:cNvSpPr txBox="1"/>
          <p:nvPr/>
        </p:nvSpPr>
        <p:spPr>
          <a:xfrm>
            <a:off x="1618184" y="4633174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4F2E05F-50F0-4B19-89CF-312B3E29EFF3}"/>
              </a:ext>
            </a:extLst>
          </p:cNvPr>
          <p:cNvSpPr/>
          <p:nvPr/>
        </p:nvSpPr>
        <p:spPr>
          <a:xfrm>
            <a:off x="2289303" y="4633173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B4663D3-10C4-4DDC-B2F4-87B1F636C2AC}"/>
              </a:ext>
            </a:extLst>
          </p:cNvPr>
          <p:cNvSpPr txBox="1"/>
          <p:nvPr/>
        </p:nvSpPr>
        <p:spPr>
          <a:xfrm>
            <a:off x="1620514" y="506553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3D1B04A-43F3-4C31-BB10-B5144ADC989A}"/>
              </a:ext>
            </a:extLst>
          </p:cNvPr>
          <p:cNvGrpSpPr/>
          <p:nvPr/>
        </p:nvGrpSpPr>
        <p:grpSpPr>
          <a:xfrm>
            <a:off x="2289303" y="5061492"/>
            <a:ext cx="1451296" cy="281045"/>
            <a:chOff x="2188635" y="4218335"/>
            <a:chExt cx="1451296" cy="2810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A5C6DEA-858A-4A4B-8AE3-0E608D1914FB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513BAD66-8F73-40EF-B5F3-3ED313CFCB0E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39E04B9D-9347-4F02-9E81-2B9589A2259E}"/>
              </a:ext>
            </a:extLst>
          </p:cNvPr>
          <p:cNvGrpSpPr/>
          <p:nvPr/>
        </p:nvGrpSpPr>
        <p:grpSpPr>
          <a:xfrm>
            <a:off x="2532157" y="5384973"/>
            <a:ext cx="1626703" cy="292364"/>
            <a:chOff x="2532157" y="5368195"/>
            <a:chExt cx="1626703" cy="29236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xmlns="" id="{4701BBC3-CAD0-426F-9254-033D765E8C3F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020838CF-5BE3-4E38-8703-D049A9F359BB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xmlns="" id="{196D1E45-FCFA-442B-B146-C1A60043D4E4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0BDA24D7-7F6A-47B6-BE4F-635205FA4F10}"/>
              </a:ext>
            </a:extLst>
          </p:cNvPr>
          <p:cNvSpPr/>
          <p:nvPr/>
        </p:nvSpPr>
        <p:spPr>
          <a:xfrm>
            <a:off x="3489013" y="5067429"/>
            <a:ext cx="263580" cy="2652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991B85A5-F526-49D1-9823-F1CCF3D42ED8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3713993" y="4387443"/>
            <a:ext cx="681838" cy="71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14AB8AA-9951-497F-9EE9-B8755F40B6A0}"/>
              </a:ext>
            </a:extLst>
          </p:cNvPr>
          <p:cNvSpPr txBox="1"/>
          <p:nvPr/>
        </p:nvSpPr>
        <p:spPr>
          <a:xfrm>
            <a:off x="2281907" y="5054460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14A7B1CB-6B80-4A23-AB4B-0D8C2949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578" y="4585987"/>
            <a:ext cx="2404440" cy="2126457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1151B2C6-201D-4FD8-A37C-AA76143AC8FE}"/>
              </a:ext>
            </a:extLst>
          </p:cNvPr>
          <p:cNvSpPr/>
          <p:nvPr/>
        </p:nvSpPr>
        <p:spPr>
          <a:xfrm>
            <a:off x="3478187" y="4230470"/>
            <a:ext cx="263580" cy="2652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241237C-01FB-4284-B8D2-A937FFB6BFA9}"/>
              </a:ext>
            </a:extLst>
          </p:cNvPr>
          <p:cNvCxnSpPr>
            <a:cxnSpLocks/>
          </p:cNvCxnSpPr>
          <p:nvPr/>
        </p:nvCxnSpPr>
        <p:spPr>
          <a:xfrm flipV="1">
            <a:off x="3752593" y="3659531"/>
            <a:ext cx="648301" cy="5984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E5FBA31-2DBA-49DD-9926-7CE783E125C3}"/>
              </a:ext>
            </a:extLst>
          </p:cNvPr>
          <p:cNvSpPr txBox="1"/>
          <p:nvPr/>
        </p:nvSpPr>
        <p:spPr>
          <a:xfrm>
            <a:off x="4247425" y="3444802"/>
            <a:ext cx="168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보여준다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A92A029-4947-4BB5-B011-DAD7402D5EF9}"/>
              </a:ext>
            </a:extLst>
          </p:cNvPr>
          <p:cNvSpPr txBox="1"/>
          <p:nvPr/>
        </p:nvSpPr>
        <p:spPr>
          <a:xfrm>
            <a:off x="4243948" y="3959100"/>
            <a:ext cx="24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누를 경우 달력을 이용해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원하는 날짜를 입력함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기본값은 입력날짜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D5805FD-FEF1-4F86-9787-7F1CF87CE109}"/>
              </a:ext>
            </a:extLst>
          </p:cNvPr>
          <p:cNvSpPr txBox="1"/>
          <p:nvPr/>
        </p:nvSpPr>
        <p:spPr>
          <a:xfrm>
            <a:off x="1674826" y="3025908"/>
            <a:ext cx="234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등록한 카테고리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카테고리를 보여준다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62CD72C-046D-464D-80F5-006E7461C425}"/>
              </a:ext>
            </a:extLst>
          </p:cNvPr>
          <p:cNvSpPr txBox="1"/>
          <p:nvPr/>
        </p:nvSpPr>
        <p:spPr>
          <a:xfrm>
            <a:off x="3936299" y="2685234"/>
            <a:ext cx="168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테이블에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항목을 등록한다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55BF3B7-C936-4BC4-804B-0906962A3251}"/>
              </a:ext>
            </a:extLst>
          </p:cNvPr>
          <p:cNvSpPr txBox="1"/>
          <p:nvPr/>
        </p:nvSpPr>
        <p:spPr>
          <a:xfrm>
            <a:off x="370323" y="6193926"/>
            <a:ext cx="360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금액 정보에 맞추어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항목명과 금액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날짜를 지출 기록 테이블에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또한 버튼에 따라 수정 및 삭제를 하여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678053F-F538-4499-883D-B23D803936D6}"/>
              </a:ext>
            </a:extLst>
          </p:cNvPr>
          <p:cNvCxnSpPr>
            <a:cxnSpLocks/>
          </p:cNvCxnSpPr>
          <p:nvPr/>
        </p:nvCxnSpPr>
        <p:spPr>
          <a:xfrm flipH="1">
            <a:off x="2171910" y="5726624"/>
            <a:ext cx="1171610" cy="4673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04152374-7FDA-4F36-B4DC-525C2727B098}"/>
              </a:ext>
            </a:extLst>
          </p:cNvPr>
          <p:cNvSpPr/>
          <p:nvPr/>
        </p:nvSpPr>
        <p:spPr>
          <a:xfrm>
            <a:off x="2413811" y="5352022"/>
            <a:ext cx="1801727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CAB0ADA5-8D09-40A0-B30E-AE4B0933F79E}"/>
              </a:ext>
            </a:extLst>
          </p:cNvPr>
          <p:cNvCxnSpPr>
            <a:cxnSpLocks/>
            <a:stCxn id="78" idx="7"/>
          </p:cNvCxnSpPr>
          <p:nvPr/>
        </p:nvCxnSpPr>
        <p:spPr>
          <a:xfrm flipV="1">
            <a:off x="4073062" y="1294181"/>
            <a:ext cx="170886" cy="5235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F02B6D81-65B0-4482-92B1-CD79B101AC3B}"/>
              </a:ext>
            </a:extLst>
          </p:cNvPr>
          <p:cNvSpPr/>
          <p:nvPr/>
        </p:nvSpPr>
        <p:spPr>
          <a:xfrm>
            <a:off x="3077063" y="1761199"/>
            <a:ext cx="1166885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12EDFA36-2E4A-4F1F-93C0-1DCEC3729A2D}"/>
              </a:ext>
            </a:extLst>
          </p:cNvPr>
          <p:cNvSpPr txBox="1"/>
          <p:nvPr/>
        </p:nvSpPr>
        <p:spPr>
          <a:xfrm>
            <a:off x="3892403" y="862363"/>
            <a:ext cx="22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 기능에 맞추어 등록한 카테고리를 수정 및 삭제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C527EE39-F514-40AF-95E4-15F6D2D108D9}"/>
              </a:ext>
            </a:extLst>
          </p:cNvPr>
          <p:cNvCxnSpPr>
            <a:cxnSpLocks/>
            <a:stCxn id="89" idx="7"/>
            <a:endCxn id="63" idx="0"/>
          </p:cNvCxnSpPr>
          <p:nvPr/>
        </p:nvCxnSpPr>
        <p:spPr>
          <a:xfrm>
            <a:off x="4154073" y="2286257"/>
            <a:ext cx="622679" cy="3989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035F0F85-E280-4BF9-A8AB-70642FECA86E}"/>
              </a:ext>
            </a:extLst>
          </p:cNvPr>
          <p:cNvSpPr/>
          <p:nvPr/>
        </p:nvSpPr>
        <p:spPr>
          <a:xfrm>
            <a:off x="3609977" y="2229775"/>
            <a:ext cx="637448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0AB65DFC-62BB-4C34-95C4-128C4FB0FD78}"/>
              </a:ext>
            </a:extLst>
          </p:cNvPr>
          <p:cNvSpPr txBox="1"/>
          <p:nvPr/>
        </p:nvSpPr>
        <p:spPr>
          <a:xfrm>
            <a:off x="6657018" y="3054795"/>
            <a:ext cx="31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지출 데이터를 반영하여 실시간으로 기록을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AC89EEB6-E9E4-41CF-93F3-3DAB90993192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80BAC43F-5CBB-451C-943B-A52C8BDDD41D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2117636" y="664074"/>
            <a:ext cx="557346" cy="83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3B799432-6A76-42F3-8DA2-A77FC1086C79}"/>
              </a:ext>
            </a:extLst>
          </p:cNvPr>
          <p:cNvSpPr txBox="1"/>
          <p:nvPr/>
        </p:nvSpPr>
        <p:spPr>
          <a:xfrm>
            <a:off x="46147" y="430600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F5E12AD4-74E2-4F3F-83B9-43588F439783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지출</a:t>
            </a:r>
            <a:r>
              <a:rPr lang="en-US" altLang="ko-KR" sz="3200" dirty="0"/>
              <a:t>page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71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xmlns="" id="{8905164D-4C1F-4164-A325-1BA1A866E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17717"/>
              </p:ext>
            </p:extLst>
          </p:nvPr>
        </p:nvGraphicFramePr>
        <p:xfrm>
          <a:off x="4297500" y="1792658"/>
          <a:ext cx="6373776" cy="394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296">
                  <a:extLst>
                    <a:ext uri="{9D8B030D-6E8A-4147-A177-3AD203B41FA5}">
                      <a16:colId xmlns:a16="http://schemas.microsoft.com/office/drawing/2014/main" xmlns="" val="4103126081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xmlns="" val="824393249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xmlns="" val="1247782425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xmlns="" val="900163626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xmlns="" val="3333456134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xmlns="" val="4256578663"/>
                    </a:ext>
                  </a:extLst>
                </a:gridCol>
              </a:tblGrid>
              <a:tr h="3975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수입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지출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8235514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수입항목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수입금액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수입누적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지출항목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지출금액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지출누적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0599310"/>
                  </a:ext>
                </a:extLst>
              </a:tr>
              <a:tr h="52888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75755890"/>
                  </a:ext>
                </a:extLst>
              </a:tr>
              <a:tr h="5216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094546"/>
                  </a:ext>
                </a:extLst>
              </a:tr>
              <a:tr h="52888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1220630"/>
                  </a:ext>
                </a:extLst>
              </a:tr>
              <a:tr h="52888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86972896"/>
                  </a:ext>
                </a:extLst>
              </a:tr>
              <a:tr h="52888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  <a:r>
                        <a:rPr lang="en-US" altLang="ko-KR" dirty="0"/>
                        <a:t>: 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  <a:r>
                        <a:rPr lang="en-US" altLang="ko-KR" dirty="0"/>
                        <a:t>: 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43173"/>
                  </a:ext>
                </a:extLst>
              </a:tr>
              <a:tr h="52888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총액</a:t>
                      </a:r>
                      <a:r>
                        <a:rPr lang="en-US" altLang="ko-KR" dirty="0"/>
                        <a:t>:00,000\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741378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08F6366-12C8-4632-B7F9-A69C5F72495B}"/>
              </a:ext>
            </a:extLst>
          </p:cNvPr>
          <p:cNvSpPr/>
          <p:nvPr/>
        </p:nvSpPr>
        <p:spPr>
          <a:xfrm>
            <a:off x="1526583" y="3771988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지출 금액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5E23830-C0B4-45D2-A57E-06B70E3E8952}"/>
              </a:ext>
            </a:extLst>
          </p:cNvPr>
          <p:cNvSpPr/>
          <p:nvPr/>
        </p:nvSpPr>
        <p:spPr>
          <a:xfrm>
            <a:off x="1526583" y="4063682"/>
            <a:ext cx="2688956" cy="166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CC3CCF5-BF66-4773-8823-D263DA3D67D1}"/>
              </a:ext>
            </a:extLst>
          </p:cNvPr>
          <p:cNvSpPr txBox="1"/>
          <p:nvPr/>
        </p:nvSpPr>
        <p:spPr>
          <a:xfrm>
            <a:off x="1620514" y="422238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ACE6549-6AD6-4B7C-B9BC-D0AD06FFE88B}"/>
              </a:ext>
            </a:extLst>
          </p:cNvPr>
          <p:cNvGrpSpPr/>
          <p:nvPr/>
        </p:nvGrpSpPr>
        <p:grpSpPr>
          <a:xfrm>
            <a:off x="2289303" y="4218335"/>
            <a:ext cx="1451296" cy="281045"/>
            <a:chOff x="2188635" y="4218335"/>
            <a:chExt cx="1451296" cy="2810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2FD88B21-CBF0-4770-8F40-84EEFE282D60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xmlns="" id="{99D8C347-88DA-40D3-A052-595232CDA0D5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5B0ED38D-0114-41B7-864B-4948A3A3B2A6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F2AAF99-6C8F-49F0-9B3C-A4F1240106E0}"/>
              </a:ext>
            </a:extLst>
          </p:cNvPr>
          <p:cNvSpPr txBox="1"/>
          <p:nvPr/>
        </p:nvSpPr>
        <p:spPr>
          <a:xfrm>
            <a:off x="1618184" y="4633174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4F2E05F-50F0-4B19-89CF-312B3E29EFF3}"/>
              </a:ext>
            </a:extLst>
          </p:cNvPr>
          <p:cNvSpPr/>
          <p:nvPr/>
        </p:nvSpPr>
        <p:spPr>
          <a:xfrm>
            <a:off x="2289303" y="4633173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B4663D3-10C4-4DDC-B2F4-87B1F636C2AC}"/>
              </a:ext>
            </a:extLst>
          </p:cNvPr>
          <p:cNvSpPr txBox="1"/>
          <p:nvPr/>
        </p:nvSpPr>
        <p:spPr>
          <a:xfrm>
            <a:off x="1620514" y="506553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3D1B04A-43F3-4C31-BB10-B5144ADC989A}"/>
              </a:ext>
            </a:extLst>
          </p:cNvPr>
          <p:cNvGrpSpPr/>
          <p:nvPr/>
        </p:nvGrpSpPr>
        <p:grpSpPr>
          <a:xfrm>
            <a:off x="2289303" y="5061492"/>
            <a:ext cx="1451296" cy="281045"/>
            <a:chOff x="2188635" y="4218335"/>
            <a:chExt cx="1451296" cy="2810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A5C6DEA-858A-4A4B-8AE3-0E608D1914FB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513BAD66-8F73-40EF-B5F3-3ED313CFCB0E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39E04B9D-9347-4F02-9E81-2B9589A2259E}"/>
              </a:ext>
            </a:extLst>
          </p:cNvPr>
          <p:cNvGrpSpPr/>
          <p:nvPr/>
        </p:nvGrpSpPr>
        <p:grpSpPr>
          <a:xfrm>
            <a:off x="2532157" y="5384973"/>
            <a:ext cx="1626703" cy="292364"/>
            <a:chOff x="2532157" y="5368195"/>
            <a:chExt cx="1626703" cy="29236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xmlns="" id="{4701BBC3-CAD0-426F-9254-033D765E8C3F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020838CF-5BE3-4E38-8703-D049A9F359BB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xmlns="" id="{196D1E45-FCFA-442B-B146-C1A60043D4E4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0BDA24D7-7F6A-47B6-BE4F-635205FA4F10}"/>
              </a:ext>
            </a:extLst>
          </p:cNvPr>
          <p:cNvSpPr/>
          <p:nvPr/>
        </p:nvSpPr>
        <p:spPr>
          <a:xfrm>
            <a:off x="3489013" y="5067429"/>
            <a:ext cx="263580" cy="2652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991B85A5-F526-49D1-9823-F1CCF3D42ED8}"/>
              </a:ext>
            </a:extLst>
          </p:cNvPr>
          <p:cNvCxnSpPr>
            <a:cxnSpLocks/>
            <a:stCxn id="45" idx="7"/>
          </p:cNvCxnSpPr>
          <p:nvPr/>
        </p:nvCxnSpPr>
        <p:spPr>
          <a:xfrm>
            <a:off x="3713993" y="5106267"/>
            <a:ext cx="609736" cy="11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14AB8AA-9951-497F-9EE9-B8755F40B6A0}"/>
              </a:ext>
            </a:extLst>
          </p:cNvPr>
          <p:cNvSpPr txBox="1"/>
          <p:nvPr/>
        </p:nvSpPr>
        <p:spPr>
          <a:xfrm>
            <a:off x="2281907" y="5054460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14A7B1CB-6B80-4A23-AB4B-0D8C2949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05" y="4565502"/>
            <a:ext cx="1872071" cy="1655377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1151B2C6-201D-4FD8-A37C-AA76143AC8FE}"/>
              </a:ext>
            </a:extLst>
          </p:cNvPr>
          <p:cNvSpPr/>
          <p:nvPr/>
        </p:nvSpPr>
        <p:spPr>
          <a:xfrm>
            <a:off x="3478187" y="4230470"/>
            <a:ext cx="263580" cy="2652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E5FBA31-2DBA-49DD-9926-7CE783E125C3}"/>
              </a:ext>
            </a:extLst>
          </p:cNvPr>
          <p:cNvSpPr txBox="1"/>
          <p:nvPr/>
        </p:nvSpPr>
        <p:spPr>
          <a:xfrm>
            <a:off x="4323729" y="4101519"/>
            <a:ext cx="168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보여준다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A92A029-4947-4BB5-B011-DAD7402D5EF9}"/>
              </a:ext>
            </a:extLst>
          </p:cNvPr>
          <p:cNvSpPr txBox="1"/>
          <p:nvPr/>
        </p:nvSpPr>
        <p:spPr>
          <a:xfrm>
            <a:off x="4998682" y="5737700"/>
            <a:ext cx="24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누를 경우 달력을 이용해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원하는 날짜를 입력함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기본값은 입력날짜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55BF3B7-C936-4BC4-804B-0906962A3251}"/>
              </a:ext>
            </a:extLst>
          </p:cNvPr>
          <p:cNvSpPr txBox="1"/>
          <p:nvPr/>
        </p:nvSpPr>
        <p:spPr>
          <a:xfrm>
            <a:off x="370323" y="6193926"/>
            <a:ext cx="360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금액 정보에 맞추어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항목명과 금액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날짜를 지출 기록 테이블에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또한 버튼에 따라 수정 및 삭제를 하여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678053F-F538-4499-883D-B23D803936D6}"/>
              </a:ext>
            </a:extLst>
          </p:cNvPr>
          <p:cNvCxnSpPr>
            <a:cxnSpLocks/>
          </p:cNvCxnSpPr>
          <p:nvPr/>
        </p:nvCxnSpPr>
        <p:spPr>
          <a:xfrm flipH="1">
            <a:off x="2171910" y="5726624"/>
            <a:ext cx="1171610" cy="4673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04152374-7FDA-4F36-B4DC-525C2727B098}"/>
              </a:ext>
            </a:extLst>
          </p:cNvPr>
          <p:cNvSpPr/>
          <p:nvPr/>
        </p:nvSpPr>
        <p:spPr>
          <a:xfrm>
            <a:off x="2413811" y="5352022"/>
            <a:ext cx="1801727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0AB65DFC-62BB-4C34-95C4-128C4FB0FD78}"/>
              </a:ext>
            </a:extLst>
          </p:cNvPr>
          <p:cNvSpPr txBox="1"/>
          <p:nvPr/>
        </p:nvSpPr>
        <p:spPr>
          <a:xfrm>
            <a:off x="7404143" y="3147149"/>
            <a:ext cx="31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예산 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데이터를 반영하여 실시간으로 기록을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AC89EEB6-E9E4-41CF-93F3-3DAB90993192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F5E12AD4-74E2-4F3F-83B9-43588F439783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예산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508A29ED-8771-40A3-9F10-A9ADE6FBE23D}"/>
              </a:ext>
            </a:extLst>
          </p:cNvPr>
          <p:cNvSpPr/>
          <p:nvPr/>
        </p:nvSpPr>
        <p:spPr>
          <a:xfrm>
            <a:off x="3752593" y="1300876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741B7D8-1BEB-4127-848E-7B13C1851790}"/>
              </a:ext>
            </a:extLst>
          </p:cNvPr>
          <p:cNvSpPr txBox="1"/>
          <p:nvPr/>
        </p:nvSpPr>
        <p:spPr>
          <a:xfrm>
            <a:off x="4191577" y="924605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DB1FD15E-9404-4F8A-A022-4F173DF36574}"/>
              </a:ext>
            </a:extLst>
          </p:cNvPr>
          <p:cNvCxnSpPr>
            <a:cxnSpLocks/>
            <a:stCxn id="58" idx="7"/>
          </p:cNvCxnSpPr>
          <p:nvPr/>
        </p:nvCxnSpPr>
        <p:spPr>
          <a:xfrm flipV="1">
            <a:off x="4418515" y="1140541"/>
            <a:ext cx="228986" cy="22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831B11EF-6F6C-492B-9828-7B1EC9003639}"/>
              </a:ext>
            </a:extLst>
          </p:cNvPr>
          <p:cNvSpPr/>
          <p:nvPr/>
        </p:nvSpPr>
        <p:spPr>
          <a:xfrm>
            <a:off x="1526101" y="1809964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수입 금액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108A7F0A-2EB4-4D2F-8DBA-DDEFFF52FFE3}"/>
              </a:ext>
            </a:extLst>
          </p:cNvPr>
          <p:cNvSpPr/>
          <p:nvPr/>
        </p:nvSpPr>
        <p:spPr>
          <a:xfrm>
            <a:off x="1526101" y="2101658"/>
            <a:ext cx="2688956" cy="166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DB060DB-7006-4B7A-9911-94BB932D404E}"/>
              </a:ext>
            </a:extLst>
          </p:cNvPr>
          <p:cNvSpPr txBox="1"/>
          <p:nvPr/>
        </p:nvSpPr>
        <p:spPr>
          <a:xfrm>
            <a:off x="1620032" y="2260357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246403CB-F9BC-4D39-AA05-E46FBCC167EB}"/>
              </a:ext>
            </a:extLst>
          </p:cNvPr>
          <p:cNvGrpSpPr/>
          <p:nvPr/>
        </p:nvGrpSpPr>
        <p:grpSpPr>
          <a:xfrm>
            <a:off x="2288821" y="2256311"/>
            <a:ext cx="1451296" cy="281045"/>
            <a:chOff x="2188635" y="4218335"/>
            <a:chExt cx="1451296" cy="28104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7C13EA31-975E-479A-B1E0-71A3D614FCEA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xmlns="" id="{2084A3D7-4C66-4825-A75C-EF1B12428BF3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FDC9FE02-597D-402A-8ADF-6C96B3065035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7E4AE9F-E2AB-4BB0-B64B-2C16517E855E}"/>
              </a:ext>
            </a:extLst>
          </p:cNvPr>
          <p:cNvSpPr txBox="1"/>
          <p:nvPr/>
        </p:nvSpPr>
        <p:spPr>
          <a:xfrm>
            <a:off x="1617702" y="267115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821EBB18-F09A-41ED-B7B4-0FEEF6884943}"/>
              </a:ext>
            </a:extLst>
          </p:cNvPr>
          <p:cNvSpPr/>
          <p:nvPr/>
        </p:nvSpPr>
        <p:spPr>
          <a:xfrm>
            <a:off x="2288821" y="2671149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65DF922-2B27-4078-BA55-E7E7F7C3DD5B}"/>
              </a:ext>
            </a:extLst>
          </p:cNvPr>
          <p:cNvSpPr txBox="1"/>
          <p:nvPr/>
        </p:nvSpPr>
        <p:spPr>
          <a:xfrm>
            <a:off x="1620032" y="3103514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0E705C20-C592-48C8-9ECF-F1EF4F379441}"/>
              </a:ext>
            </a:extLst>
          </p:cNvPr>
          <p:cNvGrpSpPr/>
          <p:nvPr/>
        </p:nvGrpSpPr>
        <p:grpSpPr>
          <a:xfrm>
            <a:off x="2288821" y="3099468"/>
            <a:ext cx="1451296" cy="281045"/>
            <a:chOff x="2188635" y="4218335"/>
            <a:chExt cx="1451296" cy="28104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5151F5BF-5FF4-4264-8467-05CF5B1EFF29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F4E771F6-31EB-4681-8499-2AB046821DBA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E28CAD0D-EC13-412C-93E4-CE7AFDE941DA}"/>
              </a:ext>
            </a:extLst>
          </p:cNvPr>
          <p:cNvGrpSpPr/>
          <p:nvPr/>
        </p:nvGrpSpPr>
        <p:grpSpPr>
          <a:xfrm>
            <a:off x="2531675" y="3422949"/>
            <a:ext cx="1626703" cy="292364"/>
            <a:chOff x="2532157" y="5368195"/>
            <a:chExt cx="1626703" cy="292364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xmlns="" id="{1A0CFD6C-8D2B-4D82-BEEC-9D91AD624438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8A3E7527-32EF-4BFA-ADE9-189308827749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xmlns="" id="{605E18C5-8997-42DC-A21C-77245CABD380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99D032D-2C99-4041-BC44-8A7C4209C69C}"/>
              </a:ext>
            </a:extLst>
          </p:cNvPr>
          <p:cNvSpPr txBox="1"/>
          <p:nvPr/>
        </p:nvSpPr>
        <p:spPr>
          <a:xfrm>
            <a:off x="2281425" y="3092436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89648B1E-226D-4E78-899E-8A1D45C8A2E6}"/>
              </a:ext>
            </a:extLst>
          </p:cNvPr>
          <p:cNvSpPr/>
          <p:nvPr/>
        </p:nvSpPr>
        <p:spPr>
          <a:xfrm>
            <a:off x="3064588" y="1816772"/>
            <a:ext cx="1150469" cy="283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/>
              <a:t>예산 수입 카테고리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xmlns="" id="{6D29CBE4-41E3-4FED-8D24-A8157C6A30A0}"/>
              </a:ext>
            </a:extLst>
          </p:cNvPr>
          <p:cNvSpPr/>
          <p:nvPr/>
        </p:nvSpPr>
        <p:spPr>
          <a:xfrm>
            <a:off x="3071018" y="3780377"/>
            <a:ext cx="1150469" cy="275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0" dirty="0"/>
              <a:t>예산 지출 카테고리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241237C-01FB-4284-B8D2-A937FFB6BFA9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3741767" y="4225351"/>
            <a:ext cx="653416" cy="137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14D4B80C-5ACD-4B78-A5CA-F65FE2F52566}"/>
              </a:ext>
            </a:extLst>
          </p:cNvPr>
          <p:cNvSpPr/>
          <p:nvPr/>
        </p:nvSpPr>
        <p:spPr>
          <a:xfrm>
            <a:off x="2980733" y="1700180"/>
            <a:ext cx="1286904" cy="4454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93605F58-258E-48DC-9979-2DB9D450ECD7}"/>
              </a:ext>
            </a:extLst>
          </p:cNvPr>
          <p:cNvCxnSpPr>
            <a:cxnSpLocks/>
          </p:cNvCxnSpPr>
          <p:nvPr/>
        </p:nvCxnSpPr>
        <p:spPr>
          <a:xfrm>
            <a:off x="3752594" y="2133696"/>
            <a:ext cx="607676" cy="75330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CAD51C25-1BB5-403D-99AE-8E66AE23B3A7}"/>
              </a:ext>
            </a:extLst>
          </p:cNvPr>
          <p:cNvGrpSpPr/>
          <p:nvPr/>
        </p:nvGrpSpPr>
        <p:grpSpPr>
          <a:xfrm>
            <a:off x="4370801" y="2774928"/>
            <a:ext cx="2688956" cy="2976576"/>
            <a:chOff x="8127052" y="3722032"/>
            <a:chExt cx="2688956" cy="297657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4D7A14D2-4A90-4808-93DF-B6D9F54EF63A}"/>
                </a:ext>
              </a:extLst>
            </p:cNvPr>
            <p:cNvSpPr/>
            <p:nvPr/>
          </p:nvSpPr>
          <p:spPr>
            <a:xfrm>
              <a:off x="8127052" y="3722032"/>
              <a:ext cx="2688956" cy="291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카테고리 설정 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9CCC0EEC-4904-43EA-A8D5-9E947D54EDE1}"/>
                </a:ext>
              </a:extLst>
            </p:cNvPr>
            <p:cNvSpPr/>
            <p:nvPr/>
          </p:nvSpPr>
          <p:spPr>
            <a:xfrm>
              <a:off x="8127052" y="4013725"/>
              <a:ext cx="2688956" cy="26848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35A249D1-355B-46B6-80F5-149BFCD7DE3F}"/>
                </a:ext>
              </a:extLst>
            </p:cNvPr>
            <p:cNvSpPr txBox="1"/>
            <p:nvPr/>
          </p:nvSpPr>
          <p:spPr>
            <a:xfrm>
              <a:off x="8174124" y="4424549"/>
              <a:ext cx="713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항목명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AAF67462-8C6A-4A41-95E5-387F6C026862}"/>
                </a:ext>
              </a:extLst>
            </p:cNvPr>
            <p:cNvSpPr/>
            <p:nvPr/>
          </p:nvSpPr>
          <p:spPr>
            <a:xfrm>
              <a:off x="8789994" y="4413940"/>
              <a:ext cx="1781491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6F6C9591-2BC4-4E21-A99F-E8C059277873}"/>
                </a:ext>
              </a:extLst>
            </p:cNvPr>
            <p:cNvSpPr/>
            <p:nvPr/>
          </p:nvSpPr>
          <p:spPr>
            <a:xfrm>
              <a:off x="8303897" y="5287953"/>
              <a:ext cx="2346963" cy="265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항목 </a:t>
              </a:r>
              <a:r>
                <a:rPr lang="en-US" altLang="ko-KR" sz="1100" dirty="0">
                  <a:solidFill>
                    <a:schemeClr val="tx1"/>
                  </a:solidFill>
                </a:rPr>
                <a:t>list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C84464F9-6AFA-4FFA-9675-547608C0AE04}"/>
                </a:ext>
              </a:extLst>
            </p:cNvPr>
            <p:cNvSpPr/>
            <p:nvPr/>
          </p:nvSpPr>
          <p:spPr>
            <a:xfrm>
              <a:off x="8303897" y="5553154"/>
              <a:ext cx="2346963" cy="10719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F9C8E110-09A5-406D-A30F-8399E26D0862}"/>
                </a:ext>
              </a:extLst>
            </p:cNvPr>
            <p:cNvSpPr txBox="1"/>
            <p:nvPr/>
          </p:nvSpPr>
          <p:spPr>
            <a:xfrm>
              <a:off x="8271718" y="5836375"/>
              <a:ext cx="2346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사용자가 등록한 카테고리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+</a:t>
              </a:r>
              <a:r>
                <a:rPr lang="ko-KR" altLang="en-US" sz="1200" dirty="0"/>
                <a:t>기본 카테고리를 보여준다</a:t>
              </a: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xmlns="" id="{A6D7C0D3-8122-431E-B585-3C0540D7D37E}"/>
                </a:ext>
              </a:extLst>
            </p:cNvPr>
            <p:cNvGrpSpPr/>
            <p:nvPr/>
          </p:nvGrpSpPr>
          <p:grpSpPr>
            <a:xfrm>
              <a:off x="9050196" y="4786990"/>
              <a:ext cx="1626703" cy="292364"/>
              <a:chOff x="2532157" y="5368195"/>
              <a:chExt cx="1626703" cy="292364"/>
            </a:xfrm>
          </p:grpSpPr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xmlns="" id="{D01863F1-6952-4AC0-8E2B-229AE68861BF}"/>
                  </a:ext>
                </a:extLst>
              </p:cNvPr>
              <p:cNvSpPr/>
              <p:nvPr/>
            </p:nvSpPr>
            <p:spPr>
              <a:xfrm>
                <a:off x="2532157" y="5368864"/>
                <a:ext cx="532913" cy="2916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등록</a:t>
                </a: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xmlns="" id="{01E71D83-B6E0-4B34-A102-15B64970B5D0}"/>
                  </a:ext>
                </a:extLst>
              </p:cNvPr>
              <p:cNvSpPr/>
              <p:nvPr/>
            </p:nvSpPr>
            <p:spPr>
              <a:xfrm>
                <a:off x="3077064" y="5368195"/>
                <a:ext cx="532913" cy="2916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수정</a:t>
                </a: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xmlns="" id="{04BAC478-64D1-4CCE-8FE9-37382412E26D}"/>
                  </a:ext>
                </a:extLst>
              </p:cNvPr>
              <p:cNvSpPr/>
              <p:nvPr/>
            </p:nvSpPr>
            <p:spPr>
              <a:xfrm>
                <a:off x="3625947" y="5368195"/>
                <a:ext cx="532913" cy="2916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삭제</a:t>
                </a:r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FB7B3F3B-9F35-4B2D-B214-50FA2EA4DB7F}"/>
              </a:ext>
            </a:extLst>
          </p:cNvPr>
          <p:cNvSpPr txBox="1"/>
          <p:nvPr/>
        </p:nvSpPr>
        <p:spPr>
          <a:xfrm>
            <a:off x="7112597" y="4226110"/>
            <a:ext cx="360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정보에 맞추어 카테고리 등록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xmlns="" id="{D313555D-97E5-49FF-8157-A2AB69EA3A2D}"/>
              </a:ext>
            </a:extLst>
          </p:cNvPr>
          <p:cNvCxnSpPr>
            <a:cxnSpLocks/>
          </p:cNvCxnSpPr>
          <p:nvPr/>
        </p:nvCxnSpPr>
        <p:spPr>
          <a:xfrm>
            <a:off x="6107872" y="4124421"/>
            <a:ext cx="1388236" cy="781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CB0D33BB-74C8-4752-B92A-2DD548799C6A}"/>
              </a:ext>
            </a:extLst>
          </p:cNvPr>
          <p:cNvSpPr/>
          <p:nvPr/>
        </p:nvSpPr>
        <p:spPr>
          <a:xfrm>
            <a:off x="5178163" y="3749819"/>
            <a:ext cx="1801727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18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371</Words>
  <Application>Microsoft Office PowerPoint</Application>
  <PresentationFormat>사용자 지정</PresentationFormat>
  <Paragraphs>121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Screen-Layout 설명서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성영은</dc:creator>
  <cp:lastModifiedBy>seoil</cp:lastModifiedBy>
  <cp:revision>16</cp:revision>
  <dcterms:created xsi:type="dcterms:W3CDTF">2019-09-27T11:17:30Z</dcterms:created>
  <dcterms:modified xsi:type="dcterms:W3CDTF">2019-10-01T01:12:36Z</dcterms:modified>
</cp:coreProperties>
</file>