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5" r:id="rId4"/>
    <p:sldId id="266" r:id="rId5"/>
    <p:sldId id="267" r:id="rId6"/>
    <p:sldId id="268" r:id="rId7"/>
    <p:sldId id="260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BAFFB-AC81-4598-98F6-EE056CAF7F0D}" v="2" dt="2019-10-06T10:54:55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0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ejiae0015@gmail.com" userId="b2439ae87e604dd7" providerId="LiveId" clId="{947BAFFB-AC81-4598-98F6-EE056CAF7F0D}"/>
    <pc:docChg chg="modSld">
      <pc:chgData name="jiaejiae0015@gmail.com" userId="b2439ae87e604dd7" providerId="LiveId" clId="{947BAFFB-AC81-4598-98F6-EE056CAF7F0D}" dt="2019-10-06T10:55:04.397" v="10" actId="208"/>
      <pc:docMkLst>
        <pc:docMk/>
      </pc:docMkLst>
      <pc:sldChg chg="modSp">
        <pc:chgData name="jiaejiae0015@gmail.com" userId="b2439ae87e604dd7" providerId="LiveId" clId="{947BAFFB-AC81-4598-98F6-EE056CAF7F0D}" dt="2019-10-06T10:54:38.669" v="7" actId="14100"/>
        <pc:sldMkLst>
          <pc:docMk/>
          <pc:sldMk cId="329167180" sldId="267"/>
        </pc:sldMkLst>
        <pc:picChg chg="mod">
          <ac:chgData name="jiaejiae0015@gmail.com" userId="b2439ae87e604dd7" providerId="LiveId" clId="{947BAFFB-AC81-4598-98F6-EE056CAF7F0D}" dt="2019-10-06T10:54:29.498" v="4" actId="14100"/>
          <ac:picMkLst>
            <pc:docMk/>
            <pc:sldMk cId="329167180" sldId="267"/>
            <ac:picMk id="2" creationId="{52EB9E6C-9004-4DAC-BA90-6BBB30C9AC89}"/>
          </ac:picMkLst>
        </pc:picChg>
        <pc:cxnChg chg="mod">
          <ac:chgData name="jiaejiae0015@gmail.com" userId="b2439ae87e604dd7" providerId="LiveId" clId="{947BAFFB-AC81-4598-98F6-EE056CAF7F0D}" dt="2019-10-06T10:54:38.669" v="7" actId="14100"/>
          <ac:cxnSpMkLst>
            <pc:docMk/>
            <pc:sldMk cId="329167180" sldId="267"/>
            <ac:cxnSpMk id="107" creationId="{93605F58-258E-48DC-9979-2DB9D450ECD7}"/>
          </ac:cxnSpMkLst>
        </pc:cxnChg>
      </pc:sldChg>
      <pc:sldChg chg="modSp">
        <pc:chgData name="jiaejiae0015@gmail.com" userId="b2439ae87e604dd7" providerId="LiveId" clId="{947BAFFB-AC81-4598-98F6-EE056CAF7F0D}" dt="2019-10-06T10:55:04.397" v="10" actId="208"/>
        <pc:sldMkLst>
          <pc:docMk/>
          <pc:sldMk cId="2822052322" sldId="268"/>
        </pc:sldMkLst>
        <pc:spChg chg="mod">
          <ac:chgData name="jiaejiae0015@gmail.com" userId="b2439ae87e604dd7" providerId="LiveId" clId="{947BAFFB-AC81-4598-98F6-EE056CAF7F0D}" dt="2019-10-06T10:54:57.388" v="9" actId="208"/>
          <ac:spMkLst>
            <pc:docMk/>
            <pc:sldMk cId="2822052322" sldId="268"/>
            <ac:spMk id="48" creationId="{9241DFB7-E9DD-4E6F-9B95-14D58BAA29A3}"/>
          </ac:spMkLst>
        </pc:spChg>
        <pc:cxnChg chg="mod">
          <ac:chgData name="jiaejiae0015@gmail.com" userId="b2439ae87e604dd7" providerId="LiveId" clId="{947BAFFB-AC81-4598-98F6-EE056CAF7F0D}" dt="2019-10-06T10:55:04.397" v="10" actId="208"/>
          <ac:cxnSpMkLst>
            <pc:docMk/>
            <pc:sldMk cId="2822052322" sldId="268"/>
            <ac:cxnSpMk id="58" creationId="{F3C81FC3-6325-4A96-87CA-681A6CB360FC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항목 통계</a:t>
            </a:r>
          </a:p>
        </c:rich>
      </c:tx>
      <c:layout>
        <c:manualLayout>
          <c:xMode val="edge"/>
          <c:yMode val="edge"/>
          <c:x val="0.38428063187481498"/>
          <c:y val="2.70858462894980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4893699105659186"/>
          <c:y val="0.12200582437190381"/>
          <c:w val="0.82112090629622192"/>
          <c:h val="0.83986198165669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4"/>
                <c:pt idx="1">
                  <c:v>건강</c:v>
                </c:pt>
                <c:pt idx="2">
                  <c:v>교통비</c:v>
                </c:pt>
                <c:pt idx="3">
                  <c:v>식비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45-4039-B4FC-0554A22A1F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4"/>
                <c:pt idx="1">
                  <c:v>건강</c:v>
                </c:pt>
                <c:pt idx="2">
                  <c:v>교통비</c:v>
                </c:pt>
                <c:pt idx="3">
                  <c:v>식비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45-4039-B4FC-0554A22A1F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Sheet1!$A$3:$A$6</c:f>
              <c:strCache>
                <c:ptCount val="4"/>
                <c:pt idx="1">
                  <c:v>건강</c:v>
                </c:pt>
                <c:pt idx="2">
                  <c:v>교통비</c:v>
                </c:pt>
                <c:pt idx="3">
                  <c:v>식비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45-4039-B4FC-0554A22A1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216512"/>
        <c:axId val="83279872"/>
      </c:barChart>
      <c:catAx>
        <c:axId val="33216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279872"/>
        <c:crosses val="autoZero"/>
        <c:auto val="1"/>
        <c:lblAlgn val="ctr"/>
        <c:lblOffset val="100"/>
        <c:noMultiLvlLbl val="0"/>
      </c:catAx>
      <c:valAx>
        <c:axId val="832798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21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요일 통계</a:t>
            </a:r>
            <a:endParaRPr lang="en-US" altLang="ko-KR" sz="1800" dirty="0"/>
          </a:p>
        </c:rich>
      </c:tx>
      <c:layout>
        <c:manualLayout>
          <c:xMode val="edge"/>
          <c:yMode val="edge"/>
          <c:x val="0.37848958267823679"/>
          <c:y val="4.559201178418259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1947749307360447E-2"/>
          <c:y val="0.22846192952954517"/>
          <c:w val="0.93610450138527912"/>
          <c:h val="0.523957260612064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월</c:v>
                </c:pt>
                <c:pt idx="1">
                  <c:v>화</c:v>
                </c:pt>
                <c:pt idx="2">
                  <c:v>수</c:v>
                </c:pt>
                <c:pt idx="3">
                  <c:v>목</c:v>
                </c:pt>
                <c:pt idx="4">
                  <c:v>금</c:v>
                </c:pt>
                <c:pt idx="5">
                  <c:v>토</c:v>
                </c:pt>
                <c:pt idx="6">
                  <c:v>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6</c:v>
                </c:pt>
                <c:pt idx="5">
                  <c:v>3</c:v>
                </c:pt>
                <c:pt idx="6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AF-4990-A8D3-4636347CE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215488"/>
        <c:axId val="97394688"/>
      </c:barChart>
      <c:catAx>
        <c:axId val="3321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7394688"/>
        <c:crosses val="autoZero"/>
        <c:auto val="1"/>
        <c:lblAlgn val="ctr"/>
        <c:lblOffset val="100"/>
        <c:noMultiLvlLbl val="0"/>
      </c:catAx>
      <c:valAx>
        <c:axId val="973946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321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월별 통계</a:t>
            </a:r>
          </a:p>
        </c:rich>
      </c:tx>
      <c:layout>
        <c:manualLayout>
          <c:xMode val="edge"/>
          <c:yMode val="edge"/>
          <c:x val="1.3763423355811377E-2"/>
          <c:y val="2.2459100563128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8.9465031298318742E-3"/>
          <c:w val="1"/>
          <c:h val="0.681170962092457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2018년 수입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9월</c:v>
                </c:pt>
                <c:pt idx="1">
                  <c:v>10월</c:v>
                </c:pt>
                <c:pt idx="2">
                  <c:v>11월</c:v>
                </c:pt>
                <c:pt idx="3">
                  <c:v>12월</c:v>
                </c:pt>
                <c:pt idx="4">
                  <c:v>1월</c:v>
                </c:pt>
                <c:pt idx="5">
                  <c:v>2월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4</c:v>
                </c:pt>
                <c:pt idx="3">
                  <c:v>4.5</c:v>
                </c:pt>
                <c:pt idx="4">
                  <c:v>4.8</c:v>
                </c:pt>
                <c:pt idx="5">
                  <c:v>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94-4A6F-AE44-FD7002A343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2019년 수입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9월</c:v>
                </c:pt>
                <c:pt idx="1">
                  <c:v>10월</c:v>
                </c:pt>
                <c:pt idx="2">
                  <c:v>11월</c:v>
                </c:pt>
                <c:pt idx="3">
                  <c:v>12월</c:v>
                </c:pt>
                <c:pt idx="4">
                  <c:v>1월</c:v>
                </c:pt>
                <c:pt idx="5">
                  <c:v>2월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</c:v>
                </c:pt>
                <c:pt idx="1">
                  <c:v>3.8</c:v>
                </c:pt>
                <c:pt idx="2">
                  <c:v>3.5</c:v>
                </c:pt>
                <c:pt idx="3">
                  <c:v>4</c:v>
                </c:pt>
                <c:pt idx="4">
                  <c:v>4.5</c:v>
                </c:pt>
                <c:pt idx="5">
                  <c:v>4.9000000000000004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94-4A6F-AE44-FD7002A343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2018년 지출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9월</c:v>
                </c:pt>
                <c:pt idx="1">
                  <c:v>10월</c:v>
                </c:pt>
                <c:pt idx="2">
                  <c:v>11월</c:v>
                </c:pt>
                <c:pt idx="3">
                  <c:v>12월</c:v>
                </c:pt>
                <c:pt idx="4">
                  <c:v>1월</c:v>
                </c:pt>
                <c:pt idx="5">
                  <c:v>2월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2.5</c:v>
                </c:pt>
                <c:pt idx="1">
                  <c:v>3.4</c:v>
                </c:pt>
                <c:pt idx="2">
                  <c:v>2.8</c:v>
                </c:pt>
                <c:pt idx="3">
                  <c:v>1.8</c:v>
                </c:pt>
                <c:pt idx="4">
                  <c:v>3.5</c:v>
                </c:pt>
                <c:pt idx="5">
                  <c:v>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94-4A6F-AE44-FD7002A343F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2019년 지출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9월</c:v>
                </c:pt>
                <c:pt idx="1">
                  <c:v>10월</c:v>
                </c:pt>
                <c:pt idx="2">
                  <c:v>11월</c:v>
                </c:pt>
                <c:pt idx="3">
                  <c:v>12월</c:v>
                </c:pt>
                <c:pt idx="4">
                  <c:v>1월</c:v>
                </c:pt>
                <c:pt idx="5">
                  <c:v>2월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1.4</c:v>
                </c:pt>
                <c:pt idx="1">
                  <c:v>1.8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C94-4A6F-AE44-FD7002A34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758528"/>
        <c:axId val="83284480"/>
      </c:lineChart>
      <c:catAx>
        <c:axId val="4475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284480"/>
        <c:crosses val="autoZero"/>
        <c:auto val="1"/>
        <c:lblAlgn val="ctr"/>
        <c:lblOffset val="100"/>
        <c:noMultiLvlLbl val="0"/>
      </c:catAx>
      <c:valAx>
        <c:axId val="832844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758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399398869108717"/>
          <c:y val="4.077417285962141E-3"/>
          <c:w val="0.63366608908068178"/>
          <c:h val="0.269744997839564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30933A4-D2B5-4EA5-81F6-F5359303DA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218CB9-79C3-42C3-91C0-23A8BD2EA5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AA6E11-F41F-4A26-977A-1192E678E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0BA71-E3CF-4E92-B71E-4AC2C4DB7E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655E7-C8F9-4A10-95C8-ABDC0CAB5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637857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7C52-75E1-4100-B47D-A20DBE5D7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73451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예산을 알고리즘으로</a:t>
            </a: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9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</a:t>
            </a:r>
            <a:r>
              <a:rPr lang="ko-KR" altLang="en-US" baseline="0" dirty="0"/>
              <a:t>서 </a:t>
            </a:r>
            <a:r>
              <a:rPr lang="ko-KR" altLang="en-US" baseline="0" dirty="0" err="1"/>
              <a:t>판넬을</a:t>
            </a:r>
            <a:r>
              <a:rPr lang="ko-KR" altLang="en-US" baseline="0" dirty="0"/>
              <a:t> 내리고 기간검색 또는 검색을 해서 총 수입</a:t>
            </a:r>
            <a:r>
              <a:rPr lang="en-US" altLang="ko-KR" baseline="0" dirty="0"/>
              <a:t>, </a:t>
            </a:r>
            <a:r>
              <a:rPr lang="ko-KR" altLang="en-US" baseline="0" dirty="0"/>
              <a:t>총 지출 </a:t>
            </a:r>
            <a:r>
              <a:rPr lang="en-US" altLang="ko-KR" baseline="0" dirty="0"/>
              <a:t>,</a:t>
            </a:r>
            <a:r>
              <a:rPr lang="ko-KR" altLang="en-US" baseline="0" dirty="0"/>
              <a:t>남은 금액을 보일 수 있도록 함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기본 항목 코드</a:t>
            </a:r>
            <a:r>
              <a:rPr lang="en-US" altLang="ko-KR" baseline="0" dirty="0"/>
              <a:t>**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18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항목 명을 누르게 되면</a:t>
            </a:r>
            <a:r>
              <a:rPr lang="en-US" altLang="ko-KR" dirty="0"/>
              <a:t>, </a:t>
            </a:r>
            <a:r>
              <a:rPr lang="ko-KR" altLang="en-US" dirty="0"/>
              <a:t>수정 삭제는 디폴트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누르면</a:t>
            </a:r>
            <a:r>
              <a:rPr lang="en-US" altLang="ko-KR" dirty="0"/>
              <a:t>, </a:t>
            </a:r>
            <a:r>
              <a:rPr lang="ko-KR" altLang="en-US" dirty="0"/>
              <a:t>등록을 디폴트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자동 등록 버튼을 만들어 줄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0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항목 검색만 하는 것은 의미가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기간 검색 </a:t>
            </a:r>
            <a:r>
              <a:rPr lang="en-US" altLang="ko-KR" dirty="0"/>
              <a:t>/ </a:t>
            </a:r>
            <a:r>
              <a:rPr lang="ko-KR" altLang="en-US" dirty="0"/>
              <a:t>기간검색</a:t>
            </a:r>
            <a:r>
              <a:rPr lang="en-US" altLang="ko-KR" dirty="0"/>
              <a:t>+</a:t>
            </a:r>
            <a:r>
              <a:rPr lang="ko-KR" altLang="en-US" dirty="0"/>
              <a:t>항목 검색</a:t>
            </a:r>
            <a:r>
              <a:rPr lang="ko-KR" altLang="en-US" baseline="0" dirty="0"/>
              <a:t>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하지 않을 경우에는 전체기록을 보여준다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73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항목 통계를 원형으로 바꿔서</a:t>
            </a:r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9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플러스 마이너스를 넣어줄 것 </a:t>
            </a:r>
            <a:r>
              <a:rPr lang="en-US" altLang="ko-KR" dirty="0"/>
              <a:t>, </a:t>
            </a:r>
            <a:r>
              <a:rPr lang="ko-KR" altLang="en-US" dirty="0" err="1"/>
              <a:t>실지출</a:t>
            </a:r>
            <a:r>
              <a:rPr lang="ko-KR" altLang="en-US" dirty="0"/>
              <a:t> 다음에 만약 </a:t>
            </a:r>
            <a:r>
              <a:rPr lang="en-US" altLang="ko-KR" dirty="0"/>
              <a:t>+</a:t>
            </a:r>
            <a:r>
              <a:rPr lang="ko-KR" altLang="en-US" dirty="0"/>
              <a:t>금액이 얼마인지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여기에서도</a:t>
            </a:r>
            <a:r>
              <a:rPr lang="en-US" altLang="ko-KR" dirty="0"/>
              <a:t>, </a:t>
            </a:r>
            <a:r>
              <a:rPr lang="ko-KR" altLang="en-US" dirty="0" err="1"/>
              <a:t>대분류가</a:t>
            </a:r>
            <a:r>
              <a:rPr lang="ko-KR" altLang="en-US" dirty="0"/>
              <a:t> </a:t>
            </a:r>
            <a:r>
              <a:rPr lang="ko-KR" altLang="en-US" dirty="0" err="1"/>
              <a:t>없으니넣어</a:t>
            </a:r>
            <a:r>
              <a:rPr lang="ko-KR" altLang="en-US" dirty="0"/>
              <a:t> 줄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7C52-75E1-4100-B47D-A20DBE5D719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머리글 개체 틀 4">
            <a:extLst>
              <a:ext uri="{FF2B5EF4-FFF2-40B4-BE49-F238E27FC236}">
                <a16:creationId xmlns:a16="http://schemas.microsoft.com/office/drawing/2014/main" id="{72BA061D-3530-44B7-8618-FA7D8FDC8B3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ko-KR" altLang="en-US"/>
              <a:t>용돈조</a:t>
            </a:r>
            <a:r>
              <a:rPr lang="en-US" altLang="ko-KR"/>
              <a:t>_201803987 </a:t>
            </a:r>
            <a:r>
              <a:rPr lang="ko-KR" altLang="en-US"/>
              <a:t>서지애</a:t>
            </a:r>
            <a:r>
              <a:rPr lang="en-US" altLang="ko-KR"/>
              <a:t>/201804082 </a:t>
            </a:r>
            <a:r>
              <a:rPr lang="ko-KR" altLang="en-US"/>
              <a:t>성영은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DE22D661-38D2-4AB5-89C6-8E851C3D55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ko-KR" altLang="en-US"/>
              <a:t>제출일</a:t>
            </a:r>
            <a:r>
              <a:rPr lang="en-US" altLang="ko-KR"/>
              <a:t>: 2019-10-03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45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663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24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129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302328" y="872837"/>
            <a:ext cx="9587344" cy="50107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1302328" y="1293091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 flipH="1">
            <a:off x="1302328" y="91229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 도움말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9827483" y="979057"/>
            <a:ext cx="969822" cy="240146"/>
            <a:chOff x="11046688" y="147783"/>
            <a:chExt cx="969822" cy="240146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11046688" y="365125"/>
              <a:ext cx="286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 userDrawn="1"/>
          </p:nvSpPr>
          <p:spPr>
            <a:xfrm>
              <a:off x="11425382" y="147783"/>
              <a:ext cx="230909" cy="2401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11794836" y="147783"/>
              <a:ext cx="212437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 flipH="1">
              <a:off x="11794836" y="170587"/>
              <a:ext cx="221674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한쪽 모서리가 잘린 사각형 21"/>
          <p:cNvSpPr/>
          <p:nvPr userDrawn="1"/>
        </p:nvSpPr>
        <p:spPr>
          <a:xfrm flipH="1">
            <a:off x="1487055" y="1784123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수입</a:t>
            </a:r>
          </a:p>
        </p:txBody>
      </p:sp>
      <p:sp>
        <p:nvSpPr>
          <p:cNvPr id="23" name="한쪽 모서리가 잘린 사각형 22"/>
          <p:cNvSpPr/>
          <p:nvPr userDrawn="1"/>
        </p:nvSpPr>
        <p:spPr>
          <a:xfrm flipH="1">
            <a:off x="2572327" y="1779508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</a:t>
            </a:r>
          </a:p>
        </p:txBody>
      </p:sp>
      <p:sp>
        <p:nvSpPr>
          <p:cNvPr id="24" name="한쪽 모서리가 잘린 사각형 23"/>
          <p:cNvSpPr/>
          <p:nvPr userDrawn="1"/>
        </p:nvSpPr>
        <p:spPr>
          <a:xfrm flipH="1">
            <a:off x="365298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</a:t>
            </a:r>
          </a:p>
        </p:txBody>
      </p:sp>
      <p:sp>
        <p:nvSpPr>
          <p:cNvPr id="25" name="한쪽 모서리가 잘린 사각형 24"/>
          <p:cNvSpPr/>
          <p:nvPr userDrawn="1"/>
        </p:nvSpPr>
        <p:spPr>
          <a:xfrm flipH="1">
            <a:off x="475211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sp>
        <p:nvSpPr>
          <p:cNvPr id="26" name="한쪽 모서리가 잘린 사각형 25"/>
          <p:cNvSpPr/>
          <p:nvPr userDrawn="1"/>
        </p:nvSpPr>
        <p:spPr>
          <a:xfrm flipH="1">
            <a:off x="5823535" y="1779507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1394691" y="2098161"/>
            <a:ext cx="9402613" cy="3701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1487055" y="141076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수입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2158174" y="141076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 flipV="1">
            <a:off x="1306444" y="1717345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895321" y="138889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지출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812684" y="1375062"/>
            <a:ext cx="575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잔액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7305537" y="1383299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652986" y="1320143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4572437" y="138889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303825" y="1332791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078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557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55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286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777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98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93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277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795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616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884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302328" y="872837"/>
            <a:ext cx="9587344" cy="50107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1302328" y="1293091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 flipH="1">
            <a:off x="1302328" y="91229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 도움말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9827483" y="979057"/>
            <a:ext cx="969822" cy="240146"/>
            <a:chOff x="11046688" y="147783"/>
            <a:chExt cx="969822" cy="240146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11046688" y="365125"/>
              <a:ext cx="286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 userDrawn="1"/>
          </p:nvSpPr>
          <p:spPr>
            <a:xfrm>
              <a:off x="11425382" y="147783"/>
              <a:ext cx="230909" cy="2401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11794836" y="147783"/>
              <a:ext cx="212437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 flipH="1">
              <a:off x="11794836" y="170587"/>
              <a:ext cx="221674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한쪽 모서리가 잘린 사각형 21"/>
          <p:cNvSpPr/>
          <p:nvPr userDrawn="1"/>
        </p:nvSpPr>
        <p:spPr>
          <a:xfrm flipH="1">
            <a:off x="1487055" y="1784123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수입</a:t>
            </a:r>
          </a:p>
        </p:txBody>
      </p:sp>
      <p:sp>
        <p:nvSpPr>
          <p:cNvPr id="23" name="한쪽 모서리가 잘린 사각형 22"/>
          <p:cNvSpPr/>
          <p:nvPr userDrawn="1"/>
        </p:nvSpPr>
        <p:spPr>
          <a:xfrm flipH="1">
            <a:off x="2572327" y="1779508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</a:t>
            </a:r>
          </a:p>
        </p:txBody>
      </p:sp>
      <p:sp>
        <p:nvSpPr>
          <p:cNvPr id="24" name="한쪽 모서리가 잘린 사각형 23"/>
          <p:cNvSpPr/>
          <p:nvPr userDrawn="1"/>
        </p:nvSpPr>
        <p:spPr>
          <a:xfrm flipH="1">
            <a:off x="365298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</a:t>
            </a:r>
          </a:p>
        </p:txBody>
      </p:sp>
      <p:sp>
        <p:nvSpPr>
          <p:cNvPr id="25" name="한쪽 모서리가 잘린 사각형 24"/>
          <p:cNvSpPr/>
          <p:nvPr userDrawn="1"/>
        </p:nvSpPr>
        <p:spPr>
          <a:xfrm flipH="1">
            <a:off x="475211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sp>
        <p:nvSpPr>
          <p:cNvPr id="26" name="한쪽 모서리가 잘린 사각형 25"/>
          <p:cNvSpPr/>
          <p:nvPr userDrawn="1"/>
        </p:nvSpPr>
        <p:spPr>
          <a:xfrm flipH="1">
            <a:off x="5823535" y="1779507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1394691" y="2098161"/>
            <a:ext cx="9402613" cy="3701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1487055" y="141076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수입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2158174" y="141076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 flipV="1">
            <a:off x="1306444" y="1717345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895321" y="138889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지출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812684" y="1375062"/>
            <a:ext cx="575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잔액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7305537" y="1383299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652986" y="1320143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4572437" y="138889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303825" y="1332791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72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302328" y="872837"/>
            <a:ext cx="9587344" cy="50107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 flipV="1">
            <a:off x="1302328" y="1293091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 flipH="1">
            <a:off x="1302328" y="91229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 도움말</a:t>
            </a:r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9827483" y="979057"/>
            <a:ext cx="960585" cy="240146"/>
            <a:chOff x="11046688" y="147783"/>
            <a:chExt cx="960585" cy="240146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11046688" y="365125"/>
              <a:ext cx="286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 userDrawn="1"/>
          </p:nvSpPr>
          <p:spPr>
            <a:xfrm>
              <a:off x="11425382" y="147783"/>
              <a:ext cx="230909" cy="2401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 userDrawn="1"/>
          </p:nvCxnSpPr>
          <p:spPr>
            <a:xfrm>
              <a:off x="11794836" y="147783"/>
              <a:ext cx="212437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 flipH="1">
              <a:off x="11781773" y="157524"/>
              <a:ext cx="221674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한쪽 모서리가 잘린 사각형 21"/>
          <p:cNvSpPr/>
          <p:nvPr userDrawn="1"/>
        </p:nvSpPr>
        <p:spPr>
          <a:xfrm flipH="1">
            <a:off x="1477819" y="1359994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수입</a:t>
            </a:r>
          </a:p>
        </p:txBody>
      </p:sp>
      <p:sp>
        <p:nvSpPr>
          <p:cNvPr id="23" name="한쪽 모서리가 잘린 사각형 22"/>
          <p:cNvSpPr/>
          <p:nvPr userDrawn="1"/>
        </p:nvSpPr>
        <p:spPr>
          <a:xfrm flipH="1">
            <a:off x="2563091" y="1365539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지출</a:t>
            </a:r>
          </a:p>
        </p:txBody>
      </p:sp>
      <p:sp>
        <p:nvSpPr>
          <p:cNvPr id="24" name="한쪽 모서리가 잘린 사각형 23"/>
          <p:cNvSpPr/>
          <p:nvPr userDrawn="1"/>
        </p:nvSpPr>
        <p:spPr>
          <a:xfrm flipH="1">
            <a:off x="3643750" y="1364612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예산</a:t>
            </a:r>
          </a:p>
        </p:txBody>
      </p:sp>
      <p:sp>
        <p:nvSpPr>
          <p:cNvPr id="25" name="한쪽 모서리가 잘린 사각형 24"/>
          <p:cNvSpPr/>
          <p:nvPr userDrawn="1"/>
        </p:nvSpPr>
        <p:spPr>
          <a:xfrm flipH="1">
            <a:off x="4742880" y="1364612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한쪽 모서리가 잘린 사각형 25"/>
          <p:cNvSpPr/>
          <p:nvPr userDrawn="1"/>
        </p:nvSpPr>
        <p:spPr>
          <a:xfrm flipH="1">
            <a:off x="5814299" y="1365538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1385455" y="1674032"/>
            <a:ext cx="9402613" cy="41563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1302328" y="872837"/>
            <a:ext cx="9587344" cy="50107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 userDrawn="1"/>
        </p:nvCxnSpPr>
        <p:spPr>
          <a:xfrm flipV="1">
            <a:off x="1302328" y="1293091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 userDrawn="1"/>
        </p:nvSpPr>
        <p:spPr>
          <a:xfrm flipH="1">
            <a:off x="1302328" y="912298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 도움말</a:t>
            </a:r>
          </a:p>
        </p:txBody>
      </p:sp>
      <p:grpSp>
        <p:nvGrpSpPr>
          <p:cNvPr id="28" name="그룹 27"/>
          <p:cNvGrpSpPr/>
          <p:nvPr userDrawn="1"/>
        </p:nvGrpSpPr>
        <p:grpSpPr>
          <a:xfrm>
            <a:off x="9827483" y="979057"/>
            <a:ext cx="969822" cy="240146"/>
            <a:chOff x="11046688" y="147783"/>
            <a:chExt cx="969822" cy="240146"/>
          </a:xfrm>
        </p:grpSpPr>
        <p:cxnSp>
          <p:nvCxnSpPr>
            <p:cNvPr id="29" name="직선 연결선 28"/>
            <p:cNvCxnSpPr/>
            <p:nvPr userDrawn="1"/>
          </p:nvCxnSpPr>
          <p:spPr>
            <a:xfrm>
              <a:off x="11046688" y="365125"/>
              <a:ext cx="286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직사각형 29"/>
            <p:cNvSpPr/>
            <p:nvPr userDrawn="1"/>
          </p:nvSpPr>
          <p:spPr>
            <a:xfrm>
              <a:off x="11425382" y="147783"/>
              <a:ext cx="230909" cy="24014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1" name="직선 연결선 30"/>
            <p:cNvCxnSpPr/>
            <p:nvPr userDrawn="1"/>
          </p:nvCxnSpPr>
          <p:spPr>
            <a:xfrm>
              <a:off x="11794836" y="147783"/>
              <a:ext cx="212437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 flipH="1">
              <a:off x="11794836" y="170587"/>
              <a:ext cx="221674" cy="2173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한쪽 모서리가 잘린 사각형 32"/>
          <p:cNvSpPr/>
          <p:nvPr userDrawn="1"/>
        </p:nvSpPr>
        <p:spPr>
          <a:xfrm flipH="1">
            <a:off x="1487055" y="1784123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수입</a:t>
            </a:r>
          </a:p>
        </p:txBody>
      </p:sp>
      <p:sp>
        <p:nvSpPr>
          <p:cNvPr id="34" name="한쪽 모서리가 잘린 사각형 33"/>
          <p:cNvSpPr/>
          <p:nvPr userDrawn="1"/>
        </p:nvSpPr>
        <p:spPr>
          <a:xfrm flipH="1">
            <a:off x="2572327" y="1779508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</a:t>
            </a:r>
          </a:p>
        </p:txBody>
      </p:sp>
      <p:sp>
        <p:nvSpPr>
          <p:cNvPr id="35" name="한쪽 모서리가 잘린 사각형 34"/>
          <p:cNvSpPr/>
          <p:nvPr userDrawn="1"/>
        </p:nvSpPr>
        <p:spPr>
          <a:xfrm flipH="1">
            <a:off x="365298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</a:t>
            </a:r>
          </a:p>
        </p:txBody>
      </p:sp>
      <p:sp>
        <p:nvSpPr>
          <p:cNvPr id="36" name="한쪽 모서리가 잘린 사각형 35"/>
          <p:cNvSpPr/>
          <p:nvPr userDrawn="1"/>
        </p:nvSpPr>
        <p:spPr>
          <a:xfrm flipH="1">
            <a:off x="4752116" y="1788741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sp>
        <p:nvSpPr>
          <p:cNvPr id="37" name="한쪽 모서리가 잘린 사각형 36"/>
          <p:cNvSpPr/>
          <p:nvPr userDrawn="1"/>
        </p:nvSpPr>
        <p:spPr>
          <a:xfrm flipH="1">
            <a:off x="5823535" y="1779507"/>
            <a:ext cx="960581" cy="314037"/>
          </a:xfrm>
          <a:prstGeom prst="snip1Rect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</a:t>
            </a:r>
          </a:p>
        </p:txBody>
      </p:sp>
      <p:sp>
        <p:nvSpPr>
          <p:cNvPr id="38" name="직사각형 37"/>
          <p:cNvSpPr/>
          <p:nvPr userDrawn="1"/>
        </p:nvSpPr>
        <p:spPr>
          <a:xfrm>
            <a:off x="1394691" y="2098161"/>
            <a:ext cx="9402613" cy="3701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1487055" y="141076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수입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2158174" y="141076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 userDrawn="1"/>
        </p:nvCxnSpPr>
        <p:spPr>
          <a:xfrm flipV="1">
            <a:off x="1306444" y="1717345"/>
            <a:ext cx="9587344" cy="923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895321" y="138889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총 지출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812684" y="1375062"/>
            <a:ext cx="575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잔액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7305537" y="1383299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3652986" y="1320143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 userDrawn="1"/>
        </p:nvSpPr>
        <p:spPr>
          <a:xfrm>
            <a:off x="4572437" y="1388890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100,000\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 userDrawn="1"/>
        </p:nvSpPr>
        <p:spPr>
          <a:xfrm>
            <a:off x="6303825" y="1332791"/>
            <a:ext cx="3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698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0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0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7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98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66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EA025-6317-4D4F-B44A-CA2E0E5E6890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F25-648B-4C45-8131-85DDC9849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9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3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EEA025-6317-4D4F-B44A-CA2E0E5E6890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2019-10-06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A93F25-648B-4C45-8131-85DDC98491F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80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876943"/>
            <a:ext cx="9144000" cy="1104114"/>
          </a:xfrm>
        </p:spPr>
        <p:txBody>
          <a:bodyPr/>
          <a:lstStyle/>
          <a:p>
            <a:r>
              <a:rPr lang="en-US" altLang="ko-KR" dirty="0"/>
              <a:t>Screen-Layout </a:t>
            </a:r>
            <a:r>
              <a:rPr lang="ko-KR" altLang="en-US" dirty="0"/>
              <a:t>설명서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73334" y="5522412"/>
            <a:ext cx="6673049" cy="934451"/>
          </a:xfrm>
        </p:spPr>
        <p:txBody>
          <a:bodyPr>
            <a:normAutofit/>
          </a:bodyPr>
          <a:lstStyle/>
          <a:p>
            <a:r>
              <a:rPr lang="ko-KR" altLang="en-US" dirty="0"/>
              <a:t>용돈 관리 프로그램</a:t>
            </a:r>
            <a:r>
              <a:rPr lang="en-US" altLang="ko-KR" dirty="0"/>
              <a:t>_</a:t>
            </a:r>
            <a:r>
              <a:rPr lang="ko-KR" altLang="en-US" dirty="0" err="1"/>
              <a:t>용돈조</a:t>
            </a:r>
            <a:r>
              <a:rPr lang="en-US" altLang="ko-KR" dirty="0"/>
              <a:t>_201803987</a:t>
            </a:r>
            <a:r>
              <a:rPr lang="ko-KR" altLang="en-US" dirty="0" err="1"/>
              <a:t>서지애</a:t>
            </a:r>
            <a:endParaRPr lang="en-US" altLang="ko-KR" dirty="0"/>
          </a:p>
          <a:p>
            <a:r>
              <a:rPr lang="en-US" altLang="ko-KR" dirty="0"/>
              <a:t>				  201904082</a:t>
            </a:r>
            <a:r>
              <a:rPr lang="ko-KR" altLang="en-US" dirty="0"/>
              <a:t>성영은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98C4EF5-C16A-41D9-90D4-42BC8540FBBA}"/>
              </a:ext>
            </a:extLst>
          </p:cNvPr>
          <p:cNvSpPr txBox="1">
            <a:spLocks/>
          </p:cNvSpPr>
          <p:nvPr/>
        </p:nvSpPr>
        <p:spPr>
          <a:xfrm>
            <a:off x="1587623" y="1830237"/>
            <a:ext cx="9144000" cy="1104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TERM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11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36066ADA-6A89-49B0-B70A-5BDABFF50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24326"/>
              </p:ext>
            </p:extLst>
          </p:nvPr>
        </p:nvGraphicFramePr>
        <p:xfrm>
          <a:off x="4292832" y="2146879"/>
          <a:ext cx="6394740" cy="358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85">
                  <a:extLst>
                    <a:ext uri="{9D8B030D-6E8A-4147-A177-3AD203B41FA5}">
                      <a16:colId xmlns:a16="http://schemas.microsoft.com/office/drawing/2014/main" val="2096819591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2994403817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543841434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1422167970"/>
                    </a:ext>
                  </a:extLst>
                </a:gridCol>
              </a:tblGrid>
              <a:tr h="33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누적수입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097983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255161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보너스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150,000\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450,000\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815360"/>
                  </a:ext>
                </a:extLst>
              </a:tr>
              <a:tr h="25009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6857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59FC03E-A4E1-47D0-B613-4B30976C53AF}"/>
              </a:ext>
            </a:extLst>
          </p:cNvPr>
          <p:cNvSpPr/>
          <p:nvPr/>
        </p:nvSpPr>
        <p:spPr>
          <a:xfrm>
            <a:off x="1526583" y="2169532"/>
            <a:ext cx="2688956" cy="2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 설정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47D7BB-54F9-48EB-82AC-63F9BDBC6A16}"/>
              </a:ext>
            </a:extLst>
          </p:cNvPr>
          <p:cNvSpPr/>
          <p:nvPr/>
        </p:nvSpPr>
        <p:spPr>
          <a:xfrm>
            <a:off x="1526583" y="2470104"/>
            <a:ext cx="2688956" cy="1490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8F6366-12C8-4632-B7F9-A69C5F72495B}"/>
              </a:ext>
            </a:extLst>
          </p:cNvPr>
          <p:cNvSpPr/>
          <p:nvPr/>
        </p:nvSpPr>
        <p:spPr>
          <a:xfrm>
            <a:off x="1526583" y="3958411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금액 입력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E23830-C0B4-45D2-A57E-06B70E3E8952}"/>
              </a:ext>
            </a:extLst>
          </p:cNvPr>
          <p:cNvSpPr/>
          <p:nvPr/>
        </p:nvSpPr>
        <p:spPr>
          <a:xfrm>
            <a:off x="1526583" y="4250105"/>
            <a:ext cx="2688956" cy="1496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11D857E-5001-49BF-9970-C164EE8D9821}"/>
              </a:ext>
            </a:extLst>
          </p:cNvPr>
          <p:cNvSpPr/>
          <p:nvPr/>
        </p:nvSpPr>
        <p:spPr>
          <a:xfrm>
            <a:off x="1627464" y="1711434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E02AC6-FEB4-41BF-95D5-93BEE3599579}"/>
              </a:ext>
            </a:extLst>
          </p:cNvPr>
          <p:cNvSpPr txBox="1"/>
          <p:nvPr/>
        </p:nvSpPr>
        <p:spPr>
          <a:xfrm>
            <a:off x="1551963" y="255701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대분류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C31BA9-DE31-48A8-ADE6-81EB951D0B76}"/>
              </a:ext>
            </a:extLst>
          </p:cNvPr>
          <p:cNvSpPr/>
          <p:nvPr/>
        </p:nvSpPr>
        <p:spPr>
          <a:xfrm>
            <a:off x="2189526" y="2565891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D6D27B-1F84-4979-9D2B-C5233C08F78D}"/>
              </a:ext>
            </a:extLst>
          </p:cNvPr>
          <p:cNvSpPr/>
          <p:nvPr/>
        </p:nvSpPr>
        <p:spPr>
          <a:xfrm>
            <a:off x="1704920" y="3242872"/>
            <a:ext cx="2346963" cy="198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B98FB8-A8B4-44D8-B09C-E16EB6842A8F}"/>
              </a:ext>
            </a:extLst>
          </p:cNvPr>
          <p:cNvSpPr/>
          <p:nvPr/>
        </p:nvSpPr>
        <p:spPr>
          <a:xfrm>
            <a:off x="1704920" y="3443169"/>
            <a:ext cx="2346963" cy="486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11EAD00-414D-4FBC-B526-4FE950D6C15C}"/>
              </a:ext>
            </a:extLst>
          </p:cNvPr>
          <p:cNvSpPr/>
          <p:nvPr/>
        </p:nvSpPr>
        <p:spPr>
          <a:xfrm>
            <a:off x="3661795" y="2715906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90D0981-1720-4685-9B60-0C665A449126}"/>
              </a:ext>
            </a:extLst>
          </p:cNvPr>
          <p:cNvSpPr/>
          <p:nvPr/>
        </p:nvSpPr>
        <p:spPr>
          <a:xfrm>
            <a:off x="3134687" y="2169537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90BAAF0-EDCD-4601-BB25-5091B09F9D8B}"/>
              </a:ext>
            </a:extLst>
          </p:cNvPr>
          <p:cNvSpPr/>
          <p:nvPr/>
        </p:nvSpPr>
        <p:spPr>
          <a:xfrm>
            <a:off x="3687175" y="2169536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C3CCF5-BF66-4773-8823-D263DA3D67D1}"/>
              </a:ext>
            </a:extLst>
          </p:cNvPr>
          <p:cNvSpPr txBox="1"/>
          <p:nvPr/>
        </p:nvSpPr>
        <p:spPr>
          <a:xfrm>
            <a:off x="1620514" y="4293403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ACE6549-6AD6-4B7C-B9BC-D0AD06FFE88B}"/>
              </a:ext>
            </a:extLst>
          </p:cNvPr>
          <p:cNvGrpSpPr/>
          <p:nvPr/>
        </p:nvGrpSpPr>
        <p:grpSpPr>
          <a:xfrm>
            <a:off x="2289303" y="4333745"/>
            <a:ext cx="1451296" cy="281045"/>
            <a:chOff x="2188635" y="4218335"/>
            <a:chExt cx="1451296" cy="2810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FD88B21-CBF0-4770-8F40-84EEFE282D60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99D8C347-88DA-40D3-A052-595232CDA0D5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B0ED38D-0114-41B7-864B-4948A3A3B2A6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F2AAF99-6C8F-49F0-9B3C-A4F1240106E0}"/>
              </a:ext>
            </a:extLst>
          </p:cNvPr>
          <p:cNvSpPr txBox="1"/>
          <p:nvPr/>
        </p:nvSpPr>
        <p:spPr>
          <a:xfrm>
            <a:off x="1618184" y="4704198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   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F2E05F-50F0-4B19-89CF-312B3E29EFF3}"/>
              </a:ext>
            </a:extLst>
          </p:cNvPr>
          <p:cNvSpPr/>
          <p:nvPr/>
        </p:nvSpPr>
        <p:spPr>
          <a:xfrm>
            <a:off x="2289303" y="4704197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4663D3-10C4-4DDC-B2F4-87B1F636C2AC}"/>
              </a:ext>
            </a:extLst>
          </p:cNvPr>
          <p:cNvSpPr txBox="1"/>
          <p:nvPr/>
        </p:nvSpPr>
        <p:spPr>
          <a:xfrm>
            <a:off x="1620514" y="5065538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   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3D1B04A-43F3-4C31-BB10-B5144ADC989A}"/>
              </a:ext>
            </a:extLst>
          </p:cNvPr>
          <p:cNvGrpSpPr/>
          <p:nvPr/>
        </p:nvGrpSpPr>
        <p:grpSpPr>
          <a:xfrm>
            <a:off x="2289303" y="5114760"/>
            <a:ext cx="1451296" cy="281045"/>
            <a:chOff x="2188635" y="4218335"/>
            <a:chExt cx="1451296" cy="2810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5C6DEA-858A-4A4B-8AE3-0E608D1914FB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13BAD66-8F73-40EF-B5F3-3ED313CFCB0E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9E04B9D-9347-4F02-9E81-2B9589A2259E}"/>
              </a:ext>
            </a:extLst>
          </p:cNvPr>
          <p:cNvGrpSpPr/>
          <p:nvPr/>
        </p:nvGrpSpPr>
        <p:grpSpPr>
          <a:xfrm>
            <a:off x="2532157" y="5411605"/>
            <a:ext cx="1626703" cy="292364"/>
            <a:chOff x="2532157" y="5368195"/>
            <a:chExt cx="1626703" cy="29236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701BBC3-CAD0-426F-9254-033D765E8C3F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20838CF-5BE3-4E38-8703-D049A9F359BB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96D1E45-FCFA-442B-B146-C1A60043D4E4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삭제</a:t>
              </a: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0BDA24D7-7F6A-47B6-BE4F-635205FA4F10}"/>
              </a:ext>
            </a:extLst>
          </p:cNvPr>
          <p:cNvSpPr/>
          <p:nvPr/>
        </p:nvSpPr>
        <p:spPr>
          <a:xfrm>
            <a:off x="3502117" y="5121151"/>
            <a:ext cx="263580" cy="2652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91B85A5-F526-49D1-9823-F1CCF3D42ED8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3727097" y="4441165"/>
            <a:ext cx="681838" cy="71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4AB8AA-9951-497F-9EE9-B8755F40B6A0}"/>
              </a:ext>
            </a:extLst>
          </p:cNvPr>
          <p:cNvSpPr txBox="1"/>
          <p:nvPr/>
        </p:nvSpPr>
        <p:spPr>
          <a:xfrm>
            <a:off x="2281907" y="5107728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2019-xx-xx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151B2C6-201D-4FD8-A37C-AA76143AC8FE}"/>
              </a:ext>
            </a:extLst>
          </p:cNvPr>
          <p:cNvSpPr/>
          <p:nvPr/>
        </p:nvSpPr>
        <p:spPr>
          <a:xfrm>
            <a:off x="3478187" y="4328128"/>
            <a:ext cx="263580" cy="26520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241237C-01FB-4284-B8D2-A937FFB6BFA9}"/>
              </a:ext>
            </a:extLst>
          </p:cNvPr>
          <p:cNvCxnSpPr>
            <a:cxnSpLocks/>
            <a:stCxn id="51" idx="7"/>
          </p:cNvCxnSpPr>
          <p:nvPr/>
        </p:nvCxnSpPr>
        <p:spPr>
          <a:xfrm flipV="1">
            <a:off x="3703167" y="3864842"/>
            <a:ext cx="757953" cy="5021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5FBA31-2DBA-49DD-9926-7CE783E125C3}"/>
              </a:ext>
            </a:extLst>
          </p:cNvPr>
          <p:cNvSpPr txBox="1"/>
          <p:nvPr/>
        </p:nvSpPr>
        <p:spPr>
          <a:xfrm>
            <a:off x="4331433" y="3658954"/>
            <a:ext cx="168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보여준다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92A029-4947-4BB5-B011-DAD7402D5EF9}"/>
              </a:ext>
            </a:extLst>
          </p:cNvPr>
          <p:cNvSpPr txBox="1"/>
          <p:nvPr/>
        </p:nvSpPr>
        <p:spPr>
          <a:xfrm>
            <a:off x="4243948" y="3959100"/>
            <a:ext cx="240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누를 경우 달력을 이용해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원하는 날짜를 입력함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기본값은 입력날짜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5805FD-FEF1-4F86-9787-7F1CF87CE109}"/>
              </a:ext>
            </a:extLst>
          </p:cNvPr>
          <p:cNvSpPr txBox="1"/>
          <p:nvPr/>
        </p:nvSpPr>
        <p:spPr>
          <a:xfrm>
            <a:off x="1688789" y="3469803"/>
            <a:ext cx="2346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등록한 카테고리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 카테고리를 보여준다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2CD72C-046D-464D-80F5-006E7461C425}"/>
              </a:ext>
            </a:extLst>
          </p:cNvPr>
          <p:cNvSpPr txBox="1"/>
          <p:nvPr/>
        </p:nvSpPr>
        <p:spPr>
          <a:xfrm>
            <a:off x="4430378" y="3195129"/>
            <a:ext cx="168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 테이블에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항목을 등록한다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5BF3B7-C936-4BC4-804B-0906962A3251}"/>
              </a:ext>
            </a:extLst>
          </p:cNvPr>
          <p:cNvSpPr txBox="1"/>
          <p:nvPr/>
        </p:nvSpPr>
        <p:spPr>
          <a:xfrm>
            <a:off x="370323" y="6193926"/>
            <a:ext cx="360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금액 정보에 맞추어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항목명과 금액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날짜를 수입 기록 테이블에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또한 버튼에 따라 수정 및 삭제를 하여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678053F-F538-4499-883D-B23D803936D6}"/>
              </a:ext>
            </a:extLst>
          </p:cNvPr>
          <p:cNvCxnSpPr>
            <a:cxnSpLocks/>
          </p:cNvCxnSpPr>
          <p:nvPr/>
        </p:nvCxnSpPr>
        <p:spPr>
          <a:xfrm flipH="1">
            <a:off x="2171910" y="5726624"/>
            <a:ext cx="1171610" cy="4673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4152374-7FDA-4F36-B4DC-525C2727B098}"/>
              </a:ext>
            </a:extLst>
          </p:cNvPr>
          <p:cNvSpPr/>
          <p:nvPr/>
        </p:nvSpPr>
        <p:spPr>
          <a:xfrm>
            <a:off x="2413811" y="5352022"/>
            <a:ext cx="1801727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AB0ADA5-8D09-40A0-B30E-AE4B0933F79E}"/>
              </a:ext>
            </a:extLst>
          </p:cNvPr>
          <p:cNvCxnSpPr>
            <a:cxnSpLocks/>
            <a:stCxn id="78" idx="7"/>
          </p:cNvCxnSpPr>
          <p:nvPr/>
        </p:nvCxnSpPr>
        <p:spPr>
          <a:xfrm flipV="1">
            <a:off x="4073062" y="1194175"/>
            <a:ext cx="121646" cy="9963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F02B6D81-65B0-4482-92B1-CD79B101AC3B}"/>
              </a:ext>
            </a:extLst>
          </p:cNvPr>
          <p:cNvSpPr/>
          <p:nvPr/>
        </p:nvSpPr>
        <p:spPr>
          <a:xfrm>
            <a:off x="3077063" y="2134060"/>
            <a:ext cx="1166885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EDFA36-2E4A-4F1F-93C0-1DCEC3729A2D}"/>
              </a:ext>
            </a:extLst>
          </p:cNvPr>
          <p:cNvSpPr txBox="1"/>
          <p:nvPr/>
        </p:nvSpPr>
        <p:spPr>
          <a:xfrm>
            <a:off x="3667600" y="844110"/>
            <a:ext cx="221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버튼 기능에 맞추어 등록한 카테고리를 수정 및 삭제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527EE39-F514-40AF-95E4-15F6D2D108D9}"/>
              </a:ext>
            </a:extLst>
          </p:cNvPr>
          <p:cNvCxnSpPr>
            <a:cxnSpLocks/>
            <a:stCxn id="89" idx="5"/>
          </p:cNvCxnSpPr>
          <p:nvPr/>
        </p:nvCxnSpPr>
        <p:spPr>
          <a:xfrm>
            <a:off x="4154073" y="3007857"/>
            <a:ext cx="415896" cy="2825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035F0F85-E280-4BF9-A8AB-70642FECA86E}"/>
              </a:ext>
            </a:extLst>
          </p:cNvPr>
          <p:cNvSpPr/>
          <p:nvPr/>
        </p:nvSpPr>
        <p:spPr>
          <a:xfrm>
            <a:off x="3609977" y="2678659"/>
            <a:ext cx="637448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AB65DFC-62BB-4C34-95C4-128C4FB0FD78}"/>
              </a:ext>
            </a:extLst>
          </p:cNvPr>
          <p:cNvSpPr txBox="1"/>
          <p:nvPr/>
        </p:nvSpPr>
        <p:spPr>
          <a:xfrm>
            <a:off x="7519747" y="3633675"/>
            <a:ext cx="316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수입 데이터를 반영하여 실시간으로 기록을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2423014" y="870329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 flipV="1">
            <a:off x="2862271" y="567428"/>
            <a:ext cx="610771" cy="31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3460529" y="462486"/>
            <a:ext cx="221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프로그램에 대한 정보를 제공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0BAC43F-5CBB-451C-943B-A52C8BDDD41D}"/>
              </a:ext>
            </a:extLst>
          </p:cNvPr>
          <p:cNvCxnSpPr>
            <a:cxnSpLocks/>
          </p:cNvCxnSpPr>
          <p:nvPr/>
        </p:nvCxnSpPr>
        <p:spPr>
          <a:xfrm flipH="1" flipV="1">
            <a:off x="887767" y="716471"/>
            <a:ext cx="739697" cy="122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B799432-6A76-42F3-8DA2-A77FC1086C79}"/>
              </a:ext>
            </a:extLst>
          </p:cNvPr>
          <p:cNvSpPr txBox="1"/>
          <p:nvPr/>
        </p:nvSpPr>
        <p:spPr>
          <a:xfrm>
            <a:off x="46147" y="430600"/>
            <a:ext cx="2546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탭을 누를 경우 해당 탭으로 이동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459BC0D-3A52-4DD4-AF29-AE32A5890B60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수입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81" y="4605431"/>
            <a:ext cx="2475319" cy="209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EE02AC6-FEB4-41BF-95D5-93BEE3599579}"/>
              </a:ext>
            </a:extLst>
          </p:cNvPr>
          <p:cNvSpPr txBox="1"/>
          <p:nvPr/>
        </p:nvSpPr>
        <p:spPr>
          <a:xfrm>
            <a:off x="1557393" y="2885584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2C31BA9-DE31-48A8-ADE6-81EB951D0B76}"/>
              </a:ext>
            </a:extLst>
          </p:cNvPr>
          <p:cNvSpPr/>
          <p:nvPr/>
        </p:nvSpPr>
        <p:spPr>
          <a:xfrm>
            <a:off x="2194956" y="2894464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24F482-8857-4D57-A9DD-A7F1D768E489}"/>
              </a:ext>
            </a:extLst>
          </p:cNvPr>
          <p:cNvSpPr/>
          <p:nvPr/>
        </p:nvSpPr>
        <p:spPr>
          <a:xfrm>
            <a:off x="1330367" y="1284397"/>
            <a:ext cx="9580289" cy="455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A3F35A-06BE-4EAA-90F2-5BEFE175B24A}"/>
              </a:ext>
            </a:extLst>
          </p:cNvPr>
          <p:cNvCxnSpPr>
            <a:cxnSpLocks/>
          </p:cNvCxnSpPr>
          <p:nvPr/>
        </p:nvCxnSpPr>
        <p:spPr>
          <a:xfrm flipV="1">
            <a:off x="5967651" y="600985"/>
            <a:ext cx="680737" cy="690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972CE96-D7C1-4E8D-B38E-A6991C3BBF3C}"/>
              </a:ext>
            </a:extLst>
          </p:cNvPr>
          <p:cNvSpPr txBox="1"/>
          <p:nvPr/>
        </p:nvSpPr>
        <p:spPr>
          <a:xfrm>
            <a:off x="6322103" y="190893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수입과 지출 현재 남은 잔액을 사용자가 확인 가능하도록 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4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표 8">
            <a:extLst>
              <a:ext uri="{FF2B5EF4-FFF2-40B4-BE49-F238E27FC236}">
                <a16:creationId xmlns:a16="http://schemas.microsoft.com/office/drawing/2014/main" id="{0EA12EE8-EFA2-4D41-B64C-784E56475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99152"/>
              </p:ext>
            </p:extLst>
          </p:nvPr>
        </p:nvGraphicFramePr>
        <p:xfrm>
          <a:off x="4292832" y="2146879"/>
          <a:ext cx="6394740" cy="358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685">
                  <a:extLst>
                    <a:ext uri="{9D8B030D-6E8A-4147-A177-3AD203B41FA5}">
                      <a16:colId xmlns:a16="http://schemas.microsoft.com/office/drawing/2014/main" val="2096819591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2994403817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543841434"/>
                    </a:ext>
                  </a:extLst>
                </a:gridCol>
                <a:gridCol w="1598685">
                  <a:extLst>
                    <a:ext uri="{9D8B030D-6E8A-4147-A177-3AD203B41FA5}">
                      <a16:colId xmlns:a16="http://schemas.microsoft.com/office/drawing/2014/main" val="1422167970"/>
                    </a:ext>
                  </a:extLst>
                </a:gridCol>
              </a:tblGrid>
              <a:tr h="3332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누적지출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097983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문화생활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255161"/>
                  </a:ext>
                </a:extLst>
              </a:tr>
              <a:tr h="357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80,000\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815360"/>
                  </a:ext>
                </a:extLst>
              </a:tr>
              <a:tr h="25009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68574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911D857E-5001-49BF-9970-C164EE8D9821}"/>
              </a:ext>
            </a:extLst>
          </p:cNvPr>
          <p:cNvSpPr/>
          <p:nvPr/>
        </p:nvSpPr>
        <p:spPr>
          <a:xfrm>
            <a:off x="2692735" y="1701126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AB65DFC-62BB-4C34-95C4-128C4FB0FD78}"/>
              </a:ext>
            </a:extLst>
          </p:cNvPr>
          <p:cNvSpPr txBox="1"/>
          <p:nvPr/>
        </p:nvSpPr>
        <p:spPr>
          <a:xfrm>
            <a:off x="7597040" y="3406104"/>
            <a:ext cx="316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지출 데이터를 반영하여 실시간으로 기록을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2423014" y="870329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 flipV="1">
            <a:off x="2862271" y="567428"/>
            <a:ext cx="610771" cy="31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3460529" y="462486"/>
            <a:ext cx="221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프로그램에 대한 정보를 제공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0BAC43F-5CBB-451C-943B-A52C8BDDD41D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2153162" y="616177"/>
            <a:ext cx="539573" cy="1304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B799432-6A76-42F3-8DA2-A77FC1086C79}"/>
              </a:ext>
            </a:extLst>
          </p:cNvPr>
          <p:cNvSpPr txBox="1"/>
          <p:nvPr/>
        </p:nvSpPr>
        <p:spPr>
          <a:xfrm>
            <a:off x="204274" y="339178"/>
            <a:ext cx="2546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탭을 누를 경우 해당 탭으로 이동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E12AD4-74E2-4F3F-83B9-43588F439783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8D79B58-0FBA-4ABF-A796-635682534A8F}"/>
              </a:ext>
            </a:extLst>
          </p:cNvPr>
          <p:cNvSpPr/>
          <p:nvPr/>
        </p:nvSpPr>
        <p:spPr>
          <a:xfrm>
            <a:off x="1526583" y="2169532"/>
            <a:ext cx="2688956" cy="2916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 설정 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99D7BA6-5771-4E29-AF79-B37CEC3DAEFB}"/>
              </a:ext>
            </a:extLst>
          </p:cNvPr>
          <p:cNvSpPr/>
          <p:nvPr/>
        </p:nvSpPr>
        <p:spPr>
          <a:xfrm>
            <a:off x="1526583" y="2470104"/>
            <a:ext cx="2688956" cy="1490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C908CD-FBA3-425B-BF43-45B741B2B12D}"/>
              </a:ext>
            </a:extLst>
          </p:cNvPr>
          <p:cNvSpPr/>
          <p:nvPr/>
        </p:nvSpPr>
        <p:spPr>
          <a:xfrm>
            <a:off x="1526583" y="3958411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금액 입력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90CB234-87DA-4D8E-B36A-68E90C965F55}"/>
              </a:ext>
            </a:extLst>
          </p:cNvPr>
          <p:cNvSpPr/>
          <p:nvPr/>
        </p:nvSpPr>
        <p:spPr>
          <a:xfrm>
            <a:off x="1526583" y="4250105"/>
            <a:ext cx="2688956" cy="1496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6FB1B0-43E0-4EFB-B013-9C6D516F043E}"/>
              </a:ext>
            </a:extLst>
          </p:cNvPr>
          <p:cNvSpPr txBox="1"/>
          <p:nvPr/>
        </p:nvSpPr>
        <p:spPr>
          <a:xfrm>
            <a:off x="1551963" y="255701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대분류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164FD16-8925-4008-B86C-E615BF543967}"/>
              </a:ext>
            </a:extLst>
          </p:cNvPr>
          <p:cNvSpPr/>
          <p:nvPr/>
        </p:nvSpPr>
        <p:spPr>
          <a:xfrm>
            <a:off x="2189526" y="2565891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B6B84DF-B004-4E66-A45D-0C66EBC55C24}"/>
              </a:ext>
            </a:extLst>
          </p:cNvPr>
          <p:cNvSpPr/>
          <p:nvPr/>
        </p:nvSpPr>
        <p:spPr>
          <a:xfrm>
            <a:off x="1704920" y="3242872"/>
            <a:ext cx="2346963" cy="198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8A11C1A-D364-4A8E-B4A9-CAB6D9B0C982}"/>
              </a:ext>
            </a:extLst>
          </p:cNvPr>
          <p:cNvSpPr/>
          <p:nvPr/>
        </p:nvSpPr>
        <p:spPr>
          <a:xfrm>
            <a:off x="1704920" y="3443169"/>
            <a:ext cx="2346963" cy="486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21E1B6AD-BB43-4F5F-91CD-866516CB5057}"/>
              </a:ext>
            </a:extLst>
          </p:cNvPr>
          <p:cNvSpPr/>
          <p:nvPr/>
        </p:nvSpPr>
        <p:spPr>
          <a:xfrm>
            <a:off x="3661795" y="2715906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AA1D74A-9FF4-4134-89BB-E585DBFDDEDD}"/>
              </a:ext>
            </a:extLst>
          </p:cNvPr>
          <p:cNvSpPr/>
          <p:nvPr/>
        </p:nvSpPr>
        <p:spPr>
          <a:xfrm>
            <a:off x="3134687" y="2169537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F1F7AFD-3130-403D-AEFB-19D570D5B056}"/>
              </a:ext>
            </a:extLst>
          </p:cNvPr>
          <p:cNvSpPr/>
          <p:nvPr/>
        </p:nvSpPr>
        <p:spPr>
          <a:xfrm>
            <a:off x="3687175" y="2169536"/>
            <a:ext cx="532913" cy="29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삭제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E8B036-D9DE-47B7-A16B-5D4D45B9AD63}"/>
              </a:ext>
            </a:extLst>
          </p:cNvPr>
          <p:cNvSpPr txBox="1"/>
          <p:nvPr/>
        </p:nvSpPr>
        <p:spPr>
          <a:xfrm>
            <a:off x="1620514" y="4293403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D3A197A-566F-4EFF-8FAF-34B256E9AC0A}"/>
              </a:ext>
            </a:extLst>
          </p:cNvPr>
          <p:cNvGrpSpPr/>
          <p:nvPr/>
        </p:nvGrpSpPr>
        <p:grpSpPr>
          <a:xfrm>
            <a:off x="2289303" y="4333745"/>
            <a:ext cx="1451296" cy="281045"/>
            <a:chOff x="2188635" y="4218335"/>
            <a:chExt cx="1451296" cy="281045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14E360D-4075-4E4B-9E08-7029B54F6C8F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이등변 삼각형 98">
              <a:extLst>
                <a:ext uri="{FF2B5EF4-FFF2-40B4-BE49-F238E27FC236}">
                  <a16:creationId xmlns:a16="http://schemas.microsoft.com/office/drawing/2014/main" id="{87DC8167-3414-4217-81D4-326341A31A53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E73EEDA7-8EF3-4EDF-A3D0-B3A4CC6D5460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A46801B9-2C10-40DA-8065-D53C54907E4B}"/>
              </a:ext>
            </a:extLst>
          </p:cNvPr>
          <p:cNvSpPr txBox="1"/>
          <p:nvPr/>
        </p:nvSpPr>
        <p:spPr>
          <a:xfrm>
            <a:off x="1618184" y="4704198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   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6AD29A7-BEEF-409D-B477-C24FA92F5371}"/>
              </a:ext>
            </a:extLst>
          </p:cNvPr>
          <p:cNvSpPr/>
          <p:nvPr/>
        </p:nvSpPr>
        <p:spPr>
          <a:xfrm>
            <a:off x="2289303" y="4704197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5E0D88-5886-4BE9-A354-FD2D22CB90AD}"/>
              </a:ext>
            </a:extLst>
          </p:cNvPr>
          <p:cNvSpPr txBox="1"/>
          <p:nvPr/>
        </p:nvSpPr>
        <p:spPr>
          <a:xfrm>
            <a:off x="1620514" y="5065538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   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9BAFFFE-4175-478E-8B17-1705EDE69C45}"/>
              </a:ext>
            </a:extLst>
          </p:cNvPr>
          <p:cNvGrpSpPr/>
          <p:nvPr/>
        </p:nvGrpSpPr>
        <p:grpSpPr>
          <a:xfrm>
            <a:off x="2532157" y="5411605"/>
            <a:ext cx="1626703" cy="292364"/>
            <a:chOff x="2532157" y="5368195"/>
            <a:chExt cx="1626703" cy="292364"/>
          </a:xfrm>
        </p:grpSpPr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DABC966D-BBDF-499A-A25A-03B8DD503DA9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6ECB25C4-9A77-4DFA-AD38-157B6B744FE9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F7CCD87F-AA24-4765-8963-90437203F720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삭제</a:t>
              </a:r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375C459C-344D-475C-B275-A228153DBB63}"/>
              </a:ext>
            </a:extLst>
          </p:cNvPr>
          <p:cNvSpPr/>
          <p:nvPr/>
        </p:nvSpPr>
        <p:spPr>
          <a:xfrm>
            <a:off x="3502117" y="5121151"/>
            <a:ext cx="263580" cy="2652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7BF053E-CE1B-49F6-9F4F-25F466251EAF}"/>
              </a:ext>
            </a:extLst>
          </p:cNvPr>
          <p:cNvCxnSpPr>
            <a:cxnSpLocks/>
            <a:stCxn id="110" idx="7"/>
          </p:cNvCxnSpPr>
          <p:nvPr/>
        </p:nvCxnSpPr>
        <p:spPr>
          <a:xfrm flipV="1">
            <a:off x="3727097" y="4441165"/>
            <a:ext cx="681838" cy="718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7286245-369A-49D6-AB79-E16EAB32274D}"/>
              </a:ext>
            </a:extLst>
          </p:cNvPr>
          <p:cNvSpPr txBox="1"/>
          <p:nvPr/>
        </p:nvSpPr>
        <p:spPr>
          <a:xfrm>
            <a:off x="2281907" y="5107728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2019-xx-xx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93495FA-E294-4B1F-863D-4B1303268177}"/>
              </a:ext>
            </a:extLst>
          </p:cNvPr>
          <p:cNvSpPr/>
          <p:nvPr/>
        </p:nvSpPr>
        <p:spPr>
          <a:xfrm>
            <a:off x="3478187" y="4328128"/>
            <a:ext cx="263580" cy="26520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8757300-EFF5-4569-9454-E3788A198B08}"/>
              </a:ext>
            </a:extLst>
          </p:cNvPr>
          <p:cNvCxnSpPr>
            <a:cxnSpLocks/>
            <a:stCxn id="113" idx="7"/>
          </p:cNvCxnSpPr>
          <p:nvPr/>
        </p:nvCxnSpPr>
        <p:spPr>
          <a:xfrm flipV="1">
            <a:off x="3703167" y="3864842"/>
            <a:ext cx="757953" cy="5021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9A39E1C-7934-4001-97E6-89500AE48445}"/>
              </a:ext>
            </a:extLst>
          </p:cNvPr>
          <p:cNvSpPr txBox="1"/>
          <p:nvPr/>
        </p:nvSpPr>
        <p:spPr>
          <a:xfrm>
            <a:off x="4331433" y="3658954"/>
            <a:ext cx="1680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보여준다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C727D66-E5BA-46D9-98C8-6A8EBA2AC057}"/>
              </a:ext>
            </a:extLst>
          </p:cNvPr>
          <p:cNvSpPr txBox="1"/>
          <p:nvPr/>
        </p:nvSpPr>
        <p:spPr>
          <a:xfrm>
            <a:off x="4243948" y="3959100"/>
            <a:ext cx="240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누를 경우 달력을 이용해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원하는 날짜를 입력함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기본값은 입력날짜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ACE55D-C12E-4CD1-82B2-912E1C5E401E}"/>
              </a:ext>
            </a:extLst>
          </p:cNvPr>
          <p:cNvSpPr txBox="1"/>
          <p:nvPr/>
        </p:nvSpPr>
        <p:spPr>
          <a:xfrm>
            <a:off x="1688789" y="3469803"/>
            <a:ext cx="2346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등록한 카테고리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 카테고리를 보여준다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2B1988-BFD1-4E84-89AF-59E731C21F1C}"/>
              </a:ext>
            </a:extLst>
          </p:cNvPr>
          <p:cNvSpPr txBox="1"/>
          <p:nvPr/>
        </p:nvSpPr>
        <p:spPr>
          <a:xfrm>
            <a:off x="4430378" y="3195129"/>
            <a:ext cx="168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카테고리 테이블에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항목을 등록한다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BC7DAF5-4C85-4B7E-9884-66D1FB7395DE}"/>
              </a:ext>
            </a:extLst>
          </p:cNvPr>
          <p:cNvSpPr txBox="1"/>
          <p:nvPr/>
        </p:nvSpPr>
        <p:spPr>
          <a:xfrm>
            <a:off x="370323" y="6193926"/>
            <a:ext cx="360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금액 정보에 맞추어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항목명과 금액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날짜를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지출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기록 테이블에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또한 버튼에 따라 수정 및 삭제를 하여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52D96213-9986-4860-9BBE-6F9C8571CFEA}"/>
              </a:ext>
            </a:extLst>
          </p:cNvPr>
          <p:cNvCxnSpPr>
            <a:cxnSpLocks/>
          </p:cNvCxnSpPr>
          <p:nvPr/>
        </p:nvCxnSpPr>
        <p:spPr>
          <a:xfrm flipH="1">
            <a:off x="2171910" y="5726624"/>
            <a:ext cx="1171610" cy="46730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5125D436-374A-4E6D-A06C-DABDBA06B16E}"/>
              </a:ext>
            </a:extLst>
          </p:cNvPr>
          <p:cNvSpPr/>
          <p:nvPr/>
        </p:nvSpPr>
        <p:spPr>
          <a:xfrm>
            <a:off x="2413811" y="5352022"/>
            <a:ext cx="1801727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9652109-D67D-4D21-91D9-A9BE59B5080C}"/>
              </a:ext>
            </a:extLst>
          </p:cNvPr>
          <p:cNvCxnSpPr>
            <a:cxnSpLocks/>
            <a:stCxn id="123" idx="7"/>
          </p:cNvCxnSpPr>
          <p:nvPr/>
        </p:nvCxnSpPr>
        <p:spPr>
          <a:xfrm flipV="1">
            <a:off x="4073062" y="1194175"/>
            <a:ext cx="121646" cy="9963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226BD057-0E6E-4774-87C9-A1686BF48645}"/>
              </a:ext>
            </a:extLst>
          </p:cNvPr>
          <p:cNvSpPr/>
          <p:nvPr/>
        </p:nvSpPr>
        <p:spPr>
          <a:xfrm>
            <a:off x="3077063" y="2134060"/>
            <a:ext cx="1166885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A12D8CB-D727-43A3-9A54-167E7D5BC6AC}"/>
              </a:ext>
            </a:extLst>
          </p:cNvPr>
          <p:cNvSpPr txBox="1"/>
          <p:nvPr/>
        </p:nvSpPr>
        <p:spPr>
          <a:xfrm>
            <a:off x="3667600" y="844110"/>
            <a:ext cx="221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버튼 기능에 맞추어 등록한 카테고리를 수정 및 삭제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99F9C81-AD52-4282-B576-3D12B0C2670D}"/>
              </a:ext>
            </a:extLst>
          </p:cNvPr>
          <p:cNvCxnSpPr>
            <a:cxnSpLocks/>
            <a:stCxn id="126" idx="5"/>
          </p:cNvCxnSpPr>
          <p:nvPr/>
        </p:nvCxnSpPr>
        <p:spPr>
          <a:xfrm>
            <a:off x="4154073" y="3007857"/>
            <a:ext cx="415896" cy="2825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536B4E64-9830-4CB3-A0DB-18C383BA7986}"/>
              </a:ext>
            </a:extLst>
          </p:cNvPr>
          <p:cNvSpPr/>
          <p:nvPr/>
        </p:nvSpPr>
        <p:spPr>
          <a:xfrm>
            <a:off x="3609977" y="2678659"/>
            <a:ext cx="637448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7" name="Picture 2">
            <a:extLst>
              <a:ext uri="{FF2B5EF4-FFF2-40B4-BE49-F238E27FC236}">
                <a16:creationId xmlns:a16="http://schemas.microsoft.com/office/drawing/2014/main" id="{A7872BED-7ED1-4272-9528-14500970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081" y="4605431"/>
            <a:ext cx="2475319" cy="2091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BBD3E282-FEB4-40E4-94BB-240E76FD278E}"/>
              </a:ext>
            </a:extLst>
          </p:cNvPr>
          <p:cNvSpPr txBox="1"/>
          <p:nvPr/>
        </p:nvSpPr>
        <p:spPr>
          <a:xfrm>
            <a:off x="1557393" y="2885584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8F2118C-050B-452D-82A2-F6099D9A4DFD}"/>
              </a:ext>
            </a:extLst>
          </p:cNvPr>
          <p:cNvSpPr/>
          <p:nvPr/>
        </p:nvSpPr>
        <p:spPr>
          <a:xfrm>
            <a:off x="2194956" y="2894464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276DE1B-25DF-4C0A-8D61-093C99A2B2DF}"/>
              </a:ext>
            </a:extLst>
          </p:cNvPr>
          <p:cNvSpPr/>
          <p:nvPr/>
        </p:nvSpPr>
        <p:spPr>
          <a:xfrm>
            <a:off x="1330367" y="1284397"/>
            <a:ext cx="9580289" cy="455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36BFB669-5C8C-41DC-B8E0-BF213B1BC73E}"/>
              </a:ext>
            </a:extLst>
          </p:cNvPr>
          <p:cNvCxnSpPr>
            <a:cxnSpLocks/>
          </p:cNvCxnSpPr>
          <p:nvPr/>
        </p:nvCxnSpPr>
        <p:spPr>
          <a:xfrm flipV="1">
            <a:off x="5967651" y="600985"/>
            <a:ext cx="680737" cy="690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5DF3F7E-A748-4C4B-9AA3-FA8709B34C9B}"/>
              </a:ext>
            </a:extLst>
          </p:cNvPr>
          <p:cNvSpPr txBox="1"/>
          <p:nvPr/>
        </p:nvSpPr>
        <p:spPr>
          <a:xfrm>
            <a:off x="6322103" y="190893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수입과 지출 현재 남은 잔액을 사용자가 확인 가능하도록 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28D0C62E-8A48-4919-91D8-AF05FE73687D}"/>
              </a:ext>
            </a:extLst>
          </p:cNvPr>
          <p:cNvGrpSpPr/>
          <p:nvPr/>
        </p:nvGrpSpPr>
        <p:grpSpPr>
          <a:xfrm>
            <a:off x="2289303" y="5114760"/>
            <a:ext cx="1451296" cy="281045"/>
            <a:chOff x="2188635" y="4218335"/>
            <a:chExt cx="1451296" cy="281045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5913D76F-17FA-4ADA-B374-278487EAF399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5B2BDFA7-C0E3-42E5-BFB8-388E0B6C89F0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970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20">
            <a:extLst>
              <a:ext uri="{FF2B5EF4-FFF2-40B4-BE49-F238E27FC236}">
                <a16:creationId xmlns:a16="http://schemas.microsoft.com/office/drawing/2014/main" id="{8905164D-4C1F-4164-A325-1BA1A866E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75191"/>
              </p:ext>
            </p:extLst>
          </p:nvPr>
        </p:nvGraphicFramePr>
        <p:xfrm>
          <a:off x="4297500" y="2181360"/>
          <a:ext cx="6373776" cy="356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296">
                  <a:extLst>
                    <a:ext uri="{9D8B030D-6E8A-4147-A177-3AD203B41FA5}">
                      <a16:colId xmlns:a16="http://schemas.microsoft.com/office/drawing/2014/main" val="4103126081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824393249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1247782425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900163626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3333456134"/>
                    </a:ext>
                  </a:extLst>
                </a:gridCol>
                <a:gridCol w="1062296">
                  <a:extLst>
                    <a:ext uri="{9D8B030D-6E8A-4147-A177-3AD203B41FA5}">
                      <a16:colId xmlns:a16="http://schemas.microsoft.com/office/drawing/2014/main" val="4256578663"/>
                    </a:ext>
                  </a:extLst>
                </a:gridCol>
              </a:tblGrid>
              <a:tr h="358394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예상 수입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예상 지출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35514"/>
                  </a:ext>
                </a:extLst>
              </a:tr>
              <a:tr h="3438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수입항목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수입금액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수입누적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지출항목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지출금액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지출누적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99310"/>
                  </a:ext>
                </a:extLst>
              </a:tr>
              <a:tr h="47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문화생활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100,000\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755890"/>
                  </a:ext>
                </a:extLst>
              </a:tr>
              <a:tr h="470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알바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800,000\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094546"/>
                  </a:ext>
                </a:extLst>
              </a:tr>
              <a:tr h="95355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220630"/>
                  </a:ext>
                </a:extLst>
              </a:tr>
              <a:tr h="47677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합계</a:t>
                      </a:r>
                      <a:r>
                        <a:rPr lang="en-US" altLang="ko-KR" dirty="0"/>
                        <a:t>: 1,100,000\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합계</a:t>
                      </a:r>
                      <a:r>
                        <a:rPr lang="en-US" altLang="ko-KR" dirty="0"/>
                        <a:t>: 400,000\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43173"/>
                  </a:ext>
                </a:extLst>
              </a:tr>
              <a:tr h="476777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총액</a:t>
                      </a:r>
                      <a:r>
                        <a:rPr lang="en-US" altLang="ko-KR" dirty="0"/>
                        <a:t>:700,000\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1378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08F6366-12C8-4632-B7F9-A69C5F72495B}"/>
              </a:ext>
            </a:extLst>
          </p:cNvPr>
          <p:cNvSpPr/>
          <p:nvPr/>
        </p:nvSpPr>
        <p:spPr>
          <a:xfrm>
            <a:off x="1526583" y="4002806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지출 금액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E23830-C0B4-45D2-A57E-06B70E3E8952}"/>
              </a:ext>
            </a:extLst>
          </p:cNvPr>
          <p:cNvSpPr/>
          <p:nvPr/>
        </p:nvSpPr>
        <p:spPr>
          <a:xfrm>
            <a:off x="1526583" y="4321137"/>
            <a:ext cx="2688956" cy="1437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C3CCF5-BF66-4773-8823-D263DA3D67D1}"/>
              </a:ext>
            </a:extLst>
          </p:cNvPr>
          <p:cNvSpPr txBox="1"/>
          <p:nvPr/>
        </p:nvSpPr>
        <p:spPr>
          <a:xfrm>
            <a:off x="1620514" y="437330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ACE6549-6AD6-4B7C-B9BC-D0AD06FFE88B}"/>
              </a:ext>
            </a:extLst>
          </p:cNvPr>
          <p:cNvGrpSpPr/>
          <p:nvPr/>
        </p:nvGrpSpPr>
        <p:grpSpPr>
          <a:xfrm>
            <a:off x="2289303" y="4369254"/>
            <a:ext cx="1451296" cy="281045"/>
            <a:chOff x="2188635" y="4218335"/>
            <a:chExt cx="1451296" cy="28104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FD88B21-CBF0-4770-8F40-84EEFE282D60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99D8C347-88DA-40D3-A052-595232CDA0D5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B0ED38D-0114-41B7-864B-4948A3A3B2A6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F2AAF99-6C8F-49F0-9B3C-A4F1240106E0}"/>
              </a:ext>
            </a:extLst>
          </p:cNvPr>
          <p:cNvSpPr txBox="1"/>
          <p:nvPr/>
        </p:nvSpPr>
        <p:spPr>
          <a:xfrm>
            <a:off x="1618184" y="4784093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   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4F2E05F-50F0-4B19-89CF-312B3E29EFF3}"/>
              </a:ext>
            </a:extLst>
          </p:cNvPr>
          <p:cNvSpPr/>
          <p:nvPr/>
        </p:nvSpPr>
        <p:spPr>
          <a:xfrm>
            <a:off x="2289303" y="4784092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4663D3-10C4-4DDC-B2F4-87B1F636C2AC}"/>
              </a:ext>
            </a:extLst>
          </p:cNvPr>
          <p:cNvSpPr txBox="1"/>
          <p:nvPr/>
        </p:nvSpPr>
        <p:spPr>
          <a:xfrm>
            <a:off x="1620514" y="5154311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   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3D1B04A-43F3-4C31-BB10-B5144ADC989A}"/>
              </a:ext>
            </a:extLst>
          </p:cNvPr>
          <p:cNvGrpSpPr/>
          <p:nvPr/>
        </p:nvGrpSpPr>
        <p:grpSpPr>
          <a:xfrm>
            <a:off x="2289303" y="5150265"/>
            <a:ext cx="1451296" cy="281045"/>
            <a:chOff x="2188635" y="4218335"/>
            <a:chExt cx="1451296" cy="28104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5C6DEA-858A-4A4B-8AE3-0E608D1914FB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13BAD66-8F73-40EF-B5F3-3ED313CFCB0E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9E04B9D-9347-4F02-9E81-2B9589A2259E}"/>
              </a:ext>
            </a:extLst>
          </p:cNvPr>
          <p:cNvGrpSpPr/>
          <p:nvPr/>
        </p:nvGrpSpPr>
        <p:grpSpPr>
          <a:xfrm>
            <a:off x="2532157" y="5447118"/>
            <a:ext cx="1626703" cy="292364"/>
            <a:chOff x="2532157" y="5368195"/>
            <a:chExt cx="1626703" cy="29236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701BBC3-CAD0-426F-9254-033D765E8C3F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20838CF-5BE3-4E38-8703-D049A9F359BB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96D1E45-FCFA-442B-B146-C1A60043D4E4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삭제</a:t>
              </a:r>
            </a:p>
          </p:txBody>
        </p: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0BDA24D7-7F6A-47B6-BE4F-635205FA4F10}"/>
              </a:ext>
            </a:extLst>
          </p:cNvPr>
          <p:cNvSpPr/>
          <p:nvPr/>
        </p:nvSpPr>
        <p:spPr>
          <a:xfrm>
            <a:off x="3506114" y="5157878"/>
            <a:ext cx="263580" cy="26520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91B85A5-F526-49D1-9823-F1CCF3D42ED8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3769694" y="5288587"/>
            <a:ext cx="556877" cy="1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14AB8AA-9951-497F-9EE9-B8755F40B6A0}"/>
              </a:ext>
            </a:extLst>
          </p:cNvPr>
          <p:cNvSpPr txBox="1"/>
          <p:nvPr/>
        </p:nvSpPr>
        <p:spPr>
          <a:xfrm>
            <a:off x="2281907" y="5143233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151B2C6-201D-4FD8-A37C-AA76143AC8FE}"/>
              </a:ext>
            </a:extLst>
          </p:cNvPr>
          <p:cNvSpPr/>
          <p:nvPr/>
        </p:nvSpPr>
        <p:spPr>
          <a:xfrm>
            <a:off x="3478187" y="4363640"/>
            <a:ext cx="263580" cy="26520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5FBA31-2DBA-49DD-9926-7CE783E125C3}"/>
              </a:ext>
            </a:extLst>
          </p:cNvPr>
          <p:cNvSpPr txBox="1"/>
          <p:nvPr/>
        </p:nvSpPr>
        <p:spPr>
          <a:xfrm>
            <a:off x="4345799" y="4137761"/>
            <a:ext cx="282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또한 항목명에 데이터를 입력하면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등록 외의 버튼은 입력할 수 없도록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5BF3B7-C936-4BC4-804B-0906962A3251}"/>
              </a:ext>
            </a:extLst>
          </p:cNvPr>
          <p:cNvSpPr txBox="1"/>
          <p:nvPr/>
        </p:nvSpPr>
        <p:spPr>
          <a:xfrm>
            <a:off x="1410459" y="6115985"/>
            <a:ext cx="360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금액 정보에 맞추어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항목명과 금액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날짜를 예산 기록 테이블에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또한 버튼에 따라 수정 및 삭제를 하여 반영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678053F-F538-4499-883D-B23D803936D6}"/>
              </a:ext>
            </a:extLst>
          </p:cNvPr>
          <p:cNvCxnSpPr>
            <a:cxnSpLocks/>
          </p:cNvCxnSpPr>
          <p:nvPr/>
        </p:nvCxnSpPr>
        <p:spPr>
          <a:xfrm flipH="1">
            <a:off x="3246681" y="5726624"/>
            <a:ext cx="96839" cy="3153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4152374-7FDA-4F36-B4DC-525C2727B098}"/>
              </a:ext>
            </a:extLst>
          </p:cNvPr>
          <p:cNvSpPr/>
          <p:nvPr/>
        </p:nvSpPr>
        <p:spPr>
          <a:xfrm>
            <a:off x="2413811" y="5405290"/>
            <a:ext cx="1801727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AB65DFC-62BB-4C34-95C4-128C4FB0FD78}"/>
              </a:ext>
            </a:extLst>
          </p:cNvPr>
          <p:cNvSpPr txBox="1"/>
          <p:nvPr/>
        </p:nvSpPr>
        <p:spPr>
          <a:xfrm>
            <a:off x="7533314" y="3937747"/>
            <a:ext cx="316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예산 수입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 데이터를 반영하여 실시간으로 기록을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2423014" y="870329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 flipV="1">
            <a:off x="2862271" y="567428"/>
            <a:ext cx="610771" cy="31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3460529" y="462486"/>
            <a:ext cx="221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프로그램에 대한 정보를 제공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5E12AD4-74E2-4F3F-83B9-43588F439783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8A29ED-8771-40A3-9F10-A9ADE6FBE23D}"/>
              </a:ext>
            </a:extLst>
          </p:cNvPr>
          <p:cNvSpPr/>
          <p:nvPr/>
        </p:nvSpPr>
        <p:spPr>
          <a:xfrm>
            <a:off x="3765514" y="1735805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41B7D8-1BEB-4127-848E-7B13C1851790}"/>
              </a:ext>
            </a:extLst>
          </p:cNvPr>
          <p:cNvSpPr txBox="1"/>
          <p:nvPr/>
        </p:nvSpPr>
        <p:spPr>
          <a:xfrm>
            <a:off x="3436974" y="924605"/>
            <a:ext cx="2546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탭을 누를 경우 해당 탭으로 이동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B1FD15E-9404-4F8A-A022-4F173DF36574}"/>
              </a:ext>
            </a:extLst>
          </p:cNvPr>
          <p:cNvCxnSpPr>
            <a:cxnSpLocks/>
            <a:stCxn id="58" idx="7"/>
          </p:cNvCxnSpPr>
          <p:nvPr/>
        </p:nvCxnSpPr>
        <p:spPr>
          <a:xfrm flipV="1">
            <a:off x="4431436" y="1168443"/>
            <a:ext cx="114254" cy="63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1B11EF-6F6C-492B-9828-7B1EC9003639}"/>
              </a:ext>
            </a:extLst>
          </p:cNvPr>
          <p:cNvSpPr/>
          <p:nvPr/>
        </p:nvSpPr>
        <p:spPr>
          <a:xfrm>
            <a:off x="1526101" y="2173952"/>
            <a:ext cx="2688956" cy="312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수입 금액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08A7F0A-2EB4-4D2F-8DBA-DDEFFF52FFE3}"/>
              </a:ext>
            </a:extLst>
          </p:cNvPr>
          <p:cNvSpPr/>
          <p:nvPr/>
        </p:nvSpPr>
        <p:spPr>
          <a:xfrm>
            <a:off x="1526101" y="2465646"/>
            <a:ext cx="2688956" cy="1532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B060DB-7006-4B7A-9911-94BB932D404E}"/>
              </a:ext>
            </a:extLst>
          </p:cNvPr>
          <p:cNvSpPr txBox="1"/>
          <p:nvPr/>
        </p:nvSpPr>
        <p:spPr>
          <a:xfrm>
            <a:off x="1620032" y="2517810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46403CB-F9BC-4D39-AA05-E46FBCC167EB}"/>
              </a:ext>
            </a:extLst>
          </p:cNvPr>
          <p:cNvGrpSpPr/>
          <p:nvPr/>
        </p:nvGrpSpPr>
        <p:grpSpPr>
          <a:xfrm>
            <a:off x="2288821" y="2513764"/>
            <a:ext cx="1451296" cy="281045"/>
            <a:chOff x="2188635" y="4218335"/>
            <a:chExt cx="1451296" cy="28104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C13EA31-975E-479A-B1E0-71A3D614FCEA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2084A3D7-4C66-4825-A75C-EF1B12428BF3}"/>
                </a:ext>
              </a:extLst>
            </p:cNvPr>
            <p:cNvSpPr/>
            <p:nvPr/>
          </p:nvSpPr>
          <p:spPr>
            <a:xfrm rot="10800000">
              <a:off x="3405929" y="4270764"/>
              <a:ext cx="200443" cy="183261"/>
            </a:xfrm>
            <a:prstGeom prst="triangle">
              <a:avLst>
                <a:gd name="adj" fmla="val 469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FDC9FE02-597D-402A-8ADF-6C96B3065035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7E4AE9F-E2AB-4BB0-B64B-2C16517E855E}"/>
              </a:ext>
            </a:extLst>
          </p:cNvPr>
          <p:cNvSpPr txBox="1"/>
          <p:nvPr/>
        </p:nvSpPr>
        <p:spPr>
          <a:xfrm>
            <a:off x="1617702" y="2928603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   액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21EBB18-F09A-41ED-B7B4-0FEEF6884943}"/>
              </a:ext>
            </a:extLst>
          </p:cNvPr>
          <p:cNvSpPr/>
          <p:nvPr/>
        </p:nvSpPr>
        <p:spPr>
          <a:xfrm>
            <a:off x="2288821" y="2928602"/>
            <a:ext cx="1451296" cy="265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65DF922-2B27-4078-BA55-E7E7F7C3DD5B}"/>
              </a:ext>
            </a:extLst>
          </p:cNvPr>
          <p:cNvSpPr txBox="1"/>
          <p:nvPr/>
        </p:nvSpPr>
        <p:spPr>
          <a:xfrm>
            <a:off x="1620032" y="3360967"/>
            <a:ext cx="713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날   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E705C20-C592-48C8-9ECF-F1EF4F379441}"/>
              </a:ext>
            </a:extLst>
          </p:cNvPr>
          <p:cNvGrpSpPr/>
          <p:nvPr/>
        </p:nvGrpSpPr>
        <p:grpSpPr>
          <a:xfrm>
            <a:off x="2288821" y="3356921"/>
            <a:ext cx="1451296" cy="281045"/>
            <a:chOff x="2188635" y="4218335"/>
            <a:chExt cx="1451296" cy="28104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151F5BF-5FF4-4264-8467-05CF5B1EFF29}"/>
                </a:ext>
              </a:extLst>
            </p:cNvPr>
            <p:cNvSpPr/>
            <p:nvPr/>
          </p:nvSpPr>
          <p:spPr>
            <a:xfrm>
              <a:off x="2188635" y="4222381"/>
              <a:ext cx="1451296" cy="2652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F4E771F6-31EB-4681-8499-2AB046821DBA}"/>
                </a:ext>
              </a:extLst>
            </p:cNvPr>
            <p:cNvCxnSpPr/>
            <p:nvPr/>
          </p:nvCxnSpPr>
          <p:spPr>
            <a:xfrm>
              <a:off x="3372374" y="4218335"/>
              <a:ext cx="0" cy="2810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28CAD0D-EC13-412C-93E4-CE7AFDE941DA}"/>
              </a:ext>
            </a:extLst>
          </p:cNvPr>
          <p:cNvGrpSpPr/>
          <p:nvPr/>
        </p:nvGrpSpPr>
        <p:grpSpPr>
          <a:xfrm>
            <a:off x="2531675" y="3653773"/>
            <a:ext cx="1626703" cy="292364"/>
            <a:chOff x="2532157" y="5368195"/>
            <a:chExt cx="1626703" cy="292364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1A0CFD6C-8D2B-4D82-BEEC-9D91AD624438}"/>
                </a:ext>
              </a:extLst>
            </p:cNvPr>
            <p:cNvSpPr/>
            <p:nvPr/>
          </p:nvSpPr>
          <p:spPr>
            <a:xfrm>
              <a:off x="2532157" y="5368864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등록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8A3E7527-32EF-4BFA-ADE9-189308827749}"/>
                </a:ext>
              </a:extLst>
            </p:cNvPr>
            <p:cNvSpPr/>
            <p:nvPr/>
          </p:nvSpPr>
          <p:spPr>
            <a:xfrm>
              <a:off x="3077064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수정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605E18C5-8997-42DC-A21C-77245CABD380}"/>
                </a:ext>
              </a:extLst>
            </p:cNvPr>
            <p:cNvSpPr/>
            <p:nvPr/>
          </p:nvSpPr>
          <p:spPr>
            <a:xfrm>
              <a:off x="3625947" y="5368195"/>
              <a:ext cx="532913" cy="2916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삭제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99D032D-2C99-4041-BC44-8A7C4209C69C}"/>
              </a:ext>
            </a:extLst>
          </p:cNvPr>
          <p:cNvSpPr txBox="1"/>
          <p:nvPr/>
        </p:nvSpPr>
        <p:spPr>
          <a:xfrm>
            <a:off x="2281425" y="3349889"/>
            <a:ext cx="1191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9648B1E-226D-4E78-899E-8A1D45C8A2E6}"/>
              </a:ext>
            </a:extLst>
          </p:cNvPr>
          <p:cNvSpPr/>
          <p:nvPr/>
        </p:nvSpPr>
        <p:spPr>
          <a:xfrm>
            <a:off x="3064588" y="2180760"/>
            <a:ext cx="1150469" cy="283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수입 카테고리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D29CBE4-41E3-4FED-8D24-A8157C6A30A0}"/>
              </a:ext>
            </a:extLst>
          </p:cNvPr>
          <p:cNvSpPr/>
          <p:nvPr/>
        </p:nvSpPr>
        <p:spPr>
          <a:xfrm>
            <a:off x="3071018" y="4011195"/>
            <a:ext cx="1150469" cy="275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지출 카테고리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241237C-01FB-4284-B8D2-A937FFB6BFA9}"/>
              </a:ext>
            </a:extLst>
          </p:cNvPr>
          <p:cNvCxnSpPr>
            <a:cxnSpLocks/>
            <a:stCxn id="51" idx="6"/>
          </p:cNvCxnSpPr>
          <p:nvPr/>
        </p:nvCxnSpPr>
        <p:spPr>
          <a:xfrm flipV="1">
            <a:off x="3741767" y="4436879"/>
            <a:ext cx="748521" cy="593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>
            <a:extLst>
              <a:ext uri="{FF2B5EF4-FFF2-40B4-BE49-F238E27FC236}">
                <a16:creationId xmlns:a16="http://schemas.microsoft.com/office/drawing/2014/main" id="{14D4B80C-5ACD-4B78-A5CA-F65FE2F52566}"/>
              </a:ext>
            </a:extLst>
          </p:cNvPr>
          <p:cNvSpPr/>
          <p:nvPr/>
        </p:nvSpPr>
        <p:spPr>
          <a:xfrm>
            <a:off x="2996370" y="2067699"/>
            <a:ext cx="1286904" cy="44544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93605F58-258E-48DC-9979-2DB9D450ECD7}"/>
              </a:ext>
            </a:extLst>
          </p:cNvPr>
          <p:cNvCxnSpPr>
            <a:cxnSpLocks/>
          </p:cNvCxnSpPr>
          <p:nvPr/>
        </p:nvCxnSpPr>
        <p:spPr>
          <a:xfrm flipH="1">
            <a:off x="1526101" y="2162874"/>
            <a:ext cx="1585821" cy="2969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888" y="5536320"/>
            <a:ext cx="1881142" cy="124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5C7D138F-ADB8-4DB1-90F3-828629D81A0B}"/>
              </a:ext>
            </a:extLst>
          </p:cNvPr>
          <p:cNvSpPr txBox="1"/>
          <p:nvPr/>
        </p:nvSpPr>
        <p:spPr>
          <a:xfrm>
            <a:off x="4118393" y="5106933"/>
            <a:ext cx="2932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달력으로 사용자가 원하는 날짜입력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기본값은 입력날짜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D6E0DFD-AB91-40E4-8F41-7B0881DB94FA}"/>
              </a:ext>
            </a:extLst>
          </p:cNvPr>
          <p:cNvSpPr/>
          <p:nvPr/>
        </p:nvSpPr>
        <p:spPr>
          <a:xfrm>
            <a:off x="1330367" y="1284397"/>
            <a:ext cx="9580289" cy="455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4589046-73B3-4125-BF5C-38111F3EEE64}"/>
              </a:ext>
            </a:extLst>
          </p:cNvPr>
          <p:cNvCxnSpPr>
            <a:cxnSpLocks/>
          </p:cNvCxnSpPr>
          <p:nvPr/>
        </p:nvCxnSpPr>
        <p:spPr>
          <a:xfrm flipV="1">
            <a:off x="5967651" y="600985"/>
            <a:ext cx="680737" cy="690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C9708C7C-4166-4379-A0A5-D522C275AE7A}"/>
              </a:ext>
            </a:extLst>
          </p:cNvPr>
          <p:cNvSpPr/>
          <p:nvPr/>
        </p:nvSpPr>
        <p:spPr>
          <a:xfrm>
            <a:off x="1722268" y="3647626"/>
            <a:ext cx="793309" cy="2916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자동등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록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A2BBFDA-7236-48D5-B9AE-8383C6F19C67}"/>
              </a:ext>
            </a:extLst>
          </p:cNvPr>
          <p:cNvSpPr txBox="1"/>
          <p:nvPr/>
        </p:nvSpPr>
        <p:spPr>
          <a:xfrm>
            <a:off x="6322103" y="190893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수입과 지출 현재 남은 잔액을 사용자가 확인 가능하도록 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EB9E6C-9004-4DAC-BA90-6BBB30C9A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3" y="2082987"/>
            <a:ext cx="1459269" cy="1592882"/>
          </a:xfrm>
          <a:prstGeom prst="rect">
            <a:avLst/>
          </a:prstGeom>
        </p:spPr>
      </p:pic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0799296-B5D6-42C2-8ED2-5CA75BF527F7}"/>
              </a:ext>
            </a:extLst>
          </p:cNvPr>
          <p:cNvSpPr/>
          <p:nvPr/>
        </p:nvSpPr>
        <p:spPr>
          <a:xfrm>
            <a:off x="1723745" y="5451274"/>
            <a:ext cx="793309" cy="29169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자동등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록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D362D50-3C76-4E13-A79E-7F3F5404D017}"/>
              </a:ext>
            </a:extLst>
          </p:cNvPr>
          <p:cNvSpPr/>
          <p:nvPr/>
        </p:nvSpPr>
        <p:spPr>
          <a:xfrm>
            <a:off x="1722268" y="5441838"/>
            <a:ext cx="809407" cy="3011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3EDA7E1-01E1-4DEE-9AB8-E6D8A1D4AEE7}"/>
              </a:ext>
            </a:extLst>
          </p:cNvPr>
          <p:cNvCxnSpPr>
            <a:cxnSpLocks/>
          </p:cNvCxnSpPr>
          <p:nvPr/>
        </p:nvCxnSpPr>
        <p:spPr>
          <a:xfrm flipH="1">
            <a:off x="1224423" y="5606244"/>
            <a:ext cx="500839" cy="946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9B0B6B6-F559-4048-87FB-7D8E8325C06A}"/>
              </a:ext>
            </a:extLst>
          </p:cNvPr>
          <p:cNvSpPr txBox="1"/>
          <p:nvPr/>
        </p:nvSpPr>
        <p:spPr>
          <a:xfrm>
            <a:off x="-68496" y="5699867"/>
            <a:ext cx="2234998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지난 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개월 동안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수입 지출 기록 중에 반복되는 기록이 있다면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자동 등록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5C71FE1-508A-47AE-9D70-4FF994946D0F}"/>
              </a:ext>
            </a:extLst>
          </p:cNvPr>
          <p:cNvSpPr/>
          <p:nvPr/>
        </p:nvSpPr>
        <p:spPr>
          <a:xfrm>
            <a:off x="2237222" y="5073775"/>
            <a:ext cx="1607238" cy="33163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056E95B-0655-4EC4-9668-D6EF5402D365}"/>
              </a:ext>
            </a:extLst>
          </p:cNvPr>
          <p:cNvCxnSpPr>
            <a:cxnSpLocks/>
          </p:cNvCxnSpPr>
          <p:nvPr/>
        </p:nvCxnSpPr>
        <p:spPr>
          <a:xfrm flipH="1" flipV="1">
            <a:off x="1224423" y="4748070"/>
            <a:ext cx="1674710" cy="3084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4A59FB3-38E7-478F-959C-116F858D538A}"/>
              </a:ext>
            </a:extLst>
          </p:cNvPr>
          <p:cNvSpPr txBox="1"/>
          <p:nvPr/>
        </p:nvSpPr>
        <p:spPr>
          <a:xfrm>
            <a:off x="-14925" y="4379951"/>
            <a:ext cx="1583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예산은 날짜 입력 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yy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-mm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까지만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B0573CC-C903-4E4D-AE12-5B90D7DEA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564526"/>
              </p:ext>
            </p:extLst>
          </p:nvPr>
        </p:nvGraphicFramePr>
        <p:xfrm>
          <a:off x="1694156" y="2904177"/>
          <a:ext cx="8731765" cy="2798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353">
                  <a:extLst>
                    <a:ext uri="{9D8B030D-6E8A-4147-A177-3AD203B41FA5}">
                      <a16:colId xmlns:a16="http://schemas.microsoft.com/office/drawing/2014/main" val="2162561938"/>
                    </a:ext>
                  </a:extLst>
                </a:gridCol>
                <a:gridCol w="1746353">
                  <a:extLst>
                    <a:ext uri="{9D8B030D-6E8A-4147-A177-3AD203B41FA5}">
                      <a16:colId xmlns:a16="http://schemas.microsoft.com/office/drawing/2014/main" val="66473897"/>
                    </a:ext>
                  </a:extLst>
                </a:gridCol>
                <a:gridCol w="1746353">
                  <a:extLst>
                    <a:ext uri="{9D8B030D-6E8A-4147-A177-3AD203B41FA5}">
                      <a16:colId xmlns:a16="http://schemas.microsoft.com/office/drawing/2014/main" val="2143074125"/>
                    </a:ext>
                  </a:extLst>
                </a:gridCol>
                <a:gridCol w="1746353">
                  <a:extLst>
                    <a:ext uri="{9D8B030D-6E8A-4147-A177-3AD203B41FA5}">
                      <a16:colId xmlns:a16="http://schemas.microsoft.com/office/drawing/2014/main" val="83206741"/>
                    </a:ext>
                  </a:extLst>
                </a:gridCol>
                <a:gridCol w="1746353">
                  <a:extLst>
                    <a:ext uri="{9D8B030D-6E8A-4147-A177-3AD203B41FA5}">
                      <a16:colId xmlns:a16="http://schemas.microsoft.com/office/drawing/2014/main" val="1947442982"/>
                    </a:ext>
                  </a:extLst>
                </a:gridCol>
              </a:tblGrid>
              <a:tr h="2603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수입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남은 금액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81205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300,000\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016942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문화생활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30,000\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270,000\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707024"/>
                  </a:ext>
                </a:extLst>
              </a:tr>
              <a:tr h="258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보너스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2019-09-30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150,000\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420,000\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65297"/>
                  </a:ext>
                </a:extLst>
              </a:tr>
              <a:tr h="1548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179553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10002168" y="2278950"/>
            <a:ext cx="670198" cy="308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4037172" y="2292012"/>
            <a:ext cx="1433542" cy="369332"/>
            <a:chOff x="4037172" y="1794863"/>
            <a:chExt cx="1433542" cy="369332"/>
          </a:xfrm>
        </p:grpSpPr>
        <p:sp>
          <p:nvSpPr>
            <p:cNvPr id="37" name="타원 36"/>
            <p:cNvSpPr/>
            <p:nvPr/>
          </p:nvSpPr>
          <p:spPr>
            <a:xfrm>
              <a:off x="4037172" y="1888138"/>
              <a:ext cx="127256" cy="1366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64428" y="1794863"/>
              <a:ext cx="130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항목검색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848291" y="2278950"/>
            <a:ext cx="1415140" cy="369332"/>
            <a:chOff x="4037172" y="1771774"/>
            <a:chExt cx="1415140" cy="369332"/>
          </a:xfrm>
        </p:grpSpPr>
        <p:sp>
          <p:nvSpPr>
            <p:cNvPr id="41" name="타원 40"/>
            <p:cNvSpPr/>
            <p:nvPr/>
          </p:nvSpPr>
          <p:spPr>
            <a:xfrm>
              <a:off x="4037172" y="1888138"/>
              <a:ext cx="127256" cy="1366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46026" y="1771774"/>
              <a:ext cx="13062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기간검색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261773" y="2282984"/>
            <a:ext cx="1612636" cy="329569"/>
            <a:chOff x="5324281" y="1768738"/>
            <a:chExt cx="1612636" cy="329569"/>
          </a:xfrm>
        </p:grpSpPr>
        <p:sp>
          <p:nvSpPr>
            <p:cNvPr id="9" name="직사각형 8"/>
            <p:cNvSpPr/>
            <p:nvPr/>
          </p:nvSpPr>
          <p:spPr>
            <a:xfrm>
              <a:off x="5324281" y="1768738"/>
              <a:ext cx="1612636" cy="329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이등변 삼각형 44"/>
            <p:cNvSpPr/>
            <p:nvPr/>
          </p:nvSpPr>
          <p:spPr>
            <a:xfrm rot="10800000">
              <a:off x="6715694" y="1911826"/>
              <a:ext cx="81280" cy="734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459BC0D-3A52-4DD4-AF29-AE32A5890B60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검색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AB0ADA5-8D09-40A0-B30E-AE4B0933F79E}"/>
              </a:ext>
            </a:extLst>
          </p:cNvPr>
          <p:cNvCxnSpPr>
            <a:cxnSpLocks/>
            <a:stCxn id="50" idx="7"/>
          </p:cNvCxnSpPr>
          <p:nvPr/>
        </p:nvCxnSpPr>
        <p:spPr>
          <a:xfrm flipH="1" flipV="1">
            <a:off x="2911919" y="561100"/>
            <a:ext cx="203839" cy="379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F02B6D81-65B0-4482-92B1-CD79B101AC3B}"/>
              </a:ext>
            </a:extLst>
          </p:cNvPr>
          <p:cNvSpPr/>
          <p:nvPr/>
        </p:nvSpPr>
        <p:spPr>
          <a:xfrm>
            <a:off x="2378497" y="883990"/>
            <a:ext cx="863755" cy="3856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EDFA36-2E4A-4F1F-93C0-1DCEC3729A2D}"/>
              </a:ext>
            </a:extLst>
          </p:cNvPr>
          <p:cNvSpPr txBox="1"/>
          <p:nvPr/>
        </p:nvSpPr>
        <p:spPr>
          <a:xfrm>
            <a:off x="104241" y="246756"/>
            <a:ext cx="311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버튼 기능에 맞추어 등록한 카테고리를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 및 삭제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JMenubar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AB0ADA5-8D09-40A0-B30E-AE4B0933F79E}"/>
              </a:ext>
            </a:extLst>
          </p:cNvPr>
          <p:cNvCxnSpPr>
            <a:cxnSpLocks/>
            <a:stCxn id="53" idx="0"/>
          </p:cNvCxnSpPr>
          <p:nvPr/>
        </p:nvCxnSpPr>
        <p:spPr>
          <a:xfrm flipH="1">
            <a:off x="2556769" y="2278950"/>
            <a:ext cx="818721" cy="130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F02B6D81-65B0-4482-92B1-CD79B101AC3B}"/>
              </a:ext>
            </a:extLst>
          </p:cNvPr>
          <p:cNvSpPr/>
          <p:nvPr/>
        </p:nvSpPr>
        <p:spPr>
          <a:xfrm>
            <a:off x="2722347" y="2278950"/>
            <a:ext cx="1306286" cy="41191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EDFA36-2E4A-4F1F-93C0-1DCEC3729A2D}"/>
              </a:ext>
            </a:extLst>
          </p:cNvPr>
          <p:cNvSpPr txBox="1"/>
          <p:nvPr/>
        </p:nvSpPr>
        <p:spPr>
          <a:xfrm>
            <a:off x="-76043" y="2156494"/>
            <a:ext cx="284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라디오버튼을 먼저 선택한 후 검색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만약 선택하지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않았다면 전체 데이터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508A29ED-8771-40A3-9F10-A9ADE6FBE23D}"/>
              </a:ext>
            </a:extLst>
          </p:cNvPr>
          <p:cNvSpPr/>
          <p:nvPr/>
        </p:nvSpPr>
        <p:spPr>
          <a:xfrm>
            <a:off x="4871685" y="1706632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41B7D8-1BEB-4127-848E-7B13C1851790}"/>
              </a:ext>
            </a:extLst>
          </p:cNvPr>
          <p:cNvSpPr txBox="1"/>
          <p:nvPr/>
        </p:nvSpPr>
        <p:spPr>
          <a:xfrm>
            <a:off x="3351176" y="859957"/>
            <a:ext cx="254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탭을 누를 경우 해당 탭으로 이동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(=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JTabbedPane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B1FD15E-9404-4F8A-A022-4F173DF36574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5261773" y="1110430"/>
            <a:ext cx="208941" cy="59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917688" y="2278746"/>
            <a:ext cx="3049644" cy="3295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2019-xx-xx ~ 2019-xx-xx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B0ED38D-0114-41B7-864B-4948A3A3B2A6}"/>
              </a:ext>
            </a:extLst>
          </p:cNvPr>
          <p:cNvCxnSpPr/>
          <p:nvPr/>
        </p:nvCxnSpPr>
        <p:spPr>
          <a:xfrm>
            <a:off x="9558644" y="2292012"/>
            <a:ext cx="0" cy="3181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BDA24D7-7F6A-47B6-BE4F-635205FA4F10}"/>
              </a:ext>
            </a:extLst>
          </p:cNvPr>
          <p:cNvSpPr/>
          <p:nvPr/>
        </p:nvSpPr>
        <p:spPr>
          <a:xfrm>
            <a:off x="9611908" y="2275861"/>
            <a:ext cx="319911" cy="3366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91B85A5-F526-49D1-9823-F1CCF3D42ED8}"/>
              </a:ext>
            </a:extLst>
          </p:cNvPr>
          <p:cNvCxnSpPr>
            <a:cxnSpLocks/>
          </p:cNvCxnSpPr>
          <p:nvPr/>
        </p:nvCxnSpPr>
        <p:spPr>
          <a:xfrm>
            <a:off x="9859810" y="2584560"/>
            <a:ext cx="741535" cy="1656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B1FD15E-9404-4F8A-A022-4F173DF36574}"/>
              </a:ext>
            </a:extLst>
          </p:cNvPr>
          <p:cNvCxnSpPr>
            <a:cxnSpLocks/>
          </p:cNvCxnSpPr>
          <p:nvPr/>
        </p:nvCxnSpPr>
        <p:spPr>
          <a:xfrm>
            <a:off x="6410981" y="2617001"/>
            <a:ext cx="722094" cy="216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508A29ED-8771-40A3-9F10-A9ADE6FBE23D}"/>
              </a:ext>
            </a:extLst>
          </p:cNvPr>
          <p:cNvSpPr/>
          <p:nvPr/>
        </p:nvSpPr>
        <p:spPr>
          <a:xfrm>
            <a:off x="5261773" y="2210136"/>
            <a:ext cx="161263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41B7D8-1BEB-4127-848E-7B13C1851790}"/>
              </a:ext>
            </a:extLst>
          </p:cNvPr>
          <p:cNvSpPr txBox="1"/>
          <p:nvPr/>
        </p:nvSpPr>
        <p:spPr>
          <a:xfrm>
            <a:off x="6491791" y="4901922"/>
            <a:ext cx="328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기간 검색만을 선택 하였을 경우에는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 할 수 없도록 한다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08A29ED-8771-40A3-9F10-A9ADE6FBE23D}"/>
              </a:ext>
            </a:extLst>
          </p:cNvPr>
          <p:cNvSpPr/>
          <p:nvPr/>
        </p:nvSpPr>
        <p:spPr>
          <a:xfrm>
            <a:off x="2665786" y="2223198"/>
            <a:ext cx="2804928" cy="5120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DB1FD15E-9404-4F8A-A022-4F173DF36574}"/>
              </a:ext>
            </a:extLst>
          </p:cNvPr>
          <p:cNvCxnSpPr>
            <a:cxnSpLocks/>
          </p:cNvCxnSpPr>
          <p:nvPr/>
        </p:nvCxnSpPr>
        <p:spPr>
          <a:xfrm flipH="1">
            <a:off x="3329126" y="2747301"/>
            <a:ext cx="374302" cy="190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741B7D8-1BEB-4127-848E-7B13C1851790}"/>
              </a:ext>
            </a:extLst>
          </p:cNvPr>
          <p:cNvSpPr txBox="1"/>
          <p:nvPr/>
        </p:nvSpPr>
        <p:spPr>
          <a:xfrm>
            <a:off x="1919445" y="4700175"/>
            <a:ext cx="402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사용자는 기간검색 또는 기간검색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항목검색 둘 중에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하나를 검색 가능하다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41B7D8-1BEB-4127-848E-7B13C1851790}"/>
              </a:ext>
            </a:extLst>
          </p:cNvPr>
          <p:cNvSpPr txBox="1"/>
          <p:nvPr/>
        </p:nvSpPr>
        <p:spPr>
          <a:xfrm>
            <a:off x="9996369" y="4225784"/>
            <a:ext cx="2261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입력한 기간을 검색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08A29ED-8771-40A3-9F10-A9ADE6FBE23D}"/>
              </a:ext>
            </a:extLst>
          </p:cNvPr>
          <p:cNvSpPr/>
          <p:nvPr/>
        </p:nvSpPr>
        <p:spPr>
          <a:xfrm>
            <a:off x="9930831" y="2206998"/>
            <a:ext cx="806318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AB0ADA5-8D09-40A0-B30E-AE4B0933F79E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0701081" y="2550316"/>
            <a:ext cx="552937" cy="2345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741B7D8-1BEB-4127-848E-7B13C1851790}"/>
              </a:ext>
            </a:extLst>
          </p:cNvPr>
          <p:cNvSpPr txBox="1"/>
          <p:nvPr/>
        </p:nvSpPr>
        <p:spPr>
          <a:xfrm>
            <a:off x="10343395" y="2784855"/>
            <a:ext cx="182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입력한 값에 대해 처리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8717AC-DDF6-4768-8DA4-A35B0F2DDF45}"/>
              </a:ext>
            </a:extLst>
          </p:cNvPr>
          <p:cNvSpPr/>
          <p:nvPr/>
        </p:nvSpPr>
        <p:spPr>
          <a:xfrm>
            <a:off x="1330367" y="1284397"/>
            <a:ext cx="9580289" cy="455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BC5BA1B-10CA-49C1-80A9-9A2200F7182F}"/>
              </a:ext>
            </a:extLst>
          </p:cNvPr>
          <p:cNvCxnSpPr>
            <a:cxnSpLocks/>
          </p:cNvCxnSpPr>
          <p:nvPr/>
        </p:nvCxnSpPr>
        <p:spPr>
          <a:xfrm flipV="1">
            <a:off x="5967651" y="600985"/>
            <a:ext cx="680737" cy="6900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C56E6C7-BD06-4E7A-BB23-52671A039B73}"/>
              </a:ext>
            </a:extLst>
          </p:cNvPr>
          <p:cNvSpPr txBox="1"/>
          <p:nvPr/>
        </p:nvSpPr>
        <p:spPr>
          <a:xfrm>
            <a:off x="6322103" y="190893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수입과 지출 현재 남은 잔액을 사용자가 확인 가능하도록 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241DFB7-E9DD-4E6F-9B95-14D58BAA29A3}"/>
              </a:ext>
            </a:extLst>
          </p:cNvPr>
          <p:cNvSpPr/>
          <p:nvPr/>
        </p:nvSpPr>
        <p:spPr>
          <a:xfrm>
            <a:off x="1707050" y="2901713"/>
            <a:ext cx="8718872" cy="28281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3C81FC3-6325-4A96-87CA-681A6CB360FC}"/>
              </a:ext>
            </a:extLst>
          </p:cNvPr>
          <p:cNvCxnSpPr>
            <a:cxnSpLocks/>
          </p:cNvCxnSpPr>
          <p:nvPr/>
        </p:nvCxnSpPr>
        <p:spPr>
          <a:xfrm>
            <a:off x="2178197" y="5711368"/>
            <a:ext cx="307551" cy="38975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442371A-6B38-4625-88B8-015E2BC47225}"/>
              </a:ext>
            </a:extLst>
          </p:cNvPr>
          <p:cNvSpPr txBox="1"/>
          <p:nvPr/>
        </p:nvSpPr>
        <p:spPr>
          <a:xfrm>
            <a:off x="2138309" y="6066067"/>
            <a:ext cx="3829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처음에는 전체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데이터를 출력하여 검색한다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만약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사용자가 라디오버튼을 선택하여 검색한다면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그에 해당하는 데이터를 출력하여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211" y="4511068"/>
            <a:ext cx="2194768" cy="159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05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1408611" y="2422963"/>
            <a:ext cx="9379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4594" y="2090246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C00000"/>
                </a:solidFill>
              </a:rPr>
              <a:t>기본통계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 </a:t>
            </a:r>
            <a:r>
              <a:rPr lang="ko-KR" altLang="en-US" dirty="0" err="1"/>
              <a:t>예산통계</a:t>
            </a:r>
            <a:endParaRPr lang="ko-KR" altLang="en-US" dirty="0"/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231148550"/>
              </p:ext>
            </p:extLst>
          </p:nvPr>
        </p:nvGraphicFramePr>
        <p:xfrm>
          <a:off x="6035039" y="2499994"/>
          <a:ext cx="4665671" cy="325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75342" y="378199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대중 교통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28560" y="378199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택시비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6880" y="312908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외식비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85200" y="311892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커피</a:t>
            </a:r>
            <a:r>
              <a:rPr lang="en-US" altLang="ko-KR" sz="1200" dirty="0"/>
              <a:t>/</a:t>
            </a:r>
            <a:r>
              <a:rPr lang="ko-KR" altLang="en-US" sz="1200" dirty="0"/>
              <a:t>음료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04480" y="312908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간식비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2973" y="4448238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운동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83464" y="4448237"/>
            <a:ext cx="105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의료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20755" y="3082921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54%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42755" y="3735831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21%</a:t>
            </a:r>
            <a:endParaRPr lang="ko-KR" altLang="en-US" dirty="0"/>
          </a:p>
        </p:txBody>
      </p:sp>
      <p:cxnSp>
        <p:nvCxnSpPr>
          <p:cNvPr id="22" name="직선 연결선 21"/>
          <p:cNvCxnSpPr>
            <a:cxnSpLocks/>
          </p:cNvCxnSpPr>
          <p:nvPr/>
        </p:nvCxnSpPr>
        <p:spPr>
          <a:xfrm>
            <a:off x="10552275" y="2523793"/>
            <a:ext cx="0" cy="3237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이등변 삼각형 22"/>
          <p:cNvSpPr/>
          <p:nvPr/>
        </p:nvSpPr>
        <p:spPr>
          <a:xfrm>
            <a:off x="10586439" y="2553471"/>
            <a:ext cx="81280" cy="734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/>
          <p:cNvSpPr/>
          <p:nvPr/>
        </p:nvSpPr>
        <p:spPr>
          <a:xfrm flipV="1">
            <a:off x="10586720" y="5585696"/>
            <a:ext cx="81280" cy="734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552275" y="2922644"/>
            <a:ext cx="148435" cy="1202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차트 32"/>
          <p:cNvGraphicFramePr/>
          <p:nvPr>
            <p:extLst>
              <p:ext uri="{D42A27DB-BD31-4B8C-83A1-F6EECF244321}">
                <p14:modId xmlns:p14="http://schemas.microsoft.com/office/powerpoint/2010/main" val="99886813"/>
              </p:ext>
            </p:extLst>
          </p:nvPr>
        </p:nvGraphicFramePr>
        <p:xfrm>
          <a:off x="1503679" y="4086374"/>
          <a:ext cx="4372765" cy="1684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" name="그룹 6"/>
          <p:cNvGrpSpPr/>
          <p:nvPr/>
        </p:nvGrpSpPr>
        <p:grpSpPr>
          <a:xfrm rot="5400000">
            <a:off x="3589802" y="1795753"/>
            <a:ext cx="152111" cy="4349136"/>
            <a:chOff x="11293955" y="2129410"/>
            <a:chExt cx="148435" cy="3663571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11293955" y="2129410"/>
              <a:ext cx="0" cy="366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이등변 삼각형 37"/>
            <p:cNvSpPr/>
            <p:nvPr/>
          </p:nvSpPr>
          <p:spPr>
            <a:xfrm>
              <a:off x="11328400" y="2177907"/>
              <a:ext cx="81280" cy="734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이등변 삼각형 38"/>
            <p:cNvSpPr/>
            <p:nvPr/>
          </p:nvSpPr>
          <p:spPr>
            <a:xfrm flipV="1">
              <a:off x="11328400" y="5652627"/>
              <a:ext cx="81280" cy="734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1293955" y="2989575"/>
              <a:ext cx="148435" cy="12023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459BC0D-3A52-4DD4-AF29-AE32A5890B60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통계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11D857E-5001-49BF-9970-C164EE8D9821}"/>
              </a:ext>
            </a:extLst>
          </p:cNvPr>
          <p:cNvSpPr/>
          <p:nvPr/>
        </p:nvSpPr>
        <p:spPr>
          <a:xfrm>
            <a:off x="5942632" y="1730908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0BAC43F-5CBB-451C-943B-A52C8BDDD41D}"/>
              </a:ext>
            </a:extLst>
          </p:cNvPr>
          <p:cNvCxnSpPr>
            <a:cxnSpLocks/>
            <a:stCxn id="42" idx="2"/>
          </p:cNvCxnSpPr>
          <p:nvPr/>
        </p:nvCxnSpPr>
        <p:spPr>
          <a:xfrm flipH="1" flipV="1">
            <a:off x="5590975" y="1179370"/>
            <a:ext cx="351657" cy="77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B799432-6A76-42F3-8DA2-A77FC1086C79}"/>
              </a:ext>
            </a:extLst>
          </p:cNvPr>
          <p:cNvSpPr txBox="1"/>
          <p:nvPr/>
        </p:nvSpPr>
        <p:spPr>
          <a:xfrm>
            <a:off x="3294154" y="956476"/>
            <a:ext cx="2546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탭을 누를 경우 해당 탭으로 이동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2423014" y="914719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 flipV="1">
            <a:off x="2862271" y="567428"/>
            <a:ext cx="610771" cy="31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3460529" y="462486"/>
            <a:ext cx="221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프로그램에 대한 정보를 제공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1371985" y="3749414"/>
            <a:ext cx="477381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 flipH="1">
            <a:off x="1231468" y="4041762"/>
            <a:ext cx="169221" cy="25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-2700" y="4193237"/>
            <a:ext cx="1706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기록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개월이상이면 스크롤바가</a:t>
            </a:r>
            <a:r>
              <a:rPr kumimoji="0" lang="ko-KR" altLang="en-US" sz="1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생김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1524000" y="2521449"/>
            <a:ext cx="1158828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776270" y="846573"/>
            <a:ext cx="747730" cy="1893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-73661" y="384908"/>
            <a:ext cx="271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조회하는 달 기준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지난 달까지의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개월 수입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지출을 보여줌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6870760" y="3048465"/>
            <a:ext cx="2638412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58" idx="5"/>
            <a:endCxn id="60" idx="0"/>
          </p:cNvCxnSpPr>
          <p:nvPr/>
        </p:nvCxnSpPr>
        <p:spPr>
          <a:xfrm>
            <a:off x="9122786" y="3422446"/>
            <a:ext cx="497609" cy="304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8628650" y="3727268"/>
            <a:ext cx="1983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지출을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100%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라고 했을 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 별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퍼센트를 나타냄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10359342" y="5392846"/>
            <a:ext cx="499963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0200747" y="5101716"/>
            <a:ext cx="231813" cy="35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8785325" y="4725237"/>
            <a:ext cx="175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이상 이면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스크롤 바 생김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3192744" y="4080697"/>
            <a:ext cx="994525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>
            <a:off x="4181866" y="4296962"/>
            <a:ext cx="179589" cy="12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3631566" y="4426133"/>
            <a:ext cx="2364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조회하는 날을 기준으로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한달 간 통계를 요일 별로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보임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7" name="차트 86"/>
          <p:cNvGraphicFramePr/>
          <p:nvPr>
            <p:extLst>
              <p:ext uri="{D42A27DB-BD31-4B8C-83A1-F6EECF244321}">
                <p14:modId xmlns:p14="http://schemas.microsoft.com/office/powerpoint/2010/main" val="4059161419"/>
              </p:ext>
            </p:extLst>
          </p:nvPr>
        </p:nvGraphicFramePr>
        <p:xfrm>
          <a:off x="1503679" y="2488282"/>
          <a:ext cx="4349136" cy="1558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255D8145-F510-46B4-A81F-C4930C71BB7A}"/>
              </a:ext>
            </a:extLst>
          </p:cNvPr>
          <p:cNvSpPr/>
          <p:nvPr/>
        </p:nvSpPr>
        <p:spPr>
          <a:xfrm>
            <a:off x="1330367" y="1284397"/>
            <a:ext cx="9580289" cy="455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D4C3821-39D7-49F3-AB6B-32D5CDD28687}"/>
              </a:ext>
            </a:extLst>
          </p:cNvPr>
          <p:cNvCxnSpPr>
            <a:cxnSpLocks/>
          </p:cNvCxnSpPr>
          <p:nvPr/>
        </p:nvCxnSpPr>
        <p:spPr>
          <a:xfrm flipV="1">
            <a:off x="5967651" y="769499"/>
            <a:ext cx="383925" cy="5215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6745AF3-5102-4CF2-89A4-225E7E9FFF32}"/>
              </a:ext>
            </a:extLst>
          </p:cNvPr>
          <p:cNvSpPr txBox="1"/>
          <p:nvPr/>
        </p:nvSpPr>
        <p:spPr>
          <a:xfrm>
            <a:off x="6035039" y="244262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수입과 지출 현재 남은 잔액을 사용자가 확인 가능하도록 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15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표 20">
            <a:extLst>
              <a:ext uri="{FF2B5EF4-FFF2-40B4-BE49-F238E27FC236}">
                <a16:creationId xmlns:a16="http://schemas.microsoft.com/office/drawing/2014/main" id="{9D709FC3-B73A-4590-96D9-7DDEEBC12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025005"/>
              </p:ext>
            </p:extLst>
          </p:nvPr>
        </p:nvGraphicFramePr>
        <p:xfrm>
          <a:off x="7384335" y="3937532"/>
          <a:ext cx="331399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04">
                  <a:extLst>
                    <a:ext uri="{9D8B030D-6E8A-4147-A177-3AD203B41FA5}">
                      <a16:colId xmlns:a16="http://schemas.microsoft.com/office/drawing/2014/main" val="1337928652"/>
                    </a:ext>
                  </a:extLst>
                </a:gridCol>
                <a:gridCol w="958592">
                  <a:extLst>
                    <a:ext uri="{9D8B030D-6E8A-4147-A177-3AD203B41FA5}">
                      <a16:colId xmlns:a16="http://schemas.microsoft.com/office/drawing/2014/main" val="3475539210"/>
                    </a:ext>
                  </a:extLst>
                </a:gridCol>
                <a:gridCol w="2133199">
                  <a:extLst>
                    <a:ext uri="{9D8B030D-6E8A-4147-A177-3AD203B41FA5}">
                      <a16:colId xmlns:a16="http://schemas.microsoft.com/office/drawing/2014/main" val="3820336914"/>
                    </a:ext>
                  </a:extLst>
                </a:gridCol>
              </a:tblGrid>
              <a:tr h="271262"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금액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ko-KR" altLang="en-US" sz="1400" baseline="0" dirty="0" err="1"/>
                        <a:t>예상지출</a:t>
                      </a:r>
                      <a:r>
                        <a:rPr lang="en-US" altLang="ko-KR" sz="1400" baseline="0" dirty="0"/>
                        <a:t>-</a:t>
                      </a:r>
                      <a:r>
                        <a:rPr lang="ko-KR" altLang="en-US" sz="1400" baseline="0" dirty="0" err="1"/>
                        <a:t>실지출</a:t>
                      </a:r>
                      <a:r>
                        <a:rPr lang="en-US" altLang="ko-KR" sz="1400" baseline="0" dirty="0"/>
                        <a:t>)</a:t>
                      </a:r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777661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1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식비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-200,000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</a:rPr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700404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2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건강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-185,000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</a:rPr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704801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3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통신비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0</a:t>
                      </a:r>
                      <a:r>
                        <a:rPr lang="ko-KR" altLang="en-US" sz="1400" baseline="0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319736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4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/>
                        <a:t>교통비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1450</a:t>
                      </a:r>
                      <a:r>
                        <a:rPr lang="ko-KR" altLang="en-US" sz="1400" baseline="0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64600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/>
                        <a:t>5</a:t>
                      </a:r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43955"/>
                  </a:ext>
                </a:extLst>
              </a:tr>
            </a:tbl>
          </a:graphicData>
        </a:graphic>
      </p:graphicFrame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256A5B0A-ADF3-4DFA-99C0-2D0A190F9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775007"/>
              </p:ext>
            </p:extLst>
          </p:nvPr>
        </p:nvGraphicFramePr>
        <p:xfrm>
          <a:off x="7394288" y="2619114"/>
          <a:ext cx="331399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04">
                  <a:extLst>
                    <a:ext uri="{9D8B030D-6E8A-4147-A177-3AD203B41FA5}">
                      <a16:colId xmlns:a16="http://schemas.microsoft.com/office/drawing/2014/main" val="1337928652"/>
                    </a:ext>
                  </a:extLst>
                </a:gridCol>
                <a:gridCol w="958592">
                  <a:extLst>
                    <a:ext uri="{9D8B030D-6E8A-4147-A177-3AD203B41FA5}">
                      <a16:colId xmlns:a16="http://schemas.microsoft.com/office/drawing/2014/main" val="3475539210"/>
                    </a:ext>
                  </a:extLst>
                </a:gridCol>
                <a:gridCol w="2133199">
                  <a:extLst>
                    <a:ext uri="{9D8B030D-6E8A-4147-A177-3AD203B41FA5}">
                      <a16:colId xmlns:a16="http://schemas.microsoft.com/office/drawing/2014/main" val="382033691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/>
                        <a:t>금액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실수입</a:t>
                      </a:r>
                      <a:r>
                        <a:rPr lang="en-US" altLang="ko-KR" sz="1200" baseline="0" dirty="0"/>
                        <a:t>-</a:t>
                      </a:r>
                      <a:r>
                        <a:rPr lang="ko-KR" altLang="en-US" sz="1200" baseline="0" dirty="0" err="1"/>
                        <a:t>예상수입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7776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1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/>
                        <a:t>주수입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/>
                        <a:t>200,000</a:t>
                      </a:r>
                      <a:r>
                        <a:rPr lang="ko-KR" altLang="en-US" sz="1400" baseline="0" dirty="0"/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7004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2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/>
                        <a:t>부수입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aseline="0" dirty="0">
                          <a:solidFill>
                            <a:srgbClr val="FF0000"/>
                          </a:solidFill>
                        </a:rPr>
                        <a:t>-50,000</a:t>
                      </a:r>
                      <a:r>
                        <a:rPr lang="ko-KR" altLang="en-US" sz="1400" baseline="0" dirty="0">
                          <a:solidFill>
                            <a:srgbClr val="FF0000"/>
                          </a:solidFill>
                        </a:rPr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7048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/>
                        <a:t>3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319736"/>
                  </a:ext>
                </a:extLst>
              </a:tr>
            </a:tbl>
          </a:graphicData>
        </a:graphic>
      </p:graphicFrame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1E529AA6-A46A-4432-9D1C-C93E477D7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398570"/>
              </p:ext>
            </p:extLst>
          </p:nvPr>
        </p:nvGraphicFramePr>
        <p:xfrm>
          <a:off x="1460871" y="2599935"/>
          <a:ext cx="5417447" cy="3147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757">
                  <a:extLst>
                    <a:ext uri="{9D8B030D-6E8A-4147-A177-3AD203B41FA5}">
                      <a16:colId xmlns:a16="http://schemas.microsoft.com/office/drawing/2014/main" val="914775609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1474134605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492789717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1123041229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1895691799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05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/>
                        <a:t>예상수입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/>
                        <a:t>예상지출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/>
                        <a:t>실수입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err="1"/>
                        <a:t>실지출</a:t>
                      </a:r>
                      <a:endParaRPr lang="ko-KR" altLang="en-US" sz="14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930169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 err="1"/>
                        <a:t>주수입</a:t>
                      </a:r>
                      <a:endParaRPr lang="ko-KR" altLang="en-US" sz="9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1,000,000\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1,200,000\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baseline="0" dirty="0">
                          <a:solidFill>
                            <a:srgbClr val="3108A6"/>
                          </a:solidFill>
                          <a:effectLst/>
                        </a:rPr>
                        <a:t>+200,000\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829697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부수입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200,000\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150,000\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</a:rPr>
                        <a:t>-50,000\</a:t>
                      </a:r>
                      <a:endParaRPr lang="ko-KR" altLang="en-US" sz="120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130579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식비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400,000\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600,000\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</a:rPr>
                        <a:t>-200,000\</a:t>
                      </a:r>
                      <a:endParaRPr lang="ko-KR" altLang="en-US" sz="120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001384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통신비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69,000\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69,000\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740766"/>
                  </a:ext>
                </a:extLst>
              </a:tr>
              <a:tr h="3394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교통비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78,000\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79,450\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</a:rPr>
                        <a:t>-1,450\</a:t>
                      </a:r>
                      <a:endParaRPr lang="ko-KR" altLang="en-US" sz="120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972562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건강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285,000\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</a:rPr>
                        <a:t>-185,000\</a:t>
                      </a:r>
                      <a:endParaRPr lang="ko-KR" altLang="en-US" sz="120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443585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236807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1,200,000\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647,000\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1,350,000\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1,033,450\</a:t>
                      </a:r>
                      <a:endParaRPr lang="ko-KR" altLang="en-U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5766"/>
                  </a:ext>
                </a:extLst>
              </a:tr>
              <a:tr h="296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/>
                        <a:t>잔액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553,000</a:t>
                      </a:r>
                      <a:r>
                        <a:rPr lang="ko-KR" altLang="en-US" sz="1000" baseline="0" dirty="0"/>
                        <a:t>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1000" baseline="0" dirty="0"/>
                        <a:t>316,550</a:t>
                      </a:r>
                      <a:r>
                        <a:rPr lang="ko-KR" altLang="en-US" sz="1000" baseline="0" dirty="0"/>
                        <a:t>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rgbClr val="FF0000"/>
                          </a:solidFill>
                        </a:rPr>
                        <a:t>-236,450\</a:t>
                      </a:r>
                      <a:endParaRPr lang="ko-KR" altLang="en-US" sz="1200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943794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 flipH="1">
            <a:off x="1406165" y="2451918"/>
            <a:ext cx="9379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>
            <a:off x="6908800" y="2649138"/>
            <a:ext cx="81280" cy="734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/>
          <p:cNvSpPr/>
          <p:nvPr/>
        </p:nvSpPr>
        <p:spPr>
          <a:xfrm flipV="1">
            <a:off x="6908800" y="5568278"/>
            <a:ext cx="81280" cy="7342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87418" y="3096824"/>
            <a:ext cx="132265" cy="1202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878318" y="2599934"/>
            <a:ext cx="141365" cy="3073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 flipH="1">
            <a:off x="7070283" y="2593094"/>
            <a:ext cx="7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수입</a:t>
            </a:r>
          </a:p>
        </p:txBody>
      </p:sp>
      <p:sp>
        <p:nvSpPr>
          <p:cNvPr id="17" name="TextBox 16"/>
          <p:cNvSpPr txBox="1"/>
          <p:nvPr/>
        </p:nvSpPr>
        <p:spPr>
          <a:xfrm flipH="1">
            <a:off x="7069318" y="3847933"/>
            <a:ext cx="72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59BC0D-3A52-4DD4-AF29-AE32A5890B60}"/>
              </a:ext>
            </a:extLst>
          </p:cNvPr>
          <p:cNvSpPr/>
          <p:nvPr/>
        </p:nvSpPr>
        <p:spPr>
          <a:xfrm>
            <a:off x="8565160" y="159391"/>
            <a:ext cx="3049390" cy="576634"/>
          </a:xfrm>
          <a:prstGeom prst="rect">
            <a:avLst/>
          </a:prstGeom>
          <a:solidFill>
            <a:schemeClr val="accent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통계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2532714" y="2067353"/>
            <a:ext cx="1019474" cy="4352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28" idx="1"/>
            <a:endCxn id="30" idx="2"/>
          </p:cNvCxnSpPr>
          <p:nvPr/>
        </p:nvCxnSpPr>
        <p:spPr>
          <a:xfrm flipH="1" flipV="1">
            <a:off x="1152570" y="771803"/>
            <a:ext cx="1529443" cy="135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43130" y="310138"/>
            <a:ext cx="221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미리 등록된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예산 항목을 보여줌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6727686" y="5430267"/>
            <a:ext cx="499963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</p:cNvCxnSpPr>
          <p:nvPr/>
        </p:nvCxnSpPr>
        <p:spPr>
          <a:xfrm flipH="1">
            <a:off x="6934813" y="5673740"/>
            <a:ext cx="28481" cy="49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5043629" y="6269035"/>
            <a:ext cx="2835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항목이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이상이면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스크롤 바 생김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7098906" y="3808263"/>
            <a:ext cx="590764" cy="406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7394288" y="4214946"/>
            <a:ext cx="1034530" cy="209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8225279" y="6021648"/>
            <a:ext cx="2366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black"/>
                </a:solidFill>
              </a:rPr>
              <a:t>등록된 예산 지출을 기준으로 실지출과 차이가 높은 순으로 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5</a:t>
            </a:r>
            <a:r>
              <a:rPr lang="ko-KR" altLang="en-US" sz="1200" dirty="0">
                <a:solidFill>
                  <a:prstClr val="black"/>
                </a:solidFill>
              </a:rPr>
              <a:t>위까지 보여줌</a:t>
            </a:r>
            <a:r>
              <a:rPr lang="en-US" altLang="ko-KR" sz="1200" dirty="0">
                <a:solidFill>
                  <a:prstClr val="black"/>
                </a:solidFill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7090628" y="2579171"/>
            <a:ext cx="590561" cy="3937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44" idx="6"/>
          </p:cNvCxnSpPr>
          <p:nvPr/>
        </p:nvCxnSpPr>
        <p:spPr>
          <a:xfrm flipV="1">
            <a:off x="7681189" y="2323855"/>
            <a:ext cx="1164558" cy="45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8642753" y="1717440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등록된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예산 수입을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기준으로 실수입과 차이가 높은 순으로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위까지 보여줌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8531878" y="3223802"/>
            <a:ext cx="1136572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48" idx="7"/>
          </p:cNvCxnSpPr>
          <p:nvPr/>
        </p:nvCxnSpPr>
        <p:spPr>
          <a:xfrm>
            <a:off x="9502003" y="3287967"/>
            <a:ext cx="1443268" cy="38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AC89EEB6-E9E4-41CF-93F3-3DAB90993192}"/>
              </a:ext>
            </a:extLst>
          </p:cNvPr>
          <p:cNvSpPr/>
          <p:nvPr/>
        </p:nvSpPr>
        <p:spPr>
          <a:xfrm>
            <a:off x="8430230" y="4218499"/>
            <a:ext cx="1397351" cy="587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16CEC6F-E8D1-40FB-8155-0D2F1024D245}"/>
              </a:ext>
            </a:extLst>
          </p:cNvPr>
          <p:cNvCxnSpPr>
            <a:cxnSpLocks/>
            <a:stCxn id="55" idx="6"/>
          </p:cNvCxnSpPr>
          <p:nvPr/>
        </p:nvCxnSpPr>
        <p:spPr>
          <a:xfrm>
            <a:off x="9827581" y="4512090"/>
            <a:ext cx="956683" cy="162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10627353" y="5965433"/>
            <a:ext cx="1456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예상지출보다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실제 지출이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많을 경우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빨간색으로 나타냄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5D07B5-6259-434D-B506-FF963B96CF9D}"/>
              </a:ext>
            </a:extLst>
          </p:cNvPr>
          <p:cNvSpPr txBox="1"/>
          <p:nvPr/>
        </p:nvSpPr>
        <p:spPr>
          <a:xfrm>
            <a:off x="1403540" y="210030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기본통계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rgbClr val="C00000"/>
                </a:solidFill>
              </a:rPr>
              <a:t>예산통계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B2C67DD-EA16-462F-A330-2DECCF36BA83}"/>
              </a:ext>
            </a:extLst>
          </p:cNvPr>
          <p:cNvSpPr/>
          <p:nvPr/>
        </p:nvSpPr>
        <p:spPr>
          <a:xfrm>
            <a:off x="1970505" y="4831825"/>
            <a:ext cx="4025020" cy="119688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577248D-BF4F-41CC-A981-3442573FB99A}"/>
              </a:ext>
            </a:extLst>
          </p:cNvPr>
          <p:cNvCxnSpPr>
            <a:cxnSpLocks/>
            <a:stCxn id="39" idx="4"/>
          </p:cNvCxnSpPr>
          <p:nvPr/>
        </p:nvCxnSpPr>
        <p:spPr>
          <a:xfrm flipH="1">
            <a:off x="3773553" y="6028708"/>
            <a:ext cx="209462" cy="2179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8B1053D-088E-4081-858E-AA8BC9484916}"/>
              </a:ext>
            </a:extLst>
          </p:cNvPr>
          <p:cNvSpPr txBox="1"/>
          <p:nvPr/>
        </p:nvSpPr>
        <p:spPr>
          <a:xfrm>
            <a:off x="2115280" y="6206314"/>
            <a:ext cx="2555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입력한 예산과 실제 사용한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금액을 계산하여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C86E255-1AC2-4801-B0C9-BF4B1092987C}"/>
              </a:ext>
            </a:extLst>
          </p:cNvPr>
          <p:cNvSpPr/>
          <p:nvPr/>
        </p:nvSpPr>
        <p:spPr>
          <a:xfrm>
            <a:off x="2423014" y="870329"/>
            <a:ext cx="780176" cy="4381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68B935C-5716-4161-AF35-DF2AD3B19ABA}"/>
              </a:ext>
            </a:extLst>
          </p:cNvPr>
          <p:cNvCxnSpPr>
            <a:cxnSpLocks/>
          </p:cNvCxnSpPr>
          <p:nvPr/>
        </p:nvCxnSpPr>
        <p:spPr>
          <a:xfrm flipV="1">
            <a:off x="2862271" y="567428"/>
            <a:ext cx="610771" cy="31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01C59B9-03DB-4BF7-9796-3726961F80BE}"/>
              </a:ext>
            </a:extLst>
          </p:cNvPr>
          <p:cNvSpPr txBox="1"/>
          <p:nvPr/>
        </p:nvSpPr>
        <p:spPr>
          <a:xfrm>
            <a:off x="3460529" y="462486"/>
            <a:ext cx="221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프로그램에 대한 정보를 제공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7BC4B7-7536-4370-87C3-61A6FD8889DE}"/>
              </a:ext>
            </a:extLst>
          </p:cNvPr>
          <p:cNvSpPr txBox="1"/>
          <p:nvPr/>
        </p:nvSpPr>
        <p:spPr>
          <a:xfrm>
            <a:off x="6758199" y="1915083"/>
            <a:ext cx="208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입력한 예산과 실제 사용한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금액을 비교하여 보여준다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54905F0-0A28-4F1A-9829-AABB71E44657}"/>
              </a:ext>
            </a:extLst>
          </p:cNvPr>
          <p:cNvCxnSpPr>
            <a:cxnSpLocks/>
          </p:cNvCxnSpPr>
          <p:nvPr/>
        </p:nvCxnSpPr>
        <p:spPr>
          <a:xfrm flipH="1" flipV="1">
            <a:off x="8078680" y="2351402"/>
            <a:ext cx="606753" cy="2350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14A8C8D-11A8-4D98-98CA-EB8E5A816876}"/>
              </a:ext>
            </a:extLst>
          </p:cNvPr>
          <p:cNvSpPr/>
          <p:nvPr/>
        </p:nvSpPr>
        <p:spPr>
          <a:xfrm>
            <a:off x="7098905" y="2599934"/>
            <a:ext cx="3674577" cy="31477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597D5F-8AF2-4819-9AB4-D92E126F10BE}"/>
              </a:ext>
            </a:extLst>
          </p:cNvPr>
          <p:cNvSpPr txBox="1"/>
          <p:nvPr/>
        </p:nvSpPr>
        <p:spPr>
          <a:xfrm>
            <a:off x="10747551" y="3259194"/>
            <a:ext cx="153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예상수입보다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실제 수입이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많을 경우 </a:t>
            </a:r>
            <a:endParaRPr lang="en-US" altLang="ko-KR" sz="12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빨간색으로 나타냄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5ED4F08-215C-452A-99F8-0504DB47BA54}"/>
              </a:ext>
            </a:extLst>
          </p:cNvPr>
          <p:cNvSpPr/>
          <p:nvPr/>
        </p:nvSpPr>
        <p:spPr>
          <a:xfrm>
            <a:off x="5898518" y="2594524"/>
            <a:ext cx="994601" cy="31477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5E6E9FF-A557-46C3-8D58-78B97898ECBF}"/>
              </a:ext>
            </a:extLst>
          </p:cNvPr>
          <p:cNvCxnSpPr>
            <a:cxnSpLocks/>
          </p:cNvCxnSpPr>
          <p:nvPr/>
        </p:nvCxnSpPr>
        <p:spPr>
          <a:xfrm flipV="1">
            <a:off x="6639558" y="2336700"/>
            <a:ext cx="380125" cy="2434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0043B47-4BCA-4F34-A404-F6C66D6ED013}"/>
              </a:ext>
            </a:extLst>
          </p:cNvPr>
          <p:cNvSpPr/>
          <p:nvPr/>
        </p:nvSpPr>
        <p:spPr>
          <a:xfrm>
            <a:off x="1330367" y="1284397"/>
            <a:ext cx="9580289" cy="4554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B2DCA8F-49E7-4ECB-A186-46993815DCB7}"/>
              </a:ext>
            </a:extLst>
          </p:cNvPr>
          <p:cNvCxnSpPr>
            <a:cxnSpLocks/>
          </p:cNvCxnSpPr>
          <p:nvPr/>
        </p:nvCxnSpPr>
        <p:spPr>
          <a:xfrm flipV="1">
            <a:off x="5967651" y="769499"/>
            <a:ext cx="383925" cy="5215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137974F-E373-4F96-9759-40D2922C6E8E}"/>
              </a:ext>
            </a:extLst>
          </p:cNvPr>
          <p:cNvSpPr txBox="1"/>
          <p:nvPr/>
        </p:nvSpPr>
        <p:spPr>
          <a:xfrm>
            <a:off x="5777978" y="156140"/>
            <a:ext cx="221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페이지마다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수입과 지출 현재 남은 잔액을 사용자가 확인 가능하도록 함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68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1072</Words>
  <Application>Microsoft Office PowerPoint</Application>
  <PresentationFormat>와이드스크린</PresentationFormat>
  <Paragraphs>333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Office 테마</vt:lpstr>
      <vt:lpstr>1_Office 테마</vt:lpstr>
      <vt:lpstr>Screen-Layout 설명서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성영은</dc:creator>
  <cp:lastModifiedBy>jiaejiae0015@gmail.com</cp:lastModifiedBy>
  <cp:revision>81</cp:revision>
  <dcterms:created xsi:type="dcterms:W3CDTF">2019-09-27T11:17:30Z</dcterms:created>
  <dcterms:modified xsi:type="dcterms:W3CDTF">2019-10-06T10:55:06Z</dcterms:modified>
</cp:coreProperties>
</file>