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haansoftxlsx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265" r:id="rId3"/>
    <p:sldId id="266" r:id="rId4"/>
    <p:sldId id="267" r:id="rId5"/>
    <p:sldId id="268" r:id="rId6"/>
    <p:sldId id="260" r:id="rId7"/>
    <p:sldId id="259" r:id="rId8"/>
  </p:sldIdLst>
  <p:sldSz cx="12192000" cy="6858000"/>
  <p:notesSz cx="6889750" cy="96075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0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2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3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800" dirty="0"/>
              <a:t>항목 통계</a:t>
            </a:r>
          </a:p>
        </c:rich>
      </c:tx>
      <c:layout>
        <c:manualLayout>
          <c:xMode val="edge"/>
          <c:yMode val="edge"/>
          <c:x val="0.38428063187481498"/>
          <c:y val="2.70858462894980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4893699105659186"/>
          <c:y val="0.12200582437190381"/>
          <c:w val="0.82112090629622192"/>
          <c:h val="0.83986198165669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Sheet1!$A$3:$A$6</c:f>
              <c:strCache>
                <c:ptCount val="4"/>
                <c:pt idx="1">
                  <c:v>건강</c:v>
                </c:pt>
                <c:pt idx="2">
                  <c:v>교통비</c:v>
                </c:pt>
                <c:pt idx="3">
                  <c:v>식비</c:v>
                </c:pt>
              </c:strCache>
            </c:strRef>
          </c:cat>
          <c:val>
            <c:numRef>
              <c:f>Sheet1!$B$3:$B$6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45-4039-B4FC-0554A22A1F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Sheet1!$A$3:$A$6</c:f>
              <c:strCache>
                <c:ptCount val="4"/>
                <c:pt idx="1">
                  <c:v>건강</c:v>
                </c:pt>
                <c:pt idx="2">
                  <c:v>교통비</c:v>
                </c:pt>
                <c:pt idx="3">
                  <c:v>식비</c:v>
                </c:pt>
              </c:strCache>
            </c:strRef>
          </c:cat>
          <c:val>
            <c:numRef>
              <c:f>Sheet1!$C$3:$C$6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45-4039-B4FC-0554A22A1F7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Sheet1!$A$3:$A$6</c:f>
              <c:strCache>
                <c:ptCount val="4"/>
                <c:pt idx="1">
                  <c:v>건강</c:v>
                </c:pt>
                <c:pt idx="2">
                  <c:v>교통비</c:v>
                </c:pt>
                <c:pt idx="3">
                  <c:v>식비</c:v>
                </c:pt>
              </c:strCache>
            </c:strRef>
          </c:cat>
          <c:val>
            <c:numRef>
              <c:f>Sheet1!$D$3:$D$6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0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45-4039-B4FC-0554A22A1F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168192"/>
        <c:axId val="95393984"/>
      </c:barChart>
      <c:catAx>
        <c:axId val="44168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just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5393984"/>
        <c:crosses val="autoZero"/>
        <c:auto val="1"/>
        <c:lblAlgn val="ctr"/>
        <c:lblOffset val="100"/>
        <c:noMultiLvlLbl val="0"/>
      </c:catAx>
      <c:valAx>
        <c:axId val="9539398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4168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800" dirty="0"/>
              <a:t>요일 통계</a:t>
            </a:r>
            <a:endParaRPr lang="en-US" altLang="ko-KR" sz="1800" dirty="0"/>
          </a:p>
        </c:rich>
      </c:tx>
      <c:layout>
        <c:manualLayout>
          <c:xMode val="edge"/>
          <c:yMode val="edge"/>
          <c:x val="0.37848958267823679"/>
          <c:y val="4.559201178418259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1947749307360447E-2"/>
          <c:y val="0.22846192952954517"/>
          <c:w val="0.93610450138527912"/>
          <c:h val="0.523957260612064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월</c:v>
                </c:pt>
                <c:pt idx="1">
                  <c:v>화</c:v>
                </c:pt>
                <c:pt idx="2">
                  <c:v>수</c:v>
                </c:pt>
                <c:pt idx="3">
                  <c:v>목</c:v>
                </c:pt>
                <c:pt idx="4">
                  <c:v>금</c:v>
                </c:pt>
                <c:pt idx="5">
                  <c:v>토</c:v>
                </c:pt>
                <c:pt idx="6">
                  <c:v>일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6</c:v>
                </c:pt>
                <c:pt idx="5">
                  <c:v>3</c:v>
                </c:pt>
                <c:pt idx="6">
                  <c:v>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AF-4990-A8D3-4636347CE8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076992"/>
        <c:axId val="96252992"/>
      </c:barChart>
      <c:catAx>
        <c:axId val="45076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6252992"/>
        <c:crosses val="autoZero"/>
        <c:auto val="1"/>
        <c:lblAlgn val="ctr"/>
        <c:lblOffset val="100"/>
        <c:noMultiLvlLbl val="0"/>
      </c:catAx>
      <c:valAx>
        <c:axId val="9625299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5076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월별 통계</a:t>
            </a:r>
          </a:p>
        </c:rich>
      </c:tx>
      <c:layout>
        <c:manualLayout>
          <c:xMode val="edge"/>
          <c:yMode val="edge"/>
          <c:x val="1.3763423355811377E-2"/>
          <c:y val="2.2459100563128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8.9465031298318742E-3"/>
          <c:w val="1"/>
          <c:h val="0.681170962092457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2018년 수입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9월</c:v>
                </c:pt>
                <c:pt idx="1">
                  <c:v>10월</c:v>
                </c:pt>
                <c:pt idx="2">
                  <c:v>11월</c:v>
                </c:pt>
                <c:pt idx="3">
                  <c:v>12월</c:v>
                </c:pt>
                <c:pt idx="4">
                  <c:v>1월</c:v>
                </c:pt>
                <c:pt idx="5">
                  <c:v>2월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4</c:v>
                </c:pt>
                <c:pt idx="3">
                  <c:v>4.5</c:v>
                </c:pt>
                <c:pt idx="4">
                  <c:v>4.8</c:v>
                </c:pt>
                <c:pt idx="5">
                  <c:v>4.7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94-4A6F-AE44-FD7002A343F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2019년 수입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9월</c:v>
                </c:pt>
                <c:pt idx="1">
                  <c:v>10월</c:v>
                </c:pt>
                <c:pt idx="2">
                  <c:v>11월</c:v>
                </c:pt>
                <c:pt idx="3">
                  <c:v>12월</c:v>
                </c:pt>
                <c:pt idx="4">
                  <c:v>1월</c:v>
                </c:pt>
                <c:pt idx="5">
                  <c:v>2월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</c:v>
                </c:pt>
                <c:pt idx="1">
                  <c:v>3.8</c:v>
                </c:pt>
                <c:pt idx="2">
                  <c:v>3.5</c:v>
                </c:pt>
                <c:pt idx="3">
                  <c:v>4</c:v>
                </c:pt>
                <c:pt idx="4">
                  <c:v>4.5</c:v>
                </c:pt>
                <c:pt idx="5">
                  <c:v>4.9000000000000004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94-4A6F-AE44-FD7002A343F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2018년 지출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9월</c:v>
                </c:pt>
                <c:pt idx="1">
                  <c:v>10월</c:v>
                </c:pt>
                <c:pt idx="2">
                  <c:v>11월</c:v>
                </c:pt>
                <c:pt idx="3">
                  <c:v>12월</c:v>
                </c:pt>
                <c:pt idx="4">
                  <c:v>1월</c:v>
                </c:pt>
                <c:pt idx="5">
                  <c:v>2월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2.5</c:v>
                </c:pt>
                <c:pt idx="1">
                  <c:v>3.4</c:v>
                </c:pt>
                <c:pt idx="2">
                  <c:v>2.8</c:v>
                </c:pt>
                <c:pt idx="3">
                  <c:v>1.8</c:v>
                </c:pt>
                <c:pt idx="4">
                  <c:v>3.5</c:v>
                </c:pt>
                <c:pt idx="5">
                  <c:v>3.6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C94-4A6F-AE44-FD7002A343F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2019년 지출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9월</c:v>
                </c:pt>
                <c:pt idx="1">
                  <c:v>10월</c:v>
                </c:pt>
                <c:pt idx="2">
                  <c:v>11월</c:v>
                </c:pt>
                <c:pt idx="3">
                  <c:v>12월</c:v>
                </c:pt>
                <c:pt idx="4">
                  <c:v>1월</c:v>
                </c:pt>
                <c:pt idx="5">
                  <c:v>2월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1.4</c:v>
                </c:pt>
                <c:pt idx="1">
                  <c:v>1.8</c:v>
                </c:pt>
                <c:pt idx="2">
                  <c:v>2</c:v>
                </c:pt>
                <c:pt idx="3">
                  <c:v>2.5</c:v>
                </c:pt>
                <c:pt idx="4">
                  <c:v>3</c:v>
                </c:pt>
                <c:pt idx="5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C94-4A6F-AE44-FD7002A343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555712"/>
        <c:axId val="96250112"/>
      </c:lineChart>
      <c:catAx>
        <c:axId val="45555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6250112"/>
        <c:crosses val="autoZero"/>
        <c:auto val="1"/>
        <c:lblAlgn val="ctr"/>
        <c:lblOffset val="100"/>
        <c:noMultiLvlLbl val="0"/>
      </c:catAx>
      <c:valAx>
        <c:axId val="962501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5555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399398869108717"/>
          <c:y val="4.077417285962141E-3"/>
          <c:w val="0.63366608908068178"/>
          <c:h val="0.269744997839564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30933A4-D2B5-4EA5-81F6-F5359303DA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482046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l">
              <a:defRPr sz="1200"/>
            </a:lvl1pPr>
          </a:lstStyle>
          <a:p>
            <a:r>
              <a:rPr lang="ko-KR" altLang="en-US"/>
              <a:t>용돈조</a:t>
            </a:r>
            <a:r>
              <a:rPr lang="en-US" altLang="ko-KR"/>
              <a:t>_201803987 </a:t>
            </a:r>
            <a:r>
              <a:rPr lang="ko-KR" altLang="en-US"/>
              <a:t>서지애</a:t>
            </a:r>
            <a:r>
              <a:rPr lang="en-US" altLang="ko-KR"/>
              <a:t>/201804082 </a:t>
            </a:r>
            <a:r>
              <a:rPr lang="ko-KR" altLang="en-US"/>
              <a:t>성영은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218CB9-79C3-42C3-91C0-23A8BD2EA5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482046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r">
              <a:defRPr sz="1200"/>
            </a:lvl1pPr>
          </a:lstStyle>
          <a:p>
            <a:r>
              <a:rPr lang="ko-KR" altLang="en-US"/>
              <a:t>제출일</a:t>
            </a:r>
            <a:r>
              <a:rPr lang="en-US" altLang="ko-KR"/>
              <a:t>: 2019-10-03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AA6E11-F41F-4A26-977A-1192E678E4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5506"/>
            <a:ext cx="2985558" cy="482045"/>
          </a:xfrm>
          <a:prstGeom prst="rect">
            <a:avLst/>
          </a:prstGeom>
        </p:spPr>
        <p:txBody>
          <a:bodyPr vert="horz" lIns="94265" tIns="47133" rIns="94265" bIns="4713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80BA71-E3CF-4E92-B71E-4AC2C4DB7E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2597" y="9125506"/>
            <a:ext cx="2985558" cy="482045"/>
          </a:xfrm>
          <a:prstGeom prst="rect">
            <a:avLst/>
          </a:prstGeom>
        </p:spPr>
        <p:txBody>
          <a:bodyPr vert="horz" lIns="94265" tIns="47133" rIns="94265" bIns="47133" rtlCol="0" anchor="b"/>
          <a:lstStyle>
            <a:lvl1pPr algn="r">
              <a:defRPr sz="1200"/>
            </a:lvl1pPr>
          </a:lstStyle>
          <a:p>
            <a:fld id="{60A655E7-C8F9-4A10-95C8-ABDC0CAB5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637857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482046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l">
              <a:defRPr sz="1200"/>
            </a:lvl1pPr>
          </a:lstStyle>
          <a:p>
            <a:r>
              <a:rPr lang="ko-KR" altLang="en-US"/>
              <a:t>용돈조</a:t>
            </a:r>
            <a:r>
              <a:rPr lang="en-US" altLang="ko-KR"/>
              <a:t>_201803987 </a:t>
            </a:r>
            <a:r>
              <a:rPr lang="ko-KR" altLang="en-US"/>
              <a:t>서지애</a:t>
            </a:r>
            <a:r>
              <a:rPr lang="en-US" altLang="ko-KR"/>
              <a:t>/201804082 </a:t>
            </a:r>
            <a:r>
              <a:rPr lang="ko-KR" altLang="en-US"/>
              <a:t>성영은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482046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r">
              <a:defRPr sz="1200"/>
            </a:lvl1pPr>
          </a:lstStyle>
          <a:p>
            <a:r>
              <a:rPr lang="ko-KR" altLang="en-US"/>
              <a:t>제출일</a:t>
            </a:r>
            <a:r>
              <a:rPr lang="en-US" altLang="ko-KR"/>
              <a:t>: 2019-10-03</a:t>
            </a: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63563" y="1201738"/>
            <a:ext cx="5762625" cy="3241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65" tIns="47133" rIns="94265" bIns="4713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5" y="4623633"/>
            <a:ext cx="5511800" cy="3782973"/>
          </a:xfrm>
          <a:prstGeom prst="rect">
            <a:avLst/>
          </a:prstGeom>
        </p:spPr>
        <p:txBody>
          <a:bodyPr vert="horz" lIns="94265" tIns="47133" rIns="94265" bIns="47133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25506"/>
            <a:ext cx="2985558" cy="482045"/>
          </a:xfrm>
          <a:prstGeom prst="rect">
            <a:avLst/>
          </a:prstGeom>
        </p:spPr>
        <p:txBody>
          <a:bodyPr vert="horz" lIns="94265" tIns="47133" rIns="94265" bIns="4713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7" y="9125506"/>
            <a:ext cx="2985558" cy="482045"/>
          </a:xfrm>
          <a:prstGeom prst="rect">
            <a:avLst/>
          </a:prstGeom>
        </p:spPr>
        <p:txBody>
          <a:bodyPr vert="horz" lIns="94265" tIns="47133" rIns="94265" bIns="47133" rtlCol="0" anchor="b"/>
          <a:lstStyle>
            <a:lvl1pPr algn="r">
              <a:defRPr sz="1200"/>
            </a:lvl1pPr>
          </a:lstStyle>
          <a:p>
            <a:fld id="{60B37C52-75E1-4100-B47D-A20DBE5D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734513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</a:t>
            </a:r>
            <a:r>
              <a:rPr lang="ko-KR" altLang="en-US" baseline="0" dirty="0"/>
              <a:t>서 </a:t>
            </a:r>
            <a:r>
              <a:rPr lang="ko-KR" altLang="en-US" baseline="0" dirty="0" err="1"/>
              <a:t>판넬을</a:t>
            </a:r>
            <a:r>
              <a:rPr lang="ko-KR" altLang="en-US" baseline="0" dirty="0"/>
              <a:t> 내리고 기간검색 또는 검색을 해서 총 수입</a:t>
            </a:r>
            <a:r>
              <a:rPr lang="en-US" altLang="ko-KR" baseline="0" dirty="0"/>
              <a:t>, </a:t>
            </a:r>
            <a:r>
              <a:rPr lang="ko-KR" altLang="en-US" baseline="0" dirty="0"/>
              <a:t>총 지출 </a:t>
            </a:r>
            <a:r>
              <a:rPr lang="en-US" altLang="ko-KR" baseline="0" dirty="0"/>
              <a:t>,</a:t>
            </a:r>
            <a:r>
              <a:rPr lang="ko-KR" altLang="en-US" baseline="0" dirty="0"/>
              <a:t>남은 금액을 보일 수 있도록 함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기본 항목 코드</a:t>
            </a:r>
            <a:r>
              <a:rPr lang="en-US" altLang="ko-KR" baseline="0" dirty="0"/>
              <a:t>**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ko-KR" altLang="en-US"/>
              <a:t>용돈조</a:t>
            </a:r>
            <a:r>
              <a:rPr lang="en-US" altLang="ko-KR"/>
              <a:t>_201803987 </a:t>
            </a:r>
            <a:r>
              <a:rPr lang="ko-KR" altLang="en-US"/>
              <a:t>서지애</a:t>
            </a:r>
            <a:r>
              <a:rPr lang="en-US" altLang="ko-KR"/>
              <a:t>/201804082 </a:t>
            </a:r>
            <a:r>
              <a:rPr lang="ko-KR" altLang="en-US"/>
              <a:t>성영은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ko-KR" altLang="en-US"/>
              <a:t>제출일</a:t>
            </a:r>
            <a:r>
              <a:rPr lang="en-US" altLang="ko-KR"/>
              <a:t>: 2019-10-03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7C52-75E1-4100-B47D-A20DBE5D719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186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항목 명을 누르게 되면</a:t>
            </a:r>
            <a:r>
              <a:rPr lang="en-US" altLang="ko-KR" dirty="0"/>
              <a:t>, </a:t>
            </a:r>
            <a:r>
              <a:rPr lang="ko-KR" altLang="en-US" dirty="0"/>
              <a:t>수정 삭제는 디폴트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데이터를 누르면</a:t>
            </a:r>
            <a:r>
              <a:rPr lang="en-US" altLang="ko-KR" dirty="0"/>
              <a:t>, </a:t>
            </a:r>
            <a:r>
              <a:rPr lang="ko-KR" altLang="en-US" dirty="0"/>
              <a:t>등록을 디폴트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자동 등록 버튼을 만들어 줄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ko-KR" altLang="en-US"/>
              <a:t>용돈조</a:t>
            </a:r>
            <a:r>
              <a:rPr lang="en-US" altLang="ko-KR"/>
              <a:t>_201803987 </a:t>
            </a:r>
            <a:r>
              <a:rPr lang="ko-KR" altLang="en-US"/>
              <a:t>서지애</a:t>
            </a:r>
            <a:r>
              <a:rPr lang="en-US" altLang="ko-KR"/>
              <a:t>/201804082 </a:t>
            </a:r>
            <a:r>
              <a:rPr lang="ko-KR" altLang="en-US"/>
              <a:t>성영은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ko-KR" altLang="en-US"/>
              <a:t>제출일</a:t>
            </a:r>
            <a:r>
              <a:rPr lang="en-US" altLang="ko-KR"/>
              <a:t>: 2019-10-03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7C52-75E1-4100-B47D-A20DBE5D719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700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항목 검색만 하는 것은 의미가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기간 검색 </a:t>
            </a:r>
            <a:r>
              <a:rPr lang="en-US" altLang="ko-KR" dirty="0"/>
              <a:t>/ </a:t>
            </a:r>
            <a:r>
              <a:rPr lang="ko-KR" altLang="en-US" dirty="0"/>
              <a:t>기간검색</a:t>
            </a:r>
            <a:r>
              <a:rPr lang="en-US" altLang="ko-KR" dirty="0"/>
              <a:t>+</a:t>
            </a:r>
            <a:r>
              <a:rPr lang="ko-KR" altLang="en-US" dirty="0"/>
              <a:t>항목 검색</a:t>
            </a:r>
            <a:r>
              <a:rPr lang="ko-KR" altLang="en-US" baseline="0" dirty="0"/>
              <a:t>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하지 않을 경우에는 전체기록을 보여준다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ko-KR" altLang="en-US"/>
              <a:t>용돈조</a:t>
            </a:r>
            <a:r>
              <a:rPr lang="en-US" altLang="ko-KR"/>
              <a:t>_201803987 </a:t>
            </a:r>
            <a:r>
              <a:rPr lang="ko-KR" altLang="en-US"/>
              <a:t>서지애</a:t>
            </a:r>
            <a:r>
              <a:rPr lang="en-US" altLang="ko-KR"/>
              <a:t>/201804082 </a:t>
            </a:r>
            <a:r>
              <a:rPr lang="ko-KR" altLang="en-US"/>
              <a:t>성영은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ko-KR" altLang="en-US"/>
              <a:t>제출일</a:t>
            </a:r>
            <a:r>
              <a:rPr lang="en-US" altLang="ko-KR"/>
              <a:t>: 2019-10-03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7C52-75E1-4100-B47D-A20DBE5D719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773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항목 통계를 원형으로 바꿔서</a:t>
            </a: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ko-KR" altLang="en-US"/>
              <a:t>용돈조</a:t>
            </a:r>
            <a:r>
              <a:rPr lang="en-US" altLang="ko-KR"/>
              <a:t>_201803987 </a:t>
            </a:r>
            <a:r>
              <a:rPr lang="ko-KR" altLang="en-US"/>
              <a:t>서지애</a:t>
            </a:r>
            <a:r>
              <a:rPr lang="en-US" altLang="ko-KR"/>
              <a:t>/201804082 </a:t>
            </a:r>
            <a:r>
              <a:rPr lang="ko-KR" altLang="en-US"/>
              <a:t>성영은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ko-KR" altLang="en-US"/>
              <a:t>제출일</a:t>
            </a:r>
            <a:r>
              <a:rPr lang="en-US" altLang="ko-KR"/>
              <a:t>: 2019-10-03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7C52-75E1-4100-B47D-A20DBE5D719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891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플러스 마이너스를 넣어줄 것 </a:t>
            </a:r>
            <a:r>
              <a:rPr lang="en-US" altLang="ko-KR" dirty="0"/>
              <a:t>, </a:t>
            </a:r>
            <a:r>
              <a:rPr lang="ko-KR" altLang="en-US" dirty="0" err="1"/>
              <a:t>실지출</a:t>
            </a:r>
            <a:r>
              <a:rPr lang="ko-KR" altLang="en-US" dirty="0"/>
              <a:t> 다음에 만약 </a:t>
            </a:r>
            <a:r>
              <a:rPr lang="en-US" altLang="ko-KR" dirty="0"/>
              <a:t>+</a:t>
            </a:r>
            <a:r>
              <a:rPr lang="ko-KR" altLang="en-US" dirty="0"/>
              <a:t>금액이 얼마인지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여기에서도</a:t>
            </a:r>
            <a:r>
              <a:rPr lang="en-US" altLang="ko-KR" dirty="0"/>
              <a:t>, </a:t>
            </a:r>
            <a:r>
              <a:rPr lang="ko-KR" altLang="en-US" dirty="0" err="1"/>
              <a:t>대분류가</a:t>
            </a:r>
            <a:r>
              <a:rPr lang="ko-KR" altLang="en-US" dirty="0"/>
              <a:t> </a:t>
            </a:r>
            <a:r>
              <a:rPr lang="ko-KR" altLang="en-US" dirty="0" err="1"/>
              <a:t>없으니넣어</a:t>
            </a:r>
            <a:r>
              <a:rPr lang="ko-KR" altLang="en-US" dirty="0"/>
              <a:t> 줄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7C52-75E1-4100-B47D-A20DBE5D7197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머리글 개체 틀 4">
            <a:extLst>
              <a:ext uri="{FF2B5EF4-FFF2-40B4-BE49-F238E27FC236}">
                <a16:creationId xmlns:a16="http://schemas.microsoft.com/office/drawing/2014/main" id="{72BA061D-3530-44B7-8618-FA7D8FDC8B3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ko-KR" altLang="en-US"/>
              <a:t>용돈조</a:t>
            </a:r>
            <a:r>
              <a:rPr lang="en-US" altLang="ko-KR"/>
              <a:t>_201803987 </a:t>
            </a:r>
            <a:r>
              <a:rPr lang="ko-KR" altLang="en-US"/>
              <a:t>서지애</a:t>
            </a:r>
            <a:r>
              <a:rPr lang="en-US" altLang="ko-KR"/>
              <a:t>/201804082 </a:t>
            </a:r>
            <a:r>
              <a:rPr lang="ko-KR" altLang="en-US"/>
              <a:t>성영은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DE22D661-38D2-4AB5-89C6-8E851C3D557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ko-KR" altLang="en-US"/>
              <a:t>제출일</a:t>
            </a:r>
            <a:r>
              <a:rPr lang="en-US" altLang="ko-KR"/>
              <a:t>: 2019-10-03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45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025-6317-4D4F-B44A-CA2E0E5E689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87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025-6317-4D4F-B44A-CA2E0E5E689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025-6317-4D4F-B44A-CA2E0E5E689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663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025-6317-4D4F-B44A-CA2E0E5E689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248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EA025-6317-4D4F-B44A-CA2E0E5E68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93F25-648B-4C45-8131-85DDC98491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129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302328" y="872837"/>
            <a:ext cx="9587344" cy="50107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 flipV="1">
            <a:off x="1302328" y="1293091"/>
            <a:ext cx="9587344" cy="92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 flipH="1">
            <a:off x="1302328" y="912298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  도움말</a:t>
            </a:r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9827483" y="979057"/>
            <a:ext cx="969822" cy="240146"/>
            <a:chOff x="11046688" y="147783"/>
            <a:chExt cx="969822" cy="240146"/>
          </a:xfrm>
        </p:grpSpPr>
        <p:cxnSp>
          <p:nvCxnSpPr>
            <p:cNvPr id="12" name="직선 연결선 11"/>
            <p:cNvCxnSpPr/>
            <p:nvPr userDrawn="1"/>
          </p:nvCxnSpPr>
          <p:spPr>
            <a:xfrm>
              <a:off x="11046688" y="365125"/>
              <a:ext cx="2863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 userDrawn="1"/>
          </p:nvSpPr>
          <p:spPr>
            <a:xfrm>
              <a:off x="11425382" y="147783"/>
              <a:ext cx="230909" cy="2401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5" name="직선 연결선 14"/>
            <p:cNvCxnSpPr/>
            <p:nvPr userDrawn="1"/>
          </p:nvCxnSpPr>
          <p:spPr>
            <a:xfrm>
              <a:off x="11794836" y="147783"/>
              <a:ext cx="212437" cy="217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 userDrawn="1"/>
          </p:nvCxnSpPr>
          <p:spPr>
            <a:xfrm flipH="1">
              <a:off x="11794836" y="170587"/>
              <a:ext cx="221674" cy="217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한쪽 모서리가 잘린 사각형 21"/>
          <p:cNvSpPr/>
          <p:nvPr userDrawn="1"/>
        </p:nvSpPr>
        <p:spPr>
          <a:xfrm flipH="1">
            <a:off x="1487055" y="1784123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수입</a:t>
            </a:r>
          </a:p>
        </p:txBody>
      </p:sp>
      <p:sp>
        <p:nvSpPr>
          <p:cNvPr id="23" name="한쪽 모서리가 잘린 사각형 22"/>
          <p:cNvSpPr/>
          <p:nvPr userDrawn="1"/>
        </p:nvSpPr>
        <p:spPr>
          <a:xfrm flipH="1">
            <a:off x="2572327" y="1779508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지출</a:t>
            </a:r>
          </a:p>
        </p:txBody>
      </p:sp>
      <p:sp>
        <p:nvSpPr>
          <p:cNvPr id="24" name="한쪽 모서리가 잘린 사각형 23"/>
          <p:cNvSpPr/>
          <p:nvPr userDrawn="1"/>
        </p:nvSpPr>
        <p:spPr>
          <a:xfrm flipH="1">
            <a:off x="3652986" y="1788741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예산</a:t>
            </a:r>
          </a:p>
        </p:txBody>
      </p:sp>
      <p:sp>
        <p:nvSpPr>
          <p:cNvPr id="25" name="한쪽 모서리가 잘린 사각형 24"/>
          <p:cNvSpPr/>
          <p:nvPr userDrawn="1"/>
        </p:nvSpPr>
        <p:spPr>
          <a:xfrm flipH="1">
            <a:off x="4752116" y="1788741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검색</a:t>
            </a:r>
          </a:p>
        </p:txBody>
      </p:sp>
      <p:sp>
        <p:nvSpPr>
          <p:cNvPr id="26" name="한쪽 모서리가 잘린 사각형 25"/>
          <p:cNvSpPr/>
          <p:nvPr userDrawn="1"/>
        </p:nvSpPr>
        <p:spPr>
          <a:xfrm flipH="1">
            <a:off x="5823535" y="1779507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통계</a:t>
            </a:r>
          </a:p>
        </p:txBody>
      </p:sp>
      <p:sp>
        <p:nvSpPr>
          <p:cNvPr id="21" name="직사각형 20"/>
          <p:cNvSpPr/>
          <p:nvPr userDrawn="1"/>
        </p:nvSpPr>
        <p:spPr>
          <a:xfrm>
            <a:off x="1394691" y="2098161"/>
            <a:ext cx="9402613" cy="37012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1487055" y="1410761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총 수입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1EBB18-F09A-41ED-B7B4-0FEEF6884943}"/>
              </a:ext>
            </a:extLst>
          </p:cNvPr>
          <p:cNvSpPr/>
          <p:nvPr userDrawn="1"/>
        </p:nvSpPr>
        <p:spPr>
          <a:xfrm>
            <a:off x="2158174" y="1410760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500,000\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" name="직선 연결선 18"/>
          <p:cNvCxnSpPr/>
          <p:nvPr userDrawn="1"/>
        </p:nvCxnSpPr>
        <p:spPr>
          <a:xfrm flipV="1">
            <a:off x="1306444" y="1717345"/>
            <a:ext cx="9587344" cy="92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3895321" y="1388890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총 지출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6812684" y="1375062"/>
            <a:ext cx="575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잔액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21EBB18-F09A-41ED-B7B4-0FEEF6884943}"/>
              </a:ext>
            </a:extLst>
          </p:cNvPr>
          <p:cNvSpPr/>
          <p:nvPr userDrawn="1"/>
        </p:nvSpPr>
        <p:spPr>
          <a:xfrm>
            <a:off x="7305537" y="1383299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400,000\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3652986" y="1320143"/>
            <a:ext cx="32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21EBB18-F09A-41ED-B7B4-0FEEF6884943}"/>
              </a:ext>
            </a:extLst>
          </p:cNvPr>
          <p:cNvSpPr/>
          <p:nvPr userDrawn="1"/>
        </p:nvSpPr>
        <p:spPr>
          <a:xfrm>
            <a:off x="4572437" y="1388890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100,000\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6303825" y="1332791"/>
            <a:ext cx="32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1078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EA025-6317-4D4F-B44A-CA2E0E5E68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93F25-648B-4C45-8131-85DDC98491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557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EA025-6317-4D4F-B44A-CA2E0E5E68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93F25-648B-4C45-8131-85DDC98491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2552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EA025-6317-4D4F-B44A-CA2E0E5E68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93F25-648B-4C45-8131-85DDC98491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2867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EA025-6317-4D4F-B44A-CA2E0E5E68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93F25-648B-4C45-8131-85DDC98491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2777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EA025-6317-4D4F-B44A-CA2E0E5E68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93F25-648B-4C45-8131-85DDC98491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98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025-6317-4D4F-B44A-CA2E0E5E689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793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EA025-6317-4D4F-B44A-CA2E0E5E68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93F25-648B-4C45-8131-85DDC98491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22778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EA025-6317-4D4F-B44A-CA2E0E5E68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93F25-648B-4C45-8131-85DDC98491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7958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EA025-6317-4D4F-B44A-CA2E0E5E68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93F25-648B-4C45-8131-85DDC98491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616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EA025-6317-4D4F-B44A-CA2E0E5E68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93F25-648B-4C45-8131-85DDC98491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84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302328" y="872837"/>
            <a:ext cx="9587344" cy="50107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 flipV="1">
            <a:off x="1302328" y="1293091"/>
            <a:ext cx="9587344" cy="92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 flipH="1">
            <a:off x="1302328" y="912298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  도움말</a:t>
            </a:r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9827483" y="979057"/>
            <a:ext cx="969822" cy="240146"/>
            <a:chOff x="11046688" y="147783"/>
            <a:chExt cx="969822" cy="240146"/>
          </a:xfrm>
        </p:grpSpPr>
        <p:cxnSp>
          <p:nvCxnSpPr>
            <p:cNvPr id="12" name="직선 연결선 11"/>
            <p:cNvCxnSpPr/>
            <p:nvPr userDrawn="1"/>
          </p:nvCxnSpPr>
          <p:spPr>
            <a:xfrm>
              <a:off x="11046688" y="365125"/>
              <a:ext cx="2863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 userDrawn="1"/>
          </p:nvSpPr>
          <p:spPr>
            <a:xfrm>
              <a:off x="11425382" y="147783"/>
              <a:ext cx="230909" cy="2401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5" name="직선 연결선 14"/>
            <p:cNvCxnSpPr/>
            <p:nvPr userDrawn="1"/>
          </p:nvCxnSpPr>
          <p:spPr>
            <a:xfrm>
              <a:off x="11794836" y="147783"/>
              <a:ext cx="212437" cy="217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 userDrawn="1"/>
          </p:nvCxnSpPr>
          <p:spPr>
            <a:xfrm flipH="1">
              <a:off x="11794836" y="170587"/>
              <a:ext cx="221674" cy="217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한쪽 모서리가 잘린 사각형 21"/>
          <p:cNvSpPr/>
          <p:nvPr userDrawn="1"/>
        </p:nvSpPr>
        <p:spPr>
          <a:xfrm flipH="1">
            <a:off x="1487055" y="1784123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수입</a:t>
            </a:r>
          </a:p>
        </p:txBody>
      </p:sp>
      <p:sp>
        <p:nvSpPr>
          <p:cNvPr id="23" name="한쪽 모서리가 잘린 사각형 22"/>
          <p:cNvSpPr/>
          <p:nvPr userDrawn="1"/>
        </p:nvSpPr>
        <p:spPr>
          <a:xfrm flipH="1">
            <a:off x="2572327" y="1779508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지출</a:t>
            </a:r>
          </a:p>
        </p:txBody>
      </p:sp>
      <p:sp>
        <p:nvSpPr>
          <p:cNvPr id="24" name="한쪽 모서리가 잘린 사각형 23"/>
          <p:cNvSpPr/>
          <p:nvPr userDrawn="1"/>
        </p:nvSpPr>
        <p:spPr>
          <a:xfrm flipH="1">
            <a:off x="3652986" y="1788741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예산</a:t>
            </a:r>
          </a:p>
        </p:txBody>
      </p:sp>
      <p:sp>
        <p:nvSpPr>
          <p:cNvPr id="25" name="한쪽 모서리가 잘린 사각형 24"/>
          <p:cNvSpPr/>
          <p:nvPr userDrawn="1"/>
        </p:nvSpPr>
        <p:spPr>
          <a:xfrm flipH="1">
            <a:off x="4752116" y="1788741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검색</a:t>
            </a:r>
          </a:p>
        </p:txBody>
      </p:sp>
      <p:sp>
        <p:nvSpPr>
          <p:cNvPr id="26" name="한쪽 모서리가 잘린 사각형 25"/>
          <p:cNvSpPr/>
          <p:nvPr userDrawn="1"/>
        </p:nvSpPr>
        <p:spPr>
          <a:xfrm flipH="1">
            <a:off x="5823535" y="1779507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통계</a:t>
            </a:r>
          </a:p>
        </p:txBody>
      </p:sp>
      <p:sp>
        <p:nvSpPr>
          <p:cNvPr id="21" name="직사각형 20"/>
          <p:cNvSpPr/>
          <p:nvPr userDrawn="1"/>
        </p:nvSpPr>
        <p:spPr>
          <a:xfrm>
            <a:off x="1394691" y="2098161"/>
            <a:ext cx="9402613" cy="37012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1487055" y="1410761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총 수입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1EBB18-F09A-41ED-B7B4-0FEEF6884943}"/>
              </a:ext>
            </a:extLst>
          </p:cNvPr>
          <p:cNvSpPr/>
          <p:nvPr userDrawn="1"/>
        </p:nvSpPr>
        <p:spPr>
          <a:xfrm>
            <a:off x="2158174" y="1410760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500,000\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" name="직선 연결선 18"/>
          <p:cNvCxnSpPr/>
          <p:nvPr userDrawn="1"/>
        </p:nvCxnSpPr>
        <p:spPr>
          <a:xfrm flipV="1">
            <a:off x="1306444" y="1717345"/>
            <a:ext cx="9587344" cy="92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3895321" y="1388890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총 지출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6812684" y="1375062"/>
            <a:ext cx="575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잔액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21EBB18-F09A-41ED-B7B4-0FEEF6884943}"/>
              </a:ext>
            </a:extLst>
          </p:cNvPr>
          <p:cNvSpPr/>
          <p:nvPr userDrawn="1"/>
        </p:nvSpPr>
        <p:spPr>
          <a:xfrm>
            <a:off x="7305537" y="1383299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400,000\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3652986" y="1320143"/>
            <a:ext cx="32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21EBB18-F09A-41ED-B7B4-0FEEF6884943}"/>
              </a:ext>
            </a:extLst>
          </p:cNvPr>
          <p:cNvSpPr/>
          <p:nvPr userDrawn="1"/>
        </p:nvSpPr>
        <p:spPr>
          <a:xfrm>
            <a:off x="4572437" y="1388890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100,000\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6303825" y="1332791"/>
            <a:ext cx="32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872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302328" y="872837"/>
            <a:ext cx="9587344" cy="50107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 flipV="1">
            <a:off x="1302328" y="1293091"/>
            <a:ext cx="9587344" cy="92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 flipH="1">
            <a:off x="1302328" y="912298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  도움말</a:t>
            </a:r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9827483" y="979057"/>
            <a:ext cx="960585" cy="240146"/>
            <a:chOff x="11046688" y="147783"/>
            <a:chExt cx="960585" cy="240146"/>
          </a:xfrm>
        </p:grpSpPr>
        <p:cxnSp>
          <p:nvCxnSpPr>
            <p:cNvPr id="12" name="직선 연결선 11"/>
            <p:cNvCxnSpPr/>
            <p:nvPr userDrawn="1"/>
          </p:nvCxnSpPr>
          <p:spPr>
            <a:xfrm>
              <a:off x="11046688" y="365125"/>
              <a:ext cx="2863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 userDrawn="1"/>
          </p:nvSpPr>
          <p:spPr>
            <a:xfrm>
              <a:off x="11425382" y="147783"/>
              <a:ext cx="230909" cy="2401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 userDrawn="1"/>
          </p:nvCxnSpPr>
          <p:spPr>
            <a:xfrm>
              <a:off x="11794836" y="147783"/>
              <a:ext cx="212437" cy="217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 userDrawn="1"/>
          </p:nvCxnSpPr>
          <p:spPr>
            <a:xfrm flipH="1">
              <a:off x="11781773" y="157524"/>
              <a:ext cx="221674" cy="217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한쪽 모서리가 잘린 사각형 21"/>
          <p:cNvSpPr/>
          <p:nvPr userDrawn="1"/>
        </p:nvSpPr>
        <p:spPr>
          <a:xfrm flipH="1">
            <a:off x="1477819" y="1359994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수입</a:t>
            </a:r>
          </a:p>
        </p:txBody>
      </p:sp>
      <p:sp>
        <p:nvSpPr>
          <p:cNvPr id="23" name="한쪽 모서리가 잘린 사각형 22"/>
          <p:cNvSpPr/>
          <p:nvPr userDrawn="1"/>
        </p:nvSpPr>
        <p:spPr>
          <a:xfrm flipH="1">
            <a:off x="2563091" y="1365539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지출</a:t>
            </a:r>
          </a:p>
        </p:txBody>
      </p:sp>
      <p:sp>
        <p:nvSpPr>
          <p:cNvPr id="24" name="한쪽 모서리가 잘린 사각형 23"/>
          <p:cNvSpPr/>
          <p:nvPr userDrawn="1"/>
        </p:nvSpPr>
        <p:spPr>
          <a:xfrm flipH="1">
            <a:off x="3643750" y="1364612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예산</a:t>
            </a:r>
          </a:p>
        </p:txBody>
      </p:sp>
      <p:sp>
        <p:nvSpPr>
          <p:cNvPr id="25" name="한쪽 모서리가 잘린 사각형 24"/>
          <p:cNvSpPr/>
          <p:nvPr userDrawn="1"/>
        </p:nvSpPr>
        <p:spPr>
          <a:xfrm flipH="1">
            <a:off x="4742880" y="1364612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6" name="한쪽 모서리가 잘린 사각형 25"/>
          <p:cNvSpPr/>
          <p:nvPr userDrawn="1"/>
        </p:nvSpPr>
        <p:spPr>
          <a:xfrm flipH="1">
            <a:off x="5814299" y="1365538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통계</a:t>
            </a:r>
          </a:p>
        </p:txBody>
      </p:sp>
      <p:sp>
        <p:nvSpPr>
          <p:cNvPr id="21" name="직사각형 20"/>
          <p:cNvSpPr/>
          <p:nvPr userDrawn="1"/>
        </p:nvSpPr>
        <p:spPr>
          <a:xfrm>
            <a:off x="1385455" y="1674032"/>
            <a:ext cx="9402613" cy="4156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1302328" y="872837"/>
            <a:ext cx="9587344" cy="50107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" name="직선 연결선 18"/>
          <p:cNvCxnSpPr/>
          <p:nvPr userDrawn="1"/>
        </p:nvCxnSpPr>
        <p:spPr>
          <a:xfrm flipV="1">
            <a:off x="1302328" y="1293091"/>
            <a:ext cx="9587344" cy="92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 userDrawn="1"/>
        </p:nvSpPr>
        <p:spPr>
          <a:xfrm flipH="1">
            <a:off x="1302328" y="912298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  도움말</a:t>
            </a:r>
          </a:p>
        </p:txBody>
      </p:sp>
      <p:grpSp>
        <p:nvGrpSpPr>
          <p:cNvPr id="28" name="그룹 27"/>
          <p:cNvGrpSpPr/>
          <p:nvPr userDrawn="1"/>
        </p:nvGrpSpPr>
        <p:grpSpPr>
          <a:xfrm>
            <a:off x="9827483" y="979057"/>
            <a:ext cx="969822" cy="240146"/>
            <a:chOff x="11046688" y="147783"/>
            <a:chExt cx="969822" cy="240146"/>
          </a:xfrm>
        </p:grpSpPr>
        <p:cxnSp>
          <p:nvCxnSpPr>
            <p:cNvPr id="29" name="직선 연결선 28"/>
            <p:cNvCxnSpPr/>
            <p:nvPr userDrawn="1"/>
          </p:nvCxnSpPr>
          <p:spPr>
            <a:xfrm>
              <a:off x="11046688" y="365125"/>
              <a:ext cx="2863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 userDrawn="1"/>
          </p:nvSpPr>
          <p:spPr>
            <a:xfrm>
              <a:off x="11425382" y="147783"/>
              <a:ext cx="230909" cy="2401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1" name="직선 연결선 30"/>
            <p:cNvCxnSpPr/>
            <p:nvPr userDrawn="1"/>
          </p:nvCxnSpPr>
          <p:spPr>
            <a:xfrm>
              <a:off x="11794836" y="147783"/>
              <a:ext cx="212437" cy="217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 flipH="1">
              <a:off x="11794836" y="170587"/>
              <a:ext cx="221674" cy="217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한쪽 모서리가 잘린 사각형 32"/>
          <p:cNvSpPr/>
          <p:nvPr userDrawn="1"/>
        </p:nvSpPr>
        <p:spPr>
          <a:xfrm flipH="1">
            <a:off x="1487055" y="1784123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수입</a:t>
            </a:r>
          </a:p>
        </p:txBody>
      </p:sp>
      <p:sp>
        <p:nvSpPr>
          <p:cNvPr id="34" name="한쪽 모서리가 잘린 사각형 33"/>
          <p:cNvSpPr/>
          <p:nvPr userDrawn="1"/>
        </p:nvSpPr>
        <p:spPr>
          <a:xfrm flipH="1">
            <a:off x="2572327" y="1779508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지출</a:t>
            </a:r>
          </a:p>
        </p:txBody>
      </p:sp>
      <p:sp>
        <p:nvSpPr>
          <p:cNvPr id="35" name="한쪽 모서리가 잘린 사각형 34"/>
          <p:cNvSpPr/>
          <p:nvPr userDrawn="1"/>
        </p:nvSpPr>
        <p:spPr>
          <a:xfrm flipH="1">
            <a:off x="3652986" y="1788741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예산</a:t>
            </a:r>
          </a:p>
        </p:txBody>
      </p:sp>
      <p:sp>
        <p:nvSpPr>
          <p:cNvPr id="36" name="한쪽 모서리가 잘린 사각형 35"/>
          <p:cNvSpPr/>
          <p:nvPr userDrawn="1"/>
        </p:nvSpPr>
        <p:spPr>
          <a:xfrm flipH="1">
            <a:off x="4752116" y="1788741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검색</a:t>
            </a:r>
          </a:p>
        </p:txBody>
      </p:sp>
      <p:sp>
        <p:nvSpPr>
          <p:cNvPr id="37" name="한쪽 모서리가 잘린 사각형 36"/>
          <p:cNvSpPr/>
          <p:nvPr userDrawn="1"/>
        </p:nvSpPr>
        <p:spPr>
          <a:xfrm flipH="1">
            <a:off x="5823535" y="1779507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통계</a:t>
            </a:r>
          </a:p>
        </p:txBody>
      </p:sp>
      <p:sp>
        <p:nvSpPr>
          <p:cNvPr id="38" name="직사각형 37"/>
          <p:cNvSpPr/>
          <p:nvPr userDrawn="1"/>
        </p:nvSpPr>
        <p:spPr>
          <a:xfrm>
            <a:off x="1394691" y="2098161"/>
            <a:ext cx="9402613" cy="37012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1487055" y="1410761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총 수입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21EBB18-F09A-41ED-B7B4-0FEEF6884943}"/>
              </a:ext>
            </a:extLst>
          </p:cNvPr>
          <p:cNvSpPr/>
          <p:nvPr userDrawn="1"/>
        </p:nvSpPr>
        <p:spPr>
          <a:xfrm>
            <a:off x="2158174" y="1410760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500,000\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1" name="직선 연결선 40"/>
          <p:cNvCxnSpPr/>
          <p:nvPr userDrawn="1"/>
        </p:nvCxnSpPr>
        <p:spPr>
          <a:xfrm flipV="1">
            <a:off x="1306444" y="1717345"/>
            <a:ext cx="9587344" cy="92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3895321" y="1388890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총 지출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6812684" y="1375062"/>
            <a:ext cx="575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잔액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21EBB18-F09A-41ED-B7B4-0FEEF6884943}"/>
              </a:ext>
            </a:extLst>
          </p:cNvPr>
          <p:cNvSpPr/>
          <p:nvPr userDrawn="1"/>
        </p:nvSpPr>
        <p:spPr>
          <a:xfrm>
            <a:off x="7305537" y="1383299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400,000\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3652986" y="1320143"/>
            <a:ext cx="32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21EBB18-F09A-41ED-B7B4-0FEEF6884943}"/>
              </a:ext>
            </a:extLst>
          </p:cNvPr>
          <p:cNvSpPr/>
          <p:nvPr userDrawn="1"/>
        </p:nvSpPr>
        <p:spPr>
          <a:xfrm>
            <a:off x="4572437" y="1388890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100,000\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6303825" y="1332791"/>
            <a:ext cx="32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98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025-6317-4D4F-B44A-CA2E0E5E689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30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025-6317-4D4F-B44A-CA2E0E5E689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80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025-6317-4D4F-B44A-CA2E0E5E689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07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025-6317-4D4F-B44A-CA2E0E5E689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98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025-6317-4D4F-B44A-CA2E0E5E689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66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EA025-6317-4D4F-B44A-CA2E0E5E689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69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3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EA025-6317-4D4F-B44A-CA2E0E5E68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93F25-648B-4C45-8131-85DDC98491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080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6066ADA-6A89-49B0-B70A-5BDABFF50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749511"/>
              </p:ext>
            </p:extLst>
          </p:nvPr>
        </p:nvGraphicFramePr>
        <p:xfrm>
          <a:off x="4292832" y="2146879"/>
          <a:ext cx="6394740" cy="3581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685">
                  <a:extLst>
                    <a:ext uri="{9D8B030D-6E8A-4147-A177-3AD203B41FA5}">
                      <a16:colId xmlns:a16="http://schemas.microsoft.com/office/drawing/2014/main" val="2096819591"/>
                    </a:ext>
                  </a:extLst>
                </a:gridCol>
                <a:gridCol w="1598685">
                  <a:extLst>
                    <a:ext uri="{9D8B030D-6E8A-4147-A177-3AD203B41FA5}">
                      <a16:colId xmlns:a16="http://schemas.microsoft.com/office/drawing/2014/main" val="2994403817"/>
                    </a:ext>
                  </a:extLst>
                </a:gridCol>
                <a:gridCol w="1598685">
                  <a:extLst>
                    <a:ext uri="{9D8B030D-6E8A-4147-A177-3AD203B41FA5}">
                      <a16:colId xmlns:a16="http://schemas.microsoft.com/office/drawing/2014/main" val="543841434"/>
                    </a:ext>
                  </a:extLst>
                </a:gridCol>
                <a:gridCol w="1598685">
                  <a:extLst>
                    <a:ext uri="{9D8B030D-6E8A-4147-A177-3AD203B41FA5}">
                      <a16:colId xmlns:a16="http://schemas.microsoft.com/office/drawing/2014/main" val="1422167970"/>
                    </a:ext>
                  </a:extLst>
                </a:gridCol>
              </a:tblGrid>
              <a:tr h="333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누적수입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9097983"/>
                  </a:ext>
                </a:extLst>
              </a:tr>
              <a:tr h="357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용돈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2019-09-10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300,000\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300,000\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255161"/>
                  </a:ext>
                </a:extLst>
              </a:tr>
              <a:tr h="357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보너스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2019-09-30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150,000\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450,000\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815360"/>
                  </a:ext>
                </a:extLst>
              </a:tr>
              <a:tr h="25009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96857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59FC03E-A4E1-47D0-B613-4B30976C53AF}"/>
              </a:ext>
            </a:extLst>
          </p:cNvPr>
          <p:cNvSpPr/>
          <p:nvPr/>
        </p:nvSpPr>
        <p:spPr>
          <a:xfrm>
            <a:off x="1526583" y="2169532"/>
            <a:ext cx="2688956" cy="291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카테고리 설정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47D7BB-54F9-48EB-82AC-63F9BDBC6A16}"/>
              </a:ext>
            </a:extLst>
          </p:cNvPr>
          <p:cNvSpPr/>
          <p:nvPr/>
        </p:nvSpPr>
        <p:spPr>
          <a:xfrm>
            <a:off x="1526583" y="2470104"/>
            <a:ext cx="2688956" cy="1490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8F6366-12C8-4632-B7F9-A69C5F72495B}"/>
              </a:ext>
            </a:extLst>
          </p:cNvPr>
          <p:cNvSpPr/>
          <p:nvPr/>
        </p:nvSpPr>
        <p:spPr>
          <a:xfrm>
            <a:off x="1526583" y="3958411"/>
            <a:ext cx="2688956" cy="312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금액 입력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E23830-C0B4-45D2-A57E-06B70E3E8952}"/>
              </a:ext>
            </a:extLst>
          </p:cNvPr>
          <p:cNvSpPr/>
          <p:nvPr/>
        </p:nvSpPr>
        <p:spPr>
          <a:xfrm>
            <a:off x="1526583" y="4250105"/>
            <a:ext cx="2688956" cy="14961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E02AC6-FEB4-41BF-95D5-93BEE3599579}"/>
              </a:ext>
            </a:extLst>
          </p:cNvPr>
          <p:cNvSpPr txBox="1"/>
          <p:nvPr/>
        </p:nvSpPr>
        <p:spPr>
          <a:xfrm>
            <a:off x="1551963" y="2557011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대분류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D6D27B-1F84-4979-9D2B-C5233C08F78D}"/>
              </a:ext>
            </a:extLst>
          </p:cNvPr>
          <p:cNvSpPr/>
          <p:nvPr/>
        </p:nvSpPr>
        <p:spPr>
          <a:xfrm>
            <a:off x="1704920" y="3242872"/>
            <a:ext cx="2346963" cy="198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list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B98FB8-A8B4-44D8-B09C-E16EB6842A8F}"/>
              </a:ext>
            </a:extLst>
          </p:cNvPr>
          <p:cNvSpPr/>
          <p:nvPr/>
        </p:nvSpPr>
        <p:spPr>
          <a:xfrm>
            <a:off x="1704920" y="3443169"/>
            <a:ext cx="2346963" cy="486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11EAD00-414D-4FBC-B526-4FE950D6C15C}"/>
              </a:ext>
            </a:extLst>
          </p:cNvPr>
          <p:cNvSpPr/>
          <p:nvPr/>
        </p:nvSpPr>
        <p:spPr>
          <a:xfrm>
            <a:off x="3679805" y="2715906"/>
            <a:ext cx="514903" cy="291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등록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90D0981-1720-4685-9B60-0C665A449126}"/>
              </a:ext>
            </a:extLst>
          </p:cNvPr>
          <p:cNvSpPr/>
          <p:nvPr/>
        </p:nvSpPr>
        <p:spPr>
          <a:xfrm>
            <a:off x="3134687" y="2169537"/>
            <a:ext cx="532913" cy="291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수정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90BAAF0-EDCD-4601-BB25-5091B09F9D8B}"/>
              </a:ext>
            </a:extLst>
          </p:cNvPr>
          <p:cNvSpPr/>
          <p:nvPr/>
        </p:nvSpPr>
        <p:spPr>
          <a:xfrm>
            <a:off x="3687175" y="2169536"/>
            <a:ext cx="532913" cy="291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삭제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C3CCF5-BF66-4773-8823-D263DA3D67D1}"/>
              </a:ext>
            </a:extLst>
          </p:cNvPr>
          <p:cNvSpPr txBox="1"/>
          <p:nvPr/>
        </p:nvSpPr>
        <p:spPr>
          <a:xfrm>
            <a:off x="1620514" y="4293403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ACE6549-6AD6-4B7C-B9BC-D0AD06FFE88B}"/>
              </a:ext>
            </a:extLst>
          </p:cNvPr>
          <p:cNvGrpSpPr/>
          <p:nvPr/>
        </p:nvGrpSpPr>
        <p:grpSpPr>
          <a:xfrm>
            <a:off x="2289303" y="4333745"/>
            <a:ext cx="1451296" cy="281045"/>
            <a:chOff x="2188635" y="4218335"/>
            <a:chExt cx="1451296" cy="28104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FD88B21-CBF0-4770-8F40-84EEFE282D60}"/>
                </a:ext>
              </a:extLst>
            </p:cNvPr>
            <p:cNvSpPr/>
            <p:nvPr/>
          </p:nvSpPr>
          <p:spPr>
            <a:xfrm>
              <a:off x="2188635" y="4222381"/>
              <a:ext cx="1451296" cy="265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99D8C347-88DA-40D3-A052-595232CDA0D5}"/>
                </a:ext>
              </a:extLst>
            </p:cNvPr>
            <p:cNvSpPr/>
            <p:nvPr/>
          </p:nvSpPr>
          <p:spPr>
            <a:xfrm rot="10800000">
              <a:off x="3405929" y="4270764"/>
              <a:ext cx="200443" cy="183261"/>
            </a:xfrm>
            <a:prstGeom prst="triangle">
              <a:avLst>
                <a:gd name="adj" fmla="val 469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B0ED38D-0114-41B7-864B-4948A3A3B2A6}"/>
                </a:ext>
              </a:extLst>
            </p:cNvPr>
            <p:cNvCxnSpPr/>
            <p:nvPr/>
          </p:nvCxnSpPr>
          <p:spPr>
            <a:xfrm>
              <a:off x="3372374" y="4218335"/>
              <a:ext cx="0" cy="2810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F2AAF99-6C8F-49F0-9B3C-A4F1240106E0}"/>
              </a:ext>
            </a:extLst>
          </p:cNvPr>
          <p:cNvSpPr txBox="1"/>
          <p:nvPr/>
        </p:nvSpPr>
        <p:spPr>
          <a:xfrm>
            <a:off x="1618184" y="4704198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금   액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4F2E05F-50F0-4B19-89CF-312B3E29EFF3}"/>
              </a:ext>
            </a:extLst>
          </p:cNvPr>
          <p:cNvSpPr/>
          <p:nvPr/>
        </p:nvSpPr>
        <p:spPr>
          <a:xfrm>
            <a:off x="2289303" y="4704197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4663D3-10C4-4DDC-B2F4-87B1F636C2AC}"/>
              </a:ext>
            </a:extLst>
          </p:cNvPr>
          <p:cNvSpPr txBox="1"/>
          <p:nvPr/>
        </p:nvSpPr>
        <p:spPr>
          <a:xfrm>
            <a:off x="1620514" y="5065538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날   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3D1B04A-43F3-4C31-BB10-B5144ADC989A}"/>
              </a:ext>
            </a:extLst>
          </p:cNvPr>
          <p:cNvGrpSpPr/>
          <p:nvPr/>
        </p:nvGrpSpPr>
        <p:grpSpPr>
          <a:xfrm>
            <a:off x="2289303" y="5114760"/>
            <a:ext cx="1451296" cy="281045"/>
            <a:chOff x="2188635" y="4218335"/>
            <a:chExt cx="1451296" cy="28104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A5C6DEA-858A-4A4B-8AE3-0E608D1914FB}"/>
                </a:ext>
              </a:extLst>
            </p:cNvPr>
            <p:cNvSpPr/>
            <p:nvPr/>
          </p:nvSpPr>
          <p:spPr>
            <a:xfrm>
              <a:off x="2188635" y="4222381"/>
              <a:ext cx="1451296" cy="265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13BAD66-8F73-40EF-B5F3-3ED313CFCB0E}"/>
                </a:ext>
              </a:extLst>
            </p:cNvPr>
            <p:cNvCxnSpPr/>
            <p:nvPr/>
          </p:nvCxnSpPr>
          <p:spPr>
            <a:xfrm>
              <a:off x="3372374" y="4218335"/>
              <a:ext cx="0" cy="2810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9E04B9D-9347-4F02-9E81-2B9589A2259E}"/>
              </a:ext>
            </a:extLst>
          </p:cNvPr>
          <p:cNvGrpSpPr/>
          <p:nvPr/>
        </p:nvGrpSpPr>
        <p:grpSpPr>
          <a:xfrm>
            <a:off x="2532157" y="5411605"/>
            <a:ext cx="1626703" cy="292364"/>
            <a:chOff x="2532157" y="5368195"/>
            <a:chExt cx="1626703" cy="292364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701BBC3-CAD0-426F-9254-033D765E8C3F}"/>
                </a:ext>
              </a:extLst>
            </p:cNvPr>
            <p:cNvSpPr/>
            <p:nvPr/>
          </p:nvSpPr>
          <p:spPr>
            <a:xfrm>
              <a:off x="2532157" y="5368864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등록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20838CF-5BE3-4E38-8703-D049A9F359BB}"/>
                </a:ext>
              </a:extLst>
            </p:cNvPr>
            <p:cNvSpPr/>
            <p:nvPr/>
          </p:nvSpPr>
          <p:spPr>
            <a:xfrm>
              <a:off x="3077064" y="5368195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수정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196D1E45-FCFA-442B-B146-C1A60043D4E4}"/>
                </a:ext>
              </a:extLst>
            </p:cNvPr>
            <p:cNvSpPr/>
            <p:nvPr/>
          </p:nvSpPr>
          <p:spPr>
            <a:xfrm>
              <a:off x="3625947" y="5368195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삭제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E14AB8AA-9951-497F-9EE9-B8755F40B6A0}"/>
              </a:ext>
            </a:extLst>
          </p:cNvPr>
          <p:cNvSpPr txBox="1"/>
          <p:nvPr/>
        </p:nvSpPr>
        <p:spPr>
          <a:xfrm>
            <a:off x="2281907" y="5107728"/>
            <a:ext cx="1191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2019-xx-xx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D5805FD-FEF1-4F86-9787-7F1CF87CE109}"/>
              </a:ext>
            </a:extLst>
          </p:cNvPr>
          <p:cNvSpPr txBox="1"/>
          <p:nvPr/>
        </p:nvSpPr>
        <p:spPr>
          <a:xfrm>
            <a:off x="1688789" y="3469803"/>
            <a:ext cx="2346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사용자가 등록한 카테고리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기본 카테고리를 보여준다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459BC0D-3A52-4DD4-AF29-AE32A5890B60}"/>
              </a:ext>
            </a:extLst>
          </p:cNvPr>
          <p:cNvSpPr/>
          <p:nvPr/>
        </p:nvSpPr>
        <p:spPr>
          <a:xfrm>
            <a:off x="8565160" y="159391"/>
            <a:ext cx="3049390" cy="576634"/>
          </a:xfrm>
          <a:prstGeom prst="rect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수입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page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E02AC6-FEB4-41BF-95D5-93BEE3599579}"/>
              </a:ext>
            </a:extLst>
          </p:cNvPr>
          <p:cNvSpPr txBox="1"/>
          <p:nvPr/>
        </p:nvSpPr>
        <p:spPr>
          <a:xfrm>
            <a:off x="1557393" y="2885584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2C31BA9-DE31-48A8-ADE6-81EB951D0B76}"/>
              </a:ext>
            </a:extLst>
          </p:cNvPr>
          <p:cNvSpPr/>
          <p:nvPr/>
        </p:nvSpPr>
        <p:spPr>
          <a:xfrm>
            <a:off x="2194956" y="2894464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D12E891-66AE-4A34-A938-C70A3115F91F}"/>
              </a:ext>
            </a:extLst>
          </p:cNvPr>
          <p:cNvGrpSpPr/>
          <p:nvPr/>
        </p:nvGrpSpPr>
        <p:grpSpPr>
          <a:xfrm>
            <a:off x="2195520" y="2563558"/>
            <a:ext cx="1451296" cy="281045"/>
            <a:chOff x="2188635" y="4218335"/>
            <a:chExt cx="1451296" cy="28104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27AF470-BC11-4E1F-8414-6D792674273F}"/>
                </a:ext>
              </a:extLst>
            </p:cNvPr>
            <p:cNvSpPr/>
            <p:nvPr/>
          </p:nvSpPr>
          <p:spPr>
            <a:xfrm>
              <a:off x="2188635" y="4222381"/>
              <a:ext cx="1451296" cy="265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9611FBCE-20A0-46BB-BE42-9E9895198274}"/>
                </a:ext>
              </a:extLst>
            </p:cNvPr>
            <p:cNvSpPr/>
            <p:nvPr/>
          </p:nvSpPr>
          <p:spPr>
            <a:xfrm rot="10800000">
              <a:off x="3405929" y="4270764"/>
              <a:ext cx="200443" cy="183261"/>
            </a:xfrm>
            <a:prstGeom prst="triangle">
              <a:avLst>
                <a:gd name="adj" fmla="val 469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D0CA29A5-020F-420C-ADC4-3D6CC74E0955}"/>
                </a:ext>
              </a:extLst>
            </p:cNvPr>
            <p:cNvCxnSpPr/>
            <p:nvPr/>
          </p:nvCxnSpPr>
          <p:spPr>
            <a:xfrm>
              <a:off x="3372374" y="4218335"/>
              <a:ext cx="0" cy="2810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14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표 8">
            <a:extLst>
              <a:ext uri="{FF2B5EF4-FFF2-40B4-BE49-F238E27FC236}">
                <a16:creationId xmlns:a16="http://schemas.microsoft.com/office/drawing/2014/main" id="{0EA12EE8-EFA2-4D41-B64C-784E56475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899152"/>
              </p:ext>
            </p:extLst>
          </p:nvPr>
        </p:nvGraphicFramePr>
        <p:xfrm>
          <a:off x="4292832" y="2146879"/>
          <a:ext cx="6394740" cy="3581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685">
                  <a:extLst>
                    <a:ext uri="{9D8B030D-6E8A-4147-A177-3AD203B41FA5}">
                      <a16:colId xmlns:a16="http://schemas.microsoft.com/office/drawing/2014/main" val="2096819591"/>
                    </a:ext>
                  </a:extLst>
                </a:gridCol>
                <a:gridCol w="1598685">
                  <a:extLst>
                    <a:ext uri="{9D8B030D-6E8A-4147-A177-3AD203B41FA5}">
                      <a16:colId xmlns:a16="http://schemas.microsoft.com/office/drawing/2014/main" val="2994403817"/>
                    </a:ext>
                  </a:extLst>
                </a:gridCol>
                <a:gridCol w="1598685">
                  <a:extLst>
                    <a:ext uri="{9D8B030D-6E8A-4147-A177-3AD203B41FA5}">
                      <a16:colId xmlns:a16="http://schemas.microsoft.com/office/drawing/2014/main" val="543841434"/>
                    </a:ext>
                  </a:extLst>
                </a:gridCol>
                <a:gridCol w="1598685">
                  <a:extLst>
                    <a:ext uri="{9D8B030D-6E8A-4147-A177-3AD203B41FA5}">
                      <a16:colId xmlns:a16="http://schemas.microsoft.com/office/drawing/2014/main" val="1422167970"/>
                    </a:ext>
                  </a:extLst>
                </a:gridCol>
              </a:tblGrid>
              <a:tr h="333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누적지출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9097983"/>
                  </a:ext>
                </a:extLst>
              </a:tr>
              <a:tr h="357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문화생활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2019-09-15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30,000\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30,000\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255161"/>
                  </a:ext>
                </a:extLst>
              </a:tr>
              <a:tr h="357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2019-09-20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50,000\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80,000\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815360"/>
                  </a:ext>
                </a:extLst>
              </a:tr>
              <a:tr h="25009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968574"/>
                  </a:ext>
                </a:extLst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:a16="http://schemas.microsoft.com/office/drawing/2014/main" id="{F5E12AD4-74E2-4F3F-83B9-43588F439783}"/>
              </a:ext>
            </a:extLst>
          </p:cNvPr>
          <p:cNvSpPr/>
          <p:nvPr/>
        </p:nvSpPr>
        <p:spPr>
          <a:xfrm>
            <a:off x="8565160" y="159391"/>
            <a:ext cx="3049390" cy="576634"/>
          </a:xfrm>
          <a:prstGeom prst="rect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지출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page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8D79B58-0FBA-4ABF-A796-635682534A8F}"/>
              </a:ext>
            </a:extLst>
          </p:cNvPr>
          <p:cNvSpPr/>
          <p:nvPr/>
        </p:nvSpPr>
        <p:spPr>
          <a:xfrm>
            <a:off x="1526583" y="2169532"/>
            <a:ext cx="2688956" cy="291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카테고리 설정 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99D7BA6-5771-4E29-AF79-B37CEC3DAEFB}"/>
              </a:ext>
            </a:extLst>
          </p:cNvPr>
          <p:cNvSpPr/>
          <p:nvPr/>
        </p:nvSpPr>
        <p:spPr>
          <a:xfrm>
            <a:off x="1526583" y="2470104"/>
            <a:ext cx="2688956" cy="1490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5C908CD-FBA3-425B-BF43-45B741B2B12D}"/>
              </a:ext>
            </a:extLst>
          </p:cNvPr>
          <p:cNvSpPr/>
          <p:nvPr/>
        </p:nvSpPr>
        <p:spPr>
          <a:xfrm>
            <a:off x="1526583" y="3958411"/>
            <a:ext cx="2688956" cy="312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금액 입력 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90CB234-87DA-4D8E-B36A-68E90C965F55}"/>
              </a:ext>
            </a:extLst>
          </p:cNvPr>
          <p:cNvSpPr/>
          <p:nvPr/>
        </p:nvSpPr>
        <p:spPr>
          <a:xfrm>
            <a:off x="1526583" y="4250105"/>
            <a:ext cx="2688956" cy="14961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96FB1B0-43E0-4EFB-B013-9C6D516F043E}"/>
              </a:ext>
            </a:extLst>
          </p:cNvPr>
          <p:cNvSpPr txBox="1"/>
          <p:nvPr/>
        </p:nvSpPr>
        <p:spPr>
          <a:xfrm>
            <a:off x="1551963" y="2557011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대분류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B6B84DF-B004-4E66-A45D-0C66EBC55C24}"/>
              </a:ext>
            </a:extLst>
          </p:cNvPr>
          <p:cNvSpPr/>
          <p:nvPr/>
        </p:nvSpPr>
        <p:spPr>
          <a:xfrm>
            <a:off x="1704920" y="3242872"/>
            <a:ext cx="2346963" cy="198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list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8A11C1A-D364-4A8E-B4A9-CAB6D9B0C982}"/>
              </a:ext>
            </a:extLst>
          </p:cNvPr>
          <p:cNvSpPr/>
          <p:nvPr/>
        </p:nvSpPr>
        <p:spPr>
          <a:xfrm>
            <a:off x="1704920" y="3443169"/>
            <a:ext cx="2346963" cy="486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21E1B6AD-BB43-4F5F-91CD-866516CB5057}"/>
              </a:ext>
            </a:extLst>
          </p:cNvPr>
          <p:cNvSpPr/>
          <p:nvPr/>
        </p:nvSpPr>
        <p:spPr>
          <a:xfrm>
            <a:off x="3661795" y="2715906"/>
            <a:ext cx="532913" cy="291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등록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CAA1D74A-9FF4-4134-89BB-E585DBFDDEDD}"/>
              </a:ext>
            </a:extLst>
          </p:cNvPr>
          <p:cNvSpPr/>
          <p:nvPr/>
        </p:nvSpPr>
        <p:spPr>
          <a:xfrm>
            <a:off x="3134687" y="2169537"/>
            <a:ext cx="532913" cy="291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수정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DF1F7AFD-3130-403D-AEFB-19D570D5B056}"/>
              </a:ext>
            </a:extLst>
          </p:cNvPr>
          <p:cNvSpPr/>
          <p:nvPr/>
        </p:nvSpPr>
        <p:spPr>
          <a:xfrm>
            <a:off x="3687175" y="2169536"/>
            <a:ext cx="532913" cy="291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삭제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AE8B036-D9DE-47B7-A16B-5D4D45B9AD63}"/>
              </a:ext>
            </a:extLst>
          </p:cNvPr>
          <p:cNvSpPr txBox="1"/>
          <p:nvPr/>
        </p:nvSpPr>
        <p:spPr>
          <a:xfrm>
            <a:off x="1620514" y="4293403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FD3A197A-566F-4EFF-8FAF-34B256E9AC0A}"/>
              </a:ext>
            </a:extLst>
          </p:cNvPr>
          <p:cNvGrpSpPr/>
          <p:nvPr/>
        </p:nvGrpSpPr>
        <p:grpSpPr>
          <a:xfrm>
            <a:off x="2289303" y="4333745"/>
            <a:ext cx="1451296" cy="281045"/>
            <a:chOff x="2188635" y="4218335"/>
            <a:chExt cx="1451296" cy="281045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14E360D-4075-4E4B-9E08-7029B54F6C8F}"/>
                </a:ext>
              </a:extLst>
            </p:cNvPr>
            <p:cNvSpPr/>
            <p:nvPr/>
          </p:nvSpPr>
          <p:spPr>
            <a:xfrm>
              <a:off x="2188635" y="4222381"/>
              <a:ext cx="1451296" cy="265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이등변 삼각형 98">
              <a:extLst>
                <a:ext uri="{FF2B5EF4-FFF2-40B4-BE49-F238E27FC236}">
                  <a16:creationId xmlns:a16="http://schemas.microsoft.com/office/drawing/2014/main" id="{87DC8167-3414-4217-81D4-326341A31A53}"/>
                </a:ext>
              </a:extLst>
            </p:cNvPr>
            <p:cNvSpPr/>
            <p:nvPr/>
          </p:nvSpPr>
          <p:spPr>
            <a:xfrm rot="10800000">
              <a:off x="3405929" y="4270764"/>
              <a:ext cx="200443" cy="183261"/>
            </a:xfrm>
            <a:prstGeom prst="triangle">
              <a:avLst>
                <a:gd name="adj" fmla="val 469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E73EEDA7-8EF3-4EDF-A3D0-B3A4CC6D5460}"/>
                </a:ext>
              </a:extLst>
            </p:cNvPr>
            <p:cNvCxnSpPr/>
            <p:nvPr/>
          </p:nvCxnSpPr>
          <p:spPr>
            <a:xfrm>
              <a:off x="3372374" y="4218335"/>
              <a:ext cx="0" cy="2810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A46801B9-2C10-40DA-8065-D53C54907E4B}"/>
              </a:ext>
            </a:extLst>
          </p:cNvPr>
          <p:cNvSpPr txBox="1"/>
          <p:nvPr/>
        </p:nvSpPr>
        <p:spPr>
          <a:xfrm>
            <a:off x="1618184" y="4704198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금   액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6AD29A7-BEEF-409D-B477-C24FA92F5371}"/>
              </a:ext>
            </a:extLst>
          </p:cNvPr>
          <p:cNvSpPr/>
          <p:nvPr/>
        </p:nvSpPr>
        <p:spPr>
          <a:xfrm>
            <a:off x="2289303" y="4704197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45E0D88-5886-4BE9-A354-FD2D22CB90AD}"/>
              </a:ext>
            </a:extLst>
          </p:cNvPr>
          <p:cNvSpPr txBox="1"/>
          <p:nvPr/>
        </p:nvSpPr>
        <p:spPr>
          <a:xfrm>
            <a:off x="1620514" y="5065538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날   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9BAFFFE-4175-478E-8B17-1705EDE69C45}"/>
              </a:ext>
            </a:extLst>
          </p:cNvPr>
          <p:cNvGrpSpPr/>
          <p:nvPr/>
        </p:nvGrpSpPr>
        <p:grpSpPr>
          <a:xfrm>
            <a:off x="2532157" y="5411605"/>
            <a:ext cx="1626703" cy="292364"/>
            <a:chOff x="2532157" y="5368195"/>
            <a:chExt cx="1626703" cy="292364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DABC966D-BBDF-499A-A25A-03B8DD503DA9}"/>
                </a:ext>
              </a:extLst>
            </p:cNvPr>
            <p:cNvSpPr/>
            <p:nvPr/>
          </p:nvSpPr>
          <p:spPr>
            <a:xfrm>
              <a:off x="2532157" y="5368864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등록</a:t>
              </a:r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6ECB25C4-9A77-4DFA-AD38-157B6B744FE9}"/>
                </a:ext>
              </a:extLst>
            </p:cNvPr>
            <p:cNvSpPr/>
            <p:nvPr/>
          </p:nvSpPr>
          <p:spPr>
            <a:xfrm>
              <a:off x="3077064" y="5368195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수정</a:t>
              </a:r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F7CCD87F-AA24-4765-8963-90437203F720}"/>
                </a:ext>
              </a:extLst>
            </p:cNvPr>
            <p:cNvSpPr/>
            <p:nvPr/>
          </p:nvSpPr>
          <p:spPr>
            <a:xfrm>
              <a:off x="3625947" y="5368195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삭제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7286245-369A-49D6-AB79-E16EAB32274D}"/>
              </a:ext>
            </a:extLst>
          </p:cNvPr>
          <p:cNvSpPr txBox="1"/>
          <p:nvPr/>
        </p:nvSpPr>
        <p:spPr>
          <a:xfrm>
            <a:off x="2281907" y="5107728"/>
            <a:ext cx="1191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2019-xx-xx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ACE55D-C12E-4CD1-82B2-912E1C5E401E}"/>
              </a:ext>
            </a:extLst>
          </p:cNvPr>
          <p:cNvSpPr txBox="1"/>
          <p:nvPr/>
        </p:nvSpPr>
        <p:spPr>
          <a:xfrm>
            <a:off x="1688789" y="3469803"/>
            <a:ext cx="2346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사용자가 등록한 카테고리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기본 카테고리를 보여준다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BD3E282-FEB4-40E4-94BB-240E76FD278E}"/>
              </a:ext>
            </a:extLst>
          </p:cNvPr>
          <p:cNvSpPr txBox="1"/>
          <p:nvPr/>
        </p:nvSpPr>
        <p:spPr>
          <a:xfrm>
            <a:off x="1557393" y="2885584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A8F2118C-050B-452D-82A2-F6099D9A4DFD}"/>
              </a:ext>
            </a:extLst>
          </p:cNvPr>
          <p:cNvSpPr/>
          <p:nvPr/>
        </p:nvSpPr>
        <p:spPr>
          <a:xfrm>
            <a:off x="2194956" y="2894464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28D0C62E-8A48-4919-91D8-AF05FE73687D}"/>
              </a:ext>
            </a:extLst>
          </p:cNvPr>
          <p:cNvGrpSpPr/>
          <p:nvPr/>
        </p:nvGrpSpPr>
        <p:grpSpPr>
          <a:xfrm>
            <a:off x="2289303" y="5114760"/>
            <a:ext cx="1451296" cy="281045"/>
            <a:chOff x="2188635" y="4218335"/>
            <a:chExt cx="1451296" cy="281045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5913D76F-17FA-4ADA-B374-278487EAF399}"/>
                </a:ext>
              </a:extLst>
            </p:cNvPr>
            <p:cNvSpPr/>
            <p:nvPr/>
          </p:nvSpPr>
          <p:spPr>
            <a:xfrm>
              <a:off x="2188635" y="4222381"/>
              <a:ext cx="1451296" cy="265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5B2BDFA7-C0E3-42E5-BFB8-388E0B6C89F0}"/>
                </a:ext>
              </a:extLst>
            </p:cNvPr>
            <p:cNvCxnSpPr/>
            <p:nvPr/>
          </p:nvCxnSpPr>
          <p:spPr>
            <a:xfrm>
              <a:off x="3372374" y="4218335"/>
              <a:ext cx="0" cy="2810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D25C57F-343E-44D7-B86F-33D07462DE01}"/>
              </a:ext>
            </a:extLst>
          </p:cNvPr>
          <p:cNvGrpSpPr/>
          <p:nvPr/>
        </p:nvGrpSpPr>
        <p:grpSpPr>
          <a:xfrm>
            <a:off x="2209209" y="2563904"/>
            <a:ext cx="1451296" cy="281045"/>
            <a:chOff x="2188635" y="4218335"/>
            <a:chExt cx="1451296" cy="28104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E114B0D-867E-4847-B986-9111FBD45D20}"/>
                </a:ext>
              </a:extLst>
            </p:cNvPr>
            <p:cNvSpPr/>
            <p:nvPr/>
          </p:nvSpPr>
          <p:spPr>
            <a:xfrm>
              <a:off x="2188635" y="4222381"/>
              <a:ext cx="1451296" cy="265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5DFEC488-3F3C-4DFD-877F-8C5EF01A6958}"/>
                </a:ext>
              </a:extLst>
            </p:cNvPr>
            <p:cNvSpPr/>
            <p:nvPr/>
          </p:nvSpPr>
          <p:spPr>
            <a:xfrm rot="10800000">
              <a:off x="3405929" y="4270764"/>
              <a:ext cx="200443" cy="183261"/>
            </a:xfrm>
            <a:prstGeom prst="triangle">
              <a:avLst>
                <a:gd name="adj" fmla="val 469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6FA0C192-12C6-44F9-8658-7885D163A3B3}"/>
                </a:ext>
              </a:extLst>
            </p:cNvPr>
            <p:cNvCxnSpPr/>
            <p:nvPr/>
          </p:nvCxnSpPr>
          <p:spPr>
            <a:xfrm>
              <a:off x="3372374" y="4218335"/>
              <a:ext cx="0" cy="2810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9700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20">
            <a:extLst>
              <a:ext uri="{FF2B5EF4-FFF2-40B4-BE49-F238E27FC236}">
                <a16:creationId xmlns:a16="http://schemas.microsoft.com/office/drawing/2014/main" id="{8905164D-4C1F-4164-A325-1BA1A866E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975191"/>
              </p:ext>
            </p:extLst>
          </p:nvPr>
        </p:nvGraphicFramePr>
        <p:xfrm>
          <a:off x="4297500" y="2181360"/>
          <a:ext cx="6373776" cy="3563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296">
                  <a:extLst>
                    <a:ext uri="{9D8B030D-6E8A-4147-A177-3AD203B41FA5}">
                      <a16:colId xmlns:a16="http://schemas.microsoft.com/office/drawing/2014/main" val="4103126081"/>
                    </a:ext>
                  </a:extLst>
                </a:gridCol>
                <a:gridCol w="1062296">
                  <a:extLst>
                    <a:ext uri="{9D8B030D-6E8A-4147-A177-3AD203B41FA5}">
                      <a16:colId xmlns:a16="http://schemas.microsoft.com/office/drawing/2014/main" val="824393249"/>
                    </a:ext>
                  </a:extLst>
                </a:gridCol>
                <a:gridCol w="1062296">
                  <a:extLst>
                    <a:ext uri="{9D8B030D-6E8A-4147-A177-3AD203B41FA5}">
                      <a16:colId xmlns:a16="http://schemas.microsoft.com/office/drawing/2014/main" val="1247782425"/>
                    </a:ext>
                  </a:extLst>
                </a:gridCol>
                <a:gridCol w="1062296">
                  <a:extLst>
                    <a:ext uri="{9D8B030D-6E8A-4147-A177-3AD203B41FA5}">
                      <a16:colId xmlns:a16="http://schemas.microsoft.com/office/drawing/2014/main" val="900163626"/>
                    </a:ext>
                  </a:extLst>
                </a:gridCol>
                <a:gridCol w="1062296">
                  <a:extLst>
                    <a:ext uri="{9D8B030D-6E8A-4147-A177-3AD203B41FA5}">
                      <a16:colId xmlns:a16="http://schemas.microsoft.com/office/drawing/2014/main" val="3333456134"/>
                    </a:ext>
                  </a:extLst>
                </a:gridCol>
                <a:gridCol w="1062296">
                  <a:extLst>
                    <a:ext uri="{9D8B030D-6E8A-4147-A177-3AD203B41FA5}">
                      <a16:colId xmlns:a16="http://schemas.microsoft.com/office/drawing/2014/main" val="4256578663"/>
                    </a:ext>
                  </a:extLst>
                </a:gridCol>
              </a:tblGrid>
              <a:tr h="35839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예상 수입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예상 지출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235514"/>
                  </a:ext>
                </a:extLst>
              </a:tr>
              <a:tr h="3438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수입항목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수입금액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수입누적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지출항목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지출금액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지출누적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599310"/>
                  </a:ext>
                </a:extLst>
              </a:tr>
              <a:tr h="476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용돈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300,000\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300,000\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문화생활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100,000\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100,000\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5755890"/>
                  </a:ext>
                </a:extLst>
              </a:tr>
              <a:tr h="470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알바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500,000\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800,000\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300,000\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300,000\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094546"/>
                  </a:ext>
                </a:extLst>
              </a:tr>
              <a:tr h="95355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220630"/>
                  </a:ext>
                </a:extLst>
              </a:tr>
              <a:tr h="47677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합계</a:t>
                      </a:r>
                      <a:r>
                        <a:rPr lang="en-US" altLang="ko-KR" dirty="0"/>
                        <a:t>: 1,100,000\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합계</a:t>
                      </a:r>
                      <a:r>
                        <a:rPr lang="en-US" altLang="ko-KR" dirty="0"/>
                        <a:t>: 400,000\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3173"/>
                  </a:ext>
                </a:extLst>
              </a:tr>
              <a:tr h="476777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총액</a:t>
                      </a:r>
                      <a:r>
                        <a:rPr lang="en-US" altLang="ko-KR" dirty="0"/>
                        <a:t>:700,000\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41378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08F6366-12C8-4632-B7F9-A69C5F72495B}"/>
              </a:ext>
            </a:extLst>
          </p:cNvPr>
          <p:cNvSpPr/>
          <p:nvPr/>
        </p:nvSpPr>
        <p:spPr>
          <a:xfrm>
            <a:off x="1526583" y="4002806"/>
            <a:ext cx="2688956" cy="312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예산 지출 금액 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E23830-C0B4-45D2-A57E-06B70E3E8952}"/>
              </a:ext>
            </a:extLst>
          </p:cNvPr>
          <p:cNvSpPr/>
          <p:nvPr/>
        </p:nvSpPr>
        <p:spPr>
          <a:xfrm>
            <a:off x="1526583" y="4321137"/>
            <a:ext cx="2688956" cy="14373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C3CCF5-BF66-4773-8823-D263DA3D67D1}"/>
              </a:ext>
            </a:extLst>
          </p:cNvPr>
          <p:cNvSpPr txBox="1"/>
          <p:nvPr/>
        </p:nvSpPr>
        <p:spPr>
          <a:xfrm>
            <a:off x="1620514" y="4373300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ACE6549-6AD6-4B7C-B9BC-D0AD06FFE88B}"/>
              </a:ext>
            </a:extLst>
          </p:cNvPr>
          <p:cNvGrpSpPr/>
          <p:nvPr/>
        </p:nvGrpSpPr>
        <p:grpSpPr>
          <a:xfrm>
            <a:off x="2289303" y="4369254"/>
            <a:ext cx="1451296" cy="281045"/>
            <a:chOff x="2188635" y="4218335"/>
            <a:chExt cx="1451296" cy="28104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FD88B21-CBF0-4770-8F40-84EEFE282D60}"/>
                </a:ext>
              </a:extLst>
            </p:cNvPr>
            <p:cNvSpPr/>
            <p:nvPr/>
          </p:nvSpPr>
          <p:spPr>
            <a:xfrm>
              <a:off x="2188635" y="4222381"/>
              <a:ext cx="1451296" cy="265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99D8C347-88DA-40D3-A052-595232CDA0D5}"/>
                </a:ext>
              </a:extLst>
            </p:cNvPr>
            <p:cNvSpPr/>
            <p:nvPr/>
          </p:nvSpPr>
          <p:spPr>
            <a:xfrm rot="10800000">
              <a:off x="3405929" y="4270764"/>
              <a:ext cx="200443" cy="183261"/>
            </a:xfrm>
            <a:prstGeom prst="triangle">
              <a:avLst>
                <a:gd name="adj" fmla="val 469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B0ED38D-0114-41B7-864B-4948A3A3B2A6}"/>
                </a:ext>
              </a:extLst>
            </p:cNvPr>
            <p:cNvCxnSpPr/>
            <p:nvPr/>
          </p:nvCxnSpPr>
          <p:spPr>
            <a:xfrm>
              <a:off x="3372374" y="4218335"/>
              <a:ext cx="0" cy="2810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F2AAF99-6C8F-49F0-9B3C-A4F1240106E0}"/>
              </a:ext>
            </a:extLst>
          </p:cNvPr>
          <p:cNvSpPr txBox="1"/>
          <p:nvPr/>
        </p:nvSpPr>
        <p:spPr>
          <a:xfrm>
            <a:off x="1618184" y="4784093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금   액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4F2E05F-50F0-4B19-89CF-312B3E29EFF3}"/>
              </a:ext>
            </a:extLst>
          </p:cNvPr>
          <p:cNvSpPr/>
          <p:nvPr/>
        </p:nvSpPr>
        <p:spPr>
          <a:xfrm>
            <a:off x="2289303" y="4784092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4663D3-10C4-4DDC-B2F4-87B1F636C2AC}"/>
              </a:ext>
            </a:extLst>
          </p:cNvPr>
          <p:cNvSpPr txBox="1"/>
          <p:nvPr/>
        </p:nvSpPr>
        <p:spPr>
          <a:xfrm>
            <a:off x="1620514" y="5154311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날   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3D1B04A-43F3-4C31-BB10-B5144ADC989A}"/>
              </a:ext>
            </a:extLst>
          </p:cNvPr>
          <p:cNvGrpSpPr/>
          <p:nvPr/>
        </p:nvGrpSpPr>
        <p:grpSpPr>
          <a:xfrm>
            <a:off x="2289303" y="5150265"/>
            <a:ext cx="1451296" cy="281045"/>
            <a:chOff x="2188635" y="4218335"/>
            <a:chExt cx="1451296" cy="28104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A5C6DEA-858A-4A4B-8AE3-0E608D1914FB}"/>
                </a:ext>
              </a:extLst>
            </p:cNvPr>
            <p:cNvSpPr/>
            <p:nvPr/>
          </p:nvSpPr>
          <p:spPr>
            <a:xfrm>
              <a:off x="2188635" y="4222381"/>
              <a:ext cx="1451296" cy="265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13BAD66-8F73-40EF-B5F3-3ED313CFCB0E}"/>
                </a:ext>
              </a:extLst>
            </p:cNvPr>
            <p:cNvCxnSpPr/>
            <p:nvPr/>
          </p:nvCxnSpPr>
          <p:spPr>
            <a:xfrm>
              <a:off x="3372374" y="4218335"/>
              <a:ext cx="0" cy="2810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9E04B9D-9347-4F02-9E81-2B9589A2259E}"/>
              </a:ext>
            </a:extLst>
          </p:cNvPr>
          <p:cNvGrpSpPr/>
          <p:nvPr/>
        </p:nvGrpSpPr>
        <p:grpSpPr>
          <a:xfrm>
            <a:off x="2526208" y="5444905"/>
            <a:ext cx="1626703" cy="292364"/>
            <a:chOff x="2532157" y="5368195"/>
            <a:chExt cx="1626703" cy="292364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701BBC3-CAD0-426F-9254-033D765E8C3F}"/>
                </a:ext>
              </a:extLst>
            </p:cNvPr>
            <p:cNvSpPr/>
            <p:nvPr/>
          </p:nvSpPr>
          <p:spPr>
            <a:xfrm>
              <a:off x="2532157" y="5368864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등록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20838CF-5BE3-4E38-8703-D049A9F359BB}"/>
                </a:ext>
              </a:extLst>
            </p:cNvPr>
            <p:cNvSpPr/>
            <p:nvPr/>
          </p:nvSpPr>
          <p:spPr>
            <a:xfrm>
              <a:off x="3077064" y="5368195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수정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196D1E45-FCFA-442B-B146-C1A60043D4E4}"/>
                </a:ext>
              </a:extLst>
            </p:cNvPr>
            <p:cNvSpPr/>
            <p:nvPr/>
          </p:nvSpPr>
          <p:spPr>
            <a:xfrm>
              <a:off x="3625947" y="5368195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삭제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E14AB8AA-9951-497F-9EE9-B8755F40B6A0}"/>
              </a:ext>
            </a:extLst>
          </p:cNvPr>
          <p:cNvSpPr txBox="1"/>
          <p:nvPr/>
        </p:nvSpPr>
        <p:spPr>
          <a:xfrm>
            <a:off x="2281907" y="5143233"/>
            <a:ext cx="1191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2019-xx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5E12AD4-74E2-4F3F-83B9-43588F439783}"/>
              </a:ext>
            </a:extLst>
          </p:cNvPr>
          <p:cNvSpPr/>
          <p:nvPr/>
        </p:nvSpPr>
        <p:spPr>
          <a:xfrm>
            <a:off x="8565160" y="159391"/>
            <a:ext cx="3049390" cy="576634"/>
          </a:xfrm>
          <a:prstGeom prst="rect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예산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page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31B11EF-6F6C-492B-9828-7B1EC9003639}"/>
              </a:ext>
            </a:extLst>
          </p:cNvPr>
          <p:cNvSpPr/>
          <p:nvPr/>
        </p:nvSpPr>
        <p:spPr>
          <a:xfrm>
            <a:off x="1526101" y="2173952"/>
            <a:ext cx="2688956" cy="312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예산 수입 금액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08A7F0A-2EB4-4D2F-8DBA-DDEFFF52FFE3}"/>
              </a:ext>
            </a:extLst>
          </p:cNvPr>
          <p:cNvSpPr/>
          <p:nvPr/>
        </p:nvSpPr>
        <p:spPr>
          <a:xfrm>
            <a:off x="1526101" y="2465646"/>
            <a:ext cx="2688956" cy="1532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B060DB-7006-4B7A-9911-94BB932D404E}"/>
              </a:ext>
            </a:extLst>
          </p:cNvPr>
          <p:cNvSpPr txBox="1"/>
          <p:nvPr/>
        </p:nvSpPr>
        <p:spPr>
          <a:xfrm>
            <a:off x="1620032" y="2517810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246403CB-F9BC-4D39-AA05-E46FBCC167EB}"/>
              </a:ext>
            </a:extLst>
          </p:cNvPr>
          <p:cNvGrpSpPr/>
          <p:nvPr/>
        </p:nvGrpSpPr>
        <p:grpSpPr>
          <a:xfrm>
            <a:off x="2288821" y="2513764"/>
            <a:ext cx="1451296" cy="281045"/>
            <a:chOff x="2188635" y="4218335"/>
            <a:chExt cx="1451296" cy="28104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C13EA31-975E-479A-B1E0-71A3D614FCEA}"/>
                </a:ext>
              </a:extLst>
            </p:cNvPr>
            <p:cNvSpPr/>
            <p:nvPr/>
          </p:nvSpPr>
          <p:spPr>
            <a:xfrm>
              <a:off x="2188635" y="4222381"/>
              <a:ext cx="1451296" cy="265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2084A3D7-4C66-4825-A75C-EF1B12428BF3}"/>
                </a:ext>
              </a:extLst>
            </p:cNvPr>
            <p:cNvSpPr/>
            <p:nvPr/>
          </p:nvSpPr>
          <p:spPr>
            <a:xfrm rot="10800000">
              <a:off x="3405929" y="4270764"/>
              <a:ext cx="200443" cy="183261"/>
            </a:xfrm>
            <a:prstGeom prst="triangle">
              <a:avLst>
                <a:gd name="adj" fmla="val 469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FDC9FE02-597D-402A-8ADF-6C96B3065035}"/>
                </a:ext>
              </a:extLst>
            </p:cNvPr>
            <p:cNvCxnSpPr/>
            <p:nvPr/>
          </p:nvCxnSpPr>
          <p:spPr>
            <a:xfrm>
              <a:off x="3372374" y="4218335"/>
              <a:ext cx="0" cy="2810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/>
        </p:nvSpPr>
        <p:spPr>
          <a:xfrm>
            <a:off x="1617702" y="2928603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금   액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21EBB18-F09A-41ED-B7B4-0FEEF6884943}"/>
              </a:ext>
            </a:extLst>
          </p:cNvPr>
          <p:cNvSpPr/>
          <p:nvPr/>
        </p:nvSpPr>
        <p:spPr>
          <a:xfrm>
            <a:off x="2288821" y="2928602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65DF922-2B27-4078-BA55-E7E7F7C3DD5B}"/>
              </a:ext>
            </a:extLst>
          </p:cNvPr>
          <p:cNvSpPr txBox="1"/>
          <p:nvPr/>
        </p:nvSpPr>
        <p:spPr>
          <a:xfrm>
            <a:off x="1620032" y="3360967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날   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E705C20-C592-48C8-9ECF-F1EF4F379441}"/>
              </a:ext>
            </a:extLst>
          </p:cNvPr>
          <p:cNvGrpSpPr/>
          <p:nvPr/>
        </p:nvGrpSpPr>
        <p:grpSpPr>
          <a:xfrm>
            <a:off x="2288821" y="3356921"/>
            <a:ext cx="1451296" cy="281045"/>
            <a:chOff x="2188635" y="4218335"/>
            <a:chExt cx="1451296" cy="28104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151F5BF-5FF4-4264-8467-05CF5B1EFF29}"/>
                </a:ext>
              </a:extLst>
            </p:cNvPr>
            <p:cNvSpPr/>
            <p:nvPr/>
          </p:nvSpPr>
          <p:spPr>
            <a:xfrm>
              <a:off x="2188635" y="4222381"/>
              <a:ext cx="1451296" cy="265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F4E771F6-31EB-4681-8499-2AB046821DBA}"/>
                </a:ext>
              </a:extLst>
            </p:cNvPr>
            <p:cNvCxnSpPr/>
            <p:nvPr/>
          </p:nvCxnSpPr>
          <p:spPr>
            <a:xfrm>
              <a:off x="3372374" y="4218335"/>
              <a:ext cx="0" cy="2810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28CAD0D-EC13-412C-93E4-CE7AFDE941DA}"/>
              </a:ext>
            </a:extLst>
          </p:cNvPr>
          <p:cNvGrpSpPr/>
          <p:nvPr/>
        </p:nvGrpSpPr>
        <p:grpSpPr>
          <a:xfrm>
            <a:off x="2531675" y="3653773"/>
            <a:ext cx="1626703" cy="292364"/>
            <a:chOff x="2532157" y="5368195"/>
            <a:chExt cx="1626703" cy="292364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1A0CFD6C-8D2B-4D82-BEEC-9D91AD624438}"/>
                </a:ext>
              </a:extLst>
            </p:cNvPr>
            <p:cNvSpPr/>
            <p:nvPr/>
          </p:nvSpPr>
          <p:spPr>
            <a:xfrm>
              <a:off x="2532157" y="5368864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등록</a:t>
              </a: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8A3E7527-32EF-4BFA-ADE9-189308827749}"/>
                </a:ext>
              </a:extLst>
            </p:cNvPr>
            <p:cNvSpPr/>
            <p:nvPr/>
          </p:nvSpPr>
          <p:spPr>
            <a:xfrm>
              <a:off x="3077064" y="5368195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수정</a:t>
              </a: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605E18C5-8997-42DC-A21C-77245CABD380}"/>
                </a:ext>
              </a:extLst>
            </p:cNvPr>
            <p:cNvSpPr/>
            <p:nvPr/>
          </p:nvSpPr>
          <p:spPr>
            <a:xfrm>
              <a:off x="3625947" y="5368195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삭제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599D032D-2C99-4041-BC44-8A7C4209C69C}"/>
              </a:ext>
            </a:extLst>
          </p:cNvPr>
          <p:cNvSpPr txBox="1"/>
          <p:nvPr/>
        </p:nvSpPr>
        <p:spPr>
          <a:xfrm>
            <a:off x="2281425" y="3349889"/>
            <a:ext cx="1191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2019-xx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9648B1E-226D-4E78-899E-8A1D45C8A2E6}"/>
              </a:ext>
            </a:extLst>
          </p:cNvPr>
          <p:cNvSpPr/>
          <p:nvPr/>
        </p:nvSpPr>
        <p:spPr>
          <a:xfrm>
            <a:off x="3064588" y="2180760"/>
            <a:ext cx="1150469" cy="283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예산 수입 카테고리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6D29CBE4-41E3-4FED-8D24-A8157C6A30A0}"/>
              </a:ext>
            </a:extLst>
          </p:cNvPr>
          <p:cNvSpPr/>
          <p:nvPr/>
        </p:nvSpPr>
        <p:spPr>
          <a:xfrm>
            <a:off x="3071018" y="4011195"/>
            <a:ext cx="1150469" cy="275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예산 지출 카테고리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C9708C7C-4166-4379-A0A5-D522C275AE7A}"/>
              </a:ext>
            </a:extLst>
          </p:cNvPr>
          <p:cNvSpPr/>
          <p:nvPr/>
        </p:nvSpPr>
        <p:spPr>
          <a:xfrm>
            <a:off x="1722268" y="3647626"/>
            <a:ext cx="793309" cy="29169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자동등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록</a:t>
            </a: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70799296-B5D6-42C2-8ED2-5CA75BF527F7}"/>
              </a:ext>
            </a:extLst>
          </p:cNvPr>
          <p:cNvSpPr/>
          <p:nvPr/>
        </p:nvSpPr>
        <p:spPr>
          <a:xfrm>
            <a:off x="1723745" y="5451274"/>
            <a:ext cx="793309" cy="29169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자동등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록</a:t>
            </a:r>
          </a:p>
        </p:txBody>
      </p:sp>
    </p:spTree>
    <p:extLst>
      <p:ext uri="{BB962C8B-B14F-4D97-AF65-F5344CB8AC3E}">
        <p14:creationId xmlns:p14="http://schemas.microsoft.com/office/powerpoint/2010/main" val="32916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B0573CC-C903-4E4D-AE12-5B90D7DEA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564526"/>
              </p:ext>
            </p:extLst>
          </p:nvPr>
        </p:nvGraphicFramePr>
        <p:xfrm>
          <a:off x="1694156" y="2904177"/>
          <a:ext cx="8731765" cy="2798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353">
                  <a:extLst>
                    <a:ext uri="{9D8B030D-6E8A-4147-A177-3AD203B41FA5}">
                      <a16:colId xmlns:a16="http://schemas.microsoft.com/office/drawing/2014/main" val="2162561938"/>
                    </a:ext>
                  </a:extLst>
                </a:gridCol>
                <a:gridCol w="1746353">
                  <a:extLst>
                    <a:ext uri="{9D8B030D-6E8A-4147-A177-3AD203B41FA5}">
                      <a16:colId xmlns:a16="http://schemas.microsoft.com/office/drawing/2014/main" val="66473897"/>
                    </a:ext>
                  </a:extLst>
                </a:gridCol>
                <a:gridCol w="1746353">
                  <a:extLst>
                    <a:ext uri="{9D8B030D-6E8A-4147-A177-3AD203B41FA5}">
                      <a16:colId xmlns:a16="http://schemas.microsoft.com/office/drawing/2014/main" val="2143074125"/>
                    </a:ext>
                  </a:extLst>
                </a:gridCol>
                <a:gridCol w="1746353">
                  <a:extLst>
                    <a:ext uri="{9D8B030D-6E8A-4147-A177-3AD203B41FA5}">
                      <a16:colId xmlns:a16="http://schemas.microsoft.com/office/drawing/2014/main" val="83206741"/>
                    </a:ext>
                  </a:extLst>
                </a:gridCol>
                <a:gridCol w="1746353">
                  <a:extLst>
                    <a:ext uri="{9D8B030D-6E8A-4147-A177-3AD203B41FA5}">
                      <a16:colId xmlns:a16="http://schemas.microsoft.com/office/drawing/2014/main" val="1947442982"/>
                    </a:ext>
                  </a:extLst>
                </a:gridCol>
              </a:tblGrid>
              <a:tr h="260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수입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지출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남은 금액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081205"/>
                  </a:ext>
                </a:extLst>
              </a:tr>
              <a:tr h="258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용돈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2019-09-10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300,000\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300,000\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016942"/>
                  </a:ext>
                </a:extLst>
              </a:tr>
              <a:tr h="258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지출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문화생활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2019-09-15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30,000\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270,000\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707024"/>
                  </a:ext>
                </a:extLst>
              </a:tr>
              <a:tr h="258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보너스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2019-09-30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150,000\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420,000\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165297"/>
                  </a:ext>
                </a:extLst>
              </a:tr>
              <a:tr h="1548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179553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10002168" y="2278950"/>
            <a:ext cx="670198" cy="308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검색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4037172" y="2292012"/>
            <a:ext cx="1433542" cy="369332"/>
            <a:chOff x="4037172" y="1794863"/>
            <a:chExt cx="1433542" cy="369332"/>
          </a:xfrm>
        </p:grpSpPr>
        <p:sp>
          <p:nvSpPr>
            <p:cNvPr id="37" name="타원 36"/>
            <p:cNvSpPr/>
            <p:nvPr/>
          </p:nvSpPr>
          <p:spPr>
            <a:xfrm>
              <a:off x="4037172" y="1888138"/>
              <a:ext cx="127256" cy="1366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64428" y="1794863"/>
              <a:ext cx="1306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항목검색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2848291" y="2278950"/>
            <a:ext cx="1415140" cy="369332"/>
            <a:chOff x="4037172" y="1771774"/>
            <a:chExt cx="1415140" cy="369332"/>
          </a:xfrm>
        </p:grpSpPr>
        <p:sp>
          <p:nvSpPr>
            <p:cNvPr id="41" name="타원 40"/>
            <p:cNvSpPr/>
            <p:nvPr/>
          </p:nvSpPr>
          <p:spPr>
            <a:xfrm>
              <a:off x="4037172" y="1888138"/>
              <a:ext cx="127256" cy="1366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146026" y="1771774"/>
              <a:ext cx="1306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기간검색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5261773" y="2282984"/>
            <a:ext cx="1612636" cy="329569"/>
            <a:chOff x="5324281" y="1768738"/>
            <a:chExt cx="1612636" cy="329569"/>
          </a:xfrm>
        </p:grpSpPr>
        <p:sp>
          <p:nvSpPr>
            <p:cNvPr id="9" name="직사각형 8"/>
            <p:cNvSpPr/>
            <p:nvPr/>
          </p:nvSpPr>
          <p:spPr>
            <a:xfrm>
              <a:off x="5324281" y="1768738"/>
              <a:ext cx="1612636" cy="3295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이등변 삼각형 44"/>
            <p:cNvSpPr/>
            <p:nvPr/>
          </p:nvSpPr>
          <p:spPr>
            <a:xfrm rot="10800000">
              <a:off x="6715694" y="1911826"/>
              <a:ext cx="81280" cy="7342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459BC0D-3A52-4DD4-AF29-AE32A5890B60}"/>
              </a:ext>
            </a:extLst>
          </p:cNvPr>
          <p:cNvSpPr/>
          <p:nvPr/>
        </p:nvSpPr>
        <p:spPr>
          <a:xfrm>
            <a:off x="8565160" y="159391"/>
            <a:ext cx="3049390" cy="576634"/>
          </a:xfrm>
          <a:prstGeom prst="rect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검색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page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917688" y="2278746"/>
            <a:ext cx="3049644" cy="3295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2019-xx-xx ~ 2019-xx-xx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B0ED38D-0114-41B7-864B-4948A3A3B2A6}"/>
              </a:ext>
            </a:extLst>
          </p:cNvPr>
          <p:cNvCxnSpPr/>
          <p:nvPr/>
        </p:nvCxnSpPr>
        <p:spPr>
          <a:xfrm>
            <a:off x="9558644" y="2292012"/>
            <a:ext cx="0" cy="3181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84FA3C7-F6C4-4E41-A573-6D15FAE799C5}"/>
              </a:ext>
            </a:extLst>
          </p:cNvPr>
          <p:cNvSpPr/>
          <p:nvPr/>
        </p:nvSpPr>
        <p:spPr>
          <a:xfrm>
            <a:off x="1313895" y="1296140"/>
            <a:ext cx="9587884" cy="43500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81FABF-E8DA-4912-859D-4DDA33B545AF}"/>
              </a:ext>
            </a:extLst>
          </p:cNvPr>
          <p:cNvSpPr/>
          <p:nvPr/>
        </p:nvSpPr>
        <p:spPr>
          <a:xfrm>
            <a:off x="10490374" y="1331651"/>
            <a:ext cx="363984" cy="363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D808E4-1BCF-4FE1-8EF2-8976F6E6253A}"/>
              </a:ext>
            </a:extLst>
          </p:cNvPr>
          <p:cNvSpPr/>
          <p:nvPr/>
        </p:nvSpPr>
        <p:spPr>
          <a:xfrm>
            <a:off x="2366466" y="2231208"/>
            <a:ext cx="1635870" cy="43500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C2D4099-F97E-4F01-9CD8-5832ADE8946F}"/>
              </a:ext>
            </a:extLst>
          </p:cNvPr>
          <p:cNvSpPr/>
          <p:nvPr/>
        </p:nvSpPr>
        <p:spPr>
          <a:xfrm>
            <a:off x="2393100" y="2250965"/>
            <a:ext cx="363984" cy="363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D47227-E416-444E-B40C-9B6C4B482466}"/>
              </a:ext>
            </a:extLst>
          </p:cNvPr>
          <p:cNvSpPr/>
          <p:nvPr/>
        </p:nvSpPr>
        <p:spPr>
          <a:xfrm>
            <a:off x="1391398" y="2161660"/>
            <a:ext cx="9382570" cy="57266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0AB6C6-DD39-4AEE-9162-8A556A1D063D}"/>
              </a:ext>
            </a:extLst>
          </p:cNvPr>
          <p:cNvSpPr/>
          <p:nvPr/>
        </p:nvSpPr>
        <p:spPr>
          <a:xfrm>
            <a:off x="1485965" y="2250965"/>
            <a:ext cx="363984" cy="363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205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H="1">
            <a:off x="1408611" y="2422963"/>
            <a:ext cx="93796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04594" y="209024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</a:rPr>
              <a:t>기본통계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/>
              <a:t> </a:t>
            </a:r>
            <a:r>
              <a:rPr lang="ko-KR" altLang="en-US" dirty="0" err="1"/>
              <a:t>예산통계</a:t>
            </a:r>
            <a:endParaRPr lang="ko-KR" altLang="en-US" dirty="0"/>
          </a:p>
        </p:txBody>
      </p:sp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1231148550"/>
              </p:ext>
            </p:extLst>
          </p:nvPr>
        </p:nvGraphicFramePr>
        <p:xfrm>
          <a:off x="6035039" y="2499994"/>
          <a:ext cx="4665671" cy="3252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775342" y="3781998"/>
            <a:ext cx="105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대중 교통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28560" y="3781998"/>
            <a:ext cx="105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택시비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6880" y="3129088"/>
            <a:ext cx="105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외식비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85200" y="3118928"/>
            <a:ext cx="105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커피</a:t>
            </a:r>
            <a:r>
              <a:rPr lang="en-US" altLang="ko-KR" sz="1200" dirty="0"/>
              <a:t>/</a:t>
            </a:r>
            <a:r>
              <a:rPr lang="ko-KR" altLang="en-US" sz="1200" dirty="0"/>
              <a:t>음료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04480" y="3129088"/>
            <a:ext cx="105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간식비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82973" y="4448238"/>
            <a:ext cx="105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운동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83464" y="4448237"/>
            <a:ext cx="105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의료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820755" y="3082921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54%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042755" y="3735831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21%</a:t>
            </a:r>
            <a:endParaRPr lang="ko-KR" altLang="en-US" dirty="0"/>
          </a:p>
        </p:txBody>
      </p:sp>
      <p:cxnSp>
        <p:nvCxnSpPr>
          <p:cNvPr id="22" name="직선 연결선 21"/>
          <p:cNvCxnSpPr>
            <a:cxnSpLocks/>
          </p:cNvCxnSpPr>
          <p:nvPr/>
        </p:nvCxnSpPr>
        <p:spPr>
          <a:xfrm>
            <a:off x="10552275" y="2523793"/>
            <a:ext cx="0" cy="3237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이등변 삼각형 22"/>
          <p:cNvSpPr/>
          <p:nvPr/>
        </p:nvSpPr>
        <p:spPr>
          <a:xfrm>
            <a:off x="10586439" y="2553471"/>
            <a:ext cx="81280" cy="7342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flipV="1">
            <a:off x="10586720" y="5585696"/>
            <a:ext cx="81280" cy="7342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552275" y="2922644"/>
            <a:ext cx="148435" cy="12023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차트 32"/>
          <p:cNvGraphicFramePr/>
          <p:nvPr>
            <p:extLst>
              <p:ext uri="{D42A27DB-BD31-4B8C-83A1-F6EECF244321}">
                <p14:modId xmlns:p14="http://schemas.microsoft.com/office/powerpoint/2010/main" val="99886813"/>
              </p:ext>
            </p:extLst>
          </p:nvPr>
        </p:nvGraphicFramePr>
        <p:xfrm>
          <a:off x="1503679" y="4086374"/>
          <a:ext cx="4372765" cy="1684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7" name="그룹 6"/>
          <p:cNvGrpSpPr/>
          <p:nvPr/>
        </p:nvGrpSpPr>
        <p:grpSpPr>
          <a:xfrm rot="5400000">
            <a:off x="3589802" y="1795753"/>
            <a:ext cx="152111" cy="4349136"/>
            <a:chOff x="11293955" y="2129410"/>
            <a:chExt cx="148435" cy="3663571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11293955" y="2129410"/>
              <a:ext cx="0" cy="3663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이등변 삼각형 37"/>
            <p:cNvSpPr/>
            <p:nvPr/>
          </p:nvSpPr>
          <p:spPr>
            <a:xfrm>
              <a:off x="11328400" y="2177907"/>
              <a:ext cx="81280" cy="7342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이등변 삼각형 38"/>
            <p:cNvSpPr/>
            <p:nvPr/>
          </p:nvSpPr>
          <p:spPr>
            <a:xfrm flipV="1">
              <a:off x="11328400" y="5652627"/>
              <a:ext cx="81280" cy="7342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1293955" y="2989575"/>
              <a:ext cx="148435" cy="12023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459BC0D-3A52-4DD4-AF29-AE32A5890B60}"/>
              </a:ext>
            </a:extLst>
          </p:cNvPr>
          <p:cNvSpPr/>
          <p:nvPr/>
        </p:nvSpPr>
        <p:spPr>
          <a:xfrm>
            <a:off x="8565160" y="159391"/>
            <a:ext cx="3049390" cy="576634"/>
          </a:xfrm>
          <a:prstGeom prst="rect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통계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page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C89EEB6-E9E4-41CF-93F3-3DAB90993192}"/>
              </a:ext>
            </a:extLst>
          </p:cNvPr>
          <p:cNvSpPr/>
          <p:nvPr/>
        </p:nvSpPr>
        <p:spPr>
          <a:xfrm>
            <a:off x="1524000" y="2521449"/>
            <a:ext cx="1158828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C89EEB6-E9E4-41CF-93F3-3DAB90993192}"/>
              </a:ext>
            </a:extLst>
          </p:cNvPr>
          <p:cNvSpPr/>
          <p:nvPr/>
        </p:nvSpPr>
        <p:spPr>
          <a:xfrm>
            <a:off x="3192744" y="4080697"/>
            <a:ext cx="994525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7" name="차트 86"/>
          <p:cNvGraphicFramePr/>
          <p:nvPr>
            <p:extLst>
              <p:ext uri="{D42A27DB-BD31-4B8C-83A1-F6EECF244321}">
                <p14:modId xmlns:p14="http://schemas.microsoft.com/office/powerpoint/2010/main" val="4059161419"/>
              </p:ext>
            </p:extLst>
          </p:nvPr>
        </p:nvGraphicFramePr>
        <p:xfrm>
          <a:off x="1503679" y="2488282"/>
          <a:ext cx="4349136" cy="1558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46415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표 20">
            <a:extLst>
              <a:ext uri="{FF2B5EF4-FFF2-40B4-BE49-F238E27FC236}">
                <a16:creationId xmlns:a16="http://schemas.microsoft.com/office/drawing/2014/main" id="{9D709FC3-B73A-4590-96D9-7DDEEBC12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025005"/>
              </p:ext>
            </p:extLst>
          </p:nvPr>
        </p:nvGraphicFramePr>
        <p:xfrm>
          <a:off x="7384335" y="3937532"/>
          <a:ext cx="331399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04">
                  <a:extLst>
                    <a:ext uri="{9D8B030D-6E8A-4147-A177-3AD203B41FA5}">
                      <a16:colId xmlns:a16="http://schemas.microsoft.com/office/drawing/2014/main" val="1337928652"/>
                    </a:ext>
                  </a:extLst>
                </a:gridCol>
                <a:gridCol w="958592">
                  <a:extLst>
                    <a:ext uri="{9D8B030D-6E8A-4147-A177-3AD203B41FA5}">
                      <a16:colId xmlns:a16="http://schemas.microsoft.com/office/drawing/2014/main" val="3475539210"/>
                    </a:ext>
                  </a:extLst>
                </a:gridCol>
                <a:gridCol w="2133199">
                  <a:extLst>
                    <a:ext uri="{9D8B030D-6E8A-4147-A177-3AD203B41FA5}">
                      <a16:colId xmlns:a16="http://schemas.microsoft.com/office/drawing/2014/main" val="3820336914"/>
                    </a:ext>
                  </a:extLst>
                </a:gridCol>
              </a:tblGrid>
              <a:tr h="271262">
                <a:tc>
                  <a:txBody>
                    <a:bodyPr/>
                    <a:lstStyle/>
                    <a:p>
                      <a:pPr latinLnBrk="1"/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/>
                        <a:t>금액</a:t>
                      </a:r>
                      <a:r>
                        <a:rPr lang="en-US" altLang="ko-KR" sz="1400" baseline="0" dirty="0"/>
                        <a:t>(</a:t>
                      </a:r>
                      <a:r>
                        <a:rPr lang="ko-KR" altLang="en-US" sz="1400" baseline="0" dirty="0" err="1"/>
                        <a:t>예상지출</a:t>
                      </a:r>
                      <a:r>
                        <a:rPr lang="en-US" altLang="ko-KR" sz="1400" baseline="0" dirty="0"/>
                        <a:t>-</a:t>
                      </a:r>
                      <a:r>
                        <a:rPr lang="ko-KR" altLang="en-US" sz="1400" baseline="0" dirty="0" err="1"/>
                        <a:t>실지출</a:t>
                      </a:r>
                      <a:r>
                        <a:rPr lang="en-US" altLang="ko-KR" sz="1400" baseline="0" dirty="0"/>
                        <a:t>)</a:t>
                      </a:r>
                      <a:endParaRPr lang="ko-KR" alt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777661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1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/>
                        <a:t>식비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>
                          <a:solidFill>
                            <a:srgbClr val="FF0000"/>
                          </a:solidFill>
                        </a:rPr>
                        <a:t>-200,000</a:t>
                      </a:r>
                      <a:r>
                        <a:rPr lang="ko-KR" altLang="en-US" sz="1400" baseline="0" dirty="0">
                          <a:solidFill>
                            <a:srgbClr val="FF0000"/>
                          </a:solidFill>
                        </a:rPr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700404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2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/>
                        <a:t>건강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>
                          <a:solidFill>
                            <a:srgbClr val="FF0000"/>
                          </a:solidFill>
                        </a:rPr>
                        <a:t>-185,000</a:t>
                      </a:r>
                      <a:r>
                        <a:rPr lang="ko-KR" altLang="en-US" sz="1400" baseline="0" dirty="0">
                          <a:solidFill>
                            <a:srgbClr val="FF0000"/>
                          </a:solidFill>
                        </a:rPr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704801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3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/>
                        <a:t>통신비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0</a:t>
                      </a:r>
                      <a:r>
                        <a:rPr lang="ko-KR" altLang="en-US" sz="1400" baseline="0" dirty="0"/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319736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4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/>
                        <a:t>교통비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1450</a:t>
                      </a:r>
                      <a:r>
                        <a:rPr lang="ko-KR" altLang="en-US" sz="1400" baseline="0" dirty="0"/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564600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5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43955"/>
                  </a:ext>
                </a:extLst>
              </a:tr>
            </a:tbl>
          </a:graphicData>
        </a:graphic>
      </p:graphicFrame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256A5B0A-ADF3-4DFA-99C0-2D0A190F9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708032"/>
              </p:ext>
            </p:extLst>
          </p:nvPr>
        </p:nvGraphicFramePr>
        <p:xfrm>
          <a:off x="7394288" y="2619114"/>
          <a:ext cx="331399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04">
                  <a:extLst>
                    <a:ext uri="{9D8B030D-6E8A-4147-A177-3AD203B41FA5}">
                      <a16:colId xmlns:a16="http://schemas.microsoft.com/office/drawing/2014/main" val="1337928652"/>
                    </a:ext>
                  </a:extLst>
                </a:gridCol>
                <a:gridCol w="958592">
                  <a:extLst>
                    <a:ext uri="{9D8B030D-6E8A-4147-A177-3AD203B41FA5}">
                      <a16:colId xmlns:a16="http://schemas.microsoft.com/office/drawing/2014/main" val="3475539210"/>
                    </a:ext>
                  </a:extLst>
                </a:gridCol>
                <a:gridCol w="2133199">
                  <a:extLst>
                    <a:ext uri="{9D8B030D-6E8A-4147-A177-3AD203B41FA5}">
                      <a16:colId xmlns:a16="http://schemas.microsoft.com/office/drawing/2014/main" val="382033691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금액</a:t>
                      </a:r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/>
                        <a:t>실수입</a:t>
                      </a:r>
                      <a:r>
                        <a:rPr lang="en-US" altLang="ko-KR" sz="1200" baseline="0" dirty="0"/>
                        <a:t>-</a:t>
                      </a:r>
                      <a:r>
                        <a:rPr lang="ko-KR" altLang="en-US" sz="1200" baseline="0" dirty="0" err="1"/>
                        <a:t>예상수입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677766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/>
                        <a:t>1</a:t>
                      </a:r>
                      <a:endParaRPr lang="ko-KR" alt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err="1"/>
                        <a:t>주수입</a:t>
                      </a:r>
                      <a:endParaRPr lang="ko-KR" alt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aseline="0" dirty="0"/>
                        <a:t>200,000</a:t>
                      </a:r>
                      <a:r>
                        <a:rPr lang="ko-KR" altLang="en-US" sz="1400" baseline="0" dirty="0"/>
                        <a:t>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07004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/>
                        <a:t>2</a:t>
                      </a:r>
                      <a:endParaRPr lang="ko-KR" alt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/>
                        <a:t>부수입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aseline="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400" baseline="0">
                          <a:solidFill>
                            <a:srgbClr val="FF0000"/>
                          </a:solidFill>
                        </a:rPr>
                        <a:t>50,000</a:t>
                      </a:r>
                      <a:r>
                        <a:rPr lang="ko-KR" altLang="en-US" sz="1400" baseline="0" dirty="0">
                          <a:solidFill>
                            <a:srgbClr val="FF0000"/>
                          </a:solidFill>
                        </a:rPr>
                        <a:t>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77048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/>
                        <a:t>3</a:t>
                      </a:r>
                      <a:endParaRPr lang="ko-KR" alt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5319736"/>
                  </a:ext>
                </a:extLst>
              </a:tr>
            </a:tbl>
          </a:graphicData>
        </a:graphic>
      </p:graphicFrame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1E529AA6-A46A-4432-9D1C-C93E477D7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213253"/>
              </p:ext>
            </p:extLst>
          </p:nvPr>
        </p:nvGraphicFramePr>
        <p:xfrm>
          <a:off x="1460871" y="2599935"/>
          <a:ext cx="5417447" cy="3147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757">
                  <a:extLst>
                    <a:ext uri="{9D8B030D-6E8A-4147-A177-3AD203B41FA5}">
                      <a16:colId xmlns:a16="http://schemas.microsoft.com/office/drawing/2014/main" val="914775609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val="1474134605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val="2492789717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val="1123041229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val="1895691799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0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err="1"/>
                        <a:t>예상수입</a:t>
                      </a:r>
                      <a:endParaRPr lang="ko-KR" alt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err="1"/>
                        <a:t>예상지출</a:t>
                      </a:r>
                      <a:endParaRPr lang="ko-KR" alt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/>
                        <a:t>실수입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err="1"/>
                        <a:t>실지출</a:t>
                      </a:r>
                      <a:endParaRPr lang="ko-KR" alt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/>
                        <a:t>비교</a:t>
                      </a:r>
                      <a:endParaRPr lang="ko-KR" alt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930169"/>
                  </a:ext>
                </a:extLst>
              </a:tr>
              <a:tr h="339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aseline="0" dirty="0" err="1"/>
                        <a:t>주수입</a:t>
                      </a:r>
                      <a:endParaRPr lang="ko-KR" altLang="en-US" sz="9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1,000,000\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1,200,000\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baseline="0" dirty="0">
                          <a:solidFill>
                            <a:srgbClr val="3108A6"/>
                          </a:solidFill>
                          <a:effectLst/>
                        </a:rPr>
                        <a:t>+200,000\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829697"/>
                  </a:ext>
                </a:extLst>
              </a:tr>
              <a:tr h="339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aseline="0" dirty="0"/>
                        <a:t>부수입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200,000\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150,000\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rgbClr val="FF0000"/>
                          </a:solidFill>
                        </a:rPr>
                        <a:t>-50,000\</a:t>
                      </a:r>
                      <a:endParaRPr lang="ko-KR" altLang="en-US" sz="1200" b="0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6130579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aseline="0" dirty="0"/>
                        <a:t>식비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400,000\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600,000\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rgbClr val="FF0000"/>
                          </a:solidFill>
                        </a:rPr>
                        <a:t>-200,000\</a:t>
                      </a:r>
                      <a:endParaRPr lang="ko-KR" altLang="en-US" sz="1200" b="0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001384"/>
                  </a:ext>
                </a:extLst>
              </a:tr>
              <a:tr h="339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aseline="0" dirty="0"/>
                        <a:t>통신비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69,000\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69,000\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740766"/>
                  </a:ext>
                </a:extLst>
              </a:tr>
              <a:tr h="339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aseline="0" dirty="0"/>
                        <a:t>교통비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78,000\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79,450\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rgbClr val="FF0000"/>
                          </a:solidFill>
                        </a:rPr>
                        <a:t>-1,450\</a:t>
                      </a:r>
                      <a:endParaRPr lang="ko-KR" altLang="en-US" sz="1200" b="0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3972562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aseline="0" dirty="0"/>
                        <a:t>건강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100,000\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285,000\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baseline="0" dirty="0">
                          <a:solidFill>
                            <a:srgbClr val="FF0000"/>
                          </a:solidFill>
                        </a:rPr>
                        <a:t>-185,000\</a:t>
                      </a:r>
                      <a:endParaRPr lang="ko-KR" altLang="en-US" sz="1200" b="0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443585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236807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aseline="0" dirty="0"/>
                        <a:t>합계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1,200,000\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647,000\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1,350,000\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1,033,450\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5766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aseline="0" dirty="0"/>
                        <a:t>잔액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553,000</a:t>
                      </a:r>
                      <a:r>
                        <a:rPr lang="ko-KR" altLang="en-US" sz="1000" baseline="0" dirty="0"/>
                        <a:t>원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316,550</a:t>
                      </a:r>
                      <a:r>
                        <a:rPr lang="ko-KR" altLang="en-US" sz="1000" baseline="0" dirty="0"/>
                        <a:t>원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rgbClr val="FF0000"/>
                          </a:solidFill>
                        </a:rPr>
                        <a:t>-236,450\</a:t>
                      </a:r>
                      <a:endParaRPr lang="ko-KR" altLang="en-US" sz="1200" b="0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2943794"/>
                  </a:ext>
                </a:extLst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>
          <a:xfrm flipH="1">
            <a:off x="1406165" y="2451918"/>
            <a:ext cx="93796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이등변 삼각형 11"/>
          <p:cNvSpPr/>
          <p:nvPr/>
        </p:nvSpPr>
        <p:spPr>
          <a:xfrm>
            <a:off x="6908800" y="2649138"/>
            <a:ext cx="81280" cy="7342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flipV="1">
            <a:off x="6908800" y="5568278"/>
            <a:ext cx="81280" cy="7342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87418" y="3096824"/>
            <a:ext cx="132265" cy="12023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78318" y="2599934"/>
            <a:ext cx="141365" cy="3073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7070283" y="2593094"/>
            <a:ext cx="72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수입</a:t>
            </a:r>
          </a:p>
        </p:txBody>
      </p:sp>
      <p:sp>
        <p:nvSpPr>
          <p:cNvPr id="17" name="TextBox 16"/>
          <p:cNvSpPr txBox="1"/>
          <p:nvPr/>
        </p:nvSpPr>
        <p:spPr>
          <a:xfrm flipH="1">
            <a:off x="7069318" y="3847933"/>
            <a:ext cx="72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59BC0D-3A52-4DD4-AF29-AE32A5890B60}"/>
              </a:ext>
            </a:extLst>
          </p:cNvPr>
          <p:cNvSpPr/>
          <p:nvPr/>
        </p:nvSpPr>
        <p:spPr>
          <a:xfrm>
            <a:off x="8565160" y="159391"/>
            <a:ext cx="3049390" cy="576634"/>
          </a:xfrm>
          <a:prstGeom prst="rect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통계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page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5D07B5-6259-434D-B506-FF963B96CF9D}"/>
              </a:ext>
            </a:extLst>
          </p:cNvPr>
          <p:cNvSpPr txBox="1"/>
          <p:nvPr/>
        </p:nvSpPr>
        <p:spPr>
          <a:xfrm>
            <a:off x="1403540" y="2100303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기본통계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rgbClr val="C00000"/>
                </a:solidFill>
              </a:rPr>
              <a:t>예산통계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89E9DE-C4FD-4990-B27F-3B8A0A8D9910}"/>
              </a:ext>
            </a:extLst>
          </p:cNvPr>
          <p:cNvSpPr/>
          <p:nvPr/>
        </p:nvSpPr>
        <p:spPr>
          <a:xfrm>
            <a:off x="1460871" y="2582218"/>
            <a:ext cx="4451657" cy="318410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A8037E-AC85-4DD3-9083-7A4D795C3BC0}"/>
              </a:ext>
            </a:extLst>
          </p:cNvPr>
          <p:cNvSpPr/>
          <p:nvPr/>
        </p:nvSpPr>
        <p:spPr>
          <a:xfrm>
            <a:off x="5548544" y="2198884"/>
            <a:ext cx="363984" cy="363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37CCD05-297A-4297-BF7F-D531CAAB159F}"/>
              </a:ext>
            </a:extLst>
          </p:cNvPr>
          <p:cNvSpPr/>
          <p:nvPr/>
        </p:nvSpPr>
        <p:spPr>
          <a:xfrm>
            <a:off x="5927323" y="2583710"/>
            <a:ext cx="945965" cy="318410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21F67F6-B02F-4743-B40F-0ACD2DF8086E}"/>
              </a:ext>
            </a:extLst>
          </p:cNvPr>
          <p:cNvSpPr/>
          <p:nvPr/>
        </p:nvSpPr>
        <p:spPr>
          <a:xfrm>
            <a:off x="6523434" y="2200564"/>
            <a:ext cx="363984" cy="363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4B284B5-01A3-436A-B4F9-1EEF7DA3CE08}"/>
              </a:ext>
            </a:extLst>
          </p:cNvPr>
          <p:cNvSpPr/>
          <p:nvPr/>
        </p:nvSpPr>
        <p:spPr>
          <a:xfrm>
            <a:off x="7075313" y="2619114"/>
            <a:ext cx="3655816" cy="318410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776246A-6DAA-4D67-87CC-5400786EE700}"/>
              </a:ext>
            </a:extLst>
          </p:cNvPr>
          <p:cNvSpPr/>
          <p:nvPr/>
        </p:nvSpPr>
        <p:spPr>
          <a:xfrm>
            <a:off x="10367145" y="2229110"/>
            <a:ext cx="363984" cy="363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3688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2601</TotalTime>
  <Words>511</Words>
  <Application>Microsoft Office PowerPoint</Application>
  <PresentationFormat>와이드스크린</PresentationFormat>
  <Paragraphs>242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성영은</dc:creator>
  <cp:lastModifiedBy>jiaejiae0015@gmail.com</cp:lastModifiedBy>
  <cp:revision>97</cp:revision>
  <cp:lastPrinted>2019-10-10T14:48:07Z</cp:lastPrinted>
  <dcterms:created xsi:type="dcterms:W3CDTF">2019-09-27T11:17:30Z</dcterms:created>
  <dcterms:modified xsi:type="dcterms:W3CDTF">2019-10-24T05:01:34Z</dcterms:modified>
</cp:coreProperties>
</file>