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60" r:id="rId4"/>
    <p:sldId id="257" r:id="rId5"/>
    <p:sldId id="290" r:id="rId6"/>
    <p:sldId id="295" r:id="rId7"/>
    <p:sldId id="299" r:id="rId8"/>
    <p:sldId id="291" r:id="rId9"/>
    <p:sldId id="296" r:id="rId10"/>
    <p:sldId id="294" r:id="rId11"/>
    <p:sldId id="297" r:id="rId12"/>
    <p:sldId id="298" r:id="rId13"/>
    <p:sldId id="292" r:id="rId14"/>
    <p:sldId id="293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826A-4384-49D2-AB00-4D3B1D08095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95C6-CF38-45FE-99E7-671EB9E7A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2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95C6-CF38-45FE-99E7-671EB9E7A8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EC24-6C12-495D-92D6-DACAB4EA0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59598-9131-4A7F-AEC2-A8A38612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1B1B1-1811-4DDF-8716-C48DBF19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1FB2B-A96D-41A8-8BDF-309BE50A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26936-2324-43F1-9343-94DA9CC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9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8DF1-66B0-43D9-BE0D-B4DF5237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90ABB-B4CF-47F6-9A3C-DFBC93F4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E9BF8-07DE-413E-AA73-5A1B6751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64CB-DCF1-4752-A637-5267AD2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BFCF6-040D-47ED-802F-6945345B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F2F8D7-8D6F-44B0-A551-7300BEEA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EE060-65F0-4BAF-B7E0-93432383C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2CC2-8887-4750-96C0-B0DC9F7C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6A6-1750-4EA3-8CF3-82B7359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7CD66-B696-4347-8DD0-DAD3E48D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8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6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4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2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5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9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BC08-9EBA-47BE-810E-7906E5B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559C1-9632-4112-A383-3AB31590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F8FB6-BCB9-411F-9870-6D91ABE1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6AB67-0D48-4803-AE80-1E85298D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F5FE-FB2F-47B9-9B1C-8A607D0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45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02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1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3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2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73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6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94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6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372F8-9677-4EF6-9FCD-84DDD7C8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E08FB-94D8-4B8C-A911-9167D0E0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7C21C-441D-4A53-866B-577201A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7609-9726-45A3-96DE-5F123F45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09E18-F0F2-45D0-9C83-4938E717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3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1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63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57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1AB-4D40-48C1-813F-BA6D5C2C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377D5-2F3D-45BE-9B21-EDC77151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B32E9-EC1D-40B4-9C70-585A2591B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230C1-6C90-4F84-8240-9717D34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F1750-601A-47DD-8190-AE0D307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B2D89-D43C-4A8D-8C35-F7FC0E22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635BF-B2D1-4F86-B39A-5A98CCF6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D96E1-56CA-4206-B31F-E0196FE4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F1B5C-7C08-428A-9AE9-693275C5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46331-9A23-44EA-8388-C69743F8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6FA5D-A020-442B-90C9-ABA8241F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E93C8-6669-4A4B-85A3-22359BD2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1E8FF-394E-40BA-8775-1E8B2B1C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C4C99-59F7-4E33-8807-72364A3A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CA9C-7F73-4C6F-B120-7BDF4A7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0A663-CB4C-4A70-A3DC-C7126D60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5E635-3E95-4EC3-A687-6E95E81E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3A2CD-E523-4BD0-816F-1886F71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1040B-FAC5-4561-A72B-43B2A49C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97861-30DF-4D34-8121-761826F0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4C960-D573-428A-B213-4310B06B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6BB2-90B6-4A7D-A384-6A07B210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154E-24E0-4733-9DCD-1FE1A82B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9BDE5-EC5E-4300-8594-0DCF5A3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DE992-D065-4116-9B81-5A9F0F1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64A2A-3A02-4853-932C-5EDACD7C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71B24-E664-4822-847D-056FF24B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5C23-C853-4446-B139-BCB7429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725A7-A947-4744-898E-AA4576DC2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9BB-29EB-44F4-995C-F252C5C3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24C2C-AE76-44EC-8A0B-B8FABBD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EC823-6E5F-48CE-BF75-45A3834C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A2DC5-117F-453B-B728-42EF86C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F7B5F-1866-4A9B-9021-321A3DE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460E2-69A9-494B-9461-B4386FB2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A3643-D2D4-443C-8726-CFFE6BCC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5F24-7C50-413A-96C3-975F3CC49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6F46F-24BB-453C-A5E5-A8C422663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8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631C87F-9D40-48CA-B9B6-F2DEB7F52DCA}"/>
              </a:ext>
            </a:extLst>
          </p:cNvPr>
          <p:cNvGrpSpPr/>
          <p:nvPr/>
        </p:nvGrpSpPr>
        <p:grpSpPr>
          <a:xfrm>
            <a:off x="0" y="4539975"/>
            <a:ext cx="12201525" cy="2318025"/>
            <a:chOff x="0" y="4539976"/>
            <a:chExt cx="12201525" cy="2318025"/>
          </a:xfrm>
        </p:grpSpPr>
        <p:sp>
          <p:nvSpPr>
            <p:cNvPr id="11" name="자유형 43">
              <a:extLst>
                <a:ext uri="{FF2B5EF4-FFF2-40B4-BE49-F238E27FC236}">
                  <a16:creationId xmlns:a16="http://schemas.microsoft.com/office/drawing/2014/main" id="{ABB385BD-6E06-4DCC-A8C6-991F473F3E3C}"/>
                </a:ext>
              </a:extLst>
            </p:cNvPr>
            <p:cNvSpPr/>
            <p:nvPr/>
          </p:nvSpPr>
          <p:spPr>
            <a:xfrm>
              <a:off x="0" y="4539976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1870133 w 12192000"/>
                <a:gd name="connsiteY1" fmla="*/ 903980 h 1781216"/>
                <a:gd name="connsiteX2" fmla="*/ 12064091 w 12192000"/>
                <a:gd name="connsiteY2" fmla="*/ 942211 h 1781216"/>
                <a:gd name="connsiteX3" fmla="*/ 12192000 w 12192000"/>
                <a:gd name="connsiteY3" fmla="*/ 942211 h 1781216"/>
                <a:gd name="connsiteX4" fmla="*/ 12192000 w 12192000"/>
                <a:gd name="connsiteY4" fmla="*/ 965975 h 1781216"/>
                <a:gd name="connsiteX5" fmla="*/ 12192000 w 12192000"/>
                <a:gd name="connsiteY5" fmla="*/ 1016988 h 1781216"/>
                <a:gd name="connsiteX6" fmla="*/ 12192000 w 12192000"/>
                <a:gd name="connsiteY6" fmla="*/ 1732824 h 1781216"/>
                <a:gd name="connsiteX7" fmla="*/ 11211596 w 12192000"/>
                <a:gd name="connsiteY7" fmla="*/ 1732824 h 1781216"/>
                <a:gd name="connsiteX8" fmla="*/ 11041559 w 12192000"/>
                <a:gd name="connsiteY8" fmla="*/ 1760380 h 1781216"/>
                <a:gd name="connsiteX9" fmla="*/ 10906125 w 12192000"/>
                <a:gd name="connsiteY9" fmla="*/ 1781216 h 1781216"/>
                <a:gd name="connsiteX10" fmla="*/ 6417767 w 12192000"/>
                <a:gd name="connsiteY10" fmla="*/ 1732824 h 1781216"/>
                <a:gd name="connsiteX11" fmla="*/ 6248892 w 12192000"/>
                <a:gd name="connsiteY11" fmla="*/ 1732824 h 1781216"/>
                <a:gd name="connsiteX12" fmla="*/ 6248892 w 12192000"/>
                <a:gd name="connsiteY12" fmla="*/ 1731003 h 1781216"/>
                <a:gd name="connsiteX13" fmla="*/ 304800 w 12192000"/>
                <a:gd name="connsiteY13" fmla="*/ 1666916 h 1781216"/>
                <a:gd name="connsiteX14" fmla="*/ 6867 w 12192000"/>
                <a:gd name="connsiteY14" fmla="*/ 1649746 h 1781216"/>
                <a:gd name="connsiteX15" fmla="*/ 0 w 12192000"/>
                <a:gd name="connsiteY15" fmla="*/ 1649144 h 1781216"/>
                <a:gd name="connsiteX16" fmla="*/ 0 w 12192000"/>
                <a:gd name="connsiteY16" fmla="*/ 1630811 h 1781216"/>
                <a:gd name="connsiteX17" fmla="*/ 0 w 12192000"/>
                <a:gd name="connsiteY17" fmla="*/ 1338283 h 1781216"/>
                <a:gd name="connsiteX18" fmla="*/ 0 w 12192000"/>
                <a:gd name="connsiteY18" fmla="*/ 1049258 h 1781216"/>
                <a:gd name="connsiteX19" fmla="*/ 0 w 12192000"/>
                <a:gd name="connsiteY19" fmla="*/ 935712 h 1781216"/>
                <a:gd name="connsiteX20" fmla="*/ 0 w 12192000"/>
                <a:gd name="connsiteY20" fmla="*/ 924063 h 1781216"/>
                <a:gd name="connsiteX21" fmla="*/ 104775 w 12192000"/>
                <a:gd name="connsiteY21" fmla="*/ 904916 h 1781216"/>
                <a:gd name="connsiteX22" fmla="*/ 6343651 w 12192000"/>
                <a:gd name="connsiteY22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212932" y="5994"/>
                    <a:pt x="10778450" y="677489"/>
                    <a:pt x="11870133" y="903980"/>
                  </a:cubicBezTo>
                  <a:lnTo>
                    <a:pt x="12064091" y="942211"/>
                  </a:lnTo>
                  <a:lnTo>
                    <a:pt x="12192000" y="942211"/>
                  </a:lnTo>
                  <a:lnTo>
                    <a:pt x="12192000" y="965975"/>
                  </a:lnTo>
                  <a:lnTo>
                    <a:pt x="12192000" y="1016988"/>
                  </a:lnTo>
                  <a:lnTo>
                    <a:pt x="12192000" y="1732824"/>
                  </a:lnTo>
                  <a:lnTo>
                    <a:pt x="11211596" y="1732824"/>
                  </a:lnTo>
                  <a:lnTo>
                    <a:pt x="11041559" y="1760380"/>
                  </a:lnTo>
                  <a:cubicBezTo>
                    <a:pt x="10959108" y="1773279"/>
                    <a:pt x="10906125" y="1781216"/>
                    <a:pt x="10906125" y="1781216"/>
                  </a:cubicBezTo>
                  <a:lnTo>
                    <a:pt x="6417767" y="1732824"/>
                  </a:lnTo>
                  <a:lnTo>
                    <a:pt x="6248892" y="1732824"/>
                  </a:lnTo>
                  <a:lnTo>
                    <a:pt x="6248892" y="1731003"/>
                  </a:ln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630811"/>
                  </a:lnTo>
                  <a:lnTo>
                    <a:pt x="0" y="1338283"/>
                  </a:lnTo>
                  <a:lnTo>
                    <a:pt x="0" y="1049258"/>
                  </a:lnTo>
                  <a:lnTo>
                    <a:pt x="0" y="935712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6C4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44">
              <a:extLst>
                <a:ext uri="{FF2B5EF4-FFF2-40B4-BE49-F238E27FC236}">
                  <a16:creationId xmlns:a16="http://schemas.microsoft.com/office/drawing/2014/main" id="{39C4232F-0668-4513-AD36-2182ABB02EA9}"/>
                </a:ext>
              </a:extLst>
            </p:cNvPr>
            <p:cNvSpPr/>
            <p:nvPr/>
          </p:nvSpPr>
          <p:spPr>
            <a:xfrm>
              <a:off x="9525" y="4648159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2068175 w 12192000"/>
                <a:gd name="connsiteY1" fmla="*/ 943016 h 1781216"/>
                <a:gd name="connsiteX2" fmla="*/ 12192000 w 12192000"/>
                <a:gd name="connsiteY2" fmla="*/ 965975 h 1781216"/>
                <a:gd name="connsiteX3" fmla="*/ 12192000 w 12192000"/>
                <a:gd name="connsiteY3" fmla="*/ 1016988 h 1781216"/>
                <a:gd name="connsiteX4" fmla="*/ 12154123 w 12192000"/>
                <a:gd name="connsiteY4" fmla="*/ 1015570 h 1781216"/>
                <a:gd name="connsiteX5" fmla="*/ 12011025 w 12192000"/>
                <a:gd name="connsiteY5" fmla="*/ 1038266 h 1781216"/>
                <a:gd name="connsiteX6" fmla="*/ 12049125 w 12192000"/>
                <a:gd name="connsiteY6" fmla="*/ 1400216 h 1781216"/>
                <a:gd name="connsiteX7" fmla="*/ 11944350 w 12192000"/>
                <a:gd name="connsiteY7" fmla="*/ 1590716 h 1781216"/>
                <a:gd name="connsiteX8" fmla="*/ 10906125 w 12192000"/>
                <a:gd name="connsiteY8" fmla="*/ 1781216 h 1781216"/>
                <a:gd name="connsiteX9" fmla="*/ 304800 w 12192000"/>
                <a:gd name="connsiteY9" fmla="*/ 1666916 h 1781216"/>
                <a:gd name="connsiteX10" fmla="*/ 6867 w 12192000"/>
                <a:gd name="connsiteY10" fmla="*/ 1649746 h 1781216"/>
                <a:gd name="connsiteX11" fmla="*/ 0 w 12192000"/>
                <a:gd name="connsiteY11" fmla="*/ 1649144 h 1781216"/>
                <a:gd name="connsiteX12" fmla="*/ 0 w 12192000"/>
                <a:gd name="connsiteY12" fmla="*/ 1338283 h 1781216"/>
                <a:gd name="connsiteX13" fmla="*/ 64275 w 12192000"/>
                <a:gd name="connsiteY13" fmla="*/ 1317979 h 1781216"/>
                <a:gd name="connsiteX14" fmla="*/ 123825 w 12192000"/>
                <a:gd name="connsiteY14" fmla="*/ 1276391 h 1781216"/>
                <a:gd name="connsiteX15" fmla="*/ 171450 w 12192000"/>
                <a:gd name="connsiteY15" fmla="*/ 1076366 h 1781216"/>
                <a:gd name="connsiteX16" fmla="*/ 16371 w 12192000"/>
                <a:gd name="connsiteY16" fmla="*/ 1050024 h 1781216"/>
                <a:gd name="connsiteX17" fmla="*/ 0 w 12192000"/>
                <a:gd name="connsiteY17" fmla="*/ 1049258 h 1781216"/>
                <a:gd name="connsiteX18" fmla="*/ 0 w 12192000"/>
                <a:gd name="connsiteY18" fmla="*/ 924063 h 1781216"/>
                <a:gd name="connsiteX19" fmla="*/ 104775 w 12192000"/>
                <a:gd name="connsiteY19" fmla="*/ 904916 h 1781216"/>
                <a:gd name="connsiteX20" fmla="*/ 6343651 w 12192000"/>
                <a:gd name="connsiteY20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337550" y="6391"/>
                    <a:pt x="11123613" y="769979"/>
                    <a:pt x="12068175" y="943016"/>
                  </a:cubicBezTo>
                  <a:lnTo>
                    <a:pt x="12192000" y="965975"/>
                  </a:lnTo>
                  <a:lnTo>
                    <a:pt x="12192000" y="1016988"/>
                  </a:lnTo>
                  <a:lnTo>
                    <a:pt x="12154123" y="1015570"/>
                  </a:lnTo>
                  <a:cubicBezTo>
                    <a:pt x="12074823" y="1014553"/>
                    <a:pt x="12011819" y="1019216"/>
                    <a:pt x="12011025" y="1038266"/>
                  </a:cubicBezTo>
                  <a:cubicBezTo>
                    <a:pt x="12007850" y="1114466"/>
                    <a:pt x="12060237" y="1308141"/>
                    <a:pt x="12049125" y="1400216"/>
                  </a:cubicBezTo>
                  <a:cubicBezTo>
                    <a:pt x="12038013" y="1492291"/>
                    <a:pt x="12134850" y="1527216"/>
                    <a:pt x="11944350" y="1590716"/>
                  </a:cubicBezTo>
                  <a:cubicBezTo>
                    <a:pt x="11753850" y="1654216"/>
                    <a:pt x="10906125" y="1781216"/>
                    <a:pt x="10906125" y="1781216"/>
                  </a:cubicBez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338283"/>
                  </a:lnTo>
                  <a:lnTo>
                    <a:pt x="64275" y="1317979"/>
                  </a:lnTo>
                  <a:cubicBezTo>
                    <a:pt x="103436" y="1302709"/>
                    <a:pt x="126603" y="1288694"/>
                    <a:pt x="123825" y="1276391"/>
                  </a:cubicBezTo>
                  <a:cubicBezTo>
                    <a:pt x="101600" y="1177966"/>
                    <a:pt x="171450" y="1135103"/>
                    <a:pt x="171450" y="1076366"/>
                  </a:cubicBezTo>
                  <a:cubicBezTo>
                    <a:pt x="171450" y="1061682"/>
                    <a:pt x="102989" y="1054836"/>
                    <a:pt x="16371" y="1050024"/>
                  </a:cubicBezTo>
                  <a:lnTo>
                    <a:pt x="0" y="1049258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3E281A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순서도: 지연 13">
              <a:extLst>
                <a:ext uri="{FF2B5EF4-FFF2-40B4-BE49-F238E27FC236}">
                  <a16:creationId xmlns:a16="http://schemas.microsoft.com/office/drawing/2014/main" id="{2C17626B-F66C-44F7-99CE-280D3A2E6EFF}"/>
                </a:ext>
              </a:extLst>
            </p:cNvPr>
            <p:cNvSpPr/>
            <p:nvPr/>
          </p:nvSpPr>
          <p:spPr>
            <a:xfrm rot="16200000">
              <a:off x="5356445" y="496430"/>
              <a:ext cx="1524000" cy="10608585"/>
            </a:xfrm>
            <a:prstGeom prst="flowChartDelay">
              <a:avLst/>
            </a:prstGeom>
            <a:solidFill>
              <a:srgbClr val="FDF0E7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>
              <a:extLst>
                <a:ext uri="{FF2B5EF4-FFF2-40B4-BE49-F238E27FC236}">
                  <a16:creationId xmlns:a16="http://schemas.microsoft.com/office/drawing/2014/main" id="{40B799B7-899E-4963-90F6-A74921BEFF88}"/>
                </a:ext>
              </a:extLst>
            </p:cNvPr>
            <p:cNvSpPr/>
            <p:nvPr/>
          </p:nvSpPr>
          <p:spPr>
            <a:xfrm rot="16200000">
              <a:off x="5446931" y="599636"/>
              <a:ext cx="1524000" cy="10608585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양쪽 모서리가 둥근 사각형 47">
              <a:extLst>
                <a:ext uri="{FF2B5EF4-FFF2-40B4-BE49-F238E27FC236}">
                  <a16:creationId xmlns:a16="http://schemas.microsoft.com/office/drawing/2014/main" id="{95D2473F-D5B8-4264-BF3B-5243956F9DF9}"/>
                </a:ext>
              </a:extLst>
            </p:cNvPr>
            <p:cNvSpPr/>
            <p:nvPr/>
          </p:nvSpPr>
          <p:spPr>
            <a:xfrm>
              <a:off x="0" y="5486400"/>
              <a:ext cx="12192000" cy="1371600"/>
            </a:xfrm>
            <a:prstGeom prst="round2SameRect">
              <a:avLst/>
            </a:prstGeom>
            <a:gradFill flip="none" rotWithShape="1">
              <a:gsLst>
                <a:gs pos="55000">
                  <a:srgbClr val="6E472F"/>
                </a:gs>
                <a:gs pos="46000">
                  <a:srgbClr val="6C462E"/>
                </a:gs>
                <a:gs pos="0">
                  <a:srgbClr val="9F6643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8">
              <a:extLst>
                <a:ext uri="{FF2B5EF4-FFF2-40B4-BE49-F238E27FC236}">
                  <a16:creationId xmlns:a16="http://schemas.microsoft.com/office/drawing/2014/main" id="{54B895CD-9252-4EDB-B789-65BFCA4DA7BB}"/>
                </a:ext>
              </a:extLst>
            </p:cNvPr>
            <p:cNvSpPr/>
            <p:nvPr/>
          </p:nvSpPr>
          <p:spPr>
            <a:xfrm>
              <a:off x="7142877" y="5489591"/>
              <a:ext cx="4084863" cy="82867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ko-KR" altLang="en-US" sz="1600" b="1" dirty="0" err="1">
                  <a:solidFill>
                    <a:srgbClr val="8E5B3C"/>
                  </a:solidFill>
                </a:rPr>
                <a:t>용돈조</a:t>
              </a:r>
              <a:r>
                <a:rPr lang="en-US" altLang="ko-KR" sz="1600" b="1" dirty="0">
                  <a:solidFill>
                    <a:srgbClr val="8E5B3C"/>
                  </a:solidFill>
                </a:rPr>
                <a:t>(</a:t>
              </a:r>
              <a:r>
                <a:rPr lang="ko-KR" altLang="en-US" sz="1600" b="1" dirty="0">
                  <a:solidFill>
                    <a:srgbClr val="8E5B3C"/>
                  </a:solidFill>
                </a:rPr>
                <a:t>용돈관리프로그램</a:t>
              </a:r>
              <a:r>
                <a:rPr lang="en-US" altLang="ko-KR" sz="1600" b="1" dirty="0">
                  <a:solidFill>
                    <a:srgbClr val="8E5B3C"/>
                  </a:solidFill>
                </a:rPr>
                <a:t>)</a:t>
              </a:r>
            </a:p>
          </p:txBody>
        </p:sp>
        <p:sp>
          <p:nvSpPr>
            <p:cNvPr id="19" name="양쪽 모서리가 둥근 사각형 49">
              <a:extLst>
                <a:ext uri="{FF2B5EF4-FFF2-40B4-BE49-F238E27FC236}">
                  <a16:creationId xmlns:a16="http://schemas.microsoft.com/office/drawing/2014/main" id="{ECEFEA61-C9FA-4527-A67C-234EA5C26B3C}"/>
                </a:ext>
              </a:extLst>
            </p:cNvPr>
            <p:cNvSpPr/>
            <p:nvPr/>
          </p:nvSpPr>
          <p:spPr>
            <a:xfrm>
              <a:off x="6874324" y="6299199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100000">
                  <a:srgbClr val="6C462E"/>
                </a:gs>
                <a:gs pos="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77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781DCAA1-F1B8-4DA6-9A76-5EEB5A7B86BC}"/>
                </a:ext>
              </a:extLst>
            </p:cNvPr>
            <p:cNvSpPr/>
            <p:nvPr/>
          </p:nvSpPr>
          <p:spPr>
            <a:xfrm rot="16200000">
              <a:off x="8996243" y="4431503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오른쪽 대괄호 20">
              <a:extLst>
                <a:ext uri="{FF2B5EF4-FFF2-40B4-BE49-F238E27FC236}">
                  <a16:creationId xmlns:a16="http://schemas.microsoft.com/office/drawing/2014/main" id="{BB0ECBBE-09F1-424F-8B07-701AAF3B51E9}"/>
                </a:ext>
              </a:extLst>
            </p:cNvPr>
            <p:cNvSpPr/>
            <p:nvPr/>
          </p:nvSpPr>
          <p:spPr>
            <a:xfrm rot="16200000">
              <a:off x="5433673" y="280643"/>
              <a:ext cx="1257527" cy="11897185"/>
            </a:xfrm>
            <a:prstGeom prst="rightBracket">
              <a:avLst>
                <a:gd name="adj" fmla="val 5925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양쪽 모서리가 둥근 사각형 52">
              <a:extLst>
                <a:ext uri="{FF2B5EF4-FFF2-40B4-BE49-F238E27FC236}">
                  <a16:creationId xmlns:a16="http://schemas.microsoft.com/office/drawing/2014/main" id="{4C0B0222-6B17-4E88-A016-45B77861834F}"/>
                </a:ext>
              </a:extLst>
            </p:cNvPr>
            <p:cNvSpPr/>
            <p:nvPr/>
          </p:nvSpPr>
          <p:spPr>
            <a:xfrm>
              <a:off x="7149642" y="6029325"/>
              <a:ext cx="4084863" cy="828675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주간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B_201803987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서지애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r>
                <a:rPr lang="ko-KR" altLang="en-US" sz="1600" b="1" dirty="0">
                  <a:solidFill>
                    <a:schemeClr val="bg1"/>
                  </a:solidFill>
                </a:rPr>
                <a:t>주간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B_201804082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성영은</a:t>
              </a:r>
            </a:p>
          </p:txBody>
        </p:sp>
        <p:sp>
          <p:nvSpPr>
            <p:cNvPr id="23" name="양쪽 모서리가 둥근 사각형 53">
              <a:extLst>
                <a:ext uri="{FF2B5EF4-FFF2-40B4-BE49-F238E27FC236}">
                  <a16:creationId xmlns:a16="http://schemas.microsoft.com/office/drawing/2014/main" id="{A788F8C6-29D3-4E07-9DAF-8AE1836CFC8C}"/>
                </a:ext>
              </a:extLst>
            </p:cNvPr>
            <p:cNvSpPr/>
            <p:nvPr/>
          </p:nvSpPr>
          <p:spPr>
            <a:xfrm rot="5400000">
              <a:off x="5472955" y="6387356"/>
              <a:ext cx="365142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양쪽 모서리가 둥근 사각형 54">
              <a:extLst>
                <a:ext uri="{FF2B5EF4-FFF2-40B4-BE49-F238E27FC236}">
                  <a16:creationId xmlns:a16="http://schemas.microsoft.com/office/drawing/2014/main" id="{C242A966-DCA2-4842-A30C-8D7144DC3AB3}"/>
                </a:ext>
              </a:extLst>
            </p:cNvPr>
            <p:cNvSpPr/>
            <p:nvPr/>
          </p:nvSpPr>
          <p:spPr>
            <a:xfrm rot="5400000">
              <a:off x="5346982" y="6349379"/>
              <a:ext cx="435205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55">
              <a:extLst>
                <a:ext uri="{FF2B5EF4-FFF2-40B4-BE49-F238E27FC236}">
                  <a16:creationId xmlns:a16="http://schemas.microsoft.com/office/drawing/2014/main" id="{20AACEBF-9D76-491F-8034-FD46CB7DCBF7}"/>
                </a:ext>
              </a:extLst>
            </p:cNvPr>
            <p:cNvSpPr/>
            <p:nvPr/>
          </p:nvSpPr>
          <p:spPr>
            <a:xfrm>
              <a:off x="1097642" y="6299200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0">
                  <a:srgbClr val="6C462E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651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367D6E93-6D35-475B-8ADB-7A7D29DDDDE5}"/>
                </a:ext>
              </a:extLst>
            </p:cNvPr>
            <p:cNvSpPr/>
            <p:nvPr/>
          </p:nvSpPr>
          <p:spPr>
            <a:xfrm rot="16200000">
              <a:off x="3219561" y="4431504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C3F34A-EFF9-4687-8BD0-AD7BECC31E97}"/>
              </a:ext>
            </a:extLst>
          </p:cNvPr>
          <p:cNvGrpSpPr/>
          <p:nvPr/>
        </p:nvGrpSpPr>
        <p:grpSpPr>
          <a:xfrm>
            <a:off x="3376616" y="2769958"/>
            <a:ext cx="5664629" cy="1087544"/>
            <a:chOff x="-132327" y="1143840"/>
            <a:chExt cx="5664629" cy="1087544"/>
          </a:xfrm>
        </p:grpSpPr>
        <p:sp>
          <p:nvSpPr>
            <p:cNvPr id="8" name="TextBox 7"/>
            <p:cNvSpPr txBox="1"/>
            <p:nvPr/>
          </p:nvSpPr>
          <p:spPr>
            <a:xfrm>
              <a:off x="335360" y="1143840"/>
              <a:ext cx="4748395" cy="74898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ko-KR" altLang="en-US" sz="4267" b="1" spc="-2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아리따-돋움(TTF)-Medium" pitchFamily="18" charset="-127"/>
                </a:rPr>
                <a:t>용돈관리 프로그램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32327" y="1892830"/>
              <a:ext cx="5664629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1600" b="1" spc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ea typeface="THE정고딕110" pitchFamily="18" charset="-127"/>
                </a:rPr>
                <a:t>TERM PROJECT</a:t>
              </a:r>
              <a:endParaRPr lang="ko-KR" altLang="en-US" sz="1600" b="1" spc="8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THE정고딕110" pitchFamily="18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1103445" y="548680"/>
            <a:ext cx="1075319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51225"/>
            <a:ext cx="1115010" cy="2974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HE정고딕140" pitchFamily="18" charset="-127"/>
                <a:ea typeface="THE정고딕140" pitchFamily="18" charset="-127"/>
              </a:rPr>
              <a:t>용돈조</a:t>
            </a:r>
            <a:r>
              <a:rPr lang="ko-KR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THE정고딕140" pitchFamily="18" charset="-127"/>
                <a:ea typeface="THE정고딕140" pitchFamily="18" charset="-127"/>
              </a:rPr>
              <a:t>PPT</a:t>
            </a:r>
            <a:endParaRPr lang="ko-KR" altLang="en-US" sz="2667" dirty="0">
              <a:solidFill>
                <a:prstClr val="black">
                  <a:lumMod val="75000"/>
                  <a:lumOff val="25000"/>
                </a:prst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82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예산통계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5EBC17-959C-4310-90A8-632D751B2954}"/>
              </a:ext>
            </a:extLst>
          </p:cNvPr>
          <p:cNvGrpSpPr/>
          <p:nvPr/>
        </p:nvGrpSpPr>
        <p:grpSpPr>
          <a:xfrm>
            <a:off x="5959345" y="3134180"/>
            <a:ext cx="6030266" cy="806870"/>
            <a:chOff x="5218259" y="1769285"/>
            <a:chExt cx="7073912" cy="679265"/>
          </a:xfrm>
          <a:solidFill>
            <a:schemeClr val="accent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A199E88-AD6E-4EC5-AC8F-08BD11A40A24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A899FC-EDCB-4E9B-8A98-483A321F9ABA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사용자가 입력한 예산과 실제 사용기록을 비교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4FC419-5857-4D08-BB42-E081D9ECBEB7}"/>
              </a:ext>
            </a:extLst>
          </p:cNvPr>
          <p:cNvGrpSpPr/>
          <p:nvPr/>
        </p:nvGrpSpPr>
        <p:grpSpPr>
          <a:xfrm>
            <a:off x="5945615" y="4220104"/>
            <a:ext cx="6012345" cy="806870"/>
            <a:chOff x="5183605" y="1740180"/>
            <a:chExt cx="7154406" cy="679265"/>
          </a:xfrm>
          <a:solidFill>
            <a:schemeClr val="accent2">
              <a:lumMod val="75000"/>
            </a:schemeClr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CDA73D4-C764-4C32-8FA7-D27EF7FD1733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D196D-78B7-47B6-849A-468EE7BA084B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2850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예산 외의 지출이 발생한 항목을 한 눈에 확인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ADB972-F481-43B2-92C0-569F1F43F1F7}"/>
              </a:ext>
            </a:extLst>
          </p:cNvPr>
          <p:cNvGrpSpPr/>
          <p:nvPr/>
        </p:nvGrpSpPr>
        <p:grpSpPr>
          <a:xfrm>
            <a:off x="6540679" y="2019665"/>
            <a:ext cx="4973425" cy="860303"/>
            <a:chOff x="2450146" y="1317426"/>
            <a:chExt cx="5592508" cy="80066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F308C1-AC45-496F-9E44-3E41D049734E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59E307-E1A5-41CE-86A3-B60E362EDC32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40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사용자의 예산 통계 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70750E56-F23B-4F91-BA7B-D3D168E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5" t="40175" r="12278" b="27489"/>
          <a:stretch/>
        </p:blipFill>
        <p:spPr>
          <a:xfrm>
            <a:off x="168686" y="1152188"/>
            <a:ext cx="5582568" cy="55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개발 계획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668228-3DBA-466A-99C0-61D56E8E75E6}"/>
              </a:ext>
            </a:extLst>
          </p:cNvPr>
          <p:cNvGrpSpPr/>
          <p:nvPr/>
        </p:nvGrpSpPr>
        <p:grpSpPr>
          <a:xfrm>
            <a:off x="972613" y="1585802"/>
            <a:ext cx="2463310" cy="1478564"/>
            <a:chOff x="1619672" y="1198202"/>
            <a:chExt cx="1728191" cy="1108923"/>
          </a:xfrm>
          <a:solidFill>
            <a:schemeClr val="accent1">
              <a:lumMod val="75000"/>
            </a:schemeClr>
          </a:solidFill>
        </p:grpSpPr>
        <p:sp>
          <p:nvSpPr>
            <p:cNvPr id="38" name="직사각형 22">
              <a:extLst>
                <a:ext uri="{FF2B5EF4-FFF2-40B4-BE49-F238E27FC236}">
                  <a16:creationId xmlns:a16="http://schemas.microsoft.com/office/drawing/2014/main" id="{30661F20-9815-4D34-AC8E-C75C2BCAF6FD}"/>
                </a:ext>
              </a:extLst>
            </p:cNvPr>
            <p:cNvSpPr/>
            <p:nvPr/>
          </p:nvSpPr>
          <p:spPr>
            <a:xfrm>
              <a:off x="1619672" y="1198202"/>
              <a:ext cx="1728191" cy="1108923"/>
            </a:xfrm>
            <a:custGeom>
              <a:avLst/>
              <a:gdLst/>
              <a:ahLst/>
              <a:cxnLst/>
              <a:rect l="l" t="t" r="r" b="b"/>
              <a:pathLst>
                <a:path w="1728191" h="1108923">
                  <a:moveTo>
                    <a:pt x="0" y="0"/>
                  </a:moveTo>
                  <a:lnTo>
                    <a:pt x="1584176" y="0"/>
                  </a:lnTo>
                  <a:lnTo>
                    <a:pt x="1584176" y="404150"/>
                  </a:lnTo>
                  <a:lnTo>
                    <a:pt x="1728191" y="548165"/>
                  </a:lnTo>
                  <a:lnTo>
                    <a:pt x="1584176" y="692180"/>
                  </a:lnTo>
                  <a:lnTo>
                    <a:pt x="1584176" y="1108923"/>
                  </a:lnTo>
                  <a:lnTo>
                    <a:pt x="0" y="110892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 spc="-2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3D053D-846A-4A0A-A096-5D2DC1BACF30}"/>
                </a:ext>
              </a:extLst>
            </p:cNvPr>
            <p:cNvSpPr txBox="1"/>
            <p:nvPr/>
          </p:nvSpPr>
          <p:spPr>
            <a:xfrm>
              <a:off x="1680806" y="1563683"/>
              <a:ext cx="1469384" cy="315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1.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수입</a:t>
              </a:r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/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지출</a:t>
              </a:r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page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486189-C02D-4E46-B3CB-F48BC54FB916}"/>
              </a:ext>
            </a:extLst>
          </p:cNvPr>
          <p:cNvGrpSpPr/>
          <p:nvPr/>
        </p:nvGrpSpPr>
        <p:grpSpPr>
          <a:xfrm>
            <a:off x="3904328" y="1585802"/>
            <a:ext cx="2465896" cy="1478564"/>
            <a:chOff x="3816496" y="1189350"/>
            <a:chExt cx="1736928" cy="1108923"/>
          </a:xfrm>
          <a:solidFill>
            <a:schemeClr val="accent1">
              <a:lumMod val="75000"/>
            </a:schemeClr>
          </a:solidFill>
        </p:grpSpPr>
        <p:sp>
          <p:nvSpPr>
            <p:cNvPr id="41" name="직사각형 23">
              <a:extLst>
                <a:ext uri="{FF2B5EF4-FFF2-40B4-BE49-F238E27FC236}">
                  <a16:creationId xmlns:a16="http://schemas.microsoft.com/office/drawing/2014/main" id="{D2A10803-03AD-4FCF-A60D-6575A2BAF23F}"/>
                </a:ext>
              </a:extLst>
            </p:cNvPr>
            <p:cNvSpPr/>
            <p:nvPr/>
          </p:nvSpPr>
          <p:spPr>
            <a:xfrm>
              <a:off x="3816496" y="1189350"/>
              <a:ext cx="1736928" cy="1108923"/>
            </a:xfrm>
            <a:custGeom>
              <a:avLst/>
              <a:gdLst/>
              <a:ahLst/>
              <a:cxnLst/>
              <a:rect l="l" t="t" r="r" b="b"/>
              <a:pathLst>
                <a:path w="1736928" h="1108923">
                  <a:moveTo>
                    <a:pt x="0" y="0"/>
                  </a:moveTo>
                  <a:lnTo>
                    <a:pt x="1584176" y="0"/>
                  </a:lnTo>
                  <a:lnTo>
                    <a:pt x="1584176" y="401709"/>
                  </a:lnTo>
                  <a:lnTo>
                    <a:pt x="1736928" y="554461"/>
                  </a:lnTo>
                  <a:lnTo>
                    <a:pt x="1584176" y="707213"/>
                  </a:lnTo>
                  <a:lnTo>
                    <a:pt x="1584176" y="1108923"/>
                  </a:lnTo>
                  <a:lnTo>
                    <a:pt x="0" y="110892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B0F2FB-62E3-4C8A-A299-BCAAB108FA2B}"/>
                </a:ext>
              </a:extLst>
            </p:cNvPr>
            <p:cNvSpPr txBox="1"/>
            <p:nvPr/>
          </p:nvSpPr>
          <p:spPr>
            <a:xfrm>
              <a:off x="3908697" y="1411871"/>
              <a:ext cx="1390012" cy="5615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2.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예산 </a:t>
              </a:r>
              <a:endParaRPr lang="en-US" altLang="ko-KR" sz="2133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  <a:p>
              <a:pPr algn="ctr" defTabSz="1219170"/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수입</a:t>
              </a:r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/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지출 </a:t>
              </a:r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page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F82775-85B9-46CB-A915-034AE17F8B4A}"/>
              </a:ext>
            </a:extLst>
          </p:cNvPr>
          <p:cNvGrpSpPr/>
          <p:nvPr/>
        </p:nvGrpSpPr>
        <p:grpSpPr>
          <a:xfrm>
            <a:off x="9011621" y="3267366"/>
            <a:ext cx="2539077" cy="2539077"/>
            <a:chOff x="5711201" y="2462090"/>
            <a:chExt cx="1904308" cy="1904308"/>
          </a:xfrm>
          <a:solidFill>
            <a:schemeClr val="accent1">
              <a:lumMod val="75000"/>
            </a:schemeClr>
          </a:solidFill>
        </p:grpSpPr>
        <p:sp>
          <p:nvSpPr>
            <p:cNvPr id="47" name="직각 삼각형 31">
              <a:extLst>
                <a:ext uri="{FF2B5EF4-FFF2-40B4-BE49-F238E27FC236}">
                  <a16:creationId xmlns:a16="http://schemas.microsoft.com/office/drawing/2014/main" id="{FC92C518-E151-4200-A1F9-9C3703340D70}"/>
                </a:ext>
              </a:extLst>
            </p:cNvPr>
            <p:cNvSpPr/>
            <p:nvPr/>
          </p:nvSpPr>
          <p:spPr>
            <a:xfrm rot="2700000">
              <a:off x="5711201" y="2462090"/>
              <a:ext cx="1904308" cy="1904308"/>
            </a:xfrm>
            <a:custGeom>
              <a:avLst/>
              <a:gdLst/>
              <a:ahLst/>
              <a:cxnLst/>
              <a:rect l="l" t="t" r="r" b="b"/>
              <a:pathLst>
                <a:path w="1904308" h="1904308">
                  <a:moveTo>
                    <a:pt x="0" y="1120181"/>
                  </a:moveTo>
                  <a:lnTo>
                    <a:pt x="1120181" y="0"/>
                  </a:lnTo>
                  <a:lnTo>
                    <a:pt x="1904308" y="784127"/>
                  </a:lnTo>
                  <a:lnTo>
                    <a:pt x="784127" y="1904308"/>
                  </a:lnTo>
                  <a:lnTo>
                    <a:pt x="500075" y="1620256"/>
                  </a:lnTo>
                  <a:lnTo>
                    <a:pt x="284051" y="1620256"/>
                  </a:lnTo>
                  <a:lnTo>
                    <a:pt x="284051" y="14042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64C97F-2D46-4118-A2E6-7BF6DCF4AF22}"/>
                </a:ext>
              </a:extLst>
            </p:cNvPr>
            <p:cNvSpPr txBox="1"/>
            <p:nvPr/>
          </p:nvSpPr>
          <p:spPr>
            <a:xfrm>
              <a:off x="6051287" y="3244967"/>
              <a:ext cx="1224136" cy="315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4.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기본통계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574072F-67C1-4852-AFBE-6F6D4B31941B}"/>
              </a:ext>
            </a:extLst>
          </p:cNvPr>
          <p:cNvGrpSpPr/>
          <p:nvPr/>
        </p:nvGrpSpPr>
        <p:grpSpPr>
          <a:xfrm>
            <a:off x="6321144" y="3251944"/>
            <a:ext cx="2539079" cy="2539079"/>
            <a:chOff x="3619846" y="2469647"/>
            <a:chExt cx="1904309" cy="1904309"/>
          </a:xfrm>
          <a:solidFill>
            <a:schemeClr val="accent2">
              <a:lumMod val="75000"/>
            </a:schemeClr>
          </a:solidFill>
        </p:grpSpPr>
        <p:sp>
          <p:nvSpPr>
            <p:cNvPr id="50" name="직각 삼각형 30">
              <a:extLst>
                <a:ext uri="{FF2B5EF4-FFF2-40B4-BE49-F238E27FC236}">
                  <a16:creationId xmlns:a16="http://schemas.microsoft.com/office/drawing/2014/main" id="{C883017B-C735-47EE-8D1B-3B1402622E40}"/>
                </a:ext>
              </a:extLst>
            </p:cNvPr>
            <p:cNvSpPr/>
            <p:nvPr/>
          </p:nvSpPr>
          <p:spPr>
            <a:xfrm rot="2700000">
              <a:off x="3619846" y="2469647"/>
              <a:ext cx="1904309" cy="1904309"/>
            </a:xfrm>
            <a:custGeom>
              <a:avLst/>
              <a:gdLst/>
              <a:ahLst/>
              <a:cxnLst/>
              <a:rect l="l" t="t" r="r" b="b"/>
              <a:pathLst>
                <a:path w="1904309" h="1904309">
                  <a:moveTo>
                    <a:pt x="0" y="1120182"/>
                  </a:moveTo>
                  <a:lnTo>
                    <a:pt x="1120182" y="0"/>
                  </a:lnTo>
                  <a:lnTo>
                    <a:pt x="1904309" y="784127"/>
                  </a:lnTo>
                  <a:lnTo>
                    <a:pt x="784128" y="1904309"/>
                  </a:lnTo>
                  <a:lnTo>
                    <a:pt x="500076" y="1620257"/>
                  </a:lnTo>
                  <a:lnTo>
                    <a:pt x="284052" y="1620257"/>
                  </a:lnTo>
                  <a:lnTo>
                    <a:pt x="284052" y="14042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296307-5076-48C5-92A2-6995966AE4C9}"/>
                </a:ext>
              </a:extLst>
            </p:cNvPr>
            <p:cNvSpPr txBox="1"/>
            <p:nvPr/>
          </p:nvSpPr>
          <p:spPr>
            <a:xfrm>
              <a:off x="3959932" y="3244967"/>
              <a:ext cx="1224136" cy="315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5.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예산통계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EF18C06-36FE-4B18-A3BA-1C1B6A618D17}"/>
              </a:ext>
            </a:extLst>
          </p:cNvPr>
          <p:cNvGrpSpPr/>
          <p:nvPr/>
        </p:nvGrpSpPr>
        <p:grpSpPr>
          <a:xfrm>
            <a:off x="889635" y="3782201"/>
            <a:ext cx="2304253" cy="1478564"/>
            <a:chOff x="1526398" y="2867341"/>
            <a:chExt cx="1728190" cy="110892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4E16AD-2D3C-43FB-ACF5-BACB6BEC300C}"/>
                </a:ext>
              </a:extLst>
            </p:cNvPr>
            <p:cNvSpPr/>
            <p:nvPr/>
          </p:nvSpPr>
          <p:spPr>
            <a:xfrm>
              <a:off x="1619672" y="2867341"/>
              <a:ext cx="1584176" cy="1108923"/>
            </a:xfrm>
            <a:prstGeom prst="rect">
              <a:avLst/>
            </a:prstGeom>
            <a:solidFill>
              <a:srgbClr val="F8CF3A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2262D7-7813-4315-AC6A-D3BD4A129405}"/>
                </a:ext>
              </a:extLst>
            </p:cNvPr>
            <p:cNvSpPr txBox="1"/>
            <p:nvPr/>
          </p:nvSpPr>
          <p:spPr>
            <a:xfrm>
              <a:off x="1526398" y="3264090"/>
              <a:ext cx="172819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용돈관리프로그램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D8280CD-340E-4B83-99FE-9D1F89AB78EC}"/>
              </a:ext>
            </a:extLst>
          </p:cNvPr>
          <p:cNvGrpSpPr/>
          <p:nvPr/>
        </p:nvGrpSpPr>
        <p:grpSpPr>
          <a:xfrm>
            <a:off x="3792315" y="3226447"/>
            <a:ext cx="2521193" cy="2539077"/>
            <a:chOff x="5711201" y="2462090"/>
            <a:chExt cx="1904308" cy="1904308"/>
          </a:xfrm>
          <a:solidFill>
            <a:schemeClr val="accent1">
              <a:lumMod val="75000"/>
            </a:schemeClr>
          </a:solidFill>
        </p:grpSpPr>
        <p:sp>
          <p:nvSpPr>
            <p:cNvPr id="36" name="직각 삼각형 31">
              <a:extLst>
                <a:ext uri="{FF2B5EF4-FFF2-40B4-BE49-F238E27FC236}">
                  <a16:creationId xmlns:a16="http://schemas.microsoft.com/office/drawing/2014/main" id="{7131515B-3C93-4C74-A382-ABB474FC45DF}"/>
                </a:ext>
              </a:extLst>
            </p:cNvPr>
            <p:cNvSpPr/>
            <p:nvPr/>
          </p:nvSpPr>
          <p:spPr>
            <a:xfrm rot="2700000">
              <a:off x="5711201" y="2462090"/>
              <a:ext cx="1904308" cy="1904308"/>
            </a:xfrm>
            <a:custGeom>
              <a:avLst/>
              <a:gdLst/>
              <a:ahLst/>
              <a:cxnLst/>
              <a:rect l="l" t="t" r="r" b="b"/>
              <a:pathLst>
                <a:path w="1904308" h="1904308">
                  <a:moveTo>
                    <a:pt x="0" y="1120181"/>
                  </a:moveTo>
                  <a:lnTo>
                    <a:pt x="1120181" y="0"/>
                  </a:lnTo>
                  <a:lnTo>
                    <a:pt x="1904308" y="784127"/>
                  </a:lnTo>
                  <a:lnTo>
                    <a:pt x="784127" y="1904308"/>
                  </a:lnTo>
                  <a:lnTo>
                    <a:pt x="500075" y="1620256"/>
                  </a:lnTo>
                  <a:lnTo>
                    <a:pt x="284051" y="1620256"/>
                  </a:lnTo>
                  <a:lnTo>
                    <a:pt x="284051" y="14042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593449-69CF-4D4D-8DF6-818CB90F3FD2}"/>
                </a:ext>
              </a:extLst>
            </p:cNvPr>
            <p:cNvSpPr txBox="1"/>
            <p:nvPr/>
          </p:nvSpPr>
          <p:spPr>
            <a:xfrm>
              <a:off x="5914159" y="3010358"/>
              <a:ext cx="1498391" cy="8077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6.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사용자 메뉴얼 </a:t>
              </a:r>
              <a:endParaRPr lang="en-US" altLang="ko-KR" sz="2133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  <a:p>
              <a:pPr algn="ctr" defTabSz="1219170"/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및</a:t>
              </a:r>
              <a:endParaRPr lang="en-US" altLang="ko-KR" sz="2133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  <a:p>
              <a:pPr algn="ctr" defTabSz="1219170"/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 </a:t>
              </a:r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TEST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A48362-7207-4311-ACFA-C3A0DAF90C2D}"/>
              </a:ext>
            </a:extLst>
          </p:cNvPr>
          <p:cNvGrpSpPr/>
          <p:nvPr/>
        </p:nvGrpSpPr>
        <p:grpSpPr>
          <a:xfrm>
            <a:off x="6866630" y="1585802"/>
            <a:ext cx="2465897" cy="1478564"/>
            <a:chOff x="3816496" y="1189350"/>
            <a:chExt cx="1736928" cy="1108923"/>
          </a:xfrm>
          <a:solidFill>
            <a:schemeClr val="accent2">
              <a:lumMod val="75000"/>
            </a:schemeClr>
          </a:solidFill>
        </p:grpSpPr>
        <p:sp>
          <p:nvSpPr>
            <p:cNvPr id="27" name="직사각형 23">
              <a:extLst>
                <a:ext uri="{FF2B5EF4-FFF2-40B4-BE49-F238E27FC236}">
                  <a16:creationId xmlns:a16="http://schemas.microsoft.com/office/drawing/2014/main" id="{B381B4AA-56C3-4CF2-B549-7166F047A9C3}"/>
                </a:ext>
              </a:extLst>
            </p:cNvPr>
            <p:cNvSpPr/>
            <p:nvPr/>
          </p:nvSpPr>
          <p:spPr>
            <a:xfrm>
              <a:off x="3816496" y="1189350"/>
              <a:ext cx="1736928" cy="1108923"/>
            </a:xfrm>
            <a:custGeom>
              <a:avLst/>
              <a:gdLst/>
              <a:ahLst/>
              <a:cxnLst/>
              <a:rect l="l" t="t" r="r" b="b"/>
              <a:pathLst>
                <a:path w="1736928" h="1108923">
                  <a:moveTo>
                    <a:pt x="0" y="0"/>
                  </a:moveTo>
                  <a:lnTo>
                    <a:pt x="1584176" y="0"/>
                  </a:lnTo>
                  <a:lnTo>
                    <a:pt x="1584176" y="401709"/>
                  </a:lnTo>
                  <a:lnTo>
                    <a:pt x="1736928" y="554461"/>
                  </a:lnTo>
                  <a:lnTo>
                    <a:pt x="1584176" y="707213"/>
                  </a:lnTo>
                  <a:lnTo>
                    <a:pt x="1584176" y="1108923"/>
                  </a:lnTo>
                  <a:lnTo>
                    <a:pt x="0" y="110892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45FFD4-1FF0-4A85-8FF3-79DB3CFA6DAA}"/>
                </a:ext>
              </a:extLst>
            </p:cNvPr>
            <p:cNvSpPr txBox="1"/>
            <p:nvPr/>
          </p:nvSpPr>
          <p:spPr>
            <a:xfrm>
              <a:off x="3853020" y="1556261"/>
              <a:ext cx="1512245" cy="315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3.</a:t>
              </a:r>
              <a:r>
                <a:rPr lang="ko-KR" altLang="en-US" sz="2133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예산 자동 등록</a:t>
              </a:r>
              <a:endParaRPr lang="ko-KR" altLang="en-US" sz="2400" spc="-200" dirty="0">
                <a:solidFill>
                  <a:prstClr val="white"/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3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703428" y="3700603"/>
            <a:ext cx="24002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871B46-07E8-4F58-9C91-B9FE492F287F}"/>
              </a:ext>
            </a:extLst>
          </p:cNvPr>
          <p:cNvSpPr txBox="1"/>
          <p:nvPr/>
        </p:nvSpPr>
        <p:spPr>
          <a:xfrm>
            <a:off x="4209557" y="2684940"/>
            <a:ext cx="3219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HE정고딕110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5813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6394" y="2635363"/>
            <a:ext cx="32192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3733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HE정고딕110" pitchFamily="18" charset="-127"/>
              </a:rPr>
              <a:t>감사합니다</a:t>
            </a:r>
            <a:r>
              <a:rPr lang="en-US" altLang="ko-KR" sz="3733" dirty="0">
                <a:solidFill>
                  <a:prstClr val="white"/>
                </a:solidFill>
                <a:latin typeface="+mj-lt"/>
                <a:ea typeface="THE정고딕110" pitchFamily="18" charset="-127"/>
              </a:rPr>
              <a:t>.</a:t>
            </a:r>
            <a:endParaRPr lang="ko-KR" altLang="en-US" sz="3733" dirty="0">
              <a:solidFill>
                <a:prstClr val="white"/>
              </a:solidFill>
              <a:latin typeface="+mj-lt"/>
              <a:ea typeface="THE정고딕11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895867" y="3332989"/>
            <a:ext cx="24002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83499" y="548680"/>
            <a:ext cx="102731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540" y="786167"/>
            <a:ext cx="172819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3200" b="1" spc="-200" dirty="0">
                <a:solidFill>
                  <a:prstClr val="white">
                    <a:lumMod val="95000"/>
                  </a:prstClr>
                </a:solidFill>
                <a:latin typeface="THE정고딕110" pitchFamily="18" charset="-127"/>
                <a:ea typeface="THE정고딕110" pitchFamily="18" charset="-127"/>
              </a:rPr>
              <a:t>Contents</a:t>
            </a:r>
            <a:endParaRPr lang="ko-KR" altLang="en-US" sz="4000" b="1" spc="-200" dirty="0">
              <a:solidFill>
                <a:prstClr val="white">
                  <a:lumMod val="95000"/>
                </a:prst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6DC65B2-BF9C-4702-AC6E-A0B6099EEC57}"/>
              </a:ext>
            </a:extLst>
          </p:cNvPr>
          <p:cNvGrpSpPr/>
          <p:nvPr/>
        </p:nvGrpSpPr>
        <p:grpSpPr>
          <a:xfrm>
            <a:off x="3135392" y="1482461"/>
            <a:ext cx="2672576" cy="454174"/>
            <a:chOff x="3135392" y="1482461"/>
            <a:chExt cx="2672576" cy="454174"/>
          </a:xfrm>
        </p:grpSpPr>
        <p:sp>
          <p:nvSpPr>
            <p:cNvPr id="17" name="TextBox 16"/>
            <p:cNvSpPr txBox="1"/>
            <p:nvPr/>
          </p:nvSpPr>
          <p:spPr>
            <a:xfrm>
              <a:off x="3695733" y="1482461"/>
              <a:ext cx="2112235" cy="42056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ko-KR" sz="2133" b="1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01</a:t>
              </a:r>
              <a:r>
                <a:rPr lang="en-US" altLang="ko-KR" sz="2133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  </a:t>
              </a:r>
              <a:r>
                <a:rPr lang="ko-KR" altLang="en-US" sz="1867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컨셉 기획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81DB82-4296-4E25-ADE7-62C09CA4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392" y="1482461"/>
              <a:ext cx="454174" cy="45417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4725F-2B97-45EB-92FA-54021747EAD8}"/>
              </a:ext>
            </a:extLst>
          </p:cNvPr>
          <p:cNvGrpSpPr/>
          <p:nvPr/>
        </p:nvGrpSpPr>
        <p:grpSpPr>
          <a:xfrm>
            <a:off x="4191127" y="2587092"/>
            <a:ext cx="2989982" cy="499425"/>
            <a:chOff x="3135392" y="2185377"/>
            <a:chExt cx="2989982" cy="499425"/>
          </a:xfrm>
        </p:grpSpPr>
        <p:sp>
          <p:nvSpPr>
            <p:cNvPr id="19" name="TextBox 18"/>
            <p:cNvSpPr txBox="1"/>
            <p:nvPr/>
          </p:nvSpPr>
          <p:spPr>
            <a:xfrm>
              <a:off x="3695733" y="2223137"/>
              <a:ext cx="2429641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ko-KR" sz="2400" b="1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02</a:t>
              </a:r>
              <a:r>
                <a:rPr lang="en-US" altLang="ko-KR" sz="24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  </a:t>
              </a:r>
              <a:r>
                <a:rPr lang="ko-KR" altLang="en-US" sz="20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프로젝트 이야기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09BA30C-C495-4781-BEA3-AD51BF18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392" y="2185377"/>
              <a:ext cx="454174" cy="45417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BBF76C-DB27-4DCD-BFAC-3C08E11F34FD}"/>
              </a:ext>
            </a:extLst>
          </p:cNvPr>
          <p:cNvGrpSpPr/>
          <p:nvPr/>
        </p:nvGrpSpPr>
        <p:grpSpPr>
          <a:xfrm>
            <a:off x="6125374" y="3681857"/>
            <a:ext cx="4574555" cy="478470"/>
            <a:chOff x="3135392" y="2947008"/>
            <a:chExt cx="4574555" cy="478470"/>
          </a:xfrm>
        </p:grpSpPr>
        <p:sp>
          <p:nvSpPr>
            <p:cNvPr id="20" name="TextBox 19"/>
            <p:cNvSpPr txBox="1"/>
            <p:nvPr/>
          </p:nvSpPr>
          <p:spPr>
            <a:xfrm>
              <a:off x="3695734" y="2963813"/>
              <a:ext cx="4014213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ko-KR" sz="2400" b="1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03</a:t>
              </a:r>
              <a:r>
                <a:rPr lang="en-US" altLang="ko-KR" sz="24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  </a:t>
              </a:r>
              <a:r>
                <a:rPr lang="ko-KR" altLang="en-US" sz="20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개발 계획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47086AC-FF76-4CBF-BB62-4718F3F4B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392" y="2947008"/>
              <a:ext cx="454174" cy="45417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1BCBAC-CFF4-4C21-8884-C4491BAF6898}"/>
              </a:ext>
            </a:extLst>
          </p:cNvPr>
          <p:cNvGrpSpPr/>
          <p:nvPr/>
        </p:nvGrpSpPr>
        <p:grpSpPr>
          <a:xfrm>
            <a:off x="8185565" y="4845392"/>
            <a:ext cx="2082560" cy="523220"/>
            <a:chOff x="3135392" y="3704489"/>
            <a:chExt cx="208256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95733" y="3704489"/>
              <a:ext cx="1522219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ko-KR" sz="2800" b="1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04</a:t>
              </a:r>
              <a:r>
                <a:rPr lang="en-US" altLang="ko-KR" sz="28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  </a:t>
              </a:r>
              <a:r>
                <a:rPr lang="en-US" altLang="ko-KR" sz="2400" spc="-200" dirty="0">
                  <a:solidFill>
                    <a:prstClr val="white">
                      <a:lumMod val="95000"/>
                    </a:prstClr>
                  </a:solidFill>
                  <a:latin typeface="+mj-lt"/>
                  <a:ea typeface="나눔고딕 ExtraBold" panose="020D0904000000000000" pitchFamily="50" charset="-127"/>
                </a:rPr>
                <a:t>Q &amp; A</a:t>
              </a:r>
              <a:endParaRPr lang="ko-KR" altLang="en-US" sz="2400" spc="-200" dirty="0">
                <a:solidFill>
                  <a:prstClr val="white">
                    <a:lumMod val="95000"/>
                  </a:prst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1CF90F-81BF-46FC-AE24-F7057689B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392" y="3739012"/>
              <a:ext cx="454174" cy="454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4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4800" b="1" dirty="0">
                <a:solidFill>
                  <a:prstClr val="white"/>
                </a:solidFill>
                <a:latin typeface="+mj-lt"/>
                <a:ea typeface="HY견고딕" pitchFamily="18" charset="-127"/>
              </a:rPr>
              <a:t>01</a:t>
            </a:r>
            <a:endParaRPr lang="ko-KR" altLang="en-US" sz="1600" b="1" dirty="0">
              <a:solidFill>
                <a:prstClr val="white"/>
              </a:solidFill>
              <a:latin typeface="+mj-lt"/>
              <a:ea typeface="HY견고딕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265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2800" dirty="0">
                <a:solidFill>
                  <a:prstClr val="white"/>
                </a:solidFill>
                <a:latin typeface="+mj-lt"/>
                <a:ea typeface="아리따-돋움(TTF)-Thin" pitchFamily="18" charset="-127"/>
              </a:rPr>
              <a:t>컨셉 기획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F3A8F0-16FD-42C0-80C1-51911E8BB3EA}"/>
              </a:ext>
            </a:extLst>
          </p:cNvPr>
          <p:cNvGrpSpPr/>
          <p:nvPr/>
        </p:nvGrpSpPr>
        <p:grpSpPr>
          <a:xfrm>
            <a:off x="2854570" y="2809078"/>
            <a:ext cx="6998958" cy="806870"/>
            <a:chOff x="5218259" y="1769285"/>
            <a:chExt cx="7073912" cy="67926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86203F6-288F-4254-8790-65FC315B64B6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10495A-757B-452A-AA01-C3FFAFE2883D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대학생들과 사회 초년생들을 위한 프로그램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820DE0-0A0C-4C6A-B4CC-44436D75DA25}"/>
              </a:ext>
            </a:extLst>
          </p:cNvPr>
          <p:cNvGrpSpPr/>
          <p:nvPr/>
        </p:nvGrpSpPr>
        <p:grpSpPr>
          <a:xfrm>
            <a:off x="2843720" y="3895002"/>
            <a:ext cx="6978158" cy="806870"/>
            <a:chOff x="5183605" y="1740180"/>
            <a:chExt cx="7154406" cy="67926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B74EAB-1A14-4B0F-B7A5-8A2686F583D3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658CE1-4AC1-4C6D-BFD8-97D5853CC01A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336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ko-KR" altLang="en-US" sz="2000" b="1" dirty="0">
                  <a:solidFill>
                    <a:schemeClr val="bg1"/>
                  </a:solidFill>
                </a:rPr>
                <a:t>예산을 계획 및 사용금액을 기록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통계확인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21630A-5A5A-4932-88E1-DAAA80C0D6D2}"/>
              </a:ext>
            </a:extLst>
          </p:cNvPr>
          <p:cNvGrpSpPr/>
          <p:nvPr/>
        </p:nvGrpSpPr>
        <p:grpSpPr>
          <a:xfrm>
            <a:off x="3346308" y="1566869"/>
            <a:ext cx="5772348" cy="949003"/>
            <a:chOff x="2450146" y="1317426"/>
            <a:chExt cx="5592508" cy="8006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400EAAF-520B-47F9-B97F-084C98184B8C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0561A1-4CE6-4F39-A4B2-1AFD1982BBB7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36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용돈관리프로그램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738992-A3BE-4963-84CF-D7D25461430A}"/>
              </a:ext>
            </a:extLst>
          </p:cNvPr>
          <p:cNvGrpSpPr/>
          <p:nvPr/>
        </p:nvGrpSpPr>
        <p:grpSpPr>
          <a:xfrm>
            <a:off x="2875617" y="5038154"/>
            <a:ext cx="6978158" cy="806870"/>
            <a:chOff x="-200820" y="5087058"/>
            <a:chExt cx="5956432" cy="806870"/>
          </a:xfrm>
        </p:grpSpPr>
        <p:sp>
          <p:nvSpPr>
            <p:cNvPr id="17" name="사각형: 둥근 모서리 53">
              <a:extLst>
                <a:ext uri="{FF2B5EF4-FFF2-40B4-BE49-F238E27FC236}">
                  <a16:creationId xmlns:a16="http://schemas.microsoft.com/office/drawing/2014/main" id="{D1C09096-2668-414C-A199-680F19B693CC}"/>
                </a:ext>
              </a:extLst>
            </p:cNvPr>
            <p:cNvSpPr/>
            <p:nvPr/>
          </p:nvSpPr>
          <p:spPr>
            <a:xfrm>
              <a:off x="-200820" y="5087058"/>
              <a:ext cx="5956432" cy="806870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2A7F58-9890-46AE-B9CE-2D3665B5822C}"/>
                </a:ext>
              </a:extLst>
            </p:cNvPr>
            <p:cNvSpPr txBox="1"/>
            <p:nvPr/>
          </p:nvSpPr>
          <p:spPr>
            <a:xfrm>
              <a:off x="24443" y="5290438"/>
              <a:ext cx="5592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ko-KR" altLang="en-US" sz="2000" b="1" dirty="0">
                  <a:solidFill>
                    <a:schemeClr val="bg1"/>
                  </a:solidFill>
                </a:rPr>
                <a:t>사용자의 합리적인 소비를 돕기 위해 제작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.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1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472724" y="3625548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B8514F-1553-438F-84CE-D408248FE8BD}"/>
              </a:ext>
            </a:extLst>
          </p:cNvPr>
          <p:cNvGrpSpPr/>
          <p:nvPr/>
        </p:nvGrpSpPr>
        <p:grpSpPr>
          <a:xfrm>
            <a:off x="3806507" y="2794551"/>
            <a:ext cx="3951712" cy="830997"/>
            <a:chOff x="192449" y="181979"/>
            <a:chExt cx="3951712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F4CE44-CA59-4C08-AB44-6FC8F50107A7}"/>
                </a:ext>
              </a:extLst>
            </p:cNvPr>
            <p:cNvSpPr txBox="1"/>
            <p:nvPr/>
          </p:nvSpPr>
          <p:spPr>
            <a:xfrm>
              <a:off x="192449" y="181979"/>
              <a:ext cx="1057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Y견고딕" pitchFamily="18" charset="-127"/>
                  <a:cs typeface="+mn-cs"/>
                </a:rPr>
                <a:t>02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E8DA06-DF45-4451-AB94-C54A3358B7A5}"/>
                </a:ext>
              </a:extLst>
            </p:cNvPr>
            <p:cNvSpPr txBox="1"/>
            <p:nvPr/>
          </p:nvSpPr>
          <p:spPr>
            <a:xfrm>
              <a:off x="1149292" y="366645"/>
              <a:ext cx="2994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아리따-돋움(TTF)-Thin" pitchFamily="18" charset="-127"/>
                  <a:cs typeface="+mn-cs"/>
                </a:rPr>
                <a:t>프로젝트 이야기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4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348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용돈관리 프로그램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5A5E30-559E-49AD-AB92-FD48B1617416}"/>
              </a:ext>
            </a:extLst>
          </p:cNvPr>
          <p:cNvGrpSpPr/>
          <p:nvPr/>
        </p:nvGrpSpPr>
        <p:grpSpPr>
          <a:xfrm>
            <a:off x="994436" y="1538400"/>
            <a:ext cx="10613079" cy="4978402"/>
            <a:chOff x="806119" y="1379241"/>
            <a:chExt cx="10613079" cy="497840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DFFBA65-E4F8-4930-AEDE-E58D6E2AECDA}"/>
                </a:ext>
              </a:extLst>
            </p:cNvPr>
            <p:cNvSpPr/>
            <p:nvPr/>
          </p:nvSpPr>
          <p:spPr>
            <a:xfrm>
              <a:off x="6990193" y="3991040"/>
              <a:ext cx="2208245" cy="2072488"/>
            </a:xfrm>
            <a:prstGeom prst="ellipse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ko-KR" altLang="en-US" sz="2400" b="1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rPr>
                <a:t>예산통계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D60B26C-EDEF-4639-99FE-D2C397130534}"/>
                </a:ext>
              </a:extLst>
            </p:cNvPr>
            <p:cNvGrpSpPr/>
            <p:nvPr/>
          </p:nvGrpSpPr>
          <p:grpSpPr>
            <a:xfrm>
              <a:off x="806119" y="1379241"/>
              <a:ext cx="10613079" cy="4978402"/>
              <a:chOff x="-1514045" y="539061"/>
              <a:chExt cx="10613079" cy="4978402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0BFF749-9391-4A91-B675-024DE0063A8A}"/>
                  </a:ext>
                </a:extLst>
              </p:cNvPr>
              <p:cNvSpPr/>
              <p:nvPr/>
            </p:nvSpPr>
            <p:spPr>
              <a:xfrm>
                <a:off x="6968151" y="3381194"/>
                <a:ext cx="2130883" cy="2136269"/>
              </a:xfrm>
              <a:prstGeom prst="ellipse">
                <a:avLst/>
              </a:prstGeom>
              <a:solidFill>
                <a:schemeClr val="accent2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133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예산 </a:t>
                </a:r>
                <a:endParaRPr lang="en-US" altLang="ko-KR" sz="2133" b="1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endParaRPr>
              </a:p>
              <a:p>
                <a:pPr algn="ctr" defTabSz="1219170"/>
                <a:r>
                  <a:rPr lang="ko-KR" altLang="en-US" sz="2133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자동등록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11FE852-DA35-4389-B02B-24272A3A134A}"/>
                  </a:ext>
                </a:extLst>
              </p:cNvPr>
              <p:cNvSpPr/>
              <p:nvPr/>
            </p:nvSpPr>
            <p:spPr>
              <a:xfrm>
                <a:off x="-1002393" y="1476712"/>
                <a:ext cx="2130883" cy="1970482"/>
              </a:xfrm>
              <a:prstGeom prst="ellipse">
                <a:avLst/>
              </a:prstGeom>
              <a:solidFill>
                <a:schemeClr val="tx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133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수입</a:t>
                </a:r>
                <a:r>
                  <a:rPr lang="en-US" altLang="ko-KR" sz="2133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/</a:t>
                </a:r>
                <a:r>
                  <a:rPr lang="ko-KR" altLang="en-US" sz="2133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지출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45ACE69-7A00-4D2D-9A8C-891C35C1F651}"/>
                  </a:ext>
                </a:extLst>
              </p:cNvPr>
              <p:cNvSpPr/>
              <p:nvPr/>
            </p:nvSpPr>
            <p:spPr>
              <a:xfrm>
                <a:off x="5914730" y="1497137"/>
                <a:ext cx="2012478" cy="1970481"/>
              </a:xfrm>
              <a:prstGeom prst="ellipse">
                <a:avLst/>
              </a:prstGeom>
              <a:solidFill>
                <a:schemeClr val="accent2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130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예산</a:t>
                </a:r>
                <a:endParaRPr lang="en-US" altLang="ko-KR" sz="2130" b="1" spc="-200" dirty="0">
                  <a:solidFill>
                    <a:prstClr val="white"/>
                  </a:solidFill>
                  <a:latin typeface="THE정고딕140" pitchFamily="18" charset="-127"/>
                  <a:ea typeface="THE정고딕140" pitchFamily="18" charset="-127"/>
                </a:endParaRPr>
              </a:p>
              <a:p>
                <a:pPr algn="ctr" defTabSz="1219170"/>
                <a:r>
                  <a:rPr lang="ko-KR" altLang="en-US" sz="2130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수입</a:t>
                </a:r>
                <a:r>
                  <a:rPr lang="en-US" altLang="ko-KR" sz="2130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/</a:t>
                </a:r>
                <a:r>
                  <a:rPr lang="ko-KR" altLang="en-US" sz="2130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지출</a:t>
                </a: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0C1E914-AB66-4747-BD2E-98F5F7CA2DD3}"/>
                  </a:ext>
                </a:extLst>
              </p:cNvPr>
              <p:cNvSpPr/>
              <p:nvPr/>
            </p:nvSpPr>
            <p:spPr>
              <a:xfrm>
                <a:off x="476325" y="3150860"/>
                <a:ext cx="1787704" cy="17606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130" b="1" spc="-200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검색</a:t>
                </a: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9A7A75E-BFA5-467D-849F-37103F917D2A}"/>
                  </a:ext>
                </a:extLst>
              </p:cNvPr>
              <p:cNvSpPr/>
              <p:nvPr/>
            </p:nvSpPr>
            <p:spPr>
              <a:xfrm>
                <a:off x="-1514045" y="3611402"/>
                <a:ext cx="1897732" cy="1893012"/>
              </a:xfrm>
              <a:prstGeom prst="ellipse">
                <a:avLst/>
              </a:prstGeom>
              <a:solidFill>
                <a:srgbClr val="1B3551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130" b="1" dirty="0">
                    <a:solidFill>
                      <a:prstClr val="white"/>
                    </a:solidFill>
                    <a:latin typeface="THE정고딕140" pitchFamily="18" charset="-127"/>
                    <a:ea typeface="THE정고딕140" pitchFamily="18" charset="-127"/>
                  </a:rPr>
                  <a:t>기본통계</a:t>
                </a: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079DCF9-35EF-487A-B194-6532A85D4920}"/>
                  </a:ext>
                </a:extLst>
              </p:cNvPr>
              <p:cNvSpPr/>
              <p:nvPr/>
            </p:nvSpPr>
            <p:spPr>
              <a:xfrm>
                <a:off x="1998319" y="539061"/>
                <a:ext cx="3072341" cy="3072341"/>
              </a:xfrm>
              <a:prstGeom prst="ellipse">
                <a:avLst/>
              </a:prstGeom>
              <a:solidFill>
                <a:srgbClr val="F8CF3A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ko-KR" altLang="en-US" sz="28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-돋움(TTF)-Thin" pitchFamily="18" charset="-127"/>
                    <a:ea typeface="아리따-돋움(TTF)-Thin" pitchFamily="18" charset="-127"/>
                  </a:rPr>
                  <a:t>용돈관리</a:t>
                </a:r>
                <a:endParaRPr lang="en-US" altLang="ko-KR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-돋움(TTF)-Thin" pitchFamily="18" charset="-127"/>
                  <a:ea typeface="아리따-돋움(TTF)-Thin" pitchFamily="18" charset="-127"/>
                </a:endParaRPr>
              </a:p>
              <a:p>
                <a:pPr algn="ctr" defTabSz="1219170"/>
                <a:r>
                  <a:rPr lang="ko-KR" altLang="en-US" sz="28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-돋움(TTF)-Thin" pitchFamily="18" charset="-127"/>
                    <a:ea typeface="아리따-돋움(TTF)-Thin" pitchFamily="18" charset="-127"/>
                  </a:rPr>
                  <a:t>프로그램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수입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지출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3034A-8A3E-4EDF-B637-7514AD52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" y="1197642"/>
            <a:ext cx="5592508" cy="547834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F9CBCA-DE08-44EC-BDE5-1E9EDD5C8036}"/>
              </a:ext>
            </a:extLst>
          </p:cNvPr>
          <p:cNvGrpSpPr/>
          <p:nvPr/>
        </p:nvGrpSpPr>
        <p:grpSpPr>
          <a:xfrm>
            <a:off x="5969285" y="3168675"/>
            <a:ext cx="6030266" cy="806870"/>
            <a:chOff x="5218259" y="1769285"/>
            <a:chExt cx="7073912" cy="67926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44CFC45-4E22-4572-BFF6-6D1FD31226DE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12485-561E-4DFC-92A5-8AD185AF32AE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사용자가 필요한 항목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를 등록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CC3818-5507-44DB-847D-16D349DE6B1E}"/>
              </a:ext>
            </a:extLst>
          </p:cNvPr>
          <p:cNvGrpSpPr/>
          <p:nvPr/>
        </p:nvGrpSpPr>
        <p:grpSpPr>
          <a:xfrm>
            <a:off x="5955555" y="4254599"/>
            <a:ext cx="6012345" cy="806870"/>
            <a:chOff x="5183605" y="1740180"/>
            <a:chExt cx="7154406" cy="6792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ED9B649-4CAD-40FF-93F8-077C615C4B95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68A878-22C5-441C-8FA1-D0B743B5191D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336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ko-KR" altLang="en-US" sz="2000" b="1" dirty="0">
                  <a:solidFill>
                    <a:schemeClr val="bg1"/>
                  </a:solidFill>
                </a:rPr>
                <a:t>사용자가 직접 항목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금액을 입력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6CBC8-170A-4FBE-AA0B-879360949BE3}"/>
              </a:ext>
            </a:extLst>
          </p:cNvPr>
          <p:cNvGrpSpPr/>
          <p:nvPr/>
        </p:nvGrpSpPr>
        <p:grpSpPr>
          <a:xfrm>
            <a:off x="6550619" y="2044992"/>
            <a:ext cx="4973425" cy="860303"/>
            <a:chOff x="2450146" y="1317426"/>
            <a:chExt cx="5592508" cy="80066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F8CBA32-7EAA-48E0-B0E0-10DABA667549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2118ED-6661-4D27-8FCD-B3003A825D28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36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사용자의 수입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지출 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8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414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</a:rPr>
              <a:t>예산수입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</a:rPr>
              <a:t>지출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</a:rPr>
              <a:t>/</a:t>
            </a:r>
            <a:r>
              <a:rPr lang="ko-KR" altLang="en-US" sz="2800" dirty="0">
                <a:solidFill>
                  <a:prstClr val="white"/>
                </a:solidFill>
                <a:latin typeface="+mj-lt"/>
                <a:ea typeface="아리따-돋움(TTF)-Thin" pitchFamily="18" charset="-127"/>
              </a:rPr>
              <a:t>자동등록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아리따-돋움(TTF)-Thin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B173FD-FEEA-45DA-AD0E-668454E031A4}"/>
              </a:ext>
            </a:extLst>
          </p:cNvPr>
          <p:cNvGrpSpPr/>
          <p:nvPr/>
        </p:nvGrpSpPr>
        <p:grpSpPr>
          <a:xfrm>
            <a:off x="5969285" y="2425442"/>
            <a:ext cx="6030266" cy="806870"/>
            <a:chOff x="5218259" y="1769285"/>
            <a:chExt cx="7073912" cy="67926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3A8D7BF-A18E-4CF5-B34B-F08BB83C9FBB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FB1DEC-D9F1-4592-A816-7EED9B5884DB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사용자가 필요한 항목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를 등록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374850-51B0-47C7-BA20-9AFDC4F78FD8}"/>
              </a:ext>
            </a:extLst>
          </p:cNvPr>
          <p:cNvGrpSpPr/>
          <p:nvPr/>
        </p:nvGrpSpPr>
        <p:grpSpPr>
          <a:xfrm>
            <a:off x="5955555" y="3511366"/>
            <a:ext cx="6012345" cy="806870"/>
            <a:chOff x="5183605" y="1740180"/>
            <a:chExt cx="7154406" cy="6792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3CB6A53-95A8-49D9-BE8F-663FC8BEB69D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760CB1-04F8-4770-B8D3-454C0EE57F00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336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ko-KR" altLang="en-US" sz="2000" b="1" dirty="0">
                  <a:solidFill>
                    <a:schemeClr val="bg1"/>
                  </a:solidFill>
                </a:rPr>
                <a:t>사용자가 직접 항목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금액을 입력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66D502-D1E6-4326-B889-ECA09CBC7BF6}"/>
              </a:ext>
            </a:extLst>
          </p:cNvPr>
          <p:cNvGrpSpPr/>
          <p:nvPr/>
        </p:nvGrpSpPr>
        <p:grpSpPr>
          <a:xfrm>
            <a:off x="6550619" y="1310927"/>
            <a:ext cx="4973425" cy="860303"/>
            <a:chOff x="2450146" y="1317426"/>
            <a:chExt cx="5592508" cy="80066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B9B196B-36EB-442C-8949-0E302C14AC2B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916FB6-4795-4BB2-AAEA-AA4DEA96756B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40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사용자의 예산 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F4FF20-3007-459B-B75C-C8CB5FCB31F2}"/>
              </a:ext>
            </a:extLst>
          </p:cNvPr>
          <p:cNvGrpSpPr/>
          <p:nvPr/>
        </p:nvGrpSpPr>
        <p:grpSpPr>
          <a:xfrm>
            <a:off x="5982933" y="4597290"/>
            <a:ext cx="6012345" cy="806870"/>
            <a:chOff x="5183605" y="1740180"/>
            <a:chExt cx="7154406" cy="679265"/>
          </a:xfrm>
          <a:solidFill>
            <a:schemeClr val="accent2">
              <a:lumMod val="75000"/>
            </a:schemeClr>
          </a:solidFill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E8C1FFE-022D-435C-8A2C-3EF57C08500A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DF9052-7671-410E-AA9A-2245CE7E3E07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3368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en-US" altLang="ko-KR" sz="20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개월간 사용자가 자주 이용한 데이터 자동등록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A04126C8-CEEB-4F7F-BC9F-4C66A5BB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1136087"/>
            <a:ext cx="5592508" cy="55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검색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ADE079-1DC0-4371-9B0E-5547547858E6}"/>
              </a:ext>
            </a:extLst>
          </p:cNvPr>
          <p:cNvGrpSpPr/>
          <p:nvPr/>
        </p:nvGrpSpPr>
        <p:grpSpPr>
          <a:xfrm>
            <a:off x="5969285" y="2622130"/>
            <a:ext cx="6030266" cy="806870"/>
            <a:chOff x="5218259" y="1769285"/>
            <a:chExt cx="7073912" cy="67926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C98AC5F-0B43-43C5-B2DE-43D48F4BB4EF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021A7-6987-42E6-8AFF-2E37927A98FE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사용자가 입력한 전체 데이터를 검색한다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DBEB89-F0B0-4137-BFAB-BD5DEDB132CA}"/>
              </a:ext>
            </a:extLst>
          </p:cNvPr>
          <p:cNvGrpSpPr/>
          <p:nvPr/>
        </p:nvGrpSpPr>
        <p:grpSpPr>
          <a:xfrm>
            <a:off x="5955555" y="3708054"/>
            <a:ext cx="6012345" cy="806870"/>
            <a:chOff x="5183605" y="1740180"/>
            <a:chExt cx="7154406" cy="6792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A77A5CC-4292-45CB-8944-19561AE204AD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2DF0E0-697D-4C97-A820-6B07A98EAA06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사용자가 원하는 기간의 데이터를 검색한다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3BB4BF-8F4D-49B6-B964-20CB1CEA29CA}"/>
              </a:ext>
            </a:extLst>
          </p:cNvPr>
          <p:cNvGrpSpPr/>
          <p:nvPr/>
        </p:nvGrpSpPr>
        <p:grpSpPr>
          <a:xfrm>
            <a:off x="6550619" y="1507615"/>
            <a:ext cx="4973425" cy="860303"/>
            <a:chOff x="2450146" y="1317426"/>
            <a:chExt cx="5592508" cy="80066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4C98B4C-DCB7-4A35-B68C-554DB196E1C8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A89428-DBCB-43EC-B2D2-602F014FBEF2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40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사용자의 검색 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FEA8B9-9D49-46A0-8376-7E9939585BFB}"/>
              </a:ext>
            </a:extLst>
          </p:cNvPr>
          <p:cNvGrpSpPr/>
          <p:nvPr/>
        </p:nvGrpSpPr>
        <p:grpSpPr>
          <a:xfrm>
            <a:off x="5982933" y="4793978"/>
            <a:ext cx="6012345" cy="806870"/>
            <a:chOff x="5183605" y="1740180"/>
            <a:chExt cx="7154406" cy="67926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56A4C31-0B19-410A-8BB8-043AAE05DA8B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65B14E-DDEF-46E0-A8F8-45F059D537D2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사용자가 원하는 기간의 항목 데이터를 검색한다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539423EE-0BF2-4123-806A-60CABA51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0" t="30655" r="19912" b="19652"/>
          <a:stretch/>
        </p:blipFill>
        <p:spPr>
          <a:xfrm>
            <a:off x="215032" y="1136086"/>
            <a:ext cx="5566094" cy="55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CE44-CA59-4C08-AB44-6FC8F50107A7}"/>
              </a:ext>
            </a:extLst>
          </p:cNvPr>
          <p:cNvSpPr txBox="1"/>
          <p:nvPr/>
        </p:nvSpPr>
        <p:spPr>
          <a:xfrm>
            <a:off x="192449" y="181979"/>
            <a:ext cx="105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Y견고딕" pitchFamily="18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Y견고딕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8DA06-DF45-4451-AB94-C54A3358B7A5}"/>
              </a:ext>
            </a:extLst>
          </p:cNvPr>
          <p:cNvSpPr txBox="1"/>
          <p:nvPr/>
        </p:nvSpPr>
        <p:spPr>
          <a:xfrm>
            <a:off x="1149292" y="366645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아리따-돋움(TTF)-Thin" pitchFamily="18" charset="-127"/>
                <a:cs typeface="+mn-cs"/>
              </a:rPr>
              <a:t>기본통계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6DF48B-8D8E-439E-8372-8B4955F8F025}"/>
              </a:ext>
            </a:extLst>
          </p:cNvPr>
          <p:cNvGrpSpPr/>
          <p:nvPr/>
        </p:nvGrpSpPr>
        <p:grpSpPr>
          <a:xfrm>
            <a:off x="5926099" y="2493806"/>
            <a:ext cx="6030266" cy="806870"/>
            <a:chOff x="5218259" y="1769285"/>
            <a:chExt cx="7073912" cy="67926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96022C1-6075-4445-89BE-8571252F3503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468C21-CF10-42AA-A80B-D6A7732483FE}"/>
                </a:ext>
              </a:extLst>
            </p:cNvPr>
            <p:cNvSpPr txBox="1"/>
            <p:nvPr/>
          </p:nvSpPr>
          <p:spPr>
            <a:xfrm>
              <a:off x="5218259" y="1973743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사용자가 입력한 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6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개월의 데이터를 분석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D718C3-D41C-4B7B-B7A7-0646BC6215B6}"/>
              </a:ext>
            </a:extLst>
          </p:cNvPr>
          <p:cNvGrpSpPr/>
          <p:nvPr/>
        </p:nvGrpSpPr>
        <p:grpSpPr>
          <a:xfrm>
            <a:off x="5912369" y="3579730"/>
            <a:ext cx="6012345" cy="806870"/>
            <a:chOff x="5183605" y="1740180"/>
            <a:chExt cx="7154406" cy="6792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12AED4A-4681-43AD-8223-ADD91CD73DEE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7A7EB9-B2E9-4C1C-ABF6-2AF08BF5AA1E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사용자의 한 달간 데이터를 요일별로 분석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B8FEAD-FE4C-41FB-A48F-0BDA53568EE2}"/>
              </a:ext>
            </a:extLst>
          </p:cNvPr>
          <p:cNvGrpSpPr/>
          <p:nvPr/>
        </p:nvGrpSpPr>
        <p:grpSpPr>
          <a:xfrm>
            <a:off x="6507433" y="1379291"/>
            <a:ext cx="4973425" cy="860303"/>
            <a:chOff x="2450146" y="1317426"/>
            <a:chExt cx="5592508" cy="80066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6712E1D-ECE2-4C3B-A0CB-EC4A22785489}"/>
                </a:ext>
              </a:extLst>
            </p:cNvPr>
            <p:cNvSpPr/>
            <p:nvPr/>
          </p:nvSpPr>
          <p:spPr>
            <a:xfrm>
              <a:off x="2456850" y="1317426"/>
              <a:ext cx="5585804" cy="800666"/>
            </a:xfrm>
            <a:prstGeom prst="roundRect">
              <a:avLst/>
            </a:prstGeom>
            <a:solidFill>
              <a:srgbClr val="E54C4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BE84E3-2582-4DAD-B626-E2800F51A371}"/>
                </a:ext>
              </a:extLst>
            </p:cNvPr>
            <p:cNvSpPr txBox="1"/>
            <p:nvPr/>
          </p:nvSpPr>
          <p:spPr>
            <a:xfrm>
              <a:off x="2450146" y="1554016"/>
              <a:ext cx="5592508" cy="40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사용자의 기본 통계 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6AF2C0-ADA2-4935-92FD-CE718ED0BD23}"/>
              </a:ext>
            </a:extLst>
          </p:cNvPr>
          <p:cNvGrpSpPr/>
          <p:nvPr/>
        </p:nvGrpSpPr>
        <p:grpSpPr>
          <a:xfrm>
            <a:off x="5939747" y="4665654"/>
            <a:ext cx="6012345" cy="806870"/>
            <a:chOff x="5183605" y="1740180"/>
            <a:chExt cx="7154406" cy="67926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D30BF4-39D6-4D9A-9228-83A1474DAE69}"/>
                </a:ext>
              </a:extLst>
            </p:cNvPr>
            <p:cNvSpPr/>
            <p:nvPr/>
          </p:nvSpPr>
          <p:spPr>
            <a:xfrm>
              <a:off x="5183605" y="1740180"/>
              <a:ext cx="7154406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800AFA-10E2-4C87-A7F3-DFD431A86A13}"/>
                </a:ext>
              </a:extLst>
            </p:cNvPr>
            <p:cNvSpPr txBox="1"/>
            <p:nvPr/>
          </p:nvSpPr>
          <p:spPr>
            <a:xfrm>
              <a:off x="5194729" y="1926030"/>
              <a:ext cx="7062913" cy="2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사용자의 한 달간 데이터를 항목별로 분석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.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B6F85CC4-E9ED-4797-850C-5D41CA56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6" t="30378" r="19838" b="18956"/>
          <a:stretch/>
        </p:blipFill>
        <p:spPr>
          <a:xfrm>
            <a:off x="201825" y="1136085"/>
            <a:ext cx="5556028" cy="55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242</Words>
  <Application>Microsoft Office PowerPoint</Application>
  <PresentationFormat>와이드스크린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THE정고딕110</vt:lpstr>
      <vt:lpstr>THE정고딕140</vt:lpstr>
      <vt:lpstr>맑은 고딕</vt:lpstr>
      <vt:lpstr>아리따-돋움(TTF)-Thin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jiaejiae0015@gmail.com</dc:creator>
  <cp:lastModifiedBy>jiaejiae0015@gmail.com</cp:lastModifiedBy>
  <cp:revision>21</cp:revision>
  <dcterms:created xsi:type="dcterms:W3CDTF">2019-10-30T06:57:29Z</dcterms:created>
  <dcterms:modified xsi:type="dcterms:W3CDTF">2019-10-31T08:08:23Z</dcterms:modified>
</cp:coreProperties>
</file>