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307" r:id="rId5"/>
    <p:sldId id="308" r:id="rId6"/>
    <p:sldId id="292" r:id="rId7"/>
    <p:sldId id="262" r:id="rId8"/>
    <p:sldId id="294" r:id="rId9"/>
    <p:sldId id="295" r:id="rId10"/>
    <p:sldId id="296" r:id="rId11"/>
    <p:sldId id="304" r:id="rId12"/>
    <p:sldId id="305" r:id="rId13"/>
    <p:sldId id="306" r:id="rId14"/>
    <p:sldId id="259" r:id="rId15"/>
    <p:sldId id="290" r:id="rId16"/>
    <p:sldId id="313" r:id="rId17"/>
    <p:sldId id="309" r:id="rId18"/>
    <p:sldId id="263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E6"/>
    <a:srgbClr val="65728A"/>
    <a:srgbClr val="01126B"/>
    <a:srgbClr val="F9DEA3"/>
    <a:srgbClr val="3AA6B9"/>
    <a:srgbClr val="FF9EAA"/>
    <a:srgbClr val="F7EFE7"/>
    <a:srgbClr val="CAC3BD"/>
    <a:srgbClr val="EE7849"/>
    <a:srgbClr val="A9BCC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281"/>
            <a:ext cx="12192000" cy="521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368968" y="352926"/>
            <a:ext cx="5002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 </a:t>
            </a:r>
            <a:r>
              <a:rPr lang="en-US" altLang="ko-KR" sz="6600" b="1" dirty="0" smtClean="0"/>
              <a:t>Let’s</a:t>
            </a:r>
            <a:r>
              <a:rPr lang="en-US" altLang="ko-KR" sz="6600" b="1" dirty="0"/>
              <a:t> </a:t>
            </a:r>
            <a:r>
              <a:rPr lang="en-US" altLang="ko-KR" sz="6600" b="1" dirty="0" err="1" smtClean="0"/>
              <a:t>Korail</a:t>
            </a:r>
            <a:endParaRPr lang="ko-KR" altLang="en-US" sz="6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/>
          <p:nvPr/>
        </p:nvCxnSpPr>
        <p:spPr>
          <a:xfrm>
            <a:off x="368968" y="1644281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96945" y="118327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이윤지 </a:t>
            </a:r>
            <a:r>
              <a:rPr lang="ko-KR" altLang="en-US" b="1" dirty="0" err="1" smtClean="0"/>
              <a:t>한지애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박도은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247634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/>
              <a:t>문제점과 솔루션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B78BF-CDEB-443F-A68E-FD01ADD40F89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전체적인 </a:t>
            </a:r>
            <a:r>
              <a:rPr lang="en-US" altLang="ko-KR" b="1" dirty="0" smtClean="0"/>
              <a:t>UX/UI</a:t>
            </a:r>
            <a:r>
              <a:rPr lang="ko-KR" altLang="en-US" b="1" dirty="0" smtClean="0"/>
              <a:t>가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너무 투박하고 혼잡스러워요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37304-570C-4545-B68C-1DC7133B9EBA}"/>
              </a:ext>
            </a:extLst>
          </p:cNvPr>
          <p:cNvSpPr txBox="1"/>
          <p:nvPr/>
        </p:nvSpPr>
        <p:spPr>
          <a:xfrm>
            <a:off x="635991" y="5257851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사용하는 요소를 크게 위쪽으로 배치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1D0D43-2759-47D0-973D-C42F1298BAF7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여행 상품이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눈에 잘 보이지 않아요</a:t>
            </a:r>
            <a:r>
              <a:rPr lang="en-US" altLang="ko-KR" b="1" dirty="0" smtClean="0"/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2F4E7-F31E-4E98-9577-782D6B41B1CC}"/>
              </a:ext>
            </a:extLst>
          </p:cNvPr>
          <p:cNvSpPr txBox="1"/>
          <p:nvPr/>
        </p:nvSpPr>
        <p:spPr>
          <a:xfrm>
            <a:off x="4313911" y="5257851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해택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배너형식으로 변경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26F55A-55CF-47F8-8BA4-2DAC5301C650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정기권이 잘 보이지 않아요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B56E-616A-423C-A066-88BBD75A83DF}"/>
              </a:ext>
            </a:extLst>
          </p:cNvPr>
          <p:cNvSpPr txBox="1"/>
          <p:nvPr/>
        </p:nvSpPr>
        <p:spPr>
          <a:xfrm>
            <a:off x="7991831" y="5266946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통근 정기권을 배너형식으로 변경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ight Arrow 8"/>
          <p:cNvSpPr/>
          <p:nvPr/>
        </p:nvSpPr>
        <p:spPr>
          <a:xfrm rot="5400000">
            <a:off x="5476873" y="3999978"/>
            <a:ext cx="1238252" cy="887385"/>
          </a:xfrm>
          <a:prstGeom prst="rightArrow">
            <a:avLst>
              <a:gd name="adj1" fmla="val 68188"/>
              <a:gd name="adj2" fmla="val 50000"/>
            </a:avLst>
          </a:prstGeom>
          <a:gradFill flip="none" rotWithShape="1">
            <a:gsLst>
              <a:gs pos="46000">
                <a:srgbClr val="F86A9A"/>
              </a:gs>
              <a:gs pos="9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0" y="5078647"/>
            <a:ext cx="408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김혜민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5857469" y="966336"/>
            <a:ext cx="600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패키지에 초점이 맞춰져 있어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정기권을 살 수 있는 방법이 자세히 나와 있지 않음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아니면 구매하기 어려움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자리를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매번 선정 할 수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발매수가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한정적이라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발급이 어려움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대구에서 영천까지 학교를 다녀야 하는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김혜민씨는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매일 평일 기차를 타고 등교를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 거리를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기차로는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2-30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분만에 갈 수 있어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이용하지만 학생이라 교통비가 문제이다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김혜민씨는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친구에게 정기권이 있다는 이야기를 듣고 정기권을 예매한다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 예매를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할 순 없었지만 가격이 기존보다 저렴해 가입하고 한달 정기권을 예매했다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지정석이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정해져 있지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않아 자리를 비켜줘야 하거나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입석일 경우가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많았다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정기권 예매를 하러 들어갔지만 정기권 발급 축소가 되어 어떻게든 기차를 이용해 등교를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해야하지만 번번히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 발매에 실패한다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선착순 예매에 실패하며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매일 예약에 대한 부담과 경제적 부담이 더해진 상황이다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5857469" y="925637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5857469" y="574580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4" y="191196"/>
            <a:ext cx="5581650" cy="487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54" y="5797184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고등학생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성격이 급한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덜렁거림</a:t>
            </a: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여행타입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저렴한 여행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유명한 곳 방문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고등학생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가성비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할인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380305" y="2082112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380305" y="1926562"/>
            <a:ext cx="5628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혼자 여행하기엔 가격이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 비싼 패키지상품밖에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기차만 이용했을 때는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할인이 최대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 안된다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여행장소에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맞는 먹거리나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놀이거리가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뭐가 있는지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하나하나 다 찾아봐야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잘나가는 인플루언서로 여행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vlog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찍는 중이었다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구독하는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분들을 위해서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좋은 정보를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알려주기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위해서 너무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비싸지 않고 혼영에도 가성비가 좋은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찾고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380305" y="1836615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380305" y="4688342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22" t="-31" r="3825" b="3482"/>
          <a:stretch/>
        </p:blipFill>
        <p:spPr>
          <a:xfrm>
            <a:off x="7099068" y="216130"/>
            <a:ext cx="4796444" cy="5104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6948750" y="5296332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한소희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28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3784" y="5934670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인플루언서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즉흥적이면서도 계획적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청담동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혼자여행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인플루언서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6116089" y="1837081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6010164" y="1051256"/>
            <a:ext cx="56286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요즘 애들은 핸드폰으로 다 한다는 말에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코레일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앱을 깔았으나 명절 예매는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로만 할 수 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계정 자체가 없으므로 계정부터 만들어야 하나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 요소가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많음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결국 예매 시간이 늦어 원하는 기차표는 전부 매진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취소표라도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구해보고자 홈페이지에 접속해보지만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 시간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열차 현황을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찾을 수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Story:</a:t>
            </a:r>
          </a:p>
          <a:p>
            <a:pPr algn="just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이용배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함께 산지도 어언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슬하에 두 아들과 딸 하나를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두고 오래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살아왔으나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아이들이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나이를 먹으면서 통 집에 오지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이젠 남편이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뭘 해도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꼴보기가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싫고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낙이라곤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화투밖에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없는데 명절에도 일한다고 오지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않는 자녀들을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생각하니 속만 답답하다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그래도 가족인데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마음으로 하루이틀 오지않는 자식들을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기다리다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애닳는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사람이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가는거지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싶어 이번 명절에는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스스로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기차표를 사려 홈페이지에 접속한다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6116089" y="1051256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6116089" y="5555870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/>
          </p:cNvPicPr>
          <p:nvPr/>
        </p:nvPicPr>
        <p:blipFill rotWithShape="1">
          <a:blip r:embed="rId2"/>
          <a:srcRect l="359" t="12930" b="15960"/>
          <a:stretch/>
        </p:blipFill>
        <p:spPr>
          <a:xfrm>
            <a:off x="332511" y="157944"/>
            <a:ext cx="5125927" cy="4876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324415" y="5062396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박막례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72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75" y="5642403"/>
            <a:ext cx="5628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깐깐한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여행타입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집이 최고 그렇지만 가족을 보려면 기차를 타야지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구두쇠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아날로그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본인인증 너무 싫음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기계치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3C85AE-0AA9-4A3C-B167-387338CC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7D40C-FF19-4F22-9628-712F58457969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3, 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1B3A7F-9663-4CE0-96AA-191C4829B74D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9DAF6B-12AF-478D-A7FC-202E1D88853F}"/>
              </a:ext>
            </a:extLst>
          </p:cNvPr>
          <p:cNvSpPr txBox="1"/>
          <p:nvPr/>
        </p:nvSpPr>
        <p:spPr>
          <a:xfrm>
            <a:off x="2493684" y="3429000"/>
            <a:ext cx="140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제작과정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/>
              <a:t>Design System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62CBCF65-AFD9-4FC1-9097-F0A6DA316272}"/>
              </a:ext>
            </a:extLst>
          </p:cNvPr>
          <p:cNvSpPr/>
          <p:nvPr/>
        </p:nvSpPr>
        <p:spPr>
          <a:xfrm>
            <a:off x="600953" y="1866915"/>
            <a:ext cx="2929103" cy="2929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10B81-D4FD-43AE-8DCD-281F664012A4}"/>
              </a:ext>
            </a:extLst>
          </p:cNvPr>
          <p:cNvSpPr/>
          <p:nvPr/>
        </p:nvSpPr>
        <p:spPr>
          <a:xfrm>
            <a:off x="4657003" y="1866915"/>
            <a:ext cx="2929103" cy="2929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B2460-758A-4C65-864D-F2446B100D04}"/>
              </a:ext>
            </a:extLst>
          </p:cNvPr>
          <p:cNvSpPr/>
          <p:nvPr/>
        </p:nvSpPr>
        <p:spPr>
          <a:xfrm>
            <a:off x="8713053" y="1866915"/>
            <a:ext cx="2929103" cy="292910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령딸기체" pitchFamily="2" charset="-127"/>
              <a:ea typeface="고령딸기체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05BA9F-4F48-41E5-9518-034FEF59573F}"/>
              </a:ext>
            </a:extLst>
          </p:cNvPr>
          <p:cNvGrpSpPr/>
          <p:nvPr/>
        </p:nvGrpSpPr>
        <p:grpSpPr>
          <a:xfrm>
            <a:off x="811463" y="5189418"/>
            <a:ext cx="2538118" cy="1182250"/>
            <a:chOff x="631683" y="5390664"/>
            <a:chExt cx="2887651" cy="13450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FE4E5C-6D70-438A-8563-E4572B4C8408}"/>
                </a:ext>
              </a:extLst>
            </p:cNvPr>
            <p:cNvSpPr txBox="1"/>
            <p:nvPr/>
          </p:nvSpPr>
          <p:spPr>
            <a:xfrm>
              <a:off x="631683" y="5895339"/>
              <a:ext cx="2887651" cy="84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신뢰감을 주기 위한 청색과 안정감을 주기 위한 회색 계열을 함께 사용하였습니다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903529-FE56-4FE7-B82F-DB3B891C9D1B}"/>
                </a:ext>
              </a:extLst>
            </p:cNvPr>
            <p:cNvSpPr txBox="1"/>
            <p:nvPr/>
          </p:nvSpPr>
          <p:spPr>
            <a:xfrm>
              <a:off x="1661336" y="5390664"/>
              <a:ext cx="828351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Color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D461333-3F43-4466-86A0-75105B728898}"/>
              </a:ext>
            </a:extLst>
          </p:cNvPr>
          <p:cNvGrpSpPr/>
          <p:nvPr/>
        </p:nvGrpSpPr>
        <p:grpSpPr>
          <a:xfrm>
            <a:off x="4831954" y="5189420"/>
            <a:ext cx="2538118" cy="966809"/>
            <a:chOff x="631683" y="5390664"/>
            <a:chExt cx="2887651" cy="10999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F6929E-D950-47BF-9700-C2485A6D3A3B}"/>
                </a:ext>
              </a:extLst>
            </p:cNvPr>
            <p:cNvSpPr txBox="1"/>
            <p:nvPr/>
          </p:nvSpPr>
          <p:spPr>
            <a:xfrm>
              <a:off x="631683" y="5895342"/>
              <a:ext cx="2887651" cy="59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>
                  <a:latin typeface="+mn-ea"/>
                </a:rPr>
                <a:t>선이 얇으면서도 의미가 명확한 아이콘들을 사용하였습니다</a:t>
              </a:r>
              <a:r>
                <a:rPr lang="en-US" altLang="ko-KR" sz="1400" dirty="0" smtClean="0">
                  <a:latin typeface="+mn-ea"/>
                </a:rPr>
                <a:t>.</a:t>
              </a:r>
              <a:endParaRPr lang="ko-KR" altLang="ko-KR" sz="1400" dirty="0">
                <a:effectLst/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198FED-F353-4850-A4AC-53BD7D45E56E}"/>
                </a:ext>
              </a:extLst>
            </p:cNvPr>
            <p:cNvSpPr txBox="1"/>
            <p:nvPr/>
          </p:nvSpPr>
          <p:spPr>
            <a:xfrm>
              <a:off x="1407832" y="5390664"/>
              <a:ext cx="1335356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Icon Style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4223B7-862C-48B7-9203-35C393E5B376}"/>
              </a:ext>
            </a:extLst>
          </p:cNvPr>
          <p:cNvGrpSpPr/>
          <p:nvPr/>
        </p:nvGrpSpPr>
        <p:grpSpPr>
          <a:xfrm>
            <a:off x="8852445" y="5189418"/>
            <a:ext cx="2538118" cy="1182250"/>
            <a:chOff x="631683" y="5390664"/>
            <a:chExt cx="2887651" cy="13450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E948C0-4575-493B-9D5D-B7277376F155}"/>
                </a:ext>
              </a:extLst>
            </p:cNvPr>
            <p:cNvSpPr txBox="1"/>
            <p:nvPr/>
          </p:nvSpPr>
          <p:spPr>
            <a:xfrm>
              <a:off x="631683" y="5895339"/>
              <a:ext cx="2887651" cy="84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  <a:latin typeface="+mn-ea"/>
                </a:rPr>
                <a:t>사람들이 읽기 쉽게 고딕체를 사용하였으며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n-ea"/>
                </a:rPr>
                <a:t>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n-ea"/>
                </a:rPr>
                <a:t>굵기를 달리하여 중요도를 표시하였습니다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n-ea"/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D3CADF-B688-4092-A71F-6E75A3FE5248}"/>
                </a:ext>
              </a:extLst>
            </p:cNvPr>
            <p:cNvSpPr txBox="1"/>
            <p:nvPr/>
          </p:nvSpPr>
          <p:spPr>
            <a:xfrm>
              <a:off x="1281992" y="5390664"/>
              <a:ext cx="1587035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Typography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888457" y="3412565"/>
            <a:ext cx="2343741" cy="889462"/>
          </a:xfrm>
          <a:prstGeom prst="roundRect">
            <a:avLst/>
          </a:prstGeom>
          <a:solidFill>
            <a:srgbClr val="657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65728A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88456" y="2348119"/>
            <a:ext cx="2343741" cy="889462"/>
          </a:xfrm>
          <a:prstGeom prst="roundRect">
            <a:avLst/>
          </a:prstGeom>
          <a:solidFill>
            <a:srgbClr val="011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01126B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89" y="2292962"/>
            <a:ext cx="3410823" cy="207476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846951" y="2589201"/>
            <a:ext cx="2661306" cy="1484531"/>
            <a:chOff x="8826924" y="714375"/>
            <a:chExt cx="2661306" cy="1484531"/>
          </a:xfrm>
        </p:grpSpPr>
        <p:sp>
          <p:nvSpPr>
            <p:cNvPr id="19" name="TextBox 18"/>
            <p:cNvSpPr txBox="1"/>
            <p:nvPr/>
          </p:nvSpPr>
          <p:spPr>
            <a:xfrm>
              <a:off x="9142716" y="714375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Roboto" panose="02000000000000000000" pitchFamily="2" charset="0"/>
                  <a:ea typeface="Roboto" panose="02000000000000000000" pitchFamily="2" charset="0"/>
                </a:rPr>
                <a:t>Roboto</a:t>
              </a:r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- </a:t>
              </a:r>
              <a:r>
                <a:rPr lang="ko-KR" altLang="en-US" dirty="0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일반 줄글</a:t>
              </a:r>
            </a:p>
            <a:p>
              <a:pPr algn="ctr"/>
              <a:r>
                <a:rPr lang="ko-KR" altLang="en-US" dirty="0" err="1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레츠</a:t>
              </a:r>
              <a:r>
                <a:rPr lang="ko-KR" altLang="en-US" dirty="0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 </a:t>
              </a:r>
              <a:r>
                <a:rPr lang="ko-KR" altLang="en-US" dirty="0" err="1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코레일</a:t>
              </a:r>
              <a:r>
                <a:rPr lang="en-US" altLang="ko-KR" dirty="0">
                  <a:latin typeface="나눔 스퀘어"/>
                  <a:ea typeface="Roboto" panose="02000000000000000000" pitchFamily="2" charset="0"/>
                </a:rPr>
                <a:t>!</a:t>
              </a:r>
              <a:endParaRPr lang="en-US" altLang="ko-KR" dirty="0" smtClean="0">
                <a:latin typeface="나눔 스퀘어"/>
                <a:ea typeface="Roboto" panose="02000000000000000000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26924" y="1552575"/>
              <a:ext cx="2661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Roboto</a:t>
              </a:r>
              <a:r>
                <a:rPr lang="en-US" altLang="ko-KR" b="1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altLang="ko-KR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bold – </a:t>
              </a:r>
              <a:r>
                <a:rPr lang="ko-KR" altLang="en-US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메인 메뉴</a:t>
              </a:r>
              <a:endParaRPr lang="en-US" altLang="ko-KR" b="1" dirty="0" smtClean="0">
                <a:latin typeface="ONE 모바일고딕 OTF Bold" panose="00000800000000000000" pitchFamily="50" charset="-127"/>
                <a:ea typeface="ONE 모바일고딕 OTF Bold" panose="00000800000000000000" pitchFamily="50" charset="-127"/>
              </a:endParaRPr>
            </a:p>
            <a:p>
              <a:pPr algn="ctr"/>
              <a:r>
                <a:rPr lang="ko-KR" altLang="en-US" b="1" dirty="0" err="1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레츠</a:t>
              </a:r>
              <a:r>
                <a:rPr lang="ko-KR" altLang="en-US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 </a:t>
              </a:r>
              <a:r>
                <a:rPr lang="ko-KR" altLang="en-US" b="1" dirty="0" err="1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코레일</a:t>
              </a:r>
              <a:r>
                <a:rPr lang="en-US" altLang="ko-KR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! </a:t>
              </a:r>
              <a:endParaRPr lang="ko-KR" altLang="en-US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5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00075"/>
            <a:ext cx="8801100" cy="565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137766"/>
            <a:ext cx="4333432" cy="65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354450" y="2069430"/>
            <a:ext cx="1483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Q.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/>
              <a:t>질의응답</a:t>
            </a:r>
            <a:endParaRPr lang="ko-KR" altLang="en-US" sz="4000" spc="-3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046490"/>
            <a:ext cx="8096250" cy="5811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3743669" y="1608465"/>
            <a:ext cx="39998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BD70F-40ED-4DFA-927F-4D3160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467744" y="256674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/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7053802" y="2034957"/>
            <a:ext cx="2940675" cy="646331"/>
            <a:chOff x="7069844" y="1558845"/>
            <a:chExt cx="2940675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현재 시장 조사</a:t>
              </a:r>
              <a:endParaRPr lang="ko-KR" altLang="en-US" sz="2800" spc="-3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7053802" y="3122626"/>
            <a:ext cx="3581876" cy="646331"/>
            <a:chOff x="7069844" y="1558845"/>
            <a:chExt cx="3581876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2871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만들고자 하는 방향</a:t>
              </a:r>
              <a:endParaRPr lang="ko-KR" altLang="en-US" sz="2800" spc="-3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7053802" y="4210295"/>
            <a:ext cx="2177645" cy="646331"/>
            <a:chOff x="7069844" y="1558845"/>
            <a:chExt cx="217764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제작과정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1,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369609" y="361461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5"/>
                </a:solidFill>
              </a:rPr>
              <a:t>현재 시장 조사</a:t>
            </a:r>
            <a:endParaRPr lang="ko-KR" altLang="en-US" sz="2800" spc="-15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68152" y="317076"/>
            <a:ext cx="5492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/>
              <a:t>코로나 이후 이용자 현황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BF1B3B5-0E5A-4A31-B25D-A96EF9B38401}"/>
              </a:ext>
            </a:extLst>
          </p:cNvPr>
          <p:cNvCxnSpPr/>
          <p:nvPr/>
        </p:nvCxnSpPr>
        <p:spPr>
          <a:xfrm>
            <a:off x="670313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F8441C3-94C0-4A2B-B12A-AF6FA6F8D328}"/>
              </a:ext>
            </a:extLst>
          </p:cNvPr>
          <p:cNvCxnSpPr/>
          <p:nvPr/>
        </p:nvCxnSpPr>
        <p:spPr>
          <a:xfrm>
            <a:off x="5140993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EF8C36-C18B-4DD9-B793-33774389773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505725" y="1337697"/>
            <a:ext cx="2508531" cy="39768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철도여객</a:t>
            </a:r>
            <a:r>
              <a:rPr lang="ko-KR" altLang="en-US" dirty="0" smtClean="0"/>
              <a:t> </a:t>
            </a:r>
            <a:r>
              <a:rPr lang="ko-KR" altLang="en-US" dirty="0"/>
              <a:t>수송인원은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'99</a:t>
            </a:r>
            <a:r>
              <a:rPr lang="ko-KR" altLang="en-US" dirty="0"/>
              <a:t>년 이후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연평균 </a:t>
            </a:r>
            <a:r>
              <a:rPr lang="en-US" altLang="ko-KR" dirty="0"/>
              <a:t>2.5%</a:t>
            </a:r>
            <a:r>
              <a:rPr lang="ko-KR" altLang="en-US" dirty="0"/>
              <a:t>로 </a:t>
            </a:r>
            <a:r>
              <a:rPr lang="ko-KR" altLang="en-US" dirty="0" smtClean="0"/>
              <a:t>증가하   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 </a:t>
            </a:r>
            <a:r>
              <a:rPr lang="ko-KR" altLang="en-US" dirty="0"/>
              <a:t>있었으나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 코로나</a:t>
            </a:r>
            <a:r>
              <a:rPr lang="en-US" altLang="ko-KR" dirty="0"/>
              <a:t>19 </a:t>
            </a:r>
            <a:r>
              <a:rPr lang="ko-KR" altLang="en-US" dirty="0"/>
              <a:t>영향으로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 '19</a:t>
            </a:r>
            <a:r>
              <a:rPr lang="ko-KR" altLang="en-US" dirty="0"/>
              <a:t>년 대비 </a:t>
            </a:r>
            <a:r>
              <a:rPr lang="en-US" altLang="ko-KR" dirty="0"/>
              <a:t>'20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37.3</a:t>
            </a:r>
            <a:r>
              <a:rPr lang="en-US" altLang="ko-KR" dirty="0"/>
              <a:t>%, '21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33.3</a:t>
            </a:r>
            <a:r>
              <a:rPr lang="en-US" altLang="ko-KR" dirty="0"/>
              <a:t>%, '22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14.2</a:t>
            </a:r>
            <a:r>
              <a:rPr lang="en-US" altLang="ko-KR" dirty="0"/>
              <a:t>% </a:t>
            </a:r>
            <a:r>
              <a:rPr lang="ko-KR" altLang="en-US" dirty="0"/>
              <a:t>감소</a:t>
            </a:r>
            <a:r>
              <a:rPr lang="en-US" altLang="ko-KR" dirty="0" smtClean="0"/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0DBEE0-3EFB-464E-B0A9-D441E1934FCC}"/>
              </a:ext>
            </a:extLst>
          </p:cNvPr>
          <p:cNvSpPr/>
          <p:nvPr/>
        </p:nvSpPr>
        <p:spPr>
          <a:xfrm>
            <a:off x="4900654" y="1337697"/>
            <a:ext cx="2519028" cy="3976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간선여객</a:t>
            </a:r>
            <a:r>
              <a:rPr lang="ko-KR" altLang="en-US" dirty="0"/>
              <a:t> 수송인원은</a:t>
            </a:r>
            <a:endParaRPr lang="en-US" altLang="ko-KR" dirty="0"/>
          </a:p>
          <a:p>
            <a:r>
              <a:rPr lang="en-US" altLang="ko-KR" dirty="0"/>
              <a:t>'99</a:t>
            </a:r>
            <a:r>
              <a:rPr lang="ko-KR" altLang="en-US" dirty="0"/>
              <a:t>년부터 </a:t>
            </a:r>
            <a:r>
              <a:rPr lang="en-US" altLang="ko-KR" dirty="0"/>
              <a:t>'03</a:t>
            </a:r>
            <a:r>
              <a:rPr lang="ko-KR" altLang="en-US" dirty="0"/>
              <a:t>년까지 연평균 </a:t>
            </a:r>
            <a:r>
              <a:rPr lang="en-US" altLang="ko-KR" dirty="0"/>
              <a:t>3.01% </a:t>
            </a:r>
            <a:r>
              <a:rPr lang="ko-KR" altLang="en-US" dirty="0"/>
              <a:t>씩 감소하는 추세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'04</a:t>
            </a:r>
            <a:r>
              <a:rPr lang="ko-KR" altLang="en-US" dirty="0"/>
              <a:t>년 이후 경부고속철도 개통으로 </a:t>
            </a:r>
            <a:r>
              <a:rPr lang="en-US" altLang="ko-KR" dirty="0"/>
              <a:t>KTX </a:t>
            </a:r>
            <a:r>
              <a:rPr lang="ko-KR" altLang="en-US" dirty="0"/>
              <a:t>운행이 시작되면서 연평균 </a:t>
            </a:r>
            <a:r>
              <a:rPr lang="en-US" altLang="ko-KR" dirty="0"/>
              <a:t>2.48% </a:t>
            </a:r>
            <a:r>
              <a:rPr lang="ko-KR" altLang="en-US" dirty="0"/>
              <a:t>증가하는 추세로 반등</a:t>
            </a:r>
            <a:r>
              <a:rPr lang="en-US" altLang="ko-KR" dirty="0"/>
              <a:t>.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6AFFB9-64C4-4080-B86A-B015831AD4CE}"/>
              </a:ext>
            </a:extLst>
          </p:cNvPr>
          <p:cNvSpPr/>
          <p:nvPr/>
        </p:nvSpPr>
        <p:spPr>
          <a:xfrm>
            <a:off x="8833090" y="1308832"/>
            <a:ext cx="2519028" cy="4055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고속철도 </a:t>
            </a:r>
            <a:r>
              <a:rPr lang="ko-KR" altLang="en-US" dirty="0"/>
              <a:t>수송인원은 코로나</a:t>
            </a:r>
            <a:r>
              <a:rPr lang="en-US" altLang="ko-KR" dirty="0"/>
              <a:t>19 </a:t>
            </a:r>
            <a:r>
              <a:rPr lang="ko-KR" altLang="en-US" dirty="0"/>
              <a:t>발생 이전까지 </a:t>
            </a:r>
            <a:r>
              <a:rPr lang="en-US" altLang="ko-KR" dirty="0"/>
              <a:t>'04</a:t>
            </a:r>
            <a:r>
              <a:rPr lang="ko-KR" altLang="en-US" dirty="0"/>
              <a:t>년 이후 운행횟수 증가 및 </a:t>
            </a:r>
            <a:r>
              <a:rPr lang="en-US" altLang="ko-KR" dirty="0"/>
              <a:t>SRT </a:t>
            </a:r>
            <a:r>
              <a:rPr lang="ko-KR" altLang="en-US" dirty="0"/>
              <a:t>운행으로 꾸준히 증가하고 있으나</a:t>
            </a:r>
            <a:r>
              <a:rPr lang="en-US" altLang="ko-KR" dirty="0"/>
              <a:t>, </a:t>
            </a:r>
            <a:r>
              <a:rPr lang="ko-KR" altLang="en-US" dirty="0"/>
              <a:t>일반여객열차</a:t>
            </a:r>
            <a:r>
              <a:rPr lang="en-US" altLang="ko-KR" dirty="0"/>
              <a:t>(</a:t>
            </a:r>
            <a:r>
              <a:rPr lang="ko-KR" altLang="en-US" dirty="0"/>
              <a:t>새마을호</a:t>
            </a:r>
            <a:r>
              <a:rPr lang="en-US" altLang="ko-KR" dirty="0"/>
              <a:t>, </a:t>
            </a:r>
            <a:r>
              <a:rPr lang="ko-KR" altLang="en-US" dirty="0" err="1"/>
              <a:t>무궁화호</a:t>
            </a:r>
            <a:r>
              <a:rPr lang="en-US" altLang="ko-KR" dirty="0"/>
              <a:t>, </a:t>
            </a:r>
            <a:r>
              <a:rPr lang="ko-KR" altLang="en-US" dirty="0"/>
              <a:t>통근열차</a:t>
            </a:r>
            <a:r>
              <a:rPr lang="en-US" altLang="ko-KR" dirty="0"/>
              <a:t>)</a:t>
            </a:r>
            <a:r>
              <a:rPr lang="ko-KR" altLang="en-US" dirty="0"/>
              <a:t>의 수송인원은 열차운행 감소</a:t>
            </a:r>
            <a:r>
              <a:rPr lang="en-US" altLang="ko-KR" dirty="0"/>
              <a:t>, KTX</a:t>
            </a:r>
            <a:r>
              <a:rPr lang="ko-KR" altLang="en-US" dirty="0"/>
              <a:t>로 </a:t>
            </a:r>
            <a:r>
              <a:rPr lang="ko-KR" altLang="en-US" dirty="0" err="1"/>
              <a:t>수요전이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타 </a:t>
            </a:r>
            <a:r>
              <a:rPr lang="ko-KR" altLang="en-US" dirty="0" err="1"/>
              <a:t>교통대비</a:t>
            </a:r>
            <a:r>
              <a:rPr lang="ko-KR" altLang="en-US" dirty="0"/>
              <a:t> 약한 경쟁력으로 인해 감소하고 있는 추세</a:t>
            </a:r>
            <a:r>
              <a:rPr lang="en-US" altLang="ko-KR" dirty="0"/>
              <a:t>.</a:t>
            </a:r>
            <a:endParaRPr lang="ko-KR" altLang="en-US" sz="2800" spc="-300" dirty="0"/>
          </a:p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7769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</a:rPr>
              <a:t>2023</a:t>
            </a:r>
            <a:r>
              <a:rPr lang="ko-KR" altLang="en-US" sz="4000" b="1" dirty="0">
                <a:solidFill>
                  <a:srgbClr val="002060"/>
                </a:solidFill>
              </a:rPr>
              <a:t>년 추석 승차권 </a:t>
            </a:r>
            <a:r>
              <a:rPr lang="en-US" altLang="ko-KR" sz="4000" b="1" dirty="0">
                <a:solidFill>
                  <a:srgbClr val="002060"/>
                </a:solidFill>
              </a:rPr>
              <a:t>115</a:t>
            </a:r>
            <a:r>
              <a:rPr lang="ko-KR" altLang="en-US" sz="4000" b="1" dirty="0">
                <a:solidFill>
                  <a:srgbClr val="002060"/>
                </a:solidFill>
              </a:rPr>
              <a:t>만 </a:t>
            </a:r>
            <a:r>
              <a:rPr lang="en-US" altLang="ko-KR" sz="4000" b="1" dirty="0">
                <a:solidFill>
                  <a:srgbClr val="002060"/>
                </a:solidFill>
              </a:rPr>
              <a:t>9</a:t>
            </a:r>
            <a:r>
              <a:rPr lang="ko-KR" altLang="en-US" sz="4000" b="1" dirty="0">
                <a:solidFill>
                  <a:srgbClr val="002060"/>
                </a:solidFill>
              </a:rPr>
              <a:t>천석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BFCF8A-3100-4715-8D44-72C5C144A80C}"/>
              </a:ext>
            </a:extLst>
          </p:cNvPr>
          <p:cNvSpPr/>
          <p:nvPr/>
        </p:nvSpPr>
        <p:spPr>
          <a:xfrm>
            <a:off x="288759" y="156510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DFA594-4E39-4499-9AB0-24F4EE6A2974}"/>
              </a:ext>
            </a:extLst>
          </p:cNvPr>
          <p:cNvSpPr/>
          <p:nvPr/>
        </p:nvSpPr>
        <p:spPr>
          <a:xfrm>
            <a:off x="296667" y="325905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10A4BE-B46C-4754-BB4E-BADC1DF0E7C5}"/>
              </a:ext>
            </a:extLst>
          </p:cNvPr>
          <p:cNvSpPr/>
          <p:nvPr/>
        </p:nvSpPr>
        <p:spPr>
          <a:xfrm>
            <a:off x="304574" y="495300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6A6890-FC7D-4B78-AC04-96B6B4FA31C2}"/>
              </a:ext>
            </a:extLst>
          </p:cNvPr>
          <p:cNvSpPr/>
          <p:nvPr/>
        </p:nvSpPr>
        <p:spPr>
          <a:xfrm>
            <a:off x="287273" y="1565101"/>
            <a:ext cx="1341408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87495-AE99-4355-8EFD-AB6A0DFB96A6}"/>
              </a:ext>
            </a:extLst>
          </p:cNvPr>
          <p:cNvSpPr/>
          <p:nvPr/>
        </p:nvSpPr>
        <p:spPr>
          <a:xfrm>
            <a:off x="288758" y="3259051"/>
            <a:ext cx="1341408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5CF04D-C8D2-462E-988C-A80D236EF8A3}"/>
              </a:ext>
            </a:extLst>
          </p:cNvPr>
          <p:cNvSpPr/>
          <p:nvPr/>
        </p:nvSpPr>
        <p:spPr>
          <a:xfrm>
            <a:off x="288758" y="4953001"/>
            <a:ext cx="1341408" cy="1417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9DDE12-0FCB-4FA4-9F14-A3E72DB00317}"/>
              </a:ext>
            </a:extLst>
          </p:cNvPr>
          <p:cNvSpPr txBox="1"/>
          <p:nvPr/>
        </p:nvSpPr>
        <p:spPr>
          <a:xfrm>
            <a:off x="1628681" y="1637345"/>
            <a:ext cx="824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한국철도공사</a:t>
            </a:r>
            <a:r>
              <a:rPr lang="en-US" altLang="ko-KR" sz="1600"/>
              <a:t>(</a:t>
            </a:r>
            <a:r>
              <a:rPr lang="ko-KR" altLang="en-US" sz="1600"/>
              <a:t>코레일</a:t>
            </a:r>
            <a:r>
              <a:rPr lang="en-US" altLang="ko-KR" sz="1600"/>
              <a:t>)</a:t>
            </a:r>
            <a:r>
              <a:rPr lang="ko-KR" altLang="en-US" sz="1600"/>
              <a:t>가 지난달 </a:t>
            </a:r>
            <a:r>
              <a:rPr lang="en-US" altLang="ko-KR" sz="1600"/>
              <a:t>29</a:t>
            </a:r>
            <a:r>
              <a:rPr lang="ko-KR" altLang="en-US" sz="1600"/>
              <a:t>일부터 </a:t>
            </a:r>
            <a:r>
              <a:rPr lang="en-US" altLang="ko-KR" sz="1600"/>
              <a:t>31</a:t>
            </a:r>
            <a:r>
              <a:rPr lang="ko-KR" altLang="en-US" sz="1600"/>
              <a:t>일까지 </a:t>
            </a:r>
            <a:r>
              <a:rPr lang="en-US" altLang="ko-KR" sz="1600"/>
              <a:t>3</a:t>
            </a:r>
            <a:r>
              <a:rPr lang="ko-KR" altLang="en-US" sz="1600"/>
              <a:t>일간 </a:t>
            </a:r>
            <a:r>
              <a:rPr lang="en-US" altLang="ko-KR" sz="1600"/>
              <a:t>100% </a:t>
            </a:r>
          </a:p>
          <a:p>
            <a:r>
              <a:rPr lang="ko-KR" altLang="en-US" sz="1600"/>
              <a:t>인터넷 또는 전화예매로 진행한 올해 추석 승차권 예매 결과 예매율 </a:t>
            </a:r>
            <a:r>
              <a:rPr lang="en-US" altLang="ko-KR" sz="1600"/>
              <a:t>50.2%</a:t>
            </a:r>
            <a:r>
              <a:rPr lang="ko-KR" altLang="en-US" sz="1600"/>
              <a:t>로</a:t>
            </a:r>
            <a:r>
              <a:rPr lang="en-US" altLang="ko-KR" sz="1600"/>
              <a:t>, </a:t>
            </a:r>
          </a:p>
          <a:p>
            <a:r>
              <a:rPr lang="ko-KR" altLang="en-US" sz="1600"/>
              <a:t>공급 좌석 </a:t>
            </a:r>
            <a:r>
              <a:rPr lang="en-US" altLang="ko-KR" sz="1600"/>
              <a:t>231</a:t>
            </a:r>
            <a:r>
              <a:rPr lang="ko-KR" altLang="en-US" sz="1600"/>
              <a:t>만석 중 </a:t>
            </a:r>
            <a:r>
              <a:rPr lang="en-US" altLang="ko-KR" sz="1600"/>
              <a:t>115</a:t>
            </a:r>
            <a:r>
              <a:rPr lang="ko-KR" altLang="en-US" sz="1600"/>
              <a:t>만 </a:t>
            </a:r>
            <a:r>
              <a:rPr lang="en-US" altLang="ko-KR" sz="1600"/>
              <a:t>9</a:t>
            </a:r>
            <a:r>
              <a:rPr lang="ko-KR" altLang="en-US" sz="1600"/>
              <a:t>천석</a:t>
            </a:r>
            <a:r>
              <a:rPr lang="en-US" altLang="ko-KR" sz="1600"/>
              <a:t>(7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16.5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r>
              <a:rPr lang="ko-KR" altLang="en-US" sz="1600"/>
              <a:t>이 팔렸다고 </a:t>
            </a:r>
            <a:r>
              <a:rPr lang="en-US" altLang="ko-KR" sz="1600"/>
              <a:t>1</a:t>
            </a:r>
            <a:r>
              <a:rPr lang="ko-KR" altLang="en-US" sz="1600"/>
              <a:t>일 밝혔다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en-US" altLang="ko-KR" sz="1600"/>
              <a:t>‘23</a:t>
            </a:r>
            <a:r>
              <a:rPr lang="ko-KR" altLang="en-US" sz="1600"/>
              <a:t>년 설 예매율</a:t>
            </a:r>
            <a:r>
              <a:rPr lang="en-US" altLang="ko-KR" sz="1600"/>
              <a:t>’ </a:t>
            </a:r>
            <a:r>
              <a:rPr lang="ko-KR" altLang="en-US" sz="1600"/>
              <a:t> </a:t>
            </a:r>
            <a:r>
              <a:rPr lang="en-US" altLang="ko-KR" sz="1600"/>
              <a:t>44.1%, 72.1</a:t>
            </a:r>
            <a:r>
              <a:rPr lang="ko-KR" altLang="en-US" sz="1600"/>
              <a:t>만석 판매 </a:t>
            </a:r>
            <a:r>
              <a:rPr lang="en-US" altLang="ko-KR" sz="1600"/>
              <a:t>(5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14.4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r>
              <a:rPr lang="ko-KR" altLang="en-US" sz="1600"/>
              <a:t/>
            </a:r>
            <a:br>
              <a:rPr lang="ko-KR" altLang="en-US" sz="1600"/>
            </a:br>
            <a:r>
              <a:rPr lang="en-US" altLang="ko-KR" sz="1600"/>
              <a:t>‘22</a:t>
            </a:r>
            <a:r>
              <a:rPr lang="ko-KR" altLang="en-US" sz="1600"/>
              <a:t>년 추석 예매율</a:t>
            </a:r>
            <a:r>
              <a:rPr lang="en-US" altLang="ko-KR" sz="1600"/>
              <a:t>’ 48.4%, 79.9</a:t>
            </a:r>
            <a:r>
              <a:rPr lang="ko-KR" altLang="en-US" sz="1600"/>
              <a:t>만석 판매 </a:t>
            </a:r>
            <a:r>
              <a:rPr lang="en-US" altLang="ko-KR" sz="1600"/>
              <a:t>(5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16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5A598-E871-47E5-B051-69A5E3DBB6FE}"/>
              </a:ext>
            </a:extLst>
          </p:cNvPr>
          <p:cNvSpPr txBox="1"/>
          <p:nvPr/>
        </p:nvSpPr>
        <p:spPr>
          <a:xfrm>
            <a:off x="1725020" y="3384427"/>
            <a:ext cx="756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작년과 </a:t>
            </a:r>
            <a:r>
              <a:rPr lang="ko-KR" altLang="en-US" sz="1600" dirty="0"/>
              <a:t>다르게 </a:t>
            </a:r>
            <a:r>
              <a:rPr lang="ko-KR" altLang="en-US" sz="1600" dirty="0" err="1"/>
              <a:t>창측과</a:t>
            </a:r>
            <a:r>
              <a:rPr lang="ko-KR" altLang="en-US" sz="1600" dirty="0"/>
              <a:t> 복도측 모두 판매개시하고</a:t>
            </a:r>
            <a:r>
              <a:rPr lang="en-US" altLang="ko-KR" sz="1600" dirty="0"/>
              <a:t>,</a:t>
            </a:r>
            <a:r>
              <a:rPr lang="ko-KR" altLang="en-US" sz="1600" dirty="0"/>
              <a:t>특가상품판매로 지난 추석보다 약 </a:t>
            </a:r>
            <a:r>
              <a:rPr lang="en-US" altLang="ko-KR" sz="1600" dirty="0"/>
              <a:t>65% </a:t>
            </a:r>
            <a:r>
              <a:rPr lang="ko-KR" altLang="en-US" sz="1600" dirty="0"/>
              <a:t>증가했다</a:t>
            </a:r>
            <a:endParaRPr lang="en-US" altLang="ko-KR" sz="1600" dirty="0"/>
          </a:p>
          <a:p>
            <a:r>
              <a:rPr lang="ko-KR" altLang="en-US" sz="1600" dirty="0" smtClean="0"/>
              <a:t>상대적으로 </a:t>
            </a:r>
            <a:r>
              <a:rPr lang="ko-KR" altLang="en-US" sz="1600" dirty="0"/>
              <a:t>좌석이 여유로운 특가상품 운영을 비롯해 추석기간 원활한 </a:t>
            </a:r>
            <a:r>
              <a:rPr lang="ko-KR" altLang="en-US" sz="1600" dirty="0" err="1"/>
              <a:t>열차이용을</a:t>
            </a:r>
            <a:r>
              <a:rPr lang="ko-KR" altLang="en-US" sz="1600" dirty="0"/>
              <a:t> 위해 노력하겠다</a:t>
            </a:r>
            <a:r>
              <a:rPr lang="en-US" altLang="ko-KR" sz="1600" dirty="0"/>
              <a:t>"</a:t>
            </a:r>
            <a:r>
              <a:rPr lang="ko-KR" altLang="en-US" sz="1600" dirty="0"/>
              <a:t>고 말했다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A2D8DF-7513-49C9-A379-13CF7B3EED32}"/>
              </a:ext>
            </a:extLst>
          </p:cNvPr>
          <p:cNvSpPr txBox="1"/>
          <p:nvPr/>
        </p:nvSpPr>
        <p:spPr>
          <a:xfrm>
            <a:off x="1682904" y="5157501"/>
            <a:ext cx="4983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특가상품은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회원 대상의 온라인 전용 상품으로 </a:t>
            </a:r>
            <a:endParaRPr lang="en-US" altLang="ko-KR" sz="1600" dirty="0"/>
          </a:p>
          <a:p>
            <a:r>
              <a:rPr lang="ko-KR" altLang="en-US" sz="1600" dirty="0" err="1"/>
              <a:t>코레일</a:t>
            </a:r>
            <a:r>
              <a:rPr lang="ko-KR" altLang="en-US" sz="1600" dirty="0"/>
              <a:t> 홈페이지와 스마트폰 앱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코레일톡</a:t>
            </a:r>
            <a:r>
              <a:rPr lang="en-US" altLang="ko-KR" sz="1600" dirty="0"/>
              <a:t>'</a:t>
            </a:r>
            <a:r>
              <a:rPr lang="ko-KR" altLang="en-US" sz="1600" dirty="0"/>
              <a:t>에서 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인당 </a:t>
            </a:r>
            <a:r>
              <a:rPr lang="en-US" altLang="ko-KR" sz="1600" dirty="0"/>
              <a:t>1</a:t>
            </a:r>
            <a:r>
              <a:rPr lang="ko-KR" altLang="en-US" sz="1600" dirty="0"/>
              <a:t>회 최대 </a:t>
            </a:r>
            <a:r>
              <a:rPr lang="en-US" altLang="ko-KR" sz="1600" dirty="0"/>
              <a:t>4</a:t>
            </a:r>
            <a:r>
              <a:rPr lang="ko-KR" altLang="en-US" sz="1600" dirty="0"/>
              <a:t>매</a:t>
            </a:r>
            <a:r>
              <a:rPr lang="en-US" altLang="ko-KR" sz="1600" dirty="0"/>
              <a:t>(4</a:t>
            </a:r>
            <a:r>
              <a:rPr lang="ko-KR" altLang="en-US" sz="1600" dirty="0"/>
              <a:t>인 묶음 상품은 </a:t>
            </a:r>
            <a:r>
              <a:rPr lang="en-US" altLang="ko-KR" sz="1600" dirty="0"/>
              <a:t>1</a:t>
            </a:r>
            <a:r>
              <a:rPr lang="ko-KR" altLang="en-US" sz="1600" dirty="0"/>
              <a:t>세트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회 </a:t>
            </a:r>
            <a:r>
              <a:rPr lang="en-US" altLang="ko-KR" sz="1600" dirty="0"/>
              <a:t>8</a:t>
            </a:r>
            <a:r>
              <a:rPr lang="ko-KR" altLang="en-US" sz="1600" dirty="0"/>
              <a:t>매</a:t>
            </a:r>
            <a:r>
              <a:rPr lang="en-US" altLang="ko-KR" sz="1600" dirty="0"/>
              <a:t>(4</a:t>
            </a:r>
            <a:r>
              <a:rPr lang="ko-KR" altLang="en-US" sz="1600" dirty="0"/>
              <a:t>인 묶음 상품은 </a:t>
            </a:r>
            <a:r>
              <a:rPr lang="en-US" altLang="ko-KR" sz="1600" dirty="0"/>
              <a:t>2</a:t>
            </a:r>
            <a:r>
              <a:rPr lang="ko-KR" altLang="en-US" sz="1600" dirty="0"/>
              <a:t>세트</a:t>
            </a:r>
            <a:r>
              <a:rPr lang="en-US" altLang="ko-KR" sz="1600" dirty="0"/>
              <a:t>)</a:t>
            </a:r>
            <a:r>
              <a:rPr lang="ko-KR" altLang="en-US" sz="1600" dirty="0"/>
              <a:t>까지 구입할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79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/>
              <a:t>Customer Analysis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30D8346-85AF-4247-AA96-7328FC0CBDA2}"/>
              </a:ext>
            </a:extLst>
          </p:cNvPr>
          <p:cNvSpPr/>
          <p:nvPr/>
        </p:nvSpPr>
        <p:spPr>
          <a:xfrm>
            <a:off x="910316" y="1996896"/>
            <a:ext cx="5258230" cy="291032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48FE0351-8540-46E6-86CE-6F144E3D8978}"/>
              </a:ext>
            </a:extLst>
          </p:cNvPr>
          <p:cNvSpPr/>
          <p:nvPr/>
        </p:nvSpPr>
        <p:spPr>
          <a:xfrm>
            <a:off x="6263846" y="1996896"/>
            <a:ext cx="5258230" cy="291032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80FE7-CD2D-4059-A6F9-1450082090A6}"/>
              </a:ext>
            </a:extLst>
          </p:cNvPr>
          <p:cNvSpPr txBox="1"/>
          <p:nvPr/>
        </p:nvSpPr>
        <p:spPr>
          <a:xfrm>
            <a:off x="2059476" y="526965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/>
              <a:t>홈페이지를 이용하고자 하는</a:t>
            </a:r>
            <a:endParaRPr lang="en-US" altLang="ko-KR" spc="-150" dirty="0" smtClean="0"/>
          </a:p>
          <a:p>
            <a:pPr algn="ctr"/>
            <a:r>
              <a:rPr lang="ko-KR" altLang="en-US" spc="-150" dirty="0" smtClean="0"/>
              <a:t>가장 큰 목적은 예매하기</a:t>
            </a:r>
            <a:endParaRPr lang="ko-KR" altLang="en-US" spc="-1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116E3-40A8-448E-9A09-EC37BD545594}"/>
              </a:ext>
            </a:extLst>
          </p:cNvPr>
          <p:cNvSpPr txBox="1"/>
          <p:nvPr/>
        </p:nvSpPr>
        <p:spPr>
          <a:xfrm>
            <a:off x="7441281" y="5355291"/>
            <a:ext cx="2903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/>
              <a:t>사람들의 이용목적에 비해</a:t>
            </a:r>
            <a:endParaRPr lang="en-US" altLang="ko-KR" spc="-150" dirty="0" smtClean="0"/>
          </a:p>
          <a:p>
            <a:pPr algn="ctr"/>
            <a:r>
              <a:rPr lang="ko-KR" altLang="en-US" spc="-150" dirty="0" err="1" smtClean="0"/>
              <a:t>예매버튼을</a:t>
            </a:r>
            <a:r>
              <a:rPr lang="ko-KR" altLang="en-US" spc="-150" dirty="0" smtClean="0"/>
              <a:t> 찾기가 쉽지 않음</a:t>
            </a:r>
            <a:r>
              <a:rPr lang="en-US" altLang="ko-KR" spc="-150" dirty="0" smtClean="0"/>
              <a:t>!</a:t>
            </a:r>
            <a:endParaRPr lang="ko-KR" altLang="en-US" spc="-150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63" y="1849656"/>
            <a:ext cx="4140000" cy="342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61" y="1742059"/>
            <a:ext cx="4140000" cy="342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712364" y="2244435"/>
            <a:ext cx="535709" cy="93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32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Part 2, 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EBD6A3-67CA-4FD6-B450-83E70E8EBBD4}"/>
              </a:ext>
            </a:extLst>
          </p:cNvPr>
          <p:cNvSpPr txBox="1"/>
          <p:nvPr/>
        </p:nvSpPr>
        <p:spPr>
          <a:xfrm>
            <a:off x="495604" y="3518951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</a:rPr>
              <a:t>만들고자 하는 방향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 smtClean="0"/>
              <a:t>코레일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DF8E-3FA4-4910-A09B-ADDA42A2C1A9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4FF69F-2EED-444F-ACE9-B21A16E3F29E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BAD2B-B0D7-4DB0-83C8-0F619484828B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EC69E7-98EC-4D0B-891D-2E2DB2240FC8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1107F-FEDE-4321-8781-8F8BAF13A718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F91C0-F755-44B1-A71C-6D73AB0651A6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26E771-B683-4F09-9C7F-EB3D203D7564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E7690-BDE4-4EA6-8567-1F2713DD6F5E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A19543-2152-4A9E-8B32-9B64683EA4AD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FCE010-D27B-4AC1-9B46-1723481BE806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4E8A08-B82C-4F89-84D0-F34D46B1DBD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B43B8-60E2-42DB-A79B-B678A9E870BF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F4FA7B-5018-4CC5-AB8C-B4FABE6CCEAF}"/>
              </a:ext>
            </a:extLst>
          </p:cNvPr>
          <p:cNvSpPr txBox="1"/>
          <p:nvPr/>
        </p:nvSpPr>
        <p:spPr>
          <a:xfrm>
            <a:off x="1312409" y="1872781"/>
            <a:ext cx="41665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이용자가 궁금해할 만한 각종  할인  소식 제공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지역마다 여러 패키지의 여행을 저렴하게 홍보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렌트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호텔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연결되어있는 상품들이  많음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9B04C3-50D6-4569-94DC-CF8891663E1C}"/>
              </a:ext>
            </a:extLst>
          </p:cNvPr>
          <p:cNvSpPr txBox="1"/>
          <p:nvPr/>
        </p:nvSpPr>
        <p:spPr>
          <a:xfrm>
            <a:off x="7055872" y="1614406"/>
            <a:ext cx="38266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나이드신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분들이 잘 볼 수 없는 예매 사이트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다양한 패키지가 눈에 띄지 않음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고속철도나 항공 등 연계 되어있는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시스템을 몰라서 사용하지 못함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SRT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다시 다운 받아야함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59F6C-1164-4B9B-BA4F-F3412EF0B144}"/>
              </a:ext>
            </a:extLst>
          </p:cNvPr>
          <p:cNvSpPr txBox="1"/>
          <p:nvPr/>
        </p:nvSpPr>
        <p:spPr>
          <a:xfrm>
            <a:off x="1312409" y="4305046"/>
            <a:ext cx="385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독점 사이트로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많은 사람들이 여전히 사용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할인  혜택이 많아 많은 사람들이 이용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3FCF97-7CE9-42A2-8068-2079E78110FC}"/>
              </a:ext>
            </a:extLst>
          </p:cNvPr>
          <p:cNvSpPr txBox="1"/>
          <p:nvPr/>
        </p:nvSpPr>
        <p:spPr>
          <a:xfrm>
            <a:off x="6799324" y="4305046"/>
            <a:ext cx="4044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자사만의 아이덴티티가 부족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할인혜택을 쉽게 볼 수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 다른 교통편 이용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비행기나 버스 등 다른 교통수단을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이용하는 사람이 많음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8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799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/>
              <a:t>레이아웃 참조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7" y="1538405"/>
            <a:ext cx="7442424" cy="31436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61" y="5006754"/>
            <a:ext cx="6777948" cy="1488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5625" y="8889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코리안 에어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990</Words>
  <Application>Microsoft Office PowerPoint</Application>
  <PresentationFormat>와이드스크린</PresentationFormat>
  <Paragraphs>132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ONE 모바일고딕 Light</vt:lpstr>
      <vt:lpstr>ONE 모바일고딕 OTF Bold</vt:lpstr>
      <vt:lpstr>Roboto</vt:lpstr>
      <vt:lpstr>고령딸기체</vt:lpstr>
      <vt:lpstr>나눔 스퀘어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54</cp:revision>
  <dcterms:created xsi:type="dcterms:W3CDTF">2020-11-08T00:44:28Z</dcterms:created>
  <dcterms:modified xsi:type="dcterms:W3CDTF">2023-10-06T03:24:35Z</dcterms:modified>
</cp:coreProperties>
</file>