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Lato"/>
      <p:regular r:id="rId19"/>
      <p:bold r:id="rId20"/>
      <p:italic r:id="rId21"/>
      <p:boldItalic r:id="rId22"/>
    </p:embeddedFont>
    <p:embeddedFont>
      <p:font typeface="Source Sans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7" roundtripDataSignature="AMtx7mgx19REqSZnfoeD57nNtPC4lq8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AA9C42-18D1-4FCE-BFD1-BEF4EE623252}">
  <a:tblStyle styleId="{23AA9C42-18D1-4FCE-BFD1-BEF4EE623252}"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24" Type="http://schemas.openxmlformats.org/officeDocument/2006/relationships/font" Target="fonts/SourceSansPro-bold.fntdata"/><Relationship Id="rId23" Type="http://schemas.openxmlformats.org/officeDocument/2006/relationships/font" Target="fonts/SourceSans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boldItalic.fntdata"/><Relationship Id="rId25" Type="http://schemas.openxmlformats.org/officeDocument/2006/relationships/font" Target="fonts/SourceSansPr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19" Type="http://schemas.openxmlformats.org/officeDocument/2006/relationships/font" Target="fonts/Lato-regular.fntdata"/><Relationship Id="rId18"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Jaejae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0f94e87f0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0f94e87f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Cenra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Jaejae</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0f94e87f0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0f94e87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Jaejae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Jaejae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0f94e87f0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0f94e87f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Drashti</a:t>
            </a:r>
            <a:endParaRPr/>
          </a:p>
          <a:p>
            <a:pPr indent="0" lvl="0" marL="0" rtl="0" algn="l">
              <a:spcBef>
                <a:spcPts val="0"/>
              </a:spcBef>
              <a:spcAft>
                <a:spcPts val="0"/>
              </a:spcAft>
              <a:buNone/>
            </a:pPr>
            <a:r>
              <a:rPr lang="en"/>
              <a:t>Our dataset had over 20 million reviews</a:t>
            </a:r>
            <a:r>
              <a:rPr lang="en"/>
              <a:t> so we had to narrow it down to only 3 years which still contains 9 millions reviews for all analysis</a:t>
            </a:r>
            <a:endParaRPr/>
          </a:p>
          <a:p>
            <a:pPr indent="0" lvl="0" marL="0" rtl="0" algn="l">
              <a:spcBef>
                <a:spcPts val="0"/>
              </a:spcBef>
              <a:spcAft>
                <a:spcPts val="0"/>
              </a:spcAft>
              <a:buNone/>
            </a:pPr>
            <a:r>
              <a:rPr lang="en"/>
              <a:t>From the </a:t>
            </a:r>
            <a:r>
              <a:rPr lang="en"/>
              <a:t>exploratory</a:t>
            </a:r>
            <a:r>
              <a:rPr lang="en"/>
              <a:t> analysis on the left we can see that almost 90% </a:t>
            </a:r>
            <a:r>
              <a:rPr lang="en"/>
              <a:t>of</a:t>
            </a:r>
            <a:r>
              <a:rPr lang="en"/>
              <a:t> purchases in all review scores are verified and the length of the review does not impact the review score.</a:t>
            </a:r>
            <a:endParaRPr/>
          </a:p>
          <a:p>
            <a:pPr indent="0" lvl="0" marL="0" rtl="0" algn="l">
              <a:spcBef>
                <a:spcPts val="0"/>
              </a:spcBef>
              <a:spcAft>
                <a:spcPts val="0"/>
              </a:spcAft>
              <a:buNone/>
            </a:pPr>
            <a:r>
              <a:rPr lang="en"/>
              <a:t>In the right graph, we can see that despite 90% reviews being verified the 5 star reviews are </a:t>
            </a:r>
            <a:r>
              <a:rPr lang="en"/>
              <a:t>consistently</a:t>
            </a:r>
            <a:r>
              <a:rPr lang="en"/>
              <a:t> high have that trend is starting to decline from early 2017 </a:t>
            </a:r>
            <a:endParaRPr/>
          </a:p>
          <a:p>
            <a:pPr indent="0" lvl="0" marL="0" rtl="0" algn="l">
              <a:spcBef>
                <a:spcPts val="0"/>
              </a:spcBef>
              <a:spcAft>
                <a:spcPts val="0"/>
              </a:spcAft>
              <a:buNone/>
            </a:pPr>
            <a:r>
              <a:rPr lang="en"/>
              <a:t>This is shortly after Amazon changes its policy to stop incentivised reviews. This makes us wonder whether people are generally optimistic or there are still some inflated fraudulent reviews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Drashti</a:t>
            </a:r>
            <a:endParaRPr/>
          </a:p>
          <a:p>
            <a:pPr indent="0" lvl="0" marL="0" rtl="0" algn="l">
              <a:spcBef>
                <a:spcPts val="0"/>
              </a:spcBef>
              <a:spcAft>
                <a:spcPts val="0"/>
              </a:spcAft>
              <a:buNone/>
            </a:pPr>
            <a:r>
              <a:rPr lang="en"/>
              <a:t>This slide shows the results of sentiment analysis. From the bing lexicon , we can see that ratio of positive to </a:t>
            </a:r>
            <a:r>
              <a:rPr lang="en"/>
              <a:t>negative</a:t>
            </a:r>
            <a:r>
              <a:rPr lang="en"/>
              <a:t> words is higher and almost 52% of reviews with positive words are rated favorably</a:t>
            </a:r>
            <a:endParaRPr/>
          </a:p>
          <a:p>
            <a:pPr indent="0" lvl="0" marL="0" rtl="0" algn="l">
              <a:spcBef>
                <a:spcPts val="0"/>
              </a:spcBef>
              <a:spcAft>
                <a:spcPts val="0"/>
              </a:spcAft>
              <a:buNone/>
            </a:pPr>
            <a:r>
              <a:rPr lang="en"/>
              <a:t>The NRC lexicon shows that positive and trust emotions have the highest proportion. But overall 50% of words are associated with clear positive </a:t>
            </a:r>
            <a:r>
              <a:rPr lang="en"/>
              <a:t>emotions</a:t>
            </a:r>
            <a:r>
              <a:rPr lang="en"/>
              <a:t> like trust, joy</a:t>
            </a:r>
            <a:endParaRPr/>
          </a:p>
          <a:p>
            <a:pPr indent="0" lvl="0" marL="0" rtl="0" algn="l">
              <a:spcBef>
                <a:spcPts val="0"/>
              </a:spcBef>
              <a:spcAft>
                <a:spcPts val="0"/>
              </a:spcAft>
              <a:buNone/>
            </a:pPr>
            <a:r>
              <a:rPr lang="en"/>
              <a:t>33% of words are ass</a:t>
            </a:r>
            <a:r>
              <a:rPr lang="en"/>
              <a:t>ociated with clear </a:t>
            </a:r>
            <a:r>
              <a:rPr lang="en"/>
              <a:t>negative</a:t>
            </a:r>
            <a:r>
              <a:rPr lang="en"/>
              <a:t> </a:t>
            </a:r>
            <a:r>
              <a:rPr lang="en"/>
              <a:t>emotions such as sadness, fear, disgust </a:t>
            </a:r>
            <a:r>
              <a:rPr lang="en"/>
              <a:t>.The review ratings are not tied to any frequency of emotions expressed. So, review ratings are mostly random in nature. The affin </a:t>
            </a:r>
            <a:r>
              <a:rPr lang="en"/>
              <a:t>lexicon</a:t>
            </a:r>
            <a:r>
              <a:rPr lang="en"/>
              <a:t> confirms that the average sentiment in reviews is trending positive and more than 2 million reviews have a sentiment score of +3</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0f94e87f0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0f94e87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Drashti</a:t>
            </a:r>
            <a:endParaRPr/>
          </a:p>
          <a:p>
            <a:pPr indent="0" lvl="0" marL="0" rtl="0" algn="l">
              <a:spcBef>
                <a:spcPts val="0"/>
              </a:spcBef>
              <a:spcAft>
                <a:spcPts val="0"/>
              </a:spcAft>
              <a:buClr>
                <a:schemeClr val="dk1"/>
              </a:buClr>
              <a:buSzPts val="1100"/>
              <a:buFont typeface="Arial"/>
              <a:buNone/>
            </a:pPr>
            <a:r>
              <a:rPr lang="en"/>
              <a:t>After removing mea</a:t>
            </a:r>
            <a:r>
              <a:rPr lang="en"/>
              <a:t>ningless words, the most frequent 100 words in review text mostly highlight the characteristics of the product like “product”,” quality”, “sound”, “price”</a:t>
            </a:r>
            <a:endParaRPr/>
          </a:p>
          <a:p>
            <a:pPr indent="0" lvl="0" marL="0" rtl="0" algn="l">
              <a:spcBef>
                <a:spcPts val="0"/>
              </a:spcBef>
              <a:spcAft>
                <a:spcPts val="0"/>
              </a:spcAft>
              <a:buClr>
                <a:schemeClr val="dk1"/>
              </a:buClr>
              <a:buSzPts val="1100"/>
              <a:buFont typeface="Arial"/>
              <a:buNone/>
            </a:pPr>
            <a:r>
              <a:rPr lang="en"/>
              <a:t>On the right after splitting the same word cloud into positive and negative sentiments, we get a clear picture of what complaints and praises people have regarding the products bought. A few negative terms that stand out are “hard”, “issues”, “cheap”, “bad”, “broke”, etc. A few praises that stand out are “love”, “easy”, “nice”, “perfect”, “recommend”.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0f94e87f0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d0f94e87f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Cenra</a:t>
            </a:r>
            <a:endParaRPr/>
          </a:p>
          <a:p>
            <a:pPr indent="0" lvl="0" marL="0" rtl="0" algn="l">
              <a:lnSpc>
                <a:spcPct val="115000"/>
              </a:lnSpc>
              <a:spcBef>
                <a:spcPts val="0"/>
              </a:spcBef>
              <a:spcAft>
                <a:spcPts val="0"/>
              </a:spcAft>
              <a:buClr>
                <a:schemeClr val="dk1"/>
              </a:buClr>
              <a:buSzPts val="1100"/>
              <a:buFont typeface="Arial"/>
              <a:buNone/>
            </a:pPr>
            <a:r>
              <a:rPr lang="en"/>
              <a:t>Now we are looking at the results of our predictive analysis. We implemented the regression model and CART model. Based on the regression model, the most frequently </a:t>
            </a:r>
            <a:r>
              <a:rPr lang="en"/>
              <a:t>occurring</a:t>
            </a:r>
            <a:r>
              <a:rPr lang="en"/>
              <a:t> term, work, is predictive as well as all the terms the model included as they are statistically significant. From the CART model, we can visualize all the terms. Review that contains the terms great, </a:t>
            </a:r>
            <a:r>
              <a:rPr lang="en"/>
              <a:t>perfect</a:t>
            </a:r>
            <a:r>
              <a:rPr lang="en"/>
              <a:t>, good are rated higher. We can also compare the RMSEs, seems like regression produces </a:t>
            </a:r>
            <a:r>
              <a:rPr lang="en"/>
              <a:t>the</a:t>
            </a:r>
            <a:r>
              <a:rPr lang="en"/>
              <a:t> lowest.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d0f94e87f0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d0f94e87f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Cenra</a:t>
            </a:r>
            <a:endParaRPr/>
          </a:p>
          <a:p>
            <a:pPr indent="0" lvl="0" marL="0" rtl="0" algn="l">
              <a:spcBef>
                <a:spcPts val="0"/>
              </a:spcBef>
              <a:spcAft>
                <a:spcPts val="0"/>
              </a:spcAft>
              <a:buNone/>
            </a:pPr>
            <a:r>
              <a:rPr lang="en"/>
              <a:t>We also included topic modeling in our analysis to uncover some hidden or latent variables (topics) that shape the meaning of our document and corpus. </a:t>
            </a:r>
            <a:r>
              <a:rPr lang="en"/>
              <a:t>On the left side, we can see the graphs that visualizes the probabilities of the top 10 terms within each topic. The LDA model classified the words that are highly associated with each topic. And we can also compare their RMSEs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LSA decomposes our document term matrix (TF-IDF) into a separate document-topic matrix and a term-topic matrix. Meanwhile, with LDA, the assumption is that each document consists of a </a:t>
            </a:r>
            <a:r>
              <a:rPr lang="en"/>
              <a:t>mixture</a:t>
            </a:r>
            <a:r>
              <a:rPr lang="en"/>
              <a:t> of topics and each topic consists of a collection of words.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42"/>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1" name="Google Shape;11;p42"/>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2"/>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2"/>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2"/>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2"/>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2"/>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2"/>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2"/>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2"/>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2"/>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2"/>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2"/>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2"/>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2"/>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2"/>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51"/>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5" name="Google Shape;65;p51"/>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sp>
        <p:nvSpPr>
          <p:cNvPr id="27" name="Google Shape;27;p4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28" name="Google Shape;28;p43"/>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29" name="Google Shape;29;p43"/>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30" name="Google Shape;30;p4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4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45"/>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35" name="Google Shape;35;p45"/>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36" name="Shape 36"/>
        <p:cNvGrpSpPr/>
        <p:nvPr/>
      </p:nvGrpSpPr>
      <p:grpSpPr>
        <a:xfrm>
          <a:off x="0" y="0"/>
          <a:ext cx="0" cy="0"/>
          <a:chOff x="0" y="0"/>
          <a:chExt cx="0" cy="0"/>
        </a:xfrm>
      </p:grpSpPr>
      <p:pic>
        <p:nvPicPr>
          <p:cNvPr id="37" name="Google Shape;37;p46"/>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8" name="Google Shape;38;p46"/>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39" name="Google Shape;39;p46"/>
          <p:cNvGrpSpPr/>
          <p:nvPr/>
        </p:nvGrpSpPr>
        <p:grpSpPr>
          <a:xfrm>
            <a:off x="3839646" y="782918"/>
            <a:ext cx="1464573" cy="842707"/>
            <a:chOff x="3593400" y="1729675"/>
            <a:chExt cx="1957200" cy="1123610"/>
          </a:xfrm>
        </p:grpSpPr>
        <p:sp>
          <p:nvSpPr>
            <p:cNvPr id="40" name="Google Shape;40;p46"/>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Source Sans Pro"/>
                  <a:ea typeface="Source Sans Pro"/>
                  <a:cs typeface="Source Sans Pro"/>
                  <a:sym typeface="Source Sans Pro"/>
                </a:rPr>
                <a:t>“</a:t>
              </a:r>
              <a:endParaRPr b="1" i="0" sz="6000" u="none" cap="none" strike="noStrike">
                <a:solidFill>
                  <a:schemeClr val="accent1"/>
                </a:solidFill>
                <a:latin typeface="Source Sans Pro"/>
                <a:ea typeface="Source Sans Pro"/>
                <a:cs typeface="Source Sans Pro"/>
                <a:sym typeface="Source Sans Pro"/>
              </a:endParaRPr>
            </a:p>
          </p:txBody>
        </p:sp>
        <p:sp>
          <p:nvSpPr>
            <p:cNvPr id="41" name="Google Shape;41;p46"/>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6"/>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3" name="Google Shape;43;p46"/>
          <p:cNvCxnSpPr>
            <a:endCxn id="41"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44" name="Google Shape;44;p46"/>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45" name="Google Shape;45;p46"/>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46" name="Google Shape;46;p46"/>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7" name="Shape 47"/>
        <p:cNvGrpSpPr/>
        <p:nvPr/>
      </p:nvGrpSpPr>
      <p:grpSpPr>
        <a:xfrm>
          <a:off x="0" y="0"/>
          <a:ext cx="0" cy="0"/>
          <a:chOff x="0" y="0"/>
          <a:chExt cx="0" cy="0"/>
        </a:xfrm>
      </p:grpSpPr>
      <p:sp>
        <p:nvSpPr>
          <p:cNvPr id="48" name="Google Shape;48;p47"/>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9" name="Google Shape;49;p47"/>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50" name="Google Shape;50;p4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sp>
        <p:nvSpPr>
          <p:cNvPr id="52" name="Google Shape;52;p48"/>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3" name="Google Shape;53;p48"/>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4" name="Google Shape;54;p48"/>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5" name="Google Shape;55;p48"/>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6" name="Google Shape;56;p4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49"/>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9" name="Google Shape;59;p4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50"/>
          <p:cNvSpPr/>
          <p:nvPr/>
        </p:nvSpPr>
        <p:spPr>
          <a:xfrm>
            <a:off x="-26550" y="-14850"/>
            <a:ext cx="9197100" cy="5173200"/>
          </a:xfrm>
          <a:prstGeom prst="rect">
            <a:avLst/>
          </a:prstGeom>
          <a:solidFill>
            <a:srgbClr val="CFD8DC">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4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Source Sans Pro"/>
              <a:buChar char="◎"/>
              <a:defRPr b="0" i="0" sz="3000" u="none" cap="none" strike="noStrike">
                <a:solidFill>
                  <a:schemeClr val="dk1"/>
                </a:solidFill>
                <a:latin typeface="Source Sans Pro"/>
                <a:ea typeface="Source Sans Pro"/>
                <a:cs typeface="Source Sans Pro"/>
                <a:sym typeface="Source Sans Pro"/>
              </a:defRPr>
            </a:lvl1pPr>
            <a:lvl2pPr indent="-381000" lvl="1" marL="9144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2pPr>
            <a:lvl3pPr indent="-381000" lvl="2" marL="1371600" marR="0" rtl="0" algn="l">
              <a:lnSpc>
                <a:spcPct val="100000"/>
              </a:lnSpc>
              <a:spcBef>
                <a:spcPts val="0"/>
              </a:spcBef>
              <a:spcAft>
                <a:spcPts val="0"/>
              </a:spcAft>
              <a:buClr>
                <a:schemeClr val="accent4"/>
              </a:buClr>
              <a:buSzPts val="2400"/>
              <a:buFont typeface="Source Sans Pro"/>
              <a:buChar char="◉"/>
              <a:defRPr b="0" i="0" sz="24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00000"/>
              </a:lnSpc>
              <a:spcBef>
                <a:spcPts val="0"/>
              </a:spcBef>
              <a:spcAft>
                <a:spcPts val="0"/>
              </a:spcAft>
              <a:buClr>
                <a:schemeClr val="dk1"/>
              </a:buClr>
              <a:buSzPts val="1800"/>
              <a:buFont typeface="Source Sans Pro"/>
              <a:buChar char="■"/>
              <a:defRPr b="0" i="0" sz="1800" u="none" cap="none" strike="noStrike">
                <a:solidFill>
                  <a:schemeClr val="dk1"/>
                </a:solidFill>
                <a:latin typeface="Source Sans Pro"/>
                <a:ea typeface="Source Sans Pro"/>
                <a:cs typeface="Source Sans Pro"/>
                <a:sym typeface="Source Sans Pro"/>
              </a:defRPr>
            </a:lvl9pPr>
          </a:lstStyle>
          <a:p/>
        </p:txBody>
      </p:sp>
      <p:sp>
        <p:nvSpPr>
          <p:cNvPr id="8" name="Google Shape;8;p4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834575" y="2436800"/>
            <a:ext cx="75780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800"/>
              <a:buNone/>
            </a:pPr>
            <a:r>
              <a:rPr b="1" lang="en" sz="4500">
                <a:latin typeface="Lato"/>
                <a:ea typeface="Lato"/>
                <a:cs typeface="Lato"/>
                <a:sym typeface="Lato"/>
              </a:rPr>
              <a:t>Electronics Reviews Analysis</a:t>
            </a:r>
            <a:endParaRPr b="1" sz="4500">
              <a:latin typeface="Lato"/>
              <a:ea typeface="Lato"/>
              <a:cs typeface="Lato"/>
              <a:sym typeface="Lato"/>
            </a:endParaRPr>
          </a:p>
        </p:txBody>
      </p:sp>
      <p:pic>
        <p:nvPicPr>
          <p:cNvPr id="71" name="Google Shape;71;p1"/>
          <p:cNvPicPr preferRelativeResize="0"/>
          <p:nvPr/>
        </p:nvPicPr>
        <p:blipFill rotWithShape="1">
          <a:blip r:embed="rId3">
            <a:alphaModFix/>
          </a:blip>
          <a:srcRect b="15873" l="8426" r="7316" t="11341"/>
          <a:stretch/>
        </p:blipFill>
        <p:spPr>
          <a:xfrm>
            <a:off x="2860749" y="1346649"/>
            <a:ext cx="3422506" cy="1242901"/>
          </a:xfrm>
          <a:prstGeom prst="rect">
            <a:avLst/>
          </a:prstGeom>
          <a:noFill/>
          <a:ln>
            <a:noFill/>
          </a:ln>
        </p:spPr>
      </p:pic>
      <p:sp>
        <p:nvSpPr>
          <p:cNvPr id="72" name="Google Shape;72;p1"/>
          <p:cNvSpPr txBox="1"/>
          <p:nvPr/>
        </p:nvSpPr>
        <p:spPr>
          <a:xfrm>
            <a:off x="2578650" y="3657400"/>
            <a:ext cx="39867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i="1" lang="en" sz="1500">
                <a:solidFill>
                  <a:schemeClr val="lt1"/>
                </a:solidFill>
                <a:latin typeface="Source Sans Pro"/>
                <a:ea typeface="Source Sans Pro"/>
                <a:cs typeface="Source Sans Pro"/>
                <a:sym typeface="Source Sans Pro"/>
              </a:rPr>
              <a:t>Drashti Shah, Cenrara Widi, Jaejae Zhang </a:t>
            </a:r>
            <a:endParaRPr sz="1500">
              <a:solidFill>
                <a:schemeClr val="lt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d0f94e87f0_0_102"/>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Conclusion and Future Outlook</a:t>
            </a:r>
            <a:endParaRPr sz="2600"/>
          </a:p>
        </p:txBody>
      </p:sp>
      <p:sp>
        <p:nvSpPr>
          <p:cNvPr id="288" name="Google Shape;288;gd0f94e87f0_0_102"/>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89" name="Google Shape;289;gd0f94e87f0_0_102"/>
          <p:cNvPicPr preferRelativeResize="0"/>
          <p:nvPr/>
        </p:nvPicPr>
        <p:blipFill rotWithShape="1">
          <a:blip r:embed="rId3">
            <a:alphaModFix/>
          </a:blip>
          <a:srcRect b="6899" l="20196" r="20593" t="5095"/>
          <a:stretch/>
        </p:blipFill>
        <p:spPr>
          <a:xfrm>
            <a:off x="52025" y="49525"/>
            <a:ext cx="481848" cy="402851"/>
          </a:xfrm>
          <a:prstGeom prst="rect">
            <a:avLst/>
          </a:prstGeom>
          <a:noFill/>
          <a:ln>
            <a:noFill/>
          </a:ln>
        </p:spPr>
      </p:pic>
      <p:grpSp>
        <p:nvGrpSpPr>
          <p:cNvPr id="290" name="Google Shape;290;gd0f94e87f0_0_102"/>
          <p:cNvGrpSpPr/>
          <p:nvPr/>
        </p:nvGrpSpPr>
        <p:grpSpPr>
          <a:xfrm>
            <a:off x="-195" y="5067550"/>
            <a:ext cx="9144372" cy="75900"/>
            <a:chOff x="-191393" y="4344718"/>
            <a:chExt cx="9335755" cy="75900"/>
          </a:xfrm>
        </p:grpSpPr>
        <p:grpSp>
          <p:nvGrpSpPr>
            <p:cNvPr id="291" name="Google Shape;291;gd0f94e87f0_0_102"/>
            <p:cNvGrpSpPr/>
            <p:nvPr/>
          </p:nvGrpSpPr>
          <p:grpSpPr>
            <a:xfrm>
              <a:off x="975607" y="4344718"/>
              <a:ext cx="8168755" cy="75850"/>
              <a:chOff x="230500" y="3265125"/>
              <a:chExt cx="8135400" cy="79200"/>
            </a:xfrm>
          </p:grpSpPr>
          <p:sp>
            <p:nvSpPr>
              <p:cNvPr id="292" name="Google Shape;292;gd0f94e87f0_0_102"/>
              <p:cNvSpPr/>
              <p:nvPr/>
            </p:nvSpPr>
            <p:spPr>
              <a:xfrm>
                <a:off x="13927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d0f94e87f0_0_102"/>
              <p:cNvSpPr/>
              <p:nvPr/>
            </p:nvSpPr>
            <p:spPr>
              <a:xfrm>
                <a:off x="25549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d0f94e87f0_0_102"/>
              <p:cNvSpPr/>
              <p:nvPr/>
            </p:nvSpPr>
            <p:spPr>
              <a:xfrm>
                <a:off x="37171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d0f94e87f0_0_102"/>
              <p:cNvSpPr/>
              <p:nvPr/>
            </p:nvSpPr>
            <p:spPr>
              <a:xfrm>
                <a:off x="48793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d0f94e87f0_0_102"/>
              <p:cNvSpPr/>
              <p:nvPr/>
            </p:nvSpPr>
            <p:spPr>
              <a:xfrm>
                <a:off x="60415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d0f94e87f0_0_102"/>
              <p:cNvSpPr/>
              <p:nvPr/>
            </p:nvSpPr>
            <p:spPr>
              <a:xfrm>
                <a:off x="7203700" y="3265125"/>
                <a:ext cx="1162200" cy="79200"/>
              </a:xfrm>
              <a:prstGeom prst="rect">
                <a:avLst/>
              </a:prstGeom>
              <a:solidFill>
                <a:srgbClr val="FF98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d0f94e87f0_0_102"/>
              <p:cNvSpPr/>
              <p:nvPr/>
            </p:nvSpPr>
            <p:spPr>
              <a:xfrm>
                <a:off x="2305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9" name="Google Shape;299;gd0f94e87f0_0_102"/>
            <p:cNvSpPr/>
            <p:nvPr/>
          </p:nvSpPr>
          <p:spPr>
            <a:xfrm>
              <a:off x="-191393" y="4344718"/>
              <a:ext cx="1167000" cy="759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0" name="Google Shape;300;gd0f94e87f0_0_102"/>
          <p:cNvSpPr txBox="1"/>
          <p:nvPr>
            <p:ph idx="1" type="body"/>
          </p:nvPr>
        </p:nvSpPr>
        <p:spPr>
          <a:xfrm>
            <a:off x="786150" y="1261700"/>
            <a:ext cx="7571700" cy="3573600"/>
          </a:xfrm>
          <a:prstGeom prst="rect">
            <a:avLst/>
          </a:prstGeom>
        </p:spPr>
        <p:txBody>
          <a:bodyPr anchorCtr="0" anchor="t" bIns="91425" lIns="91425" spcFirstLastPara="1" rIns="91425" wrap="square" tIns="91425">
            <a:noAutofit/>
          </a:bodyPr>
          <a:lstStyle/>
          <a:p>
            <a:pPr indent="-336550" lvl="0" marL="457200" rtl="0" algn="l">
              <a:spcBef>
                <a:spcPts val="600"/>
              </a:spcBef>
              <a:spcAft>
                <a:spcPts val="0"/>
              </a:spcAft>
              <a:buSzPts val="1700"/>
              <a:buAutoNum type="arabicPeriod"/>
            </a:pPr>
            <a:r>
              <a:rPr lang="en" sz="1700"/>
              <a:t>T</a:t>
            </a:r>
            <a:r>
              <a:rPr lang="en" sz="1700"/>
              <a:t>here is an alarming number of 5-star reviews that may indicate signs of the abuse of the Verified Purchase system</a:t>
            </a:r>
            <a:endParaRPr sz="1700"/>
          </a:p>
          <a:p>
            <a:pPr indent="-336550" lvl="0" marL="457200" rtl="0" algn="l">
              <a:spcBef>
                <a:spcPts val="600"/>
              </a:spcBef>
              <a:spcAft>
                <a:spcPts val="0"/>
              </a:spcAft>
              <a:buSzPts val="1700"/>
              <a:buAutoNum type="arabicPeriod"/>
            </a:pPr>
            <a:r>
              <a:rPr lang="en" sz="1700"/>
              <a:t>The declining 5-star reviews after the end of 2016 suggests success in combating fake reviews to some extent by Amazon</a:t>
            </a:r>
            <a:endParaRPr sz="1700"/>
          </a:p>
          <a:p>
            <a:pPr indent="-336550" lvl="0" marL="457200" rtl="0" algn="l">
              <a:spcBef>
                <a:spcPts val="600"/>
              </a:spcBef>
              <a:spcAft>
                <a:spcPts val="0"/>
              </a:spcAft>
              <a:buSzPts val="1700"/>
              <a:buAutoNum type="arabicPeriod"/>
            </a:pPr>
            <a:r>
              <a:rPr lang="en" sz="1700"/>
              <a:t>There is no correlation between review score and review length</a:t>
            </a:r>
            <a:endParaRPr sz="1700"/>
          </a:p>
          <a:p>
            <a:pPr indent="-336550" lvl="0" marL="457200" rtl="0" algn="l">
              <a:spcBef>
                <a:spcPts val="600"/>
              </a:spcBef>
              <a:spcAft>
                <a:spcPts val="0"/>
              </a:spcAft>
              <a:buSzPts val="1700"/>
              <a:buAutoNum type="arabicPeriod"/>
            </a:pPr>
            <a:r>
              <a:rPr lang="en" sz="1700"/>
              <a:t>Reviews with positive words are predicted to receive higher rating</a:t>
            </a:r>
            <a:endParaRPr sz="1700"/>
          </a:p>
          <a:p>
            <a:pPr indent="-336550" lvl="0" marL="457200" rtl="0" algn="l">
              <a:spcBef>
                <a:spcPts val="600"/>
              </a:spcBef>
              <a:spcAft>
                <a:spcPts val="0"/>
              </a:spcAft>
              <a:buSzPts val="1700"/>
              <a:buAutoNum type="arabicPeriod"/>
            </a:pPr>
            <a:r>
              <a:rPr lang="en" sz="1700"/>
              <a:t>Regression model produces the lowest RMSE</a:t>
            </a:r>
            <a:endParaRPr sz="1700"/>
          </a:p>
          <a:p>
            <a:pPr indent="-336550" lvl="0" marL="457200" rtl="0" algn="l">
              <a:spcBef>
                <a:spcPts val="600"/>
              </a:spcBef>
              <a:spcAft>
                <a:spcPts val="0"/>
              </a:spcAft>
              <a:buSzPts val="1700"/>
              <a:buAutoNum type="arabicPeriod"/>
            </a:pPr>
            <a:r>
              <a:rPr lang="en" sz="1700"/>
              <a:t>Future outlook:</a:t>
            </a:r>
            <a:endParaRPr sz="1700"/>
          </a:p>
          <a:p>
            <a:pPr indent="-330200" lvl="1" marL="914400" rtl="0" algn="l">
              <a:spcBef>
                <a:spcPts val="0"/>
              </a:spcBef>
              <a:spcAft>
                <a:spcPts val="0"/>
              </a:spcAft>
              <a:buSzPts val="1600"/>
              <a:buAutoNum type="alphaLcPeriod"/>
            </a:pPr>
            <a:r>
              <a:rPr lang="en" sz="1600"/>
              <a:t>Build a predictive model to predict the helpfulness rating of the review</a:t>
            </a:r>
            <a:endParaRPr sz="1600"/>
          </a:p>
          <a:p>
            <a:pPr indent="-330200" lvl="1" marL="914400" rtl="0" algn="l">
              <a:spcBef>
                <a:spcPts val="0"/>
              </a:spcBef>
              <a:spcAft>
                <a:spcPts val="0"/>
              </a:spcAft>
              <a:buSzPts val="1600"/>
              <a:buAutoNum type="alphaLcPeriod"/>
            </a:pPr>
            <a:r>
              <a:rPr lang="en" sz="1600"/>
              <a:t>Combine social network modeling techniques and deep learning to understand the drivers for helpfulness ratings and review scores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6"/>
          <p:cNvSpPr txBox="1"/>
          <p:nvPr>
            <p:ph idx="4294967295" type="ctrTitle"/>
          </p:nvPr>
        </p:nvSpPr>
        <p:spPr>
          <a:xfrm>
            <a:off x="685800" y="1735742"/>
            <a:ext cx="77724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lang="en" sz="4200">
                <a:highlight>
                  <a:srgbClr val="F7E8D0"/>
                </a:highlight>
                <a:latin typeface="Lato"/>
                <a:ea typeface="Lato"/>
                <a:cs typeface="Lato"/>
                <a:sym typeface="Lato"/>
              </a:rPr>
              <a:t>Thank you</a:t>
            </a:r>
            <a:endParaRPr b="1" i="0" sz="4200" u="none" cap="none" strike="noStrike">
              <a:solidFill>
                <a:schemeClr val="accent1"/>
              </a:solidFill>
              <a:highlight>
                <a:srgbClr val="F7E8D0"/>
              </a:highlight>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29"/>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600"/>
              <a:t>Agenda</a:t>
            </a:r>
            <a:endParaRPr sz="2600"/>
          </a:p>
        </p:txBody>
      </p:sp>
      <p:sp>
        <p:nvSpPr>
          <p:cNvPr id="78" name="Google Shape;78;p2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grpSp>
        <p:nvGrpSpPr>
          <p:cNvPr id="79" name="Google Shape;79;p29"/>
          <p:cNvGrpSpPr/>
          <p:nvPr/>
        </p:nvGrpSpPr>
        <p:grpSpPr>
          <a:xfrm>
            <a:off x="502189" y="2161851"/>
            <a:ext cx="473400" cy="473400"/>
            <a:chOff x="1786339" y="1703401"/>
            <a:chExt cx="473400" cy="473400"/>
          </a:xfrm>
        </p:grpSpPr>
        <p:sp>
          <p:nvSpPr>
            <p:cNvPr id="80" name="Google Shape;80;p29"/>
            <p:cNvSpPr/>
            <p:nvPr/>
          </p:nvSpPr>
          <p:spPr>
            <a:xfrm rot="8100000">
              <a:off x="1855667" y="1772729"/>
              <a:ext cx="334744" cy="334744"/>
            </a:xfrm>
            <a:prstGeom prst="teardrop">
              <a:avLst>
                <a:gd fmla="val 100000" name="adj"/>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9"/>
            <p:cNvSpPr/>
            <p:nvPr/>
          </p:nvSpPr>
          <p:spPr>
            <a:xfrm>
              <a:off x="1955989"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2D3B45"/>
                  </a:solidFill>
                  <a:latin typeface="Source Sans Pro"/>
                  <a:ea typeface="Source Sans Pro"/>
                  <a:cs typeface="Source Sans Pro"/>
                  <a:sym typeface="Source Sans Pro"/>
                </a:rPr>
                <a:t>1</a:t>
              </a:r>
              <a:endParaRPr b="0" i="0" sz="600" u="none" cap="none" strike="noStrike">
                <a:solidFill>
                  <a:srgbClr val="2D3B45"/>
                </a:solidFill>
                <a:latin typeface="Source Sans Pro"/>
                <a:ea typeface="Source Sans Pro"/>
                <a:cs typeface="Source Sans Pro"/>
                <a:sym typeface="Source Sans Pro"/>
              </a:endParaRPr>
            </a:p>
          </p:txBody>
        </p:sp>
      </p:grpSp>
      <p:grpSp>
        <p:nvGrpSpPr>
          <p:cNvPr id="82" name="Google Shape;82;p29"/>
          <p:cNvGrpSpPr/>
          <p:nvPr/>
        </p:nvGrpSpPr>
        <p:grpSpPr>
          <a:xfrm>
            <a:off x="2903977" y="2161876"/>
            <a:ext cx="473400" cy="473400"/>
            <a:chOff x="3814414" y="1703401"/>
            <a:chExt cx="473400" cy="473400"/>
          </a:xfrm>
        </p:grpSpPr>
        <p:sp>
          <p:nvSpPr>
            <p:cNvPr id="83" name="Google Shape;83;p29"/>
            <p:cNvSpPr/>
            <p:nvPr/>
          </p:nvSpPr>
          <p:spPr>
            <a:xfrm rot="8100000">
              <a:off x="3883742" y="1772729"/>
              <a:ext cx="334744" cy="334744"/>
            </a:xfrm>
            <a:prstGeom prst="teardrop">
              <a:avLst>
                <a:gd fmla="val 100000" name="adj"/>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9"/>
            <p:cNvSpPr/>
            <p:nvPr/>
          </p:nvSpPr>
          <p:spPr>
            <a:xfrm>
              <a:off x="3984064"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2D3B45"/>
                  </a:solidFill>
                  <a:latin typeface="Source Sans Pro"/>
                  <a:ea typeface="Source Sans Pro"/>
                  <a:cs typeface="Source Sans Pro"/>
                  <a:sym typeface="Source Sans Pro"/>
                </a:rPr>
                <a:t>3</a:t>
              </a:r>
              <a:endParaRPr b="0" i="0" sz="600" u="none" cap="none" strike="noStrike">
                <a:solidFill>
                  <a:srgbClr val="2D3B45"/>
                </a:solidFill>
                <a:latin typeface="Source Sans Pro"/>
                <a:ea typeface="Source Sans Pro"/>
                <a:cs typeface="Source Sans Pro"/>
                <a:sym typeface="Source Sans Pro"/>
              </a:endParaRPr>
            </a:p>
          </p:txBody>
        </p:sp>
      </p:grpSp>
      <p:grpSp>
        <p:nvGrpSpPr>
          <p:cNvPr id="85" name="Google Shape;85;p29"/>
          <p:cNvGrpSpPr/>
          <p:nvPr/>
        </p:nvGrpSpPr>
        <p:grpSpPr>
          <a:xfrm>
            <a:off x="5244314" y="2161876"/>
            <a:ext cx="473400" cy="473400"/>
            <a:chOff x="5842489" y="1703401"/>
            <a:chExt cx="473400" cy="473400"/>
          </a:xfrm>
        </p:grpSpPr>
        <p:sp>
          <p:nvSpPr>
            <p:cNvPr id="86" name="Google Shape;86;p29"/>
            <p:cNvSpPr/>
            <p:nvPr/>
          </p:nvSpPr>
          <p:spPr>
            <a:xfrm rot="8100000">
              <a:off x="5911817" y="1772729"/>
              <a:ext cx="334744" cy="334744"/>
            </a:xfrm>
            <a:prstGeom prst="teardrop">
              <a:avLst>
                <a:gd fmla="val 100000" name="adj"/>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9"/>
            <p:cNvSpPr/>
            <p:nvPr/>
          </p:nvSpPr>
          <p:spPr>
            <a:xfrm>
              <a:off x="6012139"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263238"/>
                  </a:solidFill>
                  <a:latin typeface="Source Sans Pro"/>
                  <a:ea typeface="Source Sans Pro"/>
                  <a:cs typeface="Source Sans Pro"/>
                  <a:sym typeface="Source Sans Pro"/>
                </a:rPr>
                <a:t>5</a:t>
              </a:r>
              <a:endParaRPr b="0" i="0" sz="600" u="none" cap="none" strike="noStrike">
                <a:solidFill>
                  <a:srgbClr val="263238"/>
                </a:solidFill>
                <a:latin typeface="Source Sans Pro"/>
                <a:ea typeface="Source Sans Pro"/>
                <a:cs typeface="Source Sans Pro"/>
                <a:sym typeface="Source Sans Pro"/>
              </a:endParaRPr>
            </a:p>
          </p:txBody>
        </p:sp>
      </p:grpSp>
      <p:grpSp>
        <p:nvGrpSpPr>
          <p:cNvPr id="88" name="Google Shape;88;p29"/>
          <p:cNvGrpSpPr/>
          <p:nvPr/>
        </p:nvGrpSpPr>
        <p:grpSpPr>
          <a:xfrm>
            <a:off x="6539614" y="3124150"/>
            <a:ext cx="473400" cy="473400"/>
            <a:chOff x="6880814" y="3576300"/>
            <a:chExt cx="473400" cy="473400"/>
          </a:xfrm>
        </p:grpSpPr>
        <p:sp>
          <p:nvSpPr>
            <p:cNvPr id="89" name="Google Shape;89;p29"/>
            <p:cNvSpPr/>
            <p:nvPr/>
          </p:nvSpPr>
          <p:spPr>
            <a:xfrm rot="-2700000">
              <a:off x="6950142" y="3645628"/>
              <a:ext cx="334744" cy="334744"/>
            </a:xfrm>
            <a:prstGeom prst="teardrop">
              <a:avLst>
                <a:gd fmla="val 100000" name="adj"/>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9"/>
            <p:cNvSpPr/>
            <p:nvPr/>
          </p:nvSpPr>
          <p:spPr>
            <a:xfrm flipH="1">
              <a:off x="7050464" y="37525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2D3B45"/>
                  </a:solidFill>
                  <a:latin typeface="Source Sans Pro"/>
                  <a:ea typeface="Source Sans Pro"/>
                  <a:cs typeface="Source Sans Pro"/>
                  <a:sym typeface="Source Sans Pro"/>
                </a:rPr>
                <a:t>6</a:t>
              </a:r>
              <a:endParaRPr b="0" i="0" sz="600" u="sng" cap="none" strike="noStrike">
                <a:solidFill>
                  <a:srgbClr val="2D3B45"/>
                </a:solidFill>
                <a:latin typeface="Source Sans Pro"/>
                <a:ea typeface="Source Sans Pro"/>
                <a:cs typeface="Source Sans Pro"/>
                <a:sym typeface="Source Sans Pro"/>
              </a:endParaRPr>
            </a:p>
          </p:txBody>
        </p:sp>
      </p:grpSp>
      <p:grpSp>
        <p:nvGrpSpPr>
          <p:cNvPr id="91" name="Google Shape;91;p29"/>
          <p:cNvGrpSpPr/>
          <p:nvPr/>
        </p:nvGrpSpPr>
        <p:grpSpPr>
          <a:xfrm>
            <a:off x="4067689" y="3124150"/>
            <a:ext cx="473400" cy="473400"/>
            <a:chOff x="4852739" y="3576300"/>
            <a:chExt cx="473400" cy="473400"/>
          </a:xfrm>
        </p:grpSpPr>
        <p:sp>
          <p:nvSpPr>
            <p:cNvPr id="92" name="Google Shape;92;p29"/>
            <p:cNvSpPr/>
            <p:nvPr/>
          </p:nvSpPr>
          <p:spPr>
            <a:xfrm rot="-2700000">
              <a:off x="4922067" y="3645628"/>
              <a:ext cx="334744" cy="334744"/>
            </a:xfrm>
            <a:prstGeom prst="teardrop">
              <a:avLst>
                <a:gd fmla="val 100000" name="adj"/>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9"/>
            <p:cNvSpPr/>
            <p:nvPr/>
          </p:nvSpPr>
          <p:spPr>
            <a:xfrm flipH="1">
              <a:off x="5022389" y="37525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2D3B45"/>
                  </a:solidFill>
                  <a:latin typeface="Source Sans Pro"/>
                  <a:ea typeface="Source Sans Pro"/>
                  <a:cs typeface="Source Sans Pro"/>
                  <a:sym typeface="Source Sans Pro"/>
                </a:rPr>
                <a:t>4</a:t>
              </a:r>
              <a:endParaRPr b="0" i="0" sz="600" u="none" cap="none" strike="noStrike">
                <a:solidFill>
                  <a:srgbClr val="2D3B45"/>
                </a:solidFill>
                <a:latin typeface="Source Sans Pro"/>
                <a:ea typeface="Source Sans Pro"/>
                <a:cs typeface="Source Sans Pro"/>
                <a:sym typeface="Source Sans Pro"/>
              </a:endParaRPr>
            </a:p>
          </p:txBody>
        </p:sp>
      </p:grpSp>
      <p:grpSp>
        <p:nvGrpSpPr>
          <p:cNvPr id="94" name="Google Shape;94;p29"/>
          <p:cNvGrpSpPr/>
          <p:nvPr/>
        </p:nvGrpSpPr>
        <p:grpSpPr>
          <a:xfrm>
            <a:off x="1696614" y="3124138"/>
            <a:ext cx="473400" cy="473400"/>
            <a:chOff x="2824664" y="3576300"/>
            <a:chExt cx="473400" cy="473400"/>
          </a:xfrm>
        </p:grpSpPr>
        <p:sp>
          <p:nvSpPr>
            <p:cNvPr id="95" name="Google Shape;95;p29"/>
            <p:cNvSpPr/>
            <p:nvPr/>
          </p:nvSpPr>
          <p:spPr>
            <a:xfrm rot="-2700000">
              <a:off x="2893992" y="3645628"/>
              <a:ext cx="334744" cy="334744"/>
            </a:xfrm>
            <a:prstGeom prst="teardrop">
              <a:avLst>
                <a:gd fmla="val 100000" name="adj"/>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9"/>
            <p:cNvSpPr/>
            <p:nvPr/>
          </p:nvSpPr>
          <p:spPr>
            <a:xfrm flipH="1">
              <a:off x="2994314" y="3752502"/>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rgbClr val="2D3B45"/>
                  </a:solidFill>
                  <a:latin typeface="Source Sans Pro"/>
                  <a:ea typeface="Source Sans Pro"/>
                  <a:cs typeface="Source Sans Pro"/>
                  <a:sym typeface="Source Sans Pro"/>
                </a:rPr>
                <a:t>2</a:t>
              </a:r>
              <a:endParaRPr b="0" i="0" sz="600" u="none" cap="none" strike="noStrike">
                <a:solidFill>
                  <a:srgbClr val="2D3B45"/>
                </a:solidFill>
                <a:latin typeface="Source Sans Pro"/>
                <a:ea typeface="Source Sans Pro"/>
                <a:cs typeface="Source Sans Pro"/>
                <a:sym typeface="Source Sans Pro"/>
              </a:endParaRPr>
            </a:p>
          </p:txBody>
        </p:sp>
      </p:grpSp>
      <p:sp>
        <p:nvSpPr>
          <p:cNvPr id="97" name="Google Shape;97;p29"/>
          <p:cNvSpPr txBox="1"/>
          <p:nvPr/>
        </p:nvSpPr>
        <p:spPr>
          <a:xfrm>
            <a:off x="19800" y="1614550"/>
            <a:ext cx="14382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rgbClr val="263238"/>
                </a:solidFill>
                <a:latin typeface="Source Sans Pro"/>
                <a:ea typeface="Source Sans Pro"/>
                <a:cs typeface="Source Sans Pro"/>
                <a:sym typeface="Source Sans Pro"/>
              </a:rPr>
              <a:t>Background and Purposes</a:t>
            </a:r>
            <a:endParaRPr b="0" i="0" u="none" cap="none" strike="noStrike">
              <a:solidFill>
                <a:srgbClr val="263238"/>
              </a:solidFill>
              <a:latin typeface="Source Sans Pro"/>
              <a:ea typeface="Source Sans Pro"/>
              <a:cs typeface="Source Sans Pro"/>
              <a:sym typeface="Source Sans Pro"/>
            </a:endParaRPr>
          </a:p>
        </p:txBody>
      </p:sp>
      <p:sp>
        <p:nvSpPr>
          <p:cNvPr id="98" name="Google Shape;98;p29"/>
          <p:cNvSpPr txBox="1"/>
          <p:nvPr/>
        </p:nvSpPr>
        <p:spPr>
          <a:xfrm>
            <a:off x="2466768" y="1614575"/>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rgbClr val="263238"/>
                </a:solidFill>
                <a:latin typeface="Source Sans Pro"/>
                <a:ea typeface="Source Sans Pro"/>
                <a:cs typeface="Source Sans Pro"/>
                <a:sym typeface="Source Sans Pro"/>
              </a:rPr>
              <a:t>Exploratory Analysis</a:t>
            </a:r>
            <a:endParaRPr b="0" i="0" u="none" cap="none" strike="noStrike">
              <a:solidFill>
                <a:srgbClr val="263238"/>
              </a:solidFill>
              <a:latin typeface="Source Sans Pro"/>
              <a:ea typeface="Source Sans Pro"/>
              <a:cs typeface="Source Sans Pro"/>
              <a:sym typeface="Source Sans Pro"/>
            </a:endParaRPr>
          </a:p>
        </p:txBody>
      </p:sp>
      <p:sp>
        <p:nvSpPr>
          <p:cNvPr id="99" name="Google Shape;99;p29"/>
          <p:cNvSpPr txBox="1"/>
          <p:nvPr/>
        </p:nvSpPr>
        <p:spPr>
          <a:xfrm>
            <a:off x="4837835" y="1614575"/>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rgbClr val="263238"/>
                </a:solidFill>
                <a:latin typeface="Source Sans Pro"/>
                <a:ea typeface="Source Sans Pro"/>
                <a:cs typeface="Source Sans Pro"/>
                <a:sym typeface="Source Sans Pro"/>
              </a:rPr>
              <a:t>Predictive Modeling</a:t>
            </a:r>
            <a:endParaRPr b="0" i="0" u="none" cap="none" strike="noStrike">
              <a:solidFill>
                <a:srgbClr val="263238"/>
              </a:solidFill>
              <a:latin typeface="Source Sans Pro"/>
              <a:ea typeface="Source Sans Pro"/>
              <a:cs typeface="Source Sans Pro"/>
              <a:sym typeface="Source Sans Pro"/>
            </a:endParaRPr>
          </a:p>
        </p:txBody>
      </p:sp>
      <p:sp>
        <p:nvSpPr>
          <p:cNvPr id="100" name="Google Shape;100;p29"/>
          <p:cNvSpPr txBox="1"/>
          <p:nvPr/>
        </p:nvSpPr>
        <p:spPr>
          <a:xfrm>
            <a:off x="1290125" y="3611438"/>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rgbClr val="263238"/>
                </a:solidFill>
                <a:latin typeface="Source Sans Pro"/>
                <a:ea typeface="Source Sans Pro"/>
                <a:cs typeface="Source Sans Pro"/>
                <a:sym typeface="Source Sans Pro"/>
              </a:rPr>
              <a:t>Analytical Techniques</a:t>
            </a:r>
            <a:endParaRPr b="0" i="0" u="none" cap="none" strike="noStrike">
              <a:solidFill>
                <a:srgbClr val="263238"/>
              </a:solidFill>
              <a:latin typeface="Source Sans Pro"/>
              <a:ea typeface="Source Sans Pro"/>
              <a:cs typeface="Source Sans Pro"/>
              <a:sym typeface="Source Sans Pro"/>
            </a:endParaRPr>
          </a:p>
        </p:txBody>
      </p:sp>
      <p:sp>
        <p:nvSpPr>
          <p:cNvPr id="101" name="Google Shape;101;p29"/>
          <p:cNvSpPr txBox="1"/>
          <p:nvPr/>
        </p:nvSpPr>
        <p:spPr>
          <a:xfrm>
            <a:off x="3661205" y="361145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rgbClr val="263238"/>
                </a:solidFill>
                <a:latin typeface="Source Sans Pro"/>
                <a:ea typeface="Source Sans Pro"/>
                <a:cs typeface="Source Sans Pro"/>
                <a:sym typeface="Source Sans Pro"/>
              </a:rPr>
              <a:t>Sentiment Analysis</a:t>
            </a:r>
            <a:endParaRPr b="0" i="0" u="none" cap="none" strike="noStrike">
              <a:solidFill>
                <a:srgbClr val="263238"/>
              </a:solidFill>
              <a:latin typeface="Source Sans Pro"/>
              <a:ea typeface="Source Sans Pro"/>
              <a:cs typeface="Source Sans Pro"/>
              <a:sym typeface="Source Sans Pro"/>
            </a:endParaRPr>
          </a:p>
        </p:txBody>
      </p:sp>
      <p:sp>
        <p:nvSpPr>
          <p:cNvPr id="102" name="Google Shape;102;p29"/>
          <p:cNvSpPr txBox="1"/>
          <p:nvPr/>
        </p:nvSpPr>
        <p:spPr>
          <a:xfrm>
            <a:off x="6133135" y="361145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rgbClr val="263238"/>
                </a:solidFill>
                <a:latin typeface="Source Sans Pro"/>
                <a:ea typeface="Source Sans Pro"/>
                <a:cs typeface="Source Sans Pro"/>
                <a:sym typeface="Source Sans Pro"/>
              </a:rPr>
              <a:t>Topic Modeling</a:t>
            </a:r>
            <a:endParaRPr b="0" i="0" u="none" cap="none" strike="noStrike">
              <a:solidFill>
                <a:srgbClr val="263238"/>
              </a:solidFill>
              <a:latin typeface="Source Sans Pro"/>
              <a:ea typeface="Source Sans Pro"/>
              <a:cs typeface="Source Sans Pro"/>
              <a:sym typeface="Source Sans Pro"/>
            </a:endParaRPr>
          </a:p>
        </p:txBody>
      </p:sp>
      <p:pic>
        <p:nvPicPr>
          <p:cNvPr id="103" name="Google Shape;103;p29"/>
          <p:cNvPicPr preferRelativeResize="0"/>
          <p:nvPr/>
        </p:nvPicPr>
        <p:blipFill rotWithShape="1">
          <a:blip r:embed="rId3">
            <a:alphaModFix/>
          </a:blip>
          <a:srcRect b="6899" l="20196" r="20593" t="5095"/>
          <a:stretch/>
        </p:blipFill>
        <p:spPr>
          <a:xfrm>
            <a:off x="52025" y="49525"/>
            <a:ext cx="481848" cy="402851"/>
          </a:xfrm>
          <a:prstGeom prst="rect">
            <a:avLst/>
          </a:prstGeom>
          <a:noFill/>
          <a:ln>
            <a:noFill/>
          </a:ln>
        </p:spPr>
      </p:pic>
      <p:grpSp>
        <p:nvGrpSpPr>
          <p:cNvPr id="104" name="Google Shape;104;p29"/>
          <p:cNvGrpSpPr/>
          <p:nvPr/>
        </p:nvGrpSpPr>
        <p:grpSpPr>
          <a:xfrm>
            <a:off x="7615364" y="2161876"/>
            <a:ext cx="473400" cy="473400"/>
            <a:chOff x="5842489" y="1703401"/>
            <a:chExt cx="473400" cy="473400"/>
          </a:xfrm>
        </p:grpSpPr>
        <p:sp>
          <p:nvSpPr>
            <p:cNvPr id="105" name="Google Shape;105;p29"/>
            <p:cNvSpPr/>
            <p:nvPr/>
          </p:nvSpPr>
          <p:spPr>
            <a:xfrm rot="8100000">
              <a:off x="5911816" y="1772729"/>
              <a:ext cx="334744" cy="334744"/>
            </a:xfrm>
            <a:prstGeom prst="teardrop">
              <a:avLst>
                <a:gd fmla="val 100000" name="adj"/>
              </a:avLst>
            </a:prstGeom>
            <a:solidFill>
              <a:srgbClr val="FF98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9"/>
            <p:cNvSpPr/>
            <p:nvPr/>
          </p:nvSpPr>
          <p:spPr>
            <a:xfrm>
              <a:off x="6012139" y="1866499"/>
              <a:ext cx="134100" cy="134100"/>
            </a:xfrm>
            <a:prstGeom prst="ellipse">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lang="en" sz="600">
                  <a:solidFill>
                    <a:srgbClr val="263238"/>
                  </a:solidFill>
                  <a:latin typeface="Source Sans Pro"/>
                  <a:ea typeface="Source Sans Pro"/>
                  <a:cs typeface="Source Sans Pro"/>
                  <a:sym typeface="Source Sans Pro"/>
                </a:rPr>
                <a:t>7</a:t>
              </a:r>
              <a:endParaRPr b="0" i="0" sz="600" u="none" cap="none" strike="noStrike">
                <a:solidFill>
                  <a:srgbClr val="263238"/>
                </a:solidFill>
                <a:latin typeface="Source Sans Pro"/>
                <a:ea typeface="Source Sans Pro"/>
                <a:cs typeface="Source Sans Pro"/>
                <a:sym typeface="Source Sans Pro"/>
              </a:endParaRPr>
            </a:p>
          </p:txBody>
        </p:sp>
      </p:grpSp>
      <p:sp>
        <p:nvSpPr>
          <p:cNvPr id="107" name="Google Shape;107;p29"/>
          <p:cNvSpPr txBox="1"/>
          <p:nvPr/>
        </p:nvSpPr>
        <p:spPr>
          <a:xfrm>
            <a:off x="7057074" y="1614575"/>
            <a:ext cx="14382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rgbClr val="263238"/>
                </a:solidFill>
                <a:latin typeface="Source Sans Pro"/>
                <a:ea typeface="Source Sans Pro"/>
                <a:cs typeface="Source Sans Pro"/>
                <a:sym typeface="Source Sans Pro"/>
              </a:rPr>
              <a:t>Conclusion and Future Outlook</a:t>
            </a:r>
            <a:endParaRPr b="0" i="0" u="none" cap="none" strike="noStrike">
              <a:solidFill>
                <a:srgbClr val="263238"/>
              </a:solidFill>
              <a:latin typeface="Source Sans Pro"/>
              <a:ea typeface="Source Sans Pro"/>
              <a:cs typeface="Source Sans Pro"/>
              <a:sym typeface="Source Sans Pro"/>
            </a:endParaRPr>
          </a:p>
        </p:txBody>
      </p:sp>
      <p:sp>
        <p:nvSpPr>
          <p:cNvPr id="108" name="Google Shape;108;p29"/>
          <p:cNvSpPr/>
          <p:nvPr/>
        </p:nvSpPr>
        <p:spPr>
          <a:xfrm>
            <a:off x="7113189" y="2679750"/>
            <a:ext cx="1477800" cy="393600"/>
          </a:xfrm>
          <a:prstGeom prst="homePlate">
            <a:avLst>
              <a:gd fmla="val 32030" name="adj"/>
            </a:avLst>
          </a:prstGeom>
          <a:solidFill>
            <a:schemeClr val="accent3"/>
          </a:solidFill>
          <a:ln cap="flat" cmpd="sng" w="9525">
            <a:solidFill>
              <a:srgbClr val="FFFFFF"/>
            </a:solidFill>
            <a:prstDash val="solid"/>
            <a:round/>
            <a:headEnd len="sm" w="sm" type="none"/>
            <a:tailEnd len="sm" w="sm" type="none"/>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D536F"/>
              </a:solidFill>
              <a:latin typeface="Source Sans Pro"/>
              <a:ea typeface="Source Sans Pro"/>
              <a:cs typeface="Source Sans Pro"/>
              <a:sym typeface="Source Sans Pro"/>
            </a:endParaRPr>
          </a:p>
        </p:txBody>
      </p:sp>
      <p:sp>
        <p:nvSpPr>
          <p:cNvPr id="109" name="Google Shape;109;p29"/>
          <p:cNvSpPr/>
          <p:nvPr/>
        </p:nvSpPr>
        <p:spPr>
          <a:xfrm>
            <a:off x="5927658" y="2679750"/>
            <a:ext cx="1477800" cy="393600"/>
          </a:xfrm>
          <a:prstGeom prst="homePlate">
            <a:avLst>
              <a:gd fmla="val 32030" name="adj"/>
            </a:avLst>
          </a:prstGeom>
          <a:solidFill>
            <a:schemeClr val="accent3"/>
          </a:solidFill>
          <a:ln cap="flat" cmpd="sng" w="9525">
            <a:solidFill>
              <a:srgbClr val="FFFFFF"/>
            </a:solidFill>
            <a:prstDash val="solid"/>
            <a:round/>
            <a:headEnd len="sm" w="sm" type="none"/>
            <a:tailEnd len="sm" w="sm" type="none"/>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D536F"/>
              </a:solidFill>
              <a:latin typeface="Source Sans Pro"/>
              <a:ea typeface="Source Sans Pro"/>
              <a:cs typeface="Source Sans Pro"/>
              <a:sym typeface="Source Sans Pro"/>
            </a:endParaRPr>
          </a:p>
        </p:txBody>
      </p:sp>
      <p:sp>
        <p:nvSpPr>
          <p:cNvPr id="110" name="Google Shape;110;p29"/>
          <p:cNvSpPr/>
          <p:nvPr/>
        </p:nvSpPr>
        <p:spPr>
          <a:xfrm>
            <a:off x="4742126" y="2679750"/>
            <a:ext cx="1477800" cy="393600"/>
          </a:xfrm>
          <a:prstGeom prst="homePlate">
            <a:avLst>
              <a:gd fmla="val 32030" name="adj"/>
            </a:avLst>
          </a:prstGeom>
          <a:solidFill>
            <a:schemeClr val="accent3"/>
          </a:solidFill>
          <a:ln cap="flat" cmpd="sng" w="9525">
            <a:solidFill>
              <a:srgbClr val="FFFFFF"/>
            </a:solidFill>
            <a:prstDash val="solid"/>
            <a:round/>
            <a:headEnd len="sm" w="sm" type="none"/>
            <a:tailEnd len="sm" w="sm" type="none"/>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D536F"/>
              </a:solidFill>
              <a:latin typeface="Source Sans Pro"/>
              <a:ea typeface="Source Sans Pro"/>
              <a:cs typeface="Source Sans Pro"/>
              <a:sym typeface="Source Sans Pro"/>
            </a:endParaRPr>
          </a:p>
        </p:txBody>
      </p:sp>
      <p:sp>
        <p:nvSpPr>
          <p:cNvPr id="111" name="Google Shape;111;p29"/>
          <p:cNvSpPr/>
          <p:nvPr/>
        </p:nvSpPr>
        <p:spPr>
          <a:xfrm>
            <a:off x="3556595" y="2679750"/>
            <a:ext cx="1477800" cy="393600"/>
          </a:xfrm>
          <a:prstGeom prst="homePlate">
            <a:avLst>
              <a:gd fmla="val 32030" name="adj"/>
            </a:avLst>
          </a:prstGeom>
          <a:solidFill>
            <a:schemeClr val="accent3"/>
          </a:solidFill>
          <a:ln cap="flat" cmpd="sng" w="9525">
            <a:solidFill>
              <a:srgbClr val="FFFFFF"/>
            </a:solidFill>
            <a:prstDash val="solid"/>
            <a:round/>
            <a:headEnd len="sm" w="sm" type="none"/>
            <a:tailEnd len="sm" w="sm" type="none"/>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D536F"/>
              </a:solidFill>
              <a:latin typeface="Source Sans Pro"/>
              <a:ea typeface="Source Sans Pro"/>
              <a:cs typeface="Source Sans Pro"/>
              <a:sym typeface="Source Sans Pro"/>
            </a:endParaRPr>
          </a:p>
        </p:txBody>
      </p:sp>
      <p:sp>
        <p:nvSpPr>
          <p:cNvPr id="112" name="Google Shape;112;p29"/>
          <p:cNvSpPr/>
          <p:nvPr/>
        </p:nvSpPr>
        <p:spPr>
          <a:xfrm>
            <a:off x="2371052" y="2679750"/>
            <a:ext cx="1477800" cy="393600"/>
          </a:xfrm>
          <a:prstGeom prst="homePlate">
            <a:avLst>
              <a:gd fmla="val 32030" name="adj"/>
            </a:avLst>
          </a:prstGeom>
          <a:solidFill>
            <a:schemeClr val="accent3"/>
          </a:solidFill>
          <a:ln cap="flat" cmpd="sng" w="9525">
            <a:solidFill>
              <a:srgbClr val="FFFFFF"/>
            </a:solidFill>
            <a:prstDash val="solid"/>
            <a:round/>
            <a:headEnd len="sm" w="sm" type="none"/>
            <a:tailEnd len="sm" w="sm" type="none"/>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D536F"/>
              </a:solidFill>
              <a:latin typeface="Source Sans Pro"/>
              <a:ea typeface="Source Sans Pro"/>
              <a:cs typeface="Source Sans Pro"/>
              <a:sym typeface="Source Sans Pro"/>
            </a:endParaRPr>
          </a:p>
        </p:txBody>
      </p:sp>
      <p:sp>
        <p:nvSpPr>
          <p:cNvPr id="113" name="Google Shape;113;p29"/>
          <p:cNvSpPr/>
          <p:nvPr/>
        </p:nvSpPr>
        <p:spPr>
          <a:xfrm>
            <a:off x="1185521" y="2679750"/>
            <a:ext cx="1477800" cy="393600"/>
          </a:xfrm>
          <a:prstGeom prst="homePlate">
            <a:avLst>
              <a:gd fmla="val 32030" name="adj"/>
            </a:avLst>
          </a:prstGeom>
          <a:solidFill>
            <a:schemeClr val="accent3"/>
          </a:solidFill>
          <a:ln cap="flat" cmpd="sng" w="9525">
            <a:solidFill>
              <a:srgbClr val="FFFFFF"/>
            </a:solidFill>
            <a:prstDash val="solid"/>
            <a:round/>
            <a:headEnd len="sm" w="sm" type="none"/>
            <a:tailEnd len="sm" w="sm" type="none"/>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D536F"/>
              </a:solidFill>
              <a:latin typeface="Source Sans Pro"/>
              <a:ea typeface="Source Sans Pro"/>
              <a:cs typeface="Source Sans Pro"/>
              <a:sym typeface="Source Sans Pro"/>
            </a:endParaRPr>
          </a:p>
        </p:txBody>
      </p:sp>
      <p:sp>
        <p:nvSpPr>
          <p:cNvPr id="114" name="Google Shape;114;p29"/>
          <p:cNvSpPr/>
          <p:nvPr/>
        </p:nvSpPr>
        <p:spPr>
          <a:xfrm>
            <a:off x="-10" y="2679750"/>
            <a:ext cx="1477800" cy="393600"/>
          </a:xfrm>
          <a:prstGeom prst="homePlate">
            <a:avLst>
              <a:gd fmla="val 32030" name="adj"/>
            </a:avLst>
          </a:prstGeom>
          <a:solidFill>
            <a:schemeClr val="accent3"/>
          </a:solidFill>
          <a:ln cap="flat" cmpd="sng" w="9525">
            <a:solidFill>
              <a:srgbClr val="FFFFFF"/>
            </a:solidFill>
            <a:prstDash val="solid"/>
            <a:round/>
            <a:headEnd len="sm" w="sm" type="none"/>
            <a:tailEnd len="sm" w="sm" type="none"/>
          </a:ln>
          <a:effectLst>
            <a:outerShdw blurRad="28575" rotWithShape="0" algn="bl" dist="9525">
              <a:srgbClr val="000000">
                <a:alpha val="20000"/>
              </a:srgbClr>
            </a:outerShdw>
          </a:effectLst>
        </p:spPr>
        <p:txBody>
          <a:bodyPr anchorCtr="0" anchor="ctr" bIns="0" lIns="274300" spcFirstLastPara="1" rIns="0" wrap="square" tIns="0">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D536F"/>
              </a:solidFill>
              <a:latin typeface="Source Sans Pro"/>
              <a:ea typeface="Source Sans Pro"/>
              <a:cs typeface="Source Sans Pro"/>
              <a:sym typeface="Source Sans Pro"/>
            </a:endParaRPr>
          </a:p>
        </p:txBody>
      </p:sp>
      <p:grpSp>
        <p:nvGrpSpPr>
          <p:cNvPr id="115" name="Google Shape;115;p29"/>
          <p:cNvGrpSpPr/>
          <p:nvPr/>
        </p:nvGrpSpPr>
        <p:grpSpPr>
          <a:xfrm>
            <a:off x="-195" y="5067550"/>
            <a:ext cx="9144372" cy="75900"/>
            <a:chOff x="-191393" y="4344718"/>
            <a:chExt cx="9335755" cy="75900"/>
          </a:xfrm>
        </p:grpSpPr>
        <p:grpSp>
          <p:nvGrpSpPr>
            <p:cNvPr id="116" name="Google Shape;116;p29"/>
            <p:cNvGrpSpPr/>
            <p:nvPr/>
          </p:nvGrpSpPr>
          <p:grpSpPr>
            <a:xfrm>
              <a:off x="975607" y="4344718"/>
              <a:ext cx="8168755" cy="75850"/>
              <a:chOff x="230500" y="3265125"/>
              <a:chExt cx="8135400" cy="79200"/>
            </a:xfrm>
          </p:grpSpPr>
          <p:sp>
            <p:nvSpPr>
              <p:cNvPr id="117" name="Google Shape;117;p29"/>
              <p:cNvSpPr/>
              <p:nvPr/>
            </p:nvSpPr>
            <p:spPr>
              <a:xfrm>
                <a:off x="13927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9"/>
              <p:cNvSpPr/>
              <p:nvPr/>
            </p:nvSpPr>
            <p:spPr>
              <a:xfrm>
                <a:off x="25549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9"/>
              <p:cNvSpPr/>
              <p:nvPr/>
            </p:nvSpPr>
            <p:spPr>
              <a:xfrm>
                <a:off x="37171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9"/>
              <p:cNvSpPr/>
              <p:nvPr/>
            </p:nvSpPr>
            <p:spPr>
              <a:xfrm>
                <a:off x="48793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9"/>
              <p:cNvSpPr/>
              <p:nvPr/>
            </p:nvSpPr>
            <p:spPr>
              <a:xfrm>
                <a:off x="60415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9"/>
              <p:cNvSpPr/>
              <p:nvPr/>
            </p:nvSpPr>
            <p:spPr>
              <a:xfrm>
                <a:off x="72037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9"/>
              <p:cNvSpPr/>
              <p:nvPr/>
            </p:nvSpPr>
            <p:spPr>
              <a:xfrm>
                <a:off x="2305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29"/>
            <p:cNvSpPr/>
            <p:nvPr/>
          </p:nvSpPr>
          <p:spPr>
            <a:xfrm>
              <a:off x="-191393" y="4344718"/>
              <a:ext cx="1167000" cy="75900"/>
            </a:xfrm>
            <a:prstGeom prst="rect">
              <a:avLst/>
            </a:prstGeom>
            <a:solidFill>
              <a:srgbClr val="FF98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d0f94e87f0_0_6"/>
          <p:cNvSpPr txBox="1"/>
          <p:nvPr>
            <p:ph type="title"/>
          </p:nvPr>
        </p:nvSpPr>
        <p:spPr>
          <a:xfrm>
            <a:off x="786150" y="308125"/>
            <a:ext cx="36753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Background</a:t>
            </a:r>
            <a:endParaRPr sz="2600"/>
          </a:p>
        </p:txBody>
      </p:sp>
      <p:sp>
        <p:nvSpPr>
          <p:cNvPr id="130" name="Google Shape;130;gd0f94e87f0_0_6"/>
          <p:cNvSpPr txBox="1"/>
          <p:nvPr>
            <p:ph idx="1" type="body"/>
          </p:nvPr>
        </p:nvSpPr>
        <p:spPr>
          <a:xfrm>
            <a:off x="388800" y="1047750"/>
            <a:ext cx="4072500" cy="37257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600"/>
              </a:spcBef>
              <a:spcAft>
                <a:spcPts val="0"/>
              </a:spcAft>
              <a:buSzPts val="1700"/>
              <a:buChar char="◎"/>
            </a:pPr>
            <a:r>
              <a:rPr lang="en" sz="1700"/>
              <a:t>Amazon </a:t>
            </a:r>
            <a:r>
              <a:rPr lang="en" sz="1700"/>
              <a:t>Reviews – One big metric to determine quality and authenticity of the product </a:t>
            </a:r>
            <a:endParaRPr sz="1700"/>
          </a:p>
          <a:p>
            <a:pPr indent="-336550" lvl="0" marL="457200" rtl="0" algn="l">
              <a:lnSpc>
                <a:spcPct val="115000"/>
              </a:lnSpc>
              <a:spcBef>
                <a:spcPts val="0"/>
              </a:spcBef>
              <a:spcAft>
                <a:spcPts val="0"/>
              </a:spcAft>
              <a:buSzPts val="1700"/>
              <a:buChar char="◎"/>
            </a:pPr>
            <a:r>
              <a:rPr b="1" lang="en" sz="1700"/>
              <a:t>Second largest share (61%) fake product rev</a:t>
            </a:r>
            <a:r>
              <a:rPr b="1" lang="en" sz="1700"/>
              <a:t>i</a:t>
            </a:r>
            <a:r>
              <a:rPr b="1" lang="en" sz="1700"/>
              <a:t>ews</a:t>
            </a:r>
            <a:r>
              <a:rPr lang="en" sz="1700"/>
              <a:t> belong to Amazon </a:t>
            </a:r>
            <a:r>
              <a:rPr b="1" lang="en" sz="1700"/>
              <a:t>Electronics Products</a:t>
            </a:r>
            <a:r>
              <a:rPr lang="en" sz="1700"/>
              <a:t> category</a:t>
            </a:r>
            <a:endParaRPr sz="1700"/>
          </a:p>
          <a:p>
            <a:pPr indent="0" lvl="0" marL="457200" rtl="0" algn="l">
              <a:lnSpc>
                <a:spcPct val="115000"/>
              </a:lnSpc>
              <a:spcBef>
                <a:spcPts val="0"/>
              </a:spcBef>
              <a:spcAft>
                <a:spcPts val="0"/>
              </a:spcAft>
              <a:buNone/>
            </a:pPr>
            <a:r>
              <a:rPr lang="en" sz="1600"/>
              <a:t>(Statista, Dec 2018)</a:t>
            </a:r>
            <a:endParaRPr sz="1600"/>
          </a:p>
          <a:p>
            <a:pPr indent="-336550" lvl="0" marL="457200" rtl="0" algn="l">
              <a:lnSpc>
                <a:spcPct val="115000"/>
              </a:lnSpc>
              <a:spcBef>
                <a:spcPts val="600"/>
              </a:spcBef>
              <a:spcAft>
                <a:spcPts val="0"/>
              </a:spcAft>
              <a:buSzPts val="1700"/>
              <a:buChar char="◎"/>
            </a:pPr>
            <a:r>
              <a:rPr lang="en" sz="1700"/>
              <a:t>In 2016, Amazon changed its policy to ban incentivised reviews and started the “Verified Purchase” system</a:t>
            </a:r>
            <a:endParaRPr sz="1700"/>
          </a:p>
          <a:p>
            <a:pPr indent="-336550" lvl="0" marL="457200" rtl="0" algn="l">
              <a:lnSpc>
                <a:spcPct val="115000"/>
              </a:lnSpc>
              <a:spcBef>
                <a:spcPts val="0"/>
              </a:spcBef>
              <a:spcAft>
                <a:spcPts val="0"/>
              </a:spcAft>
              <a:buSzPts val="1700"/>
              <a:buChar char="◎"/>
            </a:pPr>
            <a:r>
              <a:rPr lang="en" sz="1700"/>
              <a:t>However, </a:t>
            </a:r>
            <a:r>
              <a:rPr lang="en" sz="1700"/>
              <a:t>sellers are still abusing the review system</a:t>
            </a:r>
            <a:endParaRPr sz="1700"/>
          </a:p>
        </p:txBody>
      </p:sp>
      <p:sp>
        <p:nvSpPr>
          <p:cNvPr id="131" name="Google Shape;131;gd0f94e87f0_0_6"/>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132" name="Google Shape;132;gd0f94e87f0_0_6"/>
          <p:cNvPicPr preferRelativeResize="0"/>
          <p:nvPr/>
        </p:nvPicPr>
        <p:blipFill rotWithShape="1">
          <a:blip r:embed="rId3">
            <a:alphaModFix/>
          </a:blip>
          <a:srcRect b="6899" l="20196" r="20593" t="5095"/>
          <a:stretch/>
        </p:blipFill>
        <p:spPr>
          <a:xfrm>
            <a:off x="52025" y="49525"/>
            <a:ext cx="481848" cy="402851"/>
          </a:xfrm>
          <a:prstGeom prst="rect">
            <a:avLst/>
          </a:prstGeom>
          <a:noFill/>
          <a:ln>
            <a:noFill/>
          </a:ln>
        </p:spPr>
      </p:pic>
      <p:sp>
        <p:nvSpPr>
          <p:cNvPr id="133" name="Google Shape;133;gd0f94e87f0_0_6"/>
          <p:cNvSpPr txBox="1"/>
          <p:nvPr>
            <p:ph idx="2" type="body"/>
          </p:nvPr>
        </p:nvSpPr>
        <p:spPr>
          <a:xfrm>
            <a:off x="4682650" y="1047750"/>
            <a:ext cx="3675300" cy="37257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600"/>
              </a:spcBef>
              <a:spcAft>
                <a:spcPts val="0"/>
              </a:spcAft>
              <a:buSzPts val="1800"/>
              <a:buChar char="◎"/>
            </a:pPr>
            <a:r>
              <a:rPr lang="en" sz="1800"/>
              <a:t>Identify any particular trends in the review score from 2016 - 2018 depicting Amazon’s efforts in tackling the fake reviews</a:t>
            </a:r>
            <a:endParaRPr sz="1800"/>
          </a:p>
          <a:p>
            <a:pPr indent="-336550" lvl="1" marL="914400" rtl="0" algn="l">
              <a:lnSpc>
                <a:spcPct val="115000"/>
              </a:lnSpc>
              <a:spcBef>
                <a:spcPts val="0"/>
              </a:spcBef>
              <a:spcAft>
                <a:spcPts val="0"/>
              </a:spcAft>
              <a:buSzPts val="1700"/>
              <a:buChar char="○"/>
            </a:pPr>
            <a:r>
              <a:rPr lang="en" sz="1700"/>
              <a:t>Understand the reviews by sentiment analysis</a:t>
            </a:r>
            <a:endParaRPr sz="1700"/>
          </a:p>
          <a:p>
            <a:pPr indent="-336550" lvl="1" marL="914400" rtl="0" algn="l">
              <a:lnSpc>
                <a:spcPct val="115000"/>
              </a:lnSpc>
              <a:spcBef>
                <a:spcPts val="0"/>
              </a:spcBef>
              <a:spcAft>
                <a:spcPts val="0"/>
              </a:spcAft>
              <a:buSzPts val="1700"/>
              <a:buChar char="○"/>
            </a:pPr>
            <a:r>
              <a:rPr lang="en" sz="1700"/>
              <a:t>Build a predictive model to predict ratings based on customer reviews </a:t>
            </a:r>
            <a:endParaRPr sz="1700"/>
          </a:p>
        </p:txBody>
      </p:sp>
      <p:sp>
        <p:nvSpPr>
          <p:cNvPr id="134" name="Google Shape;134;gd0f94e87f0_0_6"/>
          <p:cNvSpPr txBox="1"/>
          <p:nvPr>
            <p:ph type="title"/>
          </p:nvPr>
        </p:nvSpPr>
        <p:spPr>
          <a:xfrm>
            <a:off x="4713725" y="308125"/>
            <a:ext cx="36753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Purposes</a:t>
            </a:r>
            <a:endParaRPr sz="2600"/>
          </a:p>
        </p:txBody>
      </p:sp>
      <p:cxnSp>
        <p:nvCxnSpPr>
          <p:cNvPr id="135" name="Google Shape;135;gd0f94e87f0_0_6"/>
          <p:cNvCxnSpPr/>
          <p:nvPr/>
        </p:nvCxnSpPr>
        <p:spPr>
          <a:xfrm>
            <a:off x="4558688" y="195750"/>
            <a:ext cx="26700" cy="4645200"/>
          </a:xfrm>
          <a:prstGeom prst="straightConnector1">
            <a:avLst/>
          </a:prstGeom>
          <a:noFill/>
          <a:ln cap="flat" cmpd="sng" w="9525">
            <a:solidFill>
              <a:srgbClr val="CFD8DC"/>
            </a:solidFill>
            <a:prstDash val="lgDash"/>
            <a:round/>
            <a:headEnd len="med" w="med" type="none"/>
            <a:tailEnd len="med" w="med" type="none"/>
          </a:ln>
        </p:spPr>
      </p:cxnSp>
      <p:grpSp>
        <p:nvGrpSpPr>
          <p:cNvPr id="136" name="Google Shape;136;gd0f94e87f0_0_6"/>
          <p:cNvGrpSpPr/>
          <p:nvPr/>
        </p:nvGrpSpPr>
        <p:grpSpPr>
          <a:xfrm>
            <a:off x="-195" y="5067550"/>
            <a:ext cx="9144372" cy="75900"/>
            <a:chOff x="-191393" y="4344718"/>
            <a:chExt cx="9335755" cy="75900"/>
          </a:xfrm>
        </p:grpSpPr>
        <p:grpSp>
          <p:nvGrpSpPr>
            <p:cNvPr id="137" name="Google Shape;137;gd0f94e87f0_0_6"/>
            <p:cNvGrpSpPr/>
            <p:nvPr/>
          </p:nvGrpSpPr>
          <p:grpSpPr>
            <a:xfrm>
              <a:off x="975607" y="4344718"/>
              <a:ext cx="8168755" cy="75850"/>
              <a:chOff x="230500" y="3265125"/>
              <a:chExt cx="8135400" cy="79200"/>
            </a:xfrm>
          </p:grpSpPr>
          <p:sp>
            <p:nvSpPr>
              <p:cNvPr id="138" name="Google Shape;138;gd0f94e87f0_0_6"/>
              <p:cNvSpPr/>
              <p:nvPr/>
            </p:nvSpPr>
            <p:spPr>
              <a:xfrm>
                <a:off x="13927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d0f94e87f0_0_6"/>
              <p:cNvSpPr/>
              <p:nvPr/>
            </p:nvSpPr>
            <p:spPr>
              <a:xfrm>
                <a:off x="25549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d0f94e87f0_0_6"/>
              <p:cNvSpPr/>
              <p:nvPr/>
            </p:nvSpPr>
            <p:spPr>
              <a:xfrm>
                <a:off x="37171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d0f94e87f0_0_6"/>
              <p:cNvSpPr/>
              <p:nvPr/>
            </p:nvSpPr>
            <p:spPr>
              <a:xfrm>
                <a:off x="48793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d0f94e87f0_0_6"/>
              <p:cNvSpPr/>
              <p:nvPr/>
            </p:nvSpPr>
            <p:spPr>
              <a:xfrm>
                <a:off x="60415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gd0f94e87f0_0_6"/>
              <p:cNvSpPr/>
              <p:nvPr/>
            </p:nvSpPr>
            <p:spPr>
              <a:xfrm>
                <a:off x="72037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gd0f94e87f0_0_6"/>
              <p:cNvSpPr/>
              <p:nvPr/>
            </p:nvSpPr>
            <p:spPr>
              <a:xfrm>
                <a:off x="230500" y="3265125"/>
                <a:ext cx="1162200" cy="79200"/>
              </a:xfrm>
              <a:prstGeom prst="rect">
                <a:avLst/>
              </a:prstGeom>
              <a:solidFill>
                <a:srgbClr val="FF98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 name="Google Shape;145;gd0f94e87f0_0_6"/>
            <p:cNvSpPr/>
            <p:nvPr/>
          </p:nvSpPr>
          <p:spPr>
            <a:xfrm>
              <a:off x="-191393" y="4344718"/>
              <a:ext cx="1167000" cy="759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p:nvPr/>
        </p:nvSpPr>
        <p:spPr>
          <a:xfrm>
            <a:off x="6773175" y="2480850"/>
            <a:ext cx="2232300" cy="22071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9"/>
          <p:cNvSpPr/>
          <p:nvPr/>
        </p:nvSpPr>
        <p:spPr>
          <a:xfrm>
            <a:off x="89425" y="1260100"/>
            <a:ext cx="2571600" cy="25275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9"/>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600"/>
              <a:t>Analytical Techniques</a:t>
            </a:r>
            <a:endParaRPr sz="2600"/>
          </a:p>
        </p:txBody>
      </p:sp>
      <p:sp>
        <p:nvSpPr>
          <p:cNvPr id="153" name="Google Shape;153;p19"/>
          <p:cNvSpPr/>
          <p:nvPr/>
        </p:nvSpPr>
        <p:spPr>
          <a:xfrm>
            <a:off x="210686" y="1368642"/>
            <a:ext cx="2328900" cy="2310600"/>
          </a:xfrm>
          <a:prstGeom prst="ellipse">
            <a:avLst/>
          </a:prstGeom>
          <a:noFill/>
          <a:ln cap="flat" cmpd="sng" w="2857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a:solidFill>
                  <a:srgbClr val="263238"/>
                </a:solidFill>
                <a:latin typeface="Source Sans Pro"/>
                <a:ea typeface="Source Sans Pro"/>
                <a:cs typeface="Source Sans Pro"/>
                <a:sym typeface="Source Sans Pro"/>
              </a:rPr>
              <a:t>Exploratory Analysis</a:t>
            </a:r>
            <a:endParaRPr b="1">
              <a:solidFill>
                <a:srgbClr val="263238"/>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800"/>
              <a:buFont typeface="Arial"/>
              <a:buNone/>
            </a:pPr>
            <a:r>
              <a:t/>
            </a:r>
            <a:endParaRPr b="1" sz="800">
              <a:solidFill>
                <a:srgbClr val="263238"/>
              </a:solidFill>
              <a:latin typeface="Source Sans Pro"/>
              <a:ea typeface="Source Sans Pro"/>
              <a:cs typeface="Source Sans Pro"/>
              <a:sym typeface="Source Sans Pro"/>
            </a:endParaRPr>
          </a:p>
          <a:p>
            <a:pPr indent="-139700" lvl="0" marL="114300" rtl="0" algn="ctr">
              <a:spcBef>
                <a:spcPts val="0"/>
              </a:spcBef>
              <a:spcAft>
                <a:spcPts val="0"/>
              </a:spcAft>
              <a:buSzPts val="1300"/>
              <a:buFont typeface="Source Sans Pro"/>
              <a:buChar char="❏"/>
            </a:pPr>
            <a:r>
              <a:rPr lang="en" sz="1300">
                <a:latin typeface="Source Sans Pro"/>
                <a:ea typeface="Source Sans Pro"/>
                <a:cs typeface="Source Sans Pro"/>
                <a:sym typeface="Source Sans Pro"/>
              </a:rPr>
              <a:t>Distribution of Review </a:t>
            </a:r>
            <a:r>
              <a:rPr lang="en" sz="1300">
                <a:latin typeface="Source Sans Pro"/>
                <a:ea typeface="Source Sans Pro"/>
                <a:cs typeface="Source Sans Pro"/>
                <a:sym typeface="Source Sans Pro"/>
              </a:rPr>
              <a:t>Scores in Verified vs Unverified Purchases</a:t>
            </a:r>
            <a:endParaRPr sz="1300">
              <a:latin typeface="Source Sans Pro"/>
              <a:ea typeface="Source Sans Pro"/>
              <a:cs typeface="Source Sans Pro"/>
              <a:sym typeface="Source Sans Pro"/>
            </a:endParaRPr>
          </a:p>
          <a:p>
            <a:pPr indent="-139700" lvl="0" marL="114300" rtl="0" algn="ctr">
              <a:spcBef>
                <a:spcPts val="0"/>
              </a:spcBef>
              <a:spcAft>
                <a:spcPts val="0"/>
              </a:spcAft>
              <a:buSzPts val="1300"/>
              <a:buFont typeface="Source Sans Pro"/>
              <a:buChar char="❏"/>
            </a:pPr>
            <a:r>
              <a:rPr lang="en" sz="1300">
                <a:latin typeface="Source Sans Pro"/>
                <a:ea typeface="Source Sans Pro"/>
                <a:cs typeface="Source Sans Pro"/>
                <a:sym typeface="Source Sans Pro"/>
              </a:rPr>
              <a:t>Review Trend from 2016 – 2018</a:t>
            </a:r>
            <a:endParaRPr b="1" sz="1300">
              <a:solidFill>
                <a:srgbClr val="263238"/>
              </a:solidFill>
              <a:latin typeface="Source Sans Pro"/>
              <a:ea typeface="Source Sans Pro"/>
              <a:cs typeface="Source Sans Pro"/>
              <a:sym typeface="Source Sans Pro"/>
            </a:endParaRPr>
          </a:p>
        </p:txBody>
      </p:sp>
      <p:sp>
        <p:nvSpPr>
          <p:cNvPr id="154" name="Google Shape;154;p19"/>
          <p:cNvSpPr/>
          <p:nvPr/>
        </p:nvSpPr>
        <p:spPr>
          <a:xfrm>
            <a:off x="2969350" y="2238325"/>
            <a:ext cx="2652300" cy="26919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9"/>
          <p:cNvSpPr/>
          <p:nvPr/>
        </p:nvSpPr>
        <p:spPr>
          <a:xfrm>
            <a:off x="3092703" y="2376629"/>
            <a:ext cx="2405700" cy="2415000"/>
          </a:xfrm>
          <a:prstGeom prst="ellipse">
            <a:avLst/>
          </a:prstGeom>
          <a:noFill/>
          <a:ln cap="flat" cmpd="sng" w="2857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a:solidFill>
                  <a:srgbClr val="263238"/>
                </a:solidFill>
                <a:latin typeface="Source Sans Pro"/>
                <a:ea typeface="Source Sans Pro"/>
                <a:cs typeface="Source Sans Pro"/>
                <a:sym typeface="Source Sans Pro"/>
              </a:rPr>
              <a:t>Sentiment Analysis</a:t>
            </a:r>
            <a:endParaRPr b="1">
              <a:solidFill>
                <a:srgbClr val="263238"/>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800"/>
              <a:buFont typeface="Arial"/>
              <a:buNone/>
            </a:pPr>
            <a:r>
              <a:t/>
            </a:r>
            <a:endParaRPr b="1" sz="800">
              <a:solidFill>
                <a:srgbClr val="263238"/>
              </a:solidFill>
              <a:latin typeface="Source Sans Pro"/>
              <a:ea typeface="Source Sans Pro"/>
              <a:cs typeface="Source Sans Pro"/>
              <a:sym typeface="Source Sans Pro"/>
            </a:endParaRPr>
          </a:p>
          <a:p>
            <a:pPr indent="-139700" lvl="0" marL="114300" rtl="0" algn="ctr">
              <a:spcBef>
                <a:spcPts val="0"/>
              </a:spcBef>
              <a:spcAft>
                <a:spcPts val="0"/>
              </a:spcAft>
              <a:buSzPts val="1300"/>
              <a:buFont typeface="Source Sans Pro"/>
              <a:buChar char="❏"/>
            </a:pPr>
            <a:r>
              <a:rPr lang="en" sz="1300">
                <a:latin typeface="Source Sans Pro"/>
                <a:ea typeface="Source Sans Pro"/>
                <a:cs typeface="Source Sans Pro"/>
                <a:sym typeface="Source Sans Pro"/>
              </a:rPr>
              <a:t>Bing Lexicon</a:t>
            </a:r>
            <a:endParaRPr sz="1300">
              <a:latin typeface="Source Sans Pro"/>
              <a:ea typeface="Source Sans Pro"/>
              <a:cs typeface="Source Sans Pro"/>
              <a:sym typeface="Source Sans Pro"/>
            </a:endParaRPr>
          </a:p>
          <a:p>
            <a:pPr indent="-139700" lvl="0" marL="114300" rtl="0" algn="ctr">
              <a:spcBef>
                <a:spcPts val="0"/>
              </a:spcBef>
              <a:spcAft>
                <a:spcPts val="0"/>
              </a:spcAft>
              <a:buSzPts val="1300"/>
              <a:buFont typeface="Source Sans Pro"/>
              <a:buChar char="❏"/>
            </a:pPr>
            <a:r>
              <a:rPr lang="en" sz="1300">
                <a:latin typeface="Source Sans Pro"/>
                <a:ea typeface="Source Sans Pro"/>
                <a:cs typeface="Source Sans Pro"/>
                <a:sym typeface="Source Sans Pro"/>
              </a:rPr>
              <a:t>NRC Emotion Lexicon</a:t>
            </a:r>
            <a:endParaRPr sz="1300">
              <a:latin typeface="Source Sans Pro"/>
              <a:ea typeface="Source Sans Pro"/>
              <a:cs typeface="Source Sans Pro"/>
              <a:sym typeface="Source Sans Pro"/>
            </a:endParaRPr>
          </a:p>
          <a:p>
            <a:pPr indent="-139700" lvl="0" marL="114300" rtl="0" algn="ctr">
              <a:spcBef>
                <a:spcPts val="0"/>
              </a:spcBef>
              <a:spcAft>
                <a:spcPts val="0"/>
              </a:spcAft>
              <a:buSzPts val="1300"/>
              <a:buFont typeface="Source Sans Pro"/>
              <a:buChar char="❏"/>
            </a:pPr>
            <a:r>
              <a:rPr lang="en" sz="1300">
                <a:latin typeface="Source Sans Pro"/>
                <a:ea typeface="Source Sans Pro"/>
                <a:cs typeface="Source Sans Pro"/>
                <a:sym typeface="Source Sans Pro"/>
              </a:rPr>
              <a:t>Afinn Sentiment Score</a:t>
            </a:r>
            <a:endParaRPr sz="1300">
              <a:latin typeface="Source Sans Pro"/>
              <a:ea typeface="Source Sans Pro"/>
              <a:cs typeface="Source Sans Pro"/>
              <a:sym typeface="Source Sans Pro"/>
            </a:endParaRPr>
          </a:p>
          <a:p>
            <a:pPr indent="-139700" lvl="0" marL="114300" rtl="0" algn="ctr">
              <a:spcBef>
                <a:spcPts val="0"/>
              </a:spcBef>
              <a:spcAft>
                <a:spcPts val="0"/>
              </a:spcAft>
              <a:buSzPts val="1300"/>
              <a:buFont typeface="Source Sans Pro"/>
              <a:buChar char="❏"/>
            </a:pPr>
            <a:r>
              <a:rPr lang="en" sz="1300">
                <a:latin typeface="Source Sans Pro"/>
                <a:ea typeface="Source Sans Pro"/>
                <a:cs typeface="Source Sans Pro"/>
                <a:sym typeface="Source Sans Pro"/>
              </a:rPr>
              <a:t>Word Clouds – Top 100, (+)  &amp; (-) words</a:t>
            </a:r>
            <a:endParaRPr b="1" sz="1300">
              <a:solidFill>
                <a:srgbClr val="263238"/>
              </a:solidFill>
              <a:latin typeface="Source Sans Pro"/>
              <a:ea typeface="Source Sans Pro"/>
              <a:cs typeface="Source Sans Pro"/>
              <a:sym typeface="Source Sans Pro"/>
            </a:endParaRPr>
          </a:p>
        </p:txBody>
      </p:sp>
      <p:sp>
        <p:nvSpPr>
          <p:cNvPr id="156" name="Google Shape;156;p19"/>
          <p:cNvSpPr/>
          <p:nvPr/>
        </p:nvSpPr>
        <p:spPr>
          <a:xfrm>
            <a:off x="5179450" y="452375"/>
            <a:ext cx="2080200" cy="2077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9"/>
          <p:cNvSpPr/>
          <p:nvPr/>
        </p:nvSpPr>
        <p:spPr>
          <a:xfrm>
            <a:off x="5291274" y="571424"/>
            <a:ext cx="1866900" cy="1838700"/>
          </a:xfrm>
          <a:prstGeom prst="ellipse">
            <a:avLst/>
          </a:prstGeom>
          <a:noFill/>
          <a:ln cap="flat" cmpd="sng" w="2857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a:solidFill>
                  <a:srgbClr val="263238"/>
                </a:solidFill>
                <a:latin typeface="Source Sans Pro"/>
                <a:ea typeface="Source Sans Pro"/>
                <a:cs typeface="Source Sans Pro"/>
                <a:sym typeface="Source Sans Pro"/>
              </a:rPr>
              <a:t>Predictive Modeling</a:t>
            </a:r>
            <a:endParaRPr b="1">
              <a:solidFill>
                <a:srgbClr val="263238"/>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800"/>
              <a:buFont typeface="Arial"/>
              <a:buNone/>
            </a:pPr>
            <a:r>
              <a:t/>
            </a:r>
            <a:endParaRPr b="1" sz="900">
              <a:solidFill>
                <a:srgbClr val="263238"/>
              </a:solidFill>
              <a:latin typeface="Source Sans Pro"/>
              <a:ea typeface="Source Sans Pro"/>
              <a:cs typeface="Source Sans Pro"/>
              <a:sym typeface="Source Sans Pro"/>
            </a:endParaRPr>
          </a:p>
          <a:p>
            <a:pPr indent="-139700" lvl="0" marL="114300" rtl="0" algn="ctr">
              <a:spcBef>
                <a:spcPts val="0"/>
              </a:spcBef>
              <a:spcAft>
                <a:spcPts val="0"/>
              </a:spcAft>
              <a:buSzPts val="1300"/>
              <a:buFont typeface="Source Sans Pro"/>
              <a:buChar char="❏"/>
            </a:pPr>
            <a:r>
              <a:rPr lang="en" sz="1300">
                <a:latin typeface="Source Sans Pro"/>
                <a:ea typeface="Source Sans Pro"/>
                <a:cs typeface="Source Sans Pro"/>
                <a:sym typeface="Source Sans Pro"/>
              </a:rPr>
              <a:t>Tokenization</a:t>
            </a:r>
            <a:endParaRPr sz="1300">
              <a:latin typeface="Source Sans Pro"/>
              <a:ea typeface="Source Sans Pro"/>
              <a:cs typeface="Source Sans Pro"/>
              <a:sym typeface="Source Sans Pro"/>
            </a:endParaRPr>
          </a:p>
          <a:p>
            <a:pPr indent="-139700" lvl="0" marL="114300" rtl="0" algn="ctr">
              <a:spcBef>
                <a:spcPts val="0"/>
              </a:spcBef>
              <a:spcAft>
                <a:spcPts val="0"/>
              </a:spcAft>
              <a:buSzPts val="1300"/>
              <a:buFont typeface="Source Sans Pro"/>
              <a:buChar char="❏"/>
            </a:pPr>
            <a:r>
              <a:rPr lang="en" sz="1300">
                <a:latin typeface="Source Sans Pro"/>
                <a:ea typeface="Source Sans Pro"/>
                <a:cs typeface="Source Sans Pro"/>
                <a:sym typeface="Source Sans Pro"/>
              </a:rPr>
              <a:t>CART Model</a:t>
            </a:r>
            <a:endParaRPr sz="1300">
              <a:latin typeface="Source Sans Pro"/>
              <a:ea typeface="Source Sans Pro"/>
              <a:cs typeface="Source Sans Pro"/>
              <a:sym typeface="Source Sans Pro"/>
            </a:endParaRPr>
          </a:p>
          <a:p>
            <a:pPr indent="-139700" lvl="0" marL="114300" rtl="0" algn="ctr">
              <a:spcBef>
                <a:spcPts val="0"/>
              </a:spcBef>
              <a:spcAft>
                <a:spcPts val="0"/>
              </a:spcAft>
              <a:buSzPts val="1300"/>
              <a:buFont typeface="Source Sans Pro"/>
              <a:buChar char="❏"/>
            </a:pPr>
            <a:r>
              <a:rPr lang="en" sz="1300">
                <a:latin typeface="Source Sans Pro"/>
                <a:ea typeface="Source Sans Pro"/>
                <a:cs typeface="Source Sans Pro"/>
                <a:sym typeface="Source Sans Pro"/>
              </a:rPr>
              <a:t>Regression Model</a:t>
            </a:r>
            <a:endParaRPr sz="1300">
              <a:latin typeface="Source Sans Pro"/>
              <a:ea typeface="Source Sans Pro"/>
              <a:cs typeface="Source Sans Pro"/>
              <a:sym typeface="Source Sans Pro"/>
            </a:endParaRPr>
          </a:p>
        </p:txBody>
      </p:sp>
      <p:cxnSp>
        <p:nvCxnSpPr>
          <p:cNvPr id="158" name="Google Shape;158;p19"/>
          <p:cNvCxnSpPr/>
          <p:nvPr/>
        </p:nvCxnSpPr>
        <p:spPr>
          <a:xfrm>
            <a:off x="2515456" y="2690889"/>
            <a:ext cx="688200" cy="405900"/>
          </a:xfrm>
          <a:prstGeom prst="straightConnector1">
            <a:avLst/>
          </a:prstGeom>
          <a:noFill/>
          <a:ln cap="flat" cmpd="sng" w="19050">
            <a:solidFill>
              <a:srgbClr val="CFD8DC"/>
            </a:solidFill>
            <a:prstDash val="solid"/>
            <a:round/>
            <a:headEnd len="sm" w="sm" type="none"/>
            <a:tailEnd len="sm" w="sm" type="none"/>
          </a:ln>
        </p:spPr>
      </p:cxnSp>
      <p:cxnSp>
        <p:nvCxnSpPr>
          <p:cNvPr id="159" name="Google Shape;159;p19"/>
          <p:cNvCxnSpPr>
            <a:stCxn id="155" idx="7"/>
            <a:endCxn id="157" idx="3"/>
          </p:cNvCxnSpPr>
          <p:nvPr/>
        </p:nvCxnSpPr>
        <p:spPr>
          <a:xfrm flipH="1" rot="10800000">
            <a:off x="5146097" y="2140798"/>
            <a:ext cx="418500" cy="589500"/>
          </a:xfrm>
          <a:prstGeom prst="straightConnector1">
            <a:avLst/>
          </a:prstGeom>
          <a:noFill/>
          <a:ln cap="flat" cmpd="sng" w="19050">
            <a:solidFill>
              <a:srgbClr val="CFD8DC"/>
            </a:solidFill>
            <a:prstDash val="solid"/>
            <a:round/>
            <a:headEnd len="sm" w="sm" type="none"/>
            <a:tailEnd len="sm" w="sm" type="none"/>
          </a:ln>
        </p:spPr>
      </p:cxnSp>
      <p:sp>
        <p:nvSpPr>
          <p:cNvPr id="160" name="Google Shape;160;p1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161" name="Google Shape;161;p19"/>
          <p:cNvPicPr preferRelativeResize="0"/>
          <p:nvPr/>
        </p:nvPicPr>
        <p:blipFill rotWithShape="1">
          <a:blip r:embed="rId3">
            <a:alphaModFix/>
          </a:blip>
          <a:srcRect b="6899" l="20196" r="20593" t="5095"/>
          <a:stretch/>
        </p:blipFill>
        <p:spPr>
          <a:xfrm>
            <a:off x="52025" y="49525"/>
            <a:ext cx="481848" cy="402851"/>
          </a:xfrm>
          <a:prstGeom prst="rect">
            <a:avLst/>
          </a:prstGeom>
          <a:noFill/>
          <a:ln>
            <a:noFill/>
          </a:ln>
        </p:spPr>
      </p:pic>
      <p:sp>
        <p:nvSpPr>
          <p:cNvPr id="162" name="Google Shape;162;p19"/>
          <p:cNvSpPr/>
          <p:nvPr/>
        </p:nvSpPr>
        <p:spPr>
          <a:xfrm>
            <a:off x="6893394" y="2596917"/>
            <a:ext cx="1994100" cy="1974600"/>
          </a:xfrm>
          <a:prstGeom prst="ellipse">
            <a:avLst/>
          </a:prstGeom>
          <a:noFill/>
          <a:ln cap="flat" cmpd="sng" w="28575">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a:solidFill>
                  <a:srgbClr val="263238"/>
                </a:solidFill>
                <a:latin typeface="Source Sans Pro"/>
                <a:ea typeface="Source Sans Pro"/>
                <a:cs typeface="Source Sans Pro"/>
                <a:sym typeface="Source Sans Pro"/>
              </a:rPr>
              <a:t>Topic </a:t>
            </a:r>
            <a:r>
              <a:rPr b="1" lang="en">
                <a:solidFill>
                  <a:srgbClr val="263238"/>
                </a:solidFill>
                <a:latin typeface="Source Sans Pro"/>
                <a:ea typeface="Source Sans Pro"/>
                <a:cs typeface="Source Sans Pro"/>
                <a:sym typeface="Source Sans Pro"/>
              </a:rPr>
              <a:t>Modeling</a:t>
            </a:r>
            <a:endParaRPr b="1">
              <a:solidFill>
                <a:srgbClr val="263238"/>
              </a:solidFill>
              <a:latin typeface="Source Sans Pro"/>
              <a:ea typeface="Source Sans Pro"/>
              <a:cs typeface="Source Sans Pro"/>
              <a:sym typeface="Source Sans Pro"/>
            </a:endParaRPr>
          </a:p>
          <a:p>
            <a:pPr indent="0" lvl="0" marL="0" marR="0" rtl="0" algn="ctr">
              <a:lnSpc>
                <a:spcPct val="100000"/>
              </a:lnSpc>
              <a:spcBef>
                <a:spcPts val="0"/>
              </a:spcBef>
              <a:spcAft>
                <a:spcPts val="0"/>
              </a:spcAft>
              <a:buClr>
                <a:srgbClr val="000000"/>
              </a:buClr>
              <a:buSzPts val="1800"/>
              <a:buFont typeface="Arial"/>
              <a:buNone/>
            </a:pPr>
            <a:r>
              <a:t/>
            </a:r>
            <a:endParaRPr b="1" sz="800">
              <a:solidFill>
                <a:srgbClr val="263238"/>
              </a:solidFill>
              <a:latin typeface="Source Sans Pro"/>
              <a:ea typeface="Source Sans Pro"/>
              <a:cs typeface="Source Sans Pro"/>
              <a:sym typeface="Source Sans Pro"/>
            </a:endParaRPr>
          </a:p>
          <a:p>
            <a:pPr indent="-139700" lvl="0" marL="114300" rtl="0" algn="ctr">
              <a:spcBef>
                <a:spcPts val="0"/>
              </a:spcBef>
              <a:spcAft>
                <a:spcPts val="0"/>
              </a:spcAft>
              <a:buSzPts val="1300"/>
              <a:buFont typeface="Source Sans Pro"/>
              <a:buChar char="❏"/>
            </a:pPr>
            <a:r>
              <a:rPr lang="en" sz="1300">
                <a:latin typeface="Source Sans Pro"/>
                <a:ea typeface="Source Sans Pro"/>
                <a:cs typeface="Source Sans Pro"/>
                <a:sym typeface="Source Sans Pro"/>
              </a:rPr>
              <a:t>Latent Dirichlet Allocation (LDA)</a:t>
            </a:r>
            <a:endParaRPr sz="1300">
              <a:latin typeface="Source Sans Pro"/>
              <a:ea typeface="Source Sans Pro"/>
              <a:cs typeface="Source Sans Pro"/>
              <a:sym typeface="Source Sans Pro"/>
            </a:endParaRPr>
          </a:p>
          <a:p>
            <a:pPr indent="-139700" lvl="0" marL="114300" rtl="0" algn="ctr">
              <a:spcBef>
                <a:spcPts val="0"/>
              </a:spcBef>
              <a:spcAft>
                <a:spcPts val="0"/>
              </a:spcAft>
              <a:buSzPts val="1300"/>
              <a:buFont typeface="Source Sans Pro"/>
              <a:buChar char="❏"/>
            </a:pPr>
            <a:r>
              <a:rPr lang="en" sz="1300">
                <a:latin typeface="Source Sans Pro"/>
                <a:ea typeface="Source Sans Pro"/>
                <a:cs typeface="Source Sans Pro"/>
                <a:sym typeface="Source Sans Pro"/>
              </a:rPr>
              <a:t>Latent Semantic Analysis (LSA)</a:t>
            </a:r>
            <a:endParaRPr sz="1300">
              <a:latin typeface="Source Sans Pro"/>
              <a:ea typeface="Source Sans Pro"/>
              <a:cs typeface="Source Sans Pro"/>
              <a:sym typeface="Source Sans Pro"/>
            </a:endParaRPr>
          </a:p>
        </p:txBody>
      </p:sp>
      <p:cxnSp>
        <p:nvCxnSpPr>
          <p:cNvPr id="163" name="Google Shape;163;p19"/>
          <p:cNvCxnSpPr/>
          <p:nvPr/>
        </p:nvCxnSpPr>
        <p:spPr>
          <a:xfrm rot="10800000">
            <a:off x="6985450" y="2037850"/>
            <a:ext cx="640800" cy="605100"/>
          </a:xfrm>
          <a:prstGeom prst="straightConnector1">
            <a:avLst/>
          </a:prstGeom>
          <a:noFill/>
          <a:ln cap="flat" cmpd="sng" w="19050">
            <a:solidFill>
              <a:srgbClr val="CFD8DC"/>
            </a:solidFill>
            <a:prstDash val="solid"/>
            <a:round/>
            <a:headEnd len="sm" w="sm" type="none"/>
            <a:tailEnd len="sm" w="sm" type="none"/>
          </a:ln>
        </p:spPr>
      </p:cxnSp>
      <p:grpSp>
        <p:nvGrpSpPr>
          <p:cNvPr id="164" name="Google Shape;164;p19"/>
          <p:cNvGrpSpPr/>
          <p:nvPr/>
        </p:nvGrpSpPr>
        <p:grpSpPr>
          <a:xfrm>
            <a:off x="-195" y="5067550"/>
            <a:ext cx="9144372" cy="75900"/>
            <a:chOff x="-191393" y="4344718"/>
            <a:chExt cx="9335755" cy="75900"/>
          </a:xfrm>
        </p:grpSpPr>
        <p:grpSp>
          <p:nvGrpSpPr>
            <p:cNvPr id="165" name="Google Shape;165;p19"/>
            <p:cNvGrpSpPr/>
            <p:nvPr/>
          </p:nvGrpSpPr>
          <p:grpSpPr>
            <a:xfrm>
              <a:off x="975607" y="4344718"/>
              <a:ext cx="8168755" cy="75850"/>
              <a:chOff x="230500" y="3265125"/>
              <a:chExt cx="8135400" cy="79200"/>
            </a:xfrm>
          </p:grpSpPr>
          <p:sp>
            <p:nvSpPr>
              <p:cNvPr id="166" name="Google Shape;166;p19"/>
              <p:cNvSpPr/>
              <p:nvPr/>
            </p:nvSpPr>
            <p:spPr>
              <a:xfrm>
                <a:off x="1392700" y="3265125"/>
                <a:ext cx="1162200" cy="79200"/>
              </a:xfrm>
              <a:prstGeom prst="rect">
                <a:avLst/>
              </a:prstGeom>
              <a:solidFill>
                <a:srgbClr val="FF98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9"/>
              <p:cNvSpPr/>
              <p:nvPr/>
            </p:nvSpPr>
            <p:spPr>
              <a:xfrm>
                <a:off x="25549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9"/>
              <p:cNvSpPr/>
              <p:nvPr/>
            </p:nvSpPr>
            <p:spPr>
              <a:xfrm>
                <a:off x="37171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9"/>
              <p:cNvSpPr/>
              <p:nvPr/>
            </p:nvSpPr>
            <p:spPr>
              <a:xfrm>
                <a:off x="48793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9"/>
              <p:cNvSpPr/>
              <p:nvPr/>
            </p:nvSpPr>
            <p:spPr>
              <a:xfrm>
                <a:off x="60415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9"/>
              <p:cNvSpPr/>
              <p:nvPr/>
            </p:nvSpPr>
            <p:spPr>
              <a:xfrm>
                <a:off x="72037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9"/>
              <p:cNvSpPr/>
              <p:nvPr/>
            </p:nvSpPr>
            <p:spPr>
              <a:xfrm>
                <a:off x="2305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p19"/>
            <p:cNvSpPr/>
            <p:nvPr/>
          </p:nvSpPr>
          <p:spPr>
            <a:xfrm>
              <a:off x="-191393" y="4344718"/>
              <a:ext cx="1167000" cy="759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d0f94e87f0_0_14"/>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Results – Exploratory Analysis</a:t>
            </a:r>
            <a:endParaRPr sz="2600"/>
          </a:p>
        </p:txBody>
      </p:sp>
      <p:sp>
        <p:nvSpPr>
          <p:cNvPr id="179" name="Google Shape;179;gd0f94e87f0_0_14"/>
          <p:cNvSpPr txBox="1"/>
          <p:nvPr>
            <p:ph idx="1" type="body"/>
          </p:nvPr>
        </p:nvSpPr>
        <p:spPr>
          <a:xfrm>
            <a:off x="786150" y="3502888"/>
            <a:ext cx="3796800" cy="1474200"/>
          </a:xfrm>
          <a:prstGeom prst="rect">
            <a:avLst/>
          </a:prstGeom>
          <a:noFill/>
          <a:ln>
            <a:noFill/>
          </a:ln>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Almost 90% of purchases across the review scores are verified</a:t>
            </a:r>
            <a:endParaRPr sz="1500"/>
          </a:p>
          <a:p>
            <a:pPr indent="-323850" lvl="0" marL="457200" rtl="0" algn="l">
              <a:spcBef>
                <a:spcPts val="0"/>
              </a:spcBef>
              <a:spcAft>
                <a:spcPts val="0"/>
              </a:spcAft>
              <a:buSzPts val="1500"/>
              <a:buChar char="◎"/>
            </a:pPr>
            <a:r>
              <a:rPr lang="en" sz="1500"/>
              <a:t>The length of the review does not impact the review score</a:t>
            </a:r>
            <a:endParaRPr sz="1500"/>
          </a:p>
        </p:txBody>
      </p:sp>
      <p:sp>
        <p:nvSpPr>
          <p:cNvPr id="180" name="Google Shape;180;gd0f94e87f0_0_14"/>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181" name="Google Shape;181;gd0f94e87f0_0_14"/>
          <p:cNvPicPr preferRelativeResize="0"/>
          <p:nvPr/>
        </p:nvPicPr>
        <p:blipFill rotWithShape="1">
          <a:blip r:embed="rId3">
            <a:alphaModFix/>
          </a:blip>
          <a:srcRect b="6899" l="20196" r="20593" t="5095"/>
          <a:stretch/>
        </p:blipFill>
        <p:spPr>
          <a:xfrm>
            <a:off x="52025" y="49525"/>
            <a:ext cx="481848" cy="402851"/>
          </a:xfrm>
          <a:prstGeom prst="rect">
            <a:avLst/>
          </a:prstGeom>
          <a:noFill/>
          <a:ln>
            <a:noFill/>
          </a:ln>
        </p:spPr>
      </p:pic>
      <p:pic>
        <p:nvPicPr>
          <p:cNvPr id="182" name="Google Shape;182;gd0f94e87f0_0_14"/>
          <p:cNvPicPr preferRelativeResize="0"/>
          <p:nvPr/>
        </p:nvPicPr>
        <p:blipFill>
          <a:blip r:embed="rId4">
            <a:alphaModFix/>
          </a:blip>
          <a:stretch>
            <a:fillRect/>
          </a:stretch>
        </p:blipFill>
        <p:spPr>
          <a:xfrm>
            <a:off x="925650" y="1191750"/>
            <a:ext cx="3517800" cy="2235100"/>
          </a:xfrm>
          <a:prstGeom prst="rect">
            <a:avLst/>
          </a:prstGeom>
          <a:noFill/>
          <a:ln>
            <a:noFill/>
          </a:ln>
        </p:spPr>
      </p:pic>
      <p:pic>
        <p:nvPicPr>
          <p:cNvPr id="183" name="Google Shape;183;gd0f94e87f0_0_14"/>
          <p:cNvPicPr preferRelativeResize="0"/>
          <p:nvPr/>
        </p:nvPicPr>
        <p:blipFill>
          <a:blip r:embed="rId5">
            <a:alphaModFix/>
          </a:blip>
          <a:stretch>
            <a:fillRect/>
          </a:stretch>
        </p:blipFill>
        <p:spPr>
          <a:xfrm>
            <a:off x="4955750" y="1200238"/>
            <a:ext cx="3659937" cy="2163400"/>
          </a:xfrm>
          <a:prstGeom prst="rect">
            <a:avLst/>
          </a:prstGeom>
          <a:noFill/>
          <a:ln>
            <a:noFill/>
          </a:ln>
        </p:spPr>
      </p:pic>
      <p:sp>
        <p:nvSpPr>
          <p:cNvPr id="184" name="Google Shape;184;gd0f94e87f0_0_14"/>
          <p:cNvSpPr txBox="1"/>
          <p:nvPr>
            <p:ph idx="1" type="body"/>
          </p:nvPr>
        </p:nvSpPr>
        <p:spPr>
          <a:xfrm>
            <a:off x="4955750" y="3502750"/>
            <a:ext cx="3796800" cy="1474200"/>
          </a:xfrm>
          <a:prstGeom prst="rect">
            <a:avLst/>
          </a:prstGeom>
          <a:ln>
            <a:noFill/>
          </a:ln>
        </p:spPr>
        <p:txBody>
          <a:bodyPr anchorCtr="0" anchor="t" bIns="91425" lIns="91425" spcFirstLastPara="1" rIns="91425" wrap="square" tIns="91425">
            <a:noAutofit/>
          </a:bodyPr>
          <a:lstStyle/>
          <a:p>
            <a:pPr indent="-323850" lvl="0" marL="457200" rtl="0" algn="l">
              <a:spcBef>
                <a:spcPts val="600"/>
              </a:spcBef>
              <a:spcAft>
                <a:spcPts val="0"/>
              </a:spcAft>
              <a:buSzPts val="1500"/>
              <a:buChar char="◎"/>
            </a:pPr>
            <a:r>
              <a:rPr lang="en" sz="1500"/>
              <a:t>Despite 90% of reviews being verified, the 5-star reviews have been consistently high, which seems a bit unusual</a:t>
            </a:r>
            <a:endParaRPr sz="1500"/>
          </a:p>
          <a:p>
            <a:pPr indent="-323850" lvl="0" marL="457200" rtl="0" algn="l">
              <a:spcBef>
                <a:spcPts val="0"/>
              </a:spcBef>
              <a:spcAft>
                <a:spcPts val="0"/>
              </a:spcAft>
              <a:buSzPts val="1500"/>
              <a:buChar char="◎"/>
            </a:pPr>
            <a:r>
              <a:rPr lang="en" sz="1500"/>
              <a:t>Are people generally optimistic or are there still fraudulent reviews?</a:t>
            </a:r>
            <a:endParaRPr sz="1500"/>
          </a:p>
        </p:txBody>
      </p:sp>
      <p:cxnSp>
        <p:nvCxnSpPr>
          <p:cNvPr id="185" name="Google Shape;185;gd0f94e87f0_0_14"/>
          <p:cNvCxnSpPr/>
          <p:nvPr/>
        </p:nvCxnSpPr>
        <p:spPr>
          <a:xfrm>
            <a:off x="4671875" y="1067850"/>
            <a:ext cx="12300" cy="3885600"/>
          </a:xfrm>
          <a:prstGeom prst="straightConnector1">
            <a:avLst/>
          </a:prstGeom>
          <a:noFill/>
          <a:ln cap="flat" cmpd="sng" w="9525">
            <a:solidFill>
              <a:srgbClr val="CFD8DC"/>
            </a:solidFill>
            <a:prstDash val="lgDash"/>
            <a:round/>
            <a:headEnd len="med" w="med" type="none"/>
            <a:tailEnd len="med" w="med" type="none"/>
          </a:ln>
        </p:spPr>
      </p:cxnSp>
      <p:grpSp>
        <p:nvGrpSpPr>
          <p:cNvPr id="186" name="Google Shape;186;gd0f94e87f0_0_14"/>
          <p:cNvGrpSpPr/>
          <p:nvPr/>
        </p:nvGrpSpPr>
        <p:grpSpPr>
          <a:xfrm>
            <a:off x="-195" y="5067550"/>
            <a:ext cx="9144372" cy="75900"/>
            <a:chOff x="-191393" y="4344718"/>
            <a:chExt cx="9335755" cy="75900"/>
          </a:xfrm>
        </p:grpSpPr>
        <p:grpSp>
          <p:nvGrpSpPr>
            <p:cNvPr id="187" name="Google Shape;187;gd0f94e87f0_0_14"/>
            <p:cNvGrpSpPr/>
            <p:nvPr/>
          </p:nvGrpSpPr>
          <p:grpSpPr>
            <a:xfrm>
              <a:off x="975607" y="4344718"/>
              <a:ext cx="8168755" cy="75850"/>
              <a:chOff x="230500" y="3265125"/>
              <a:chExt cx="8135400" cy="79200"/>
            </a:xfrm>
          </p:grpSpPr>
          <p:sp>
            <p:nvSpPr>
              <p:cNvPr id="188" name="Google Shape;188;gd0f94e87f0_0_14"/>
              <p:cNvSpPr/>
              <p:nvPr/>
            </p:nvSpPr>
            <p:spPr>
              <a:xfrm>
                <a:off x="13927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d0f94e87f0_0_14"/>
              <p:cNvSpPr/>
              <p:nvPr/>
            </p:nvSpPr>
            <p:spPr>
              <a:xfrm>
                <a:off x="2554900" y="3265125"/>
                <a:ext cx="1162200" cy="79200"/>
              </a:xfrm>
              <a:prstGeom prst="rect">
                <a:avLst/>
              </a:prstGeom>
              <a:solidFill>
                <a:srgbClr val="FF98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d0f94e87f0_0_14"/>
              <p:cNvSpPr/>
              <p:nvPr/>
            </p:nvSpPr>
            <p:spPr>
              <a:xfrm>
                <a:off x="37171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d0f94e87f0_0_14"/>
              <p:cNvSpPr/>
              <p:nvPr/>
            </p:nvSpPr>
            <p:spPr>
              <a:xfrm>
                <a:off x="48793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d0f94e87f0_0_14"/>
              <p:cNvSpPr/>
              <p:nvPr/>
            </p:nvSpPr>
            <p:spPr>
              <a:xfrm>
                <a:off x="60415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d0f94e87f0_0_14"/>
              <p:cNvSpPr/>
              <p:nvPr/>
            </p:nvSpPr>
            <p:spPr>
              <a:xfrm>
                <a:off x="72037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d0f94e87f0_0_14"/>
              <p:cNvSpPr/>
              <p:nvPr/>
            </p:nvSpPr>
            <p:spPr>
              <a:xfrm>
                <a:off x="2305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5" name="Google Shape;195;gd0f94e87f0_0_14"/>
            <p:cNvSpPr/>
            <p:nvPr/>
          </p:nvSpPr>
          <p:spPr>
            <a:xfrm>
              <a:off x="-191393" y="4344718"/>
              <a:ext cx="1167000" cy="759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600"/>
              <a:t>Results – Sentiment Analysis</a:t>
            </a:r>
            <a:endParaRPr sz="2600"/>
          </a:p>
        </p:txBody>
      </p:sp>
      <p:sp>
        <p:nvSpPr>
          <p:cNvPr id="201" name="Google Shape;201;p9"/>
          <p:cNvSpPr txBox="1"/>
          <p:nvPr>
            <p:ph idx="1" type="body"/>
          </p:nvPr>
        </p:nvSpPr>
        <p:spPr>
          <a:xfrm>
            <a:off x="333300" y="1176325"/>
            <a:ext cx="2793300" cy="3664500"/>
          </a:xfrm>
          <a:prstGeom prst="rect">
            <a:avLst/>
          </a:prstGeom>
          <a:noFill/>
          <a:ln cap="flat" cmpd="sng" w="9525">
            <a:solidFill>
              <a:srgbClr val="0091EA"/>
            </a:solidFill>
            <a:prstDash val="dot"/>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
              <a:t>Bing Lexicon</a:t>
            </a:r>
            <a:endParaRPr b="1"/>
          </a:p>
          <a:p>
            <a:pPr indent="0" lvl="0" marL="457200" rtl="0" algn="l">
              <a:lnSpc>
                <a:spcPct val="100000"/>
              </a:lnSpc>
              <a:spcBef>
                <a:spcPts val="600"/>
              </a:spcBef>
              <a:spcAft>
                <a:spcPts val="0"/>
              </a:spcAft>
              <a:buNone/>
            </a:pPr>
            <a:r>
              <a:t/>
            </a:r>
            <a:endParaRPr sz="1100"/>
          </a:p>
          <a:p>
            <a:pPr indent="0" lvl="0" marL="457200" rtl="0" algn="l">
              <a:lnSpc>
                <a:spcPct val="100000"/>
              </a:lnSpc>
              <a:spcBef>
                <a:spcPts val="600"/>
              </a:spcBef>
              <a:spcAft>
                <a:spcPts val="0"/>
              </a:spcAft>
              <a:buNone/>
            </a:pPr>
            <a:r>
              <a:t/>
            </a:r>
            <a:endParaRPr sz="1100"/>
          </a:p>
          <a:p>
            <a:pPr indent="0" lvl="0" marL="457200" rtl="0" algn="l">
              <a:lnSpc>
                <a:spcPct val="100000"/>
              </a:lnSpc>
              <a:spcBef>
                <a:spcPts val="600"/>
              </a:spcBef>
              <a:spcAft>
                <a:spcPts val="0"/>
              </a:spcAft>
              <a:buNone/>
            </a:pPr>
            <a:r>
              <a:t/>
            </a:r>
            <a:endParaRPr sz="1100"/>
          </a:p>
          <a:p>
            <a:pPr indent="0" lvl="0" marL="457200" rtl="0" algn="l">
              <a:lnSpc>
                <a:spcPct val="100000"/>
              </a:lnSpc>
              <a:spcBef>
                <a:spcPts val="600"/>
              </a:spcBef>
              <a:spcAft>
                <a:spcPts val="0"/>
              </a:spcAft>
              <a:buNone/>
            </a:pPr>
            <a:r>
              <a:t/>
            </a:r>
            <a:endParaRPr sz="1100"/>
          </a:p>
          <a:p>
            <a:pPr indent="0" lvl="0" marL="457200" rtl="0" algn="l">
              <a:lnSpc>
                <a:spcPct val="100000"/>
              </a:lnSpc>
              <a:spcBef>
                <a:spcPts val="600"/>
              </a:spcBef>
              <a:spcAft>
                <a:spcPts val="0"/>
              </a:spcAft>
              <a:buNone/>
            </a:pPr>
            <a:r>
              <a:t/>
            </a:r>
            <a:endParaRPr sz="1100"/>
          </a:p>
          <a:p>
            <a:pPr indent="0" lvl="0" marL="457200" rtl="0" algn="l">
              <a:lnSpc>
                <a:spcPct val="100000"/>
              </a:lnSpc>
              <a:spcBef>
                <a:spcPts val="600"/>
              </a:spcBef>
              <a:spcAft>
                <a:spcPts val="0"/>
              </a:spcAft>
              <a:buNone/>
            </a:pPr>
            <a:r>
              <a:t/>
            </a:r>
            <a:endParaRPr sz="1100"/>
          </a:p>
          <a:p>
            <a:pPr indent="0" lvl="0" marL="457200" rtl="0" algn="l">
              <a:lnSpc>
                <a:spcPct val="100000"/>
              </a:lnSpc>
              <a:spcBef>
                <a:spcPts val="600"/>
              </a:spcBef>
              <a:spcAft>
                <a:spcPts val="0"/>
              </a:spcAft>
              <a:buNone/>
            </a:pPr>
            <a:r>
              <a:t/>
            </a:r>
            <a:endParaRPr sz="1100"/>
          </a:p>
          <a:p>
            <a:pPr indent="0" lvl="0" marL="457200" rtl="0" algn="l">
              <a:lnSpc>
                <a:spcPct val="100000"/>
              </a:lnSpc>
              <a:spcBef>
                <a:spcPts val="600"/>
              </a:spcBef>
              <a:spcAft>
                <a:spcPts val="0"/>
              </a:spcAft>
              <a:buNone/>
            </a:pPr>
            <a:r>
              <a:t/>
            </a:r>
            <a:endParaRPr sz="1100"/>
          </a:p>
          <a:p>
            <a:pPr indent="0" lvl="0" marL="457200" rtl="0" algn="l">
              <a:lnSpc>
                <a:spcPct val="100000"/>
              </a:lnSpc>
              <a:spcBef>
                <a:spcPts val="600"/>
              </a:spcBef>
              <a:spcAft>
                <a:spcPts val="0"/>
              </a:spcAft>
              <a:buNone/>
            </a:pPr>
            <a:r>
              <a:t/>
            </a:r>
            <a:endParaRPr sz="1100"/>
          </a:p>
          <a:p>
            <a:pPr indent="0" lvl="0" marL="457200" rtl="0" algn="l">
              <a:lnSpc>
                <a:spcPct val="100000"/>
              </a:lnSpc>
              <a:spcBef>
                <a:spcPts val="600"/>
              </a:spcBef>
              <a:spcAft>
                <a:spcPts val="0"/>
              </a:spcAft>
              <a:buNone/>
            </a:pPr>
            <a:r>
              <a:t/>
            </a:r>
            <a:endParaRPr sz="1100"/>
          </a:p>
          <a:p>
            <a:pPr indent="-304800" lvl="0" marL="457200" rtl="0" algn="l">
              <a:lnSpc>
                <a:spcPct val="100000"/>
              </a:lnSpc>
              <a:spcBef>
                <a:spcPts val="600"/>
              </a:spcBef>
              <a:spcAft>
                <a:spcPts val="0"/>
              </a:spcAft>
              <a:buSzPts val="1200"/>
              <a:buChar char="◎"/>
            </a:pPr>
            <a:r>
              <a:rPr lang="en" sz="1200"/>
              <a:t>The ratio of positive to negative is higher</a:t>
            </a:r>
            <a:endParaRPr sz="1200"/>
          </a:p>
          <a:p>
            <a:pPr indent="-304800" lvl="0" marL="457200" rtl="0" algn="l">
              <a:lnSpc>
                <a:spcPct val="100000"/>
              </a:lnSpc>
              <a:spcBef>
                <a:spcPts val="0"/>
              </a:spcBef>
              <a:spcAft>
                <a:spcPts val="0"/>
              </a:spcAft>
              <a:buSzPts val="1200"/>
              <a:buChar char="◎"/>
            </a:pPr>
            <a:r>
              <a:rPr lang="en" sz="1200"/>
              <a:t>Almost 52% reviews with positive words are rated favorably </a:t>
            </a:r>
            <a:endParaRPr sz="1200"/>
          </a:p>
        </p:txBody>
      </p:sp>
      <p:sp>
        <p:nvSpPr>
          <p:cNvPr id="202" name="Google Shape;202;p9"/>
          <p:cNvSpPr txBox="1"/>
          <p:nvPr>
            <p:ph idx="2" type="body"/>
          </p:nvPr>
        </p:nvSpPr>
        <p:spPr>
          <a:xfrm>
            <a:off x="3215400" y="1176325"/>
            <a:ext cx="2713200" cy="3664500"/>
          </a:xfrm>
          <a:prstGeom prst="rect">
            <a:avLst/>
          </a:prstGeom>
          <a:noFill/>
          <a:ln cap="flat" cmpd="sng" w="9525">
            <a:solidFill>
              <a:srgbClr val="0091EA"/>
            </a:solidFill>
            <a:prstDash val="dot"/>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
              <a:t>NRC Lexicon</a:t>
            </a:r>
            <a:endParaRPr b="1"/>
          </a:p>
          <a:p>
            <a:pPr indent="0" lvl="0" marL="0" rtl="0" algn="l">
              <a:lnSpc>
                <a:spcPct val="100000"/>
              </a:lnSpc>
              <a:spcBef>
                <a:spcPts val="600"/>
              </a:spcBef>
              <a:spcAft>
                <a:spcPts val="0"/>
              </a:spcAft>
              <a:buSzPts val="1800"/>
              <a:buNone/>
            </a:pPr>
            <a:r>
              <a:t/>
            </a:r>
            <a:endParaRPr b="1"/>
          </a:p>
          <a:p>
            <a:pPr indent="0" lvl="0" marL="0" rtl="0" algn="l">
              <a:lnSpc>
                <a:spcPct val="100000"/>
              </a:lnSpc>
              <a:spcBef>
                <a:spcPts val="600"/>
              </a:spcBef>
              <a:spcAft>
                <a:spcPts val="0"/>
              </a:spcAft>
              <a:buSzPts val="1800"/>
              <a:buNone/>
            </a:pPr>
            <a:r>
              <a:t/>
            </a:r>
            <a:endParaRPr b="1"/>
          </a:p>
          <a:p>
            <a:pPr indent="0" lvl="0" marL="0" rtl="0" algn="l">
              <a:lnSpc>
                <a:spcPct val="100000"/>
              </a:lnSpc>
              <a:spcBef>
                <a:spcPts val="600"/>
              </a:spcBef>
              <a:spcAft>
                <a:spcPts val="0"/>
              </a:spcAft>
              <a:buSzPts val="1800"/>
              <a:buNone/>
            </a:pPr>
            <a:r>
              <a:t/>
            </a:r>
            <a:endParaRPr b="1"/>
          </a:p>
          <a:p>
            <a:pPr indent="0" lvl="0" marL="0" rtl="0" algn="l">
              <a:lnSpc>
                <a:spcPct val="100000"/>
              </a:lnSpc>
              <a:spcBef>
                <a:spcPts val="600"/>
              </a:spcBef>
              <a:spcAft>
                <a:spcPts val="0"/>
              </a:spcAft>
              <a:buSzPts val="1800"/>
              <a:buNone/>
            </a:pPr>
            <a:r>
              <a:t/>
            </a:r>
            <a:endParaRPr b="1"/>
          </a:p>
          <a:p>
            <a:pPr indent="0" lvl="0" marL="0" rtl="0" algn="l">
              <a:lnSpc>
                <a:spcPct val="100000"/>
              </a:lnSpc>
              <a:spcBef>
                <a:spcPts val="600"/>
              </a:spcBef>
              <a:spcAft>
                <a:spcPts val="0"/>
              </a:spcAft>
              <a:buSzPts val="1800"/>
              <a:buNone/>
            </a:pPr>
            <a:r>
              <a:t/>
            </a:r>
            <a:endParaRPr b="1"/>
          </a:p>
          <a:p>
            <a:pPr indent="0" lvl="0" marL="0" rtl="0" algn="l">
              <a:lnSpc>
                <a:spcPct val="100000"/>
              </a:lnSpc>
              <a:spcBef>
                <a:spcPts val="600"/>
              </a:spcBef>
              <a:spcAft>
                <a:spcPts val="0"/>
              </a:spcAft>
              <a:buSzPts val="1800"/>
              <a:buNone/>
            </a:pPr>
            <a:r>
              <a:t/>
            </a:r>
            <a:endParaRPr b="1"/>
          </a:p>
          <a:p>
            <a:pPr indent="0" lvl="0" marL="0" rtl="0" algn="l">
              <a:lnSpc>
                <a:spcPct val="100000"/>
              </a:lnSpc>
              <a:spcBef>
                <a:spcPts val="600"/>
              </a:spcBef>
              <a:spcAft>
                <a:spcPts val="0"/>
              </a:spcAft>
              <a:buSzPts val="1800"/>
              <a:buNone/>
            </a:pPr>
            <a:r>
              <a:t/>
            </a:r>
            <a:endParaRPr b="1"/>
          </a:p>
          <a:p>
            <a:pPr indent="-304800" lvl="0" marL="457200" rtl="0" algn="l">
              <a:spcBef>
                <a:spcPts val="600"/>
              </a:spcBef>
              <a:spcAft>
                <a:spcPts val="0"/>
              </a:spcAft>
              <a:buClr>
                <a:schemeClr val="lt2"/>
              </a:buClr>
              <a:buSzPts val="1200"/>
              <a:buChar char="◎"/>
            </a:pPr>
            <a:r>
              <a:rPr lang="en" sz="1200"/>
              <a:t>50% of words are associated with positive emotions</a:t>
            </a:r>
            <a:endParaRPr sz="1200"/>
          </a:p>
          <a:p>
            <a:pPr indent="-304800" lvl="0" marL="457200" rtl="0" algn="l">
              <a:spcBef>
                <a:spcPts val="0"/>
              </a:spcBef>
              <a:spcAft>
                <a:spcPts val="0"/>
              </a:spcAft>
              <a:buClr>
                <a:schemeClr val="lt2"/>
              </a:buClr>
              <a:buSzPts val="1200"/>
              <a:buChar char="◎"/>
            </a:pPr>
            <a:r>
              <a:rPr lang="en" sz="1200"/>
              <a:t>33% words are associated with negative emotions</a:t>
            </a:r>
            <a:endParaRPr sz="1900"/>
          </a:p>
        </p:txBody>
      </p:sp>
      <p:sp>
        <p:nvSpPr>
          <p:cNvPr id="203" name="Google Shape;203;p9"/>
          <p:cNvSpPr txBox="1"/>
          <p:nvPr>
            <p:ph idx="3" type="body"/>
          </p:nvPr>
        </p:nvSpPr>
        <p:spPr>
          <a:xfrm>
            <a:off x="6097500" y="1176325"/>
            <a:ext cx="2713200" cy="3664500"/>
          </a:xfrm>
          <a:prstGeom prst="rect">
            <a:avLst/>
          </a:prstGeom>
          <a:noFill/>
          <a:ln cap="flat" cmpd="sng" w="9525">
            <a:solidFill>
              <a:srgbClr val="0091EA"/>
            </a:solidFill>
            <a:prstDash val="dot"/>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1800"/>
              <a:buNone/>
            </a:pPr>
            <a:r>
              <a:rPr b="1" lang="en"/>
              <a:t>Affin Lexicon</a:t>
            </a:r>
            <a:endParaRPr b="1"/>
          </a:p>
          <a:p>
            <a:pPr indent="0" lvl="0" marL="0" rtl="0" algn="l">
              <a:lnSpc>
                <a:spcPct val="100000"/>
              </a:lnSpc>
              <a:spcBef>
                <a:spcPts val="600"/>
              </a:spcBef>
              <a:spcAft>
                <a:spcPts val="0"/>
              </a:spcAft>
              <a:buSzPts val="1800"/>
              <a:buNone/>
            </a:pPr>
            <a:r>
              <a:t/>
            </a:r>
            <a:endParaRPr b="1"/>
          </a:p>
          <a:p>
            <a:pPr indent="0" lvl="0" marL="0" rtl="0" algn="l">
              <a:lnSpc>
                <a:spcPct val="100000"/>
              </a:lnSpc>
              <a:spcBef>
                <a:spcPts val="600"/>
              </a:spcBef>
              <a:spcAft>
                <a:spcPts val="0"/>
              </a:spcAft>
              <a:buSzPts val="1800"/>
              <a:buNone/>
            </a:pPr>
            <a:r>
              <a:t/>
            </a:r>
            <a:endParaRPr b="1"/>
          </a:p>
          <a:p>
            <a:pPr indent="0" lvl="0" marL="0" rtl="0" algn="l">
              <a:lnSpc>
                <a:spcPct val="100000"/>
              </a:lnSpc>
              <a:spcBef>
                <a:spcPts val="600"/>
              </a:spcBef>
              <a:spcAft>
                <a:spcPts val="0"/>
              </a:spcAft>
              <a:buSzPts val="1800"/>
              <a:buNone/>
            </a:pPr>
            <a:r>
              <a:t/>
            </a:r>
            <a:endParaRPr b="1"/>
          </a:p>
          <a:p>
            <a:pPr indent="0" lvl="0" marL="0" rtl="0" algn="l">
              <a:lnSpc>
                <a:spcPct val="100000"/>
              </a:lnSpc>
              <a:spcBef>
                <a:spcPts val="600"/>
              </a:spcBef>
              <a:spcAft>
                <a:spcPts val="0"/>
              </a:spcAft>
              <a:buSzPts val="1800"/>
              <a:buNone/>
            </a:pPr>
            <a:r>
              <a:t/>
            </a:r>
            <a:endParaRPr b="1"/>
          </a:p>
          <a:p>
            <a:pPr indent="0" lvl="0" marL="0" rtl="0" algn="l">
              <a:lnSpc>
                <a:spcPct val="100000"/>
              </a:lnSpc>
              <a:spcBef>
                <a:spcPts val="600"/>
              </a:spcBef>
              <a:spcAft>
                <a:spcPts val="0"/>
              </a:spcAft>
              <a:buSzPts val="1800"/>
              <a:buNone/>
            </a:pPr>
            <a:r>
              <a:t/>
            </a:r>
            <a:endParaRPr b="1"/>
          </a:p>
          <a:p>
            <a:pPr indent="0" lvl="0" marL="0" rtl="0" algn="l">
              <a:lnSpc>
                <a:spcPct val="100000"/>
              </a:lnSpc>
              <a:spcBef>
                <a:spcPts val="600"/>
              </a:spcBef>
              <a:spcAft>
                <a:spcPts val="0"/>
              </a:spcAft>
              <a:buSzPts val="1800"/>
              <a:buNone/>
            </a:pPr>
            <a:r>
              <a:t/>
            </a:r>
            <a:endParaRPr b="1"/>
          </a:p>
          <a:p>
            <a:pPr indent="0" lvl="0" marL="0" rtl="0" algn="l">
              <a:lnSpc>
                <a:spcPct val="100000"/>
              </a:lnSpc>
              <a:spcBef>
                <a:spcPts val="600"/>
              </a:spcBef>
              <a:spcAft>
                <a:spcPts val="0"/>
              </a:spcAft>
              <a:buSzPts val="1800"/>
              <a:buNone/>
            </a:pPr>
            <a:r>
              <a:t/>
            </a:r>
            <a:endParaRPr b="1"/>
          </a:p>
          <a:p>
            <a:pPr indent="-304800" lvl="0" marL="457200" rtl="0" algn="l">
              <a:spcBef>
                <a:spcPts val="600"/>
              </a:spcBef>
              <a:spcAft>
                <a:spcPts val="0"/>
              </a:spcAft>
              <a:buClr>
                <a:schemeClr val="lt2"/>
              </a:buClr>
              <a:buSzPts val="1200"/>
              <a:buChar char="◎"/>
            </a:pPr>
            <a:r>
              <a:rPr lang="en" sz="1200"/>
              <a:t>The average sentiment is </a:t>
            </a:r>
            <a:r>
              <a:rPr lang="en" sz="1200"/>
              <a:t>trending</a:t>
            </a:r>
            <a:r>
              <a:rPr lang="en" sz="1200"/>
              <a:t> positive</a:t>
            </a:r>
            <a:endParaRPr sz="1200"/>
          </a:p>
          <a:p>
            <a:pPr indent="-304800" lvl="0" marL="457200" rtl="0" algn="l">
              <a:spcBef>
                <a:spcPts val="0"/>
              </a:spcBef>
              <a:spcAft>
                <a:spcPts val="0"/>
              </a:spcAft>
              <a:buClr>
                <a:schemeClr val="lt2"/>
              </a:buClr>
              <a:buSzPts val="1200"/>
              <a:buChar char="◎"/>
            </a:pPr>
            <a:r>
              <a:rPr lang="en" sz="1200"/>
              <a:t>More than 2 million reviews have a sentiment score of +3</a:t>
            </a:r>
            <a:endParaRPr sz="1900"/>
          </a:p>
          <a:p>
            <a:pPr indent="0" lvl="0" marL="0" rtl="0" algn="l">
              <a:lnSpc>
                <a:spcPct val="100000"/>
              </a:lnSpc>
              <a:spcBef>
                <a:spcPts val="600"/>
              </a:spcBef>
              <a:spcAft>
                <a:spcPts val="0"/>
              </a:spcAft>
              <a:buSzPts val="1800"/>
              <a:buNone/>
            </a:pPr>
            <a:r>
              <a:t/>
            </a:r>
            <a:endParaRPr/>
          </a:p>
        </p:txBody>
      </p:sp>
      <p:sp>
        <p:nvSpPr>
          <p:cNvPr id="204" name="Google Shape;204;p9"/>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205" name="Google Shape;205;p9"/>
          <p:cNvPicPr preferRelativeResize="0"/>
          <p:nvPr/>
        </p:nvPicPr>
        <p:blipFill rotWithShape="1">
          <a:blip r:embed="rId3">
            <a:alphaModFix/>
          </a:blip>
          <a:srcRect b="6899" l="20196" r="20593" t="5095"/>
          <a:stretch/>
        </p:blipFill>
        <p:spPr>
          <a:xfrm>
            <a:off x="52025" y="49525"/>
            <a:ext cx="481848" cy="402851"/>
          </a:xfrm>
          <a:prstGeom prst="rect">
            <a:avLst/>
          </a:prstGeom>
          <a:noFill/>
          <a:ln>
            <a:noFill/>
          </a:ln>
        </p:spPr>
      </p:pic>
      <p:pic>
        <p:nvPicPr>
          <p:cNvPr id="206" name="Google Shape;206;p9"/>
          <p:cNvPicPr preferRelativeResize="0"/>
          <p:nvPr/>
        </p:nvPicPr>
        <p:blipFill>
          <a:blip r:embed="rId4">
            <a:alphaModFix/>
          </a:blip>
          <a:stretch>
            <a:fillRect/>
          </a:stretch>
        </p:blipFill>
        <p:spPr>
          <a:xfrm>
            <a:off x="347213" y="1680988"/>
            <a:ext cx="2685375" cy="2311363"/>
          </a:xfrm>
          <a:prstGeom prst="rect">
            <a:avLst/>
          </a:prstGeom>
          <a:noFill/>
          <a:ln>
            <a:noFill/>
          </a:ln>
        </p:spPr>
      </p:pic>
      <p:pic>
        <p:nvPicPr>
          <p:cNvPr id="207" name="Google Shape;207;p9"/>
          <p:cNvPicPr preferRelativeResize="0"/>
          <p:nvPr/>
        </p:nvPicPr>
        <p:blipFill>
          <a:blip r:embed="rId5">
            <a:alphaModFix/>
          </a:blip>
          <a:stretch>
            <a:fillRect/>
          </a:stretch>
        </p:blipFill>
        <p:spPr>
          <a:xfrm>
            <a:off x="3251575" y="1776488"/>
            <a:ext cx="2640850" cy="2098455"/>
          </a:xfrm>
          <a:prstGeom prst="rect">
            <a:avLst/>
          </a:prstGeom>
          <a:noFill/>
          <a:ln>
            <a:noFill/>
          </a:ln>
        </p:spPr>
      </p:pic>
      <p:pic>
        <p:nvPicPr>
          <p:cNvPr id="208" name="Google Shape;208;p9"/>
          <p:cNvPicPr preferRelativeResize="0"/>
          <p:nvPr/>
        </p:nvPicPr>
        <p:blipFill>
          <a:blip r:embed="rId6">
            <a:alphaModFix/>
          </a:blip>
          <a:stretch>
            <a:fillRect/>
          </a:stretch>
        </p:blipFill>
        <p:spPr>
          <a:xfrm>
            <a:off x="6111425" y="1787450"/>
            <a:ext cx="2685375" cy="2076556"/>
          </a:xfrm>
          <a:prstGeom prst="rect">
            <a:avLst/>
          </a:prstGeom>
          <a:noFill/>
          <a:ln>
            <a:noFill/>
          </a:ln>
        </p:spPr>
      </p:pic>
      <p:grpSp>
        <p:nvGrpSpPr>
          <p:cNvPr id="209" name="Google Shape;209;p9"/>
          <p:cNvGrpSpPr/>
          <p:nvPr/>
        </p:nvGrpSpPr>
        <p:grpSpPr>
          <a:xfrm>
            <a:off x="-195" y="5067550"/>
            <a:ext cx="9144372" cy="75900"/>
            <a:chOff x="-191393" y="4344718"/>
            <a:chExt cx="9335755" cy="75900"/>
          </a:xfrm>
        </p:grpSpPr>
        <p:grpSp>
          <p:nvGrpSpPr>
            <p:cNvPr id="210" name="Google Shape;210;p9"/>
            <p:cNvGrpSpPr/>
            <p:nvPr/>
          </p:nvGrpSpPr>
          <p:grpSpPr>
            <a:xfrm>
              <a:off x="975607" y="4344718"/>
              <a:ext cx="8168755" cy="75850"/>
              <a:chOff x="230500" y="3265125"/>
              <a:chExt cx="8135400" cy="79200"/>
            </a:xfrm>
          </p:grpSpPr>
          <p:sp>
            <p:nvSpPr>
              <p:cNvPr id="211" name="Google Shape;211;p9"/>
              <p:cNvSpPr/>
              <p:nvPr/>
            </p:nvSpPr>
            <p:spPr>
              <a:xfrm>
                <a:off x="13927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9"/>
              <p:cNvSpPr/>
              <p:nvPr/>
            </p:nvSpPr>
            <p:spPr>
              <a:xfrm>
                <a:off x="25549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9"/>
              <p:cNvSpPr/>
              <p:nvPr/>
            </p:nvSpPr>
            <p:spPr>
              <a:xfrm>
                <a:off x="3717100" y="3265125"/>
                <a:ext cx="1162200" cy="79200"/>
              </a:xfrm>
              <a:prstGeom prst="rect">
                <a:avLst/>
              </a:prstGeom>
              <a:solidFill>
                <a:srgbClr val="FF98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9"/>
              <p:cNvSpPr/>
              <p:nvPr/>
            </p:nvSpPr>
            <p:spPr>
              <a:xfrm>
                <a:off x="48793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9"/>
              <p:cNvSpPr/>
              <p:nvPr/>
            </p:nvSpPr>
            <p:spPr>
              <a:xfrm>
                <a:off x="60415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9"/>
              <p:cNvSpPr/>
              <p:nvPr/>
            </p:nvSpPr>
            <p:spPr>
              <a:xfrm>
                <a:off x="72037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9"/>
              <p:cNvSpPr/>
              <p:nvPr/>
            </p:nvSpPr>
            <p:spPr>
              <a:xfrm>
                <a:off x="2305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8" name="Google Shape;218;p9"/>
            <p:cNvSpPr/>
            <p:nvPr/>
          </p:nvSpPr>
          <p:spPr>
            <a:xfrm>
              <a:off x="-191393" y="4344718"/>
              <a:ext cx="1167000" cy="759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d0f94e87f0_1_0"/>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24" name="Google Shape;224;gd0f94e87f0_1_0"/>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000"/>
              <a:buNone/>
            </a:pPr>
            <a:r>
              <a:rPr lang="en" sz="2600"/>
              <a:t>Sentiment Analysis Word Clouds</a:t>
            </a:r>
            <a:endParaRPr sz="2600"/>
          </a:p>
        </p:txBody>
      </p:sp>
      <p:pic>
        <p:nvPicPr>
          <p:cNvPr id="225" name="Google Shape;225;gd0f94e87f0_1_0"/>
          <p:cNvPicPr preferRelativeResize="0"/>
          <p:nvPr/>
        </p:nvPicPr>
        <p:blipFill rotWithShape="1">
          <a:blip r:embed="rId3">
            <a:alphaModFix/>
          </a:blip>
          <a:srcRect b="6899" l="20196" r="20593" t="5095"/>
          <a:stretch/>
        </p:blipFill>
        <p:spPr>
          <a:xfrm>
            <a:off x="52025" y="49525"/>
            <a:ext cx="481848" cy="402851"/>
          </a:xfrm>
          <a:prstGeom prst="rect">
            <a:avLst/>
          </a:prstGeom>
          <a:noFill/>
          <a:ln>
            <a:noFill/>
          </a:ln>
        </p:spPr>
      </p:pic>
      <p:sp>
        <p:nvSpPr>
          <p:cNvPr id="226" name="Google Shape;226;gd0f94e87f0_1_0"/>
          <p:cNvSpPr txBox="1"/>
          <p:nvPr>
            <p:ph idx="1" type="body"/>
          </p:nvPr>
        </p:nvSpPr>
        <p:spPr>
          <a:xfrm>
            <a:off x="786125" y="1094425"/>
            <a:ext cx="3675300" cy="38313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Most Frequent 100 Words</a:t>
            </a:r>
            <a:endParaRPr b="1" sz="1600"/>
          </a:p>
          <a:p>
            <a:pPr indent="0" lvl="0" marL="0" rtl="0" algn="ctr">
              <a:spcBef>
                <a:spcPts val="600"/>
              </a:spcBef>
              <a:spcAft>
                <a:spcPts val="0"/>
              </a:spcAft>
              <a:buNone/>
            </a:pPr>
            <a:r>
              <a:rPr lang="en" sz="1400"/>
              <a:t>product, quality, sound, price, love, battery</a:t>
            </a:r>
            <a:endParaRPr sz="1400"/>
          </a:p>
        </p:txBody>
      </p:sp>
      <p:sp>
        <p:nvSpPr>
          <p:cNvPr id="227" name="Google Shape;227;gd0f94e87f0_1_0"/>
          <p:cNvSpPr txBox="1"/>
          <p:nvPr>
            <p:ph idx="2" type="body"/>
          </p:nvPr>
        </p:nvSpPr>
        <p:spPr>
          <a:xfrm>
            <a:off x="4682650" y="1094550"/>
            <a:ext cx="3721800" cy="38313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Positive vs. Negative</a:t>
            </a:r>
            <a:endParaRPr b="1" sz="1600"/>
          </a:p>
          <a:p>
            <a:pPr indent="0" lvl="0" marL="0" rtl="0" algn="ctr">
              <a:spcBef>
                <a:spcPts val="600"/>
              </a:spcBef>
              <a:spcAft>
                <a:spcPts val="0"/>
              </a:spcAft>
              <a:buNone/>
            </a:pPr>
            <a:r>
              <a:rPr i="1" lang="en" sz="1400"/>
              <a:t>Positive terms</a:t>
            </a:r>
            <a:r>
              <a:rPr lang="en" sz="1400"/>
              <a:t>: love, easy, nice, perfect</a:t>
            </a:r>
            <a:endParaRPr sz="1400"/>
          </a:p>
          <a:p>
            <a:pPr indent="0" lvl="0" marL="0" rtl="0" algn="ctr">
              <a:spcBef>
                <a:spcPts val="0"/>
              </a:spcBef>
              <a:spcAft>
                <a:spcPts val="0"/>
              </a:spcAft>
              <a:buNone/>
            </a:pPr>
            <a:r>
              <a:rPr i="1" lang="en" sz="1400"/>
              <a:t>Negative terms</a:t>
            </a:r>
            <a:r>
              <a:rPr lang="en" sz="1400"/>
              <a:t>: hard, issues, cheap, broke, bad</a:t>
            </a:r>
            <a:endParaRPr sz="1400"/>
          </a:p>
          <a:p>
            <a:pPr indent="0" lvl="0" marL="0" rtl="0" algn="ctr">
              <a:spcBef>
                <a:spcPts val="600"/>
              </a:spcBef>
              <a:spcAft>
                <a:spcPts val="0"/>
              </a:spcAft>
              <a:buNone/>
            </a:pPr>
            <a:r>
              <a:t/>
            </a:r>
            <a:endParaRPr b="1" sz="1800"/>
          </a:p>
        </p:txBody>
      </p:sp>
      <p:pic>
        <p:nvPicPr>
          <p:cNvPr id="228" name="Google Shape;228;gd0f94e87f0_1_0"/>
          <p:cNvPicPr preferRelativeResize="0"/>
          <p:nvPr/>
        </p:nvPicPr>
        <p:blipFill rotWithShape="1">
          <a:blip r:embed="rId4">
            <a:alphaModFix/>
          </a:blip>
          <a:srcRect b="0" l="5926" r="4811" t="0"/>
          <a:stretch/>
        </p:blipFill>
        <p:spPr>
          <a:xfrm>
            <a:off x="812075" y="2090650"/>
            <a:ext cx="3623400" cy="2511900"/>
          </a:xfrm>
          <a:prstGeom prst="rect">
            <a:avLst/>
          </a:prstGeom>
          <a:noFill/>
          <a:ln>
            <a:noFill/>
          </a:ln>
        </p:spPr>
      </p:pic>
      <p:pic>
        <p:nvPicPr>
          <p:cNvPr id="229" name="Google Shape;229;gd0f94e87f0_1_0"/>
          <p:cNvPicPr preferRelativeResize="0"/>
          <p:nvPr/>
        </p:nvPicPr>
        <p:blipFill rotWithShape="1">
          <a:blip r:embed="rId5">
            <a:alphaModFix/>
          </a:blip>
          <a:srcRect b="556" l="0" r="0" t="0"/>
          <a:stretch/>
        </p:blipFill>
        <p:spPr>
          <a:xfrm>
            <a:off x="4819725" y="2090650"/>
            <a:ext cx="3447625" cy="2819325"/>
          </a:xfrm>
          <a:prstGeom prst="rect">
            <a:avLst/>
          </a:prstGeom>
          <a:noFill/>
          <a:ln>
            <a:noFill/>
          </a:ln>
        </p:spPr>
      </p:pic>
      <p:grpSp>
        <p:nvGrpSpPr>
          <p:cNvPr id="230" name="Google Shape;230;gd0f94e87f0_1_0"/>
          <p:cNvGrpSpPr/>
          <p:nvPr/>
        </p:nvGrpSpPr>
        <p:grpSpPr>
          <a:xfrm>
            <a:off x="-195" y="5067550"/>
            <a:ext cx="9144372" cy="75900"/>
            <a:chOff x="-191393" y="4344718"/>
            <a:chExt cx="9335755" cy="75900"/>
          </a:xfrm>
        </p:grpSpPr>
        <p:grpSp>
          <p:nvGrpSpPr>
            <p:cNvPr id="231" name="Google Shape;231;gd0f94e87f0_1_0"/>
            <p:cNvGrpSpPr/>
            <p:nvPr/>
          </p:nvGrpSpPr>
          <p:grpSpPr>
            <a:xfrm>
              <a:off x="975607" y="4344718"/>
              <a:ext cx="8168755" cy="75850"/>
              <a:chOff x="230500" y="3265125"/>
              <a:chExt cx="8135400" cy="79200"/>
            </a:xfrm>
          </p:grpSpPr>
          <p:sp>
            <p:nvSpPr>
              <p:cNvPr id="232" name="Google Shape;232;gd0f94e87f0_1_0"/>
              <p:cNvSpPr/>
              <p:nvPr/>
            </p:nvSpPr>
            <p:spPr>
              <a:xfrm>
                <a:off x="13927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d0f94e87f0_1_0"/>
              <p:cNvSpPr/>
              <p:nvPr/>
            </p:nvSpPr>
            <p:spPr>
              <a:xfrm>
                <a:off x="25549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d0f94e87f0_1_0"/>
              <p:cNvSpPr/>
              <p:nvPr/>
            </p:nvSpPr>
            <p:spPr>
              <a:xfrm>
                <a:off x="3717100" y="3265125"/>
                <a:ext cx="1162200" cy="79200"/>
              </a:xfrm>
              <a:prstGeom prst="rect">
                <a:avLst/>
              </a:prstGeom>
              <a:solidFill>
                <a:srgbClr val="FF98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d0f94e87f0_1_0"/>
              <p:cNvSpPr/>
              <p:nvPr/>
            </p:nvSpPr>
            <p:spPr>
              <a:xfrm>
                <a:off x="48793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d0f94e87f0_1_0"/>
              <p:cNvSpPr/>
              <p:nvPr/>
            </p:nvSpPr>
            <p:spPr>
              <a:xfrm>
                <a:off x="60415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d0f94e87f0_1_0"/>
              <p:cNvSpPr/>
              <p:nvPr/>
            </p:nvSpPr>
            <p:spPr>
              <a:xfrm>
                <a:off x="72037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d0f94e87f0_1_0"/>
              <p:cNvSpPr/>
              <p:nvPr/>
            </p:nvSpPr>
            <p:spPr>
              <a:xfrm>
                <a:off x="2305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 name="Google Shape;239;gd0f94e87f0_1_0"/>
            <p:cNvSpPr/>
            <p:nvPr/>
          </p:nvSpPr>
          <p:spPr>
            <a:xfrm>
              <a:off x="-191393" y="4344718"/>
              <a:ext cx="1167000" cy="759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40" name="Google Shape;240;gd0f94e87f0_1_0"/>
          <p:cNvCxnSpPr/>
          <p:nvPr/>
        </p:nvCxnSpPr>
        <p:spPr>
          <a:xfrm>
            <a:off x="4565863" y="1110175"/>
            <a:ext cx="10800" cy="3799800"/>
          </a:xfrm>
          <a:prstGeom prst="straightConnector1">
            <a:avLst/>
          </a:prstGeom>
          <a:noFill/>
          <a:ln cap="flat" cmpd="sng" w="9525">
            <a:solidFill>
              <a:srgbClr val="CFD8DC"/>
            </a:solidFill>
            <a:prstDash val="lgDash"/>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d0f94e87f0_0_87"/>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Results – Predictive Modeling</a:t>
            </a:r>
            <a:endParaRPr sz="2600"/>
          </a:p>
        </p:txBody>
      </p:sp>
      <p:sp>
        <p:nvSpPr>
          <p:cNvPr id="246" name="Google Shape;246;gd0f94e87f0_0_87"/>
          <p:cNvSpPr txBox="1"/>
          <p:nvPr>
            <p:ph idx="1" type="body"/>
          </p:nvPr>
        </p:nvSpPr>
        <p:spPr>
          <a:xfrm>
            <a:off x="4729075" y="1176275"/>
            <a:ext cx="3675300" cy="3717300"/>
          </a:xfrm>
          <a:prstGeom prst="rect">
            <a:avLst/>
          </a:prstGeom>
          <a:ln cap="flat" cmpd="sng" w="9525">
            <a:solidFill>
              <a:srgbClr val="0091EA"/>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t>CART</a:t>
            </a:r>
            <a:endParaRPr b="1"/>
          </a:p>
          <a:p>
            <a:pPr indent="0" lvl="0" marL="0" rtl="0" algn="l">
              <a:spcBef>
                <a:spcPts val="1000"/>
              </a:spcBef>
              <a:spcAft>
                <a:spcPts val="0"/>
              </a:spcAft>
              <a:buNone/>
            </a:pPr>
            <a:r>
              <a:t/>
            </a:r>
            <a:endParaRPr b="1" sz="1600"/>
          </a:p>
          <a:p>
            <a:pPr indent="0" lvl="0" marL="0" rtl="0" algn="l">
              <a:spcBef>
                <a:spcPts val="600"/>
              </a:spcBef>
              <a:spcAft>
                <a:spcPts val="0"/>
              </a:spcAft>
              <a:buNone/>
            </a:pPr>
            <a:r>
              <a:t/>
            </a:r>
            <a:endParaRPr b="1" sz="1600"/>
          </a:p>
          <a:p>
            <a:pPr indent="0" lvl="0" marL="0" rtl="0" algn="l">
              <a:spcBef>
                <a:spcPts val="600"/>
              </a:spcBef>
              <a:spcAft>
                <a:spcPts val="0"/>
              </a:spcAft>
              <a:buNone/>
            </a:pPr>
            <a:r>
              <a:t/>
            </a:r>
            <a:endParaRPr b="1" sz="1600"/>
          </a:p>
          <a:p>
            <a:pPr indent="0" lvl="0" marL="0" rtl="0" algn="l">
              <a:spcBef>
                <a:spcPts val="600"/>
              </a:spcBef>
              <a:spcAft>
                <a:spcPts val="0"/>
              </a:spcAft>
              <a:buNone/>
            </a:pPr>
            <a:r>
              <a:t/>
            </a:r>
            <a:endParaRPr b="1" sz="1600"/>
          </a:p>
          <a:p>
            <a:pPr indent="0" lvl="0" marL="0" rtl="0" algn="l">
              <a:spcBef>
                <a:spcPts val="600"/>
              </a:spcBef>
              <a:spcAft>
                <a:spcPts val="0"/>
              </a:spcAft>
              <a:buNone/>
            </a:pPr>
            <a:r>
              <a:t/>
            </a:r>
            <a:endParaRPr b="1" sz="1600"/>
          </a:p>
          <a:p>
            <a:pPr indent="0" lvl="0" marL="0" rtl="0" algn="l">
              <a:spcBef>
                <a:spcPts val="600"/>
              </a:spcBef>
              <a:spcAft>
                <a:spcPts val="0"/>
              </a:spcAft>
              <a:buNone/>
            </a:pPr>
            <a:r>
              <a:t/>
            </a:r>
            <a:endParaRPr b="1" sz="1600"/>
          </a:p>
          <a:p>
            <a:pPr indent="0" lvl="0" marL="0" rtl="0" algn="l">
              <a:spcBef>
                <a:spcPts val="600"/>
              </a:spcBef>
              <a:spcAft>
                <a:spcPts val="0"/>
              </a:spcAft>
              <a:buNone/>
            </a:pPr>
            <a:r>
              <a:t/>
            </a:r>
            <a:endParaRPr b="1" sz="1600"/>
          </a:p>
          <a:p>
            <a:pPr indent="0" lvl="0" marL="0" rtl="0" algn="l">
              <a:spcBef>
                <a:spcPts val="600"/>
              </a:spcBef>
              <a:spcAft>
                <a:spcPts val="0"/>
              </a:spcAft>
              <a:buNone/>
            </a:pPr>
            <a:r>
              <a:t/>
            </a:r>
            <a:endParaRPr b="1" sz="500"/>
          </a:p>
          <a:p>
            <a:pPr indent="0" lvl="0" marL="0" rtl="0" algn="just">
              <a:spcBef>
                <a:spcPts val="600"/>
              </a:spcBef>
              <a:spcAft>
                <a:spcPts val="0"/>
              </a:spcAft>
              <a:buNone/>
            </a:pPr>
            <a:r>
              <a:rPr lang="en" sz="1600"/>
              <a:t>Reviews that </a:t>
            </a:r>
            <a:r>
              <a:rPr lang="en" sz="1600"/>
              <a:t>contains the terms ‘great’, ‘perfect’, ‘love’, ‘good’, ‘easy’ are rated higher</a:t>
            </a:r>
            <a:endParaRPr sz="1600"/>
          </a:p>
        </p:txBody>
      </p:sp>
      <p:sp>
        <p:nvSpPr>
          <p:cNvPr id="247" name="Google Shape;247;gd0f94e87f0_0_87"/>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48" name="Google Shape;248;gd0f94e87f0_0_87"/>
          <p:cNvPicPr preferRelativeResize="0"/>
          <p:nvPr/>
        </p:nvPicPr>
        <p:blipFill rotWithShape="1">
          <a:blip r:embed="rId3">
            <a:alphaModFix/>
          </a:blip>
          <a:srcRect b="0" l="3576" r="2562" t="0"/>
          <a:stretch/>
        </p:blipFill>
        <p:spPr>
          <a:xfrm>
            <a:off x="4788875" y="1551325"/>
            <a:ext cx="3555700" cy="2529475"/>
          </a:xfrm>
          <a:prstGeom prst="rect">
            <a:avLst/>
          </a:prstGeom>
          <a:noFill/>
          <a:ln>
            <a:noFill/>
          </a:ln>
        </p:spPr>
      </p:pic>
      <p:pic>
        <p:nvPicPr>
          <p:cNvPr id="249" name="Google Shape;249;gd0f94e87f0_0_87"/>
          <p:cNvPicPr preferRelativeResize="0"/>
          <p:nvPr/>
        </p:nvPicPr>
        <p:blipFill rotWithShape="1">
          <a:blip r:embed="rId4">
            <a:alphaModFix/>
          </a:blip>
          <a:srcRect b="6899" l="20196" r="20593" t="5095"/>
          <a:stretch/>
        </p:blipFill>
        <p:spPr>
          <a:xfrm>
            <a:off x="52025" y="49525"/>
            <a:ext cx="481848" cy="402851"/>
          </a:xfrm>
          <a:prstGeom prst="rect">
            <a:avLst/>
          </a:prstGeom>
          <a:noFill/>
          <a:ln>
            <a:noFill/>
          </a:ln>
        </p:spPr>
      </p:pic>
      <p:grpSp>
        <p:nvGrpSpPr>
          <p:cNvPr id="250" name="Google Shape;250;gd0f94e87f0_0_87"/>
          <p:cNvGrpSpPr/>
          <p:nvPr/>
        </p:nvGrpSpPr>
        <p:grpSpPr>
          <a:xfrm>
            <a:off x="-195" y="5067550"/>
            <a:ext cx="9144372" cy="75900"/>
            <a:chOff x="-191393" y="4344718"/>
            <a:chExt cx="9335755" cy="75900"/>
          </a:xfrm>
        </p:grpSpPr>
        <p:grpSp>
          <p:nvGrpSpPr>
            <p:cNvPr id="251" name="Google Shape;251;gd0f94e87f0_0_87"/>
            <p:cNvGrpSpPr/>
            <p:nvPr/>
          </p:nvGrpSpPr>
          <p:grpSpPr>
            <a:xfrm>
              <a:off x="975607" y="4344718"/>
              <a:ext cx="8168755" cy="75850"/>
              <a:chOff x="230500" y="3265125"/>
              <a:chExt cx="8135400" cy="79200"/>
            </a:xfrm>
          </p:grpSpPr>
          <p:sp>
            <p:nvSpPr>
              <p:cNvPr id="252" name="Google Shape;252;gd0f94e87f0_0_87"/>
              <p:cNvSpPr/>
              <p:nvPr/>
            </p:nvSpPr>
            <p:spPr>
              <a:xfrm>
                <a:off x="13927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d0f94e87f0_0_87"/>
              <p:cNvSpPr/>
              <p:nvPr/>
            </p:nvSpPr>
            <p:spPr>
              <a:xfrm>
                <a:off x="25549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d0f94e87f0_0_87"/>
              <p:cNvSpPr/>
              <p:nvPr/>
            </p:nvSpPr>
            <p:spPr>
              <a:xfrm>
                <a:off x="37171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d0f94e87f0_0_87"/>
              <p:cNvSpPr/>
              <p:nvPr/>
            </p:nvSpPr>
            <p:spPr>
              <a:xfrm>
                <a:off x="4879300" y="3265125"/>
                <a:ext cx="1162200" cy="79200"/>
              </a:xfrm>
              <a:prstGeom prst="rect">
                <a:avLst/>
              </a:prstGeom>
              <a:solidFill>
                <a:srgbClr val="FF98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d0f94e87f0_0_87"/>
              <p:cNvSpPr/>
              <p:nvPr/>
            </p:nvSpPr>
            <p:spPr>
              <a:xfrm>
                <a:off x="60415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d0f94e87f0_0_87"/>
              <p:cNvSpPr/>
              <p:nvPr/>
            </p:nvSpPr>
            <p:spPr>
              <a:xfrm>
                <a:off x="72037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d0f94e87f0_0_87"/>
              <p:cNvSpPr/>
              <p:nvPr/>
            </p:nvSpPr>
            <p:spPr>
              <a:xfrm>
                <a:off x="2305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9" name="Google Shape;259;gd0f94e87f0_0_87"/>
            <p:cNvSpPr/>
            <p:nvPr/>
          </p:nvSpPr>
          <p:spPr>
            <a:xfrm>
              <a:off x="-191393" y="4344718"/>
              <a:ext cx="1167000" cy="759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 name="Google Shape;260;gd0f94e87f0_0_87"/>
          <p:cNvSpPr txBox="1"/>
          <p:nvPr>
            <p:ph idx="2" type="body"/>
          </p:nvPr>
        </p:nvSpPr>
        <p:spPr>
          <a:xfrm>
            <a:off x="786150" y="1176301"/>
            <a:ext cx="3675300" cy="1836900"/>
          </a:xfrm>
          <a:prstGeom prst="rect">
            <a:avLst/>
          </a:prstGeom>
          <a:ln cap="flat" cmpd="sng" w="9525">
            <a:solidFill>
              <a:srgbClr val="0091EA"/>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0"/>
              </a:spcAft>
              <a:buNone/>
            </a:pPr>
            <a:r>
              <a:rPr b="1" lang="en"/>
              <a:t>Regression</a:t>
            </a:r>
            <a:endParaRPr b="1"/>
          </a:p>
          <a:p>
            <a:pPr indent="-330200" lvl="0" marL="457200" rtl="0" algn="l">
              <a:lnSpc>
                <a:spcPct val="115000"/>
              </a:lnSpc>
              <a:spcBef>
                <a:spcPts val="1000"/>
              </a:spcBef>
              <a:spcAft>
                <a:spcPts val="0"/>
              </a:spcAft>
              <a:buSzPts val="1600"/>
              <a:buChar char="◎"/>
            </a:pPr>
            <a:r>
              <a:rPr lang="en" sz="1600"/>
              <a:t>Most frequently </a:t>
            </a:r>
            <a:r>
              <a:rPr lang="en" sz="1600"/>
              <a:t>occurring</a:t>
            </a:r>
            <a:r>
              <a:rPr lang="en" sz="1600"/>
              <a:t> term ‘</a:t>
            </a:r>
            <a:r>
              <a:rPr lang="en" sz="1600">
                <a:highlight>
                  <a:srgbClr val="F7DAAE"/>
                </a:highlight>
              </a:rPr>
              <a:t>work</a:t>
            </a:r>
            <a:r>
              <a:rPr lang="en" sz="1600"/>
              <a:t>’ is predictive </a:t>
            </a:r>
            <a:endParaRPr sz="1600"/>
          </a:p>
          <a:p>
            <a:pPr indent="-330200" lvl="0" marL="457200" rtl="0" algn="l">
              <a:lnSpc>
                <a:spcPct val="115000"/>
              </a:lnSpc>
              <a:spcBef>
                <a:spcPts val="0"/>
              </a:spcBef>
              <a:spcAft>
                <a:spcPts val="0"/>
              </a:spcAft>
              <a:buSzPts val="1600"/>
              <a:buChar char="◎"/>
            </a:pPr>
            <a:r>
              <a:rPr lang="en" sz="1600"/>
              <a:t>All the terms the model included are statistically significant</a:t>
            </a:r>
            <a:endParaRPr sz="1600"/>
          </a:p>
        </p:txBody>
      </p:sp>
      <p:graphicFrame>
        <p:nvGraphicFramePr>
          <p:cNvPr id="261" name="Google Shape;261;gd0f94e87f0_0_87"/>
          <p:cNvGraphicFramePr/>
          <p:nvPr/>
        </p:nvGraphicFramePr>
        <p:xfrm>
          <a:off x="921863" y="3322006"/>
          <a:ext cx="3000000" cy="3000000"/>
        </p:xfrm>
        <a:graphic>
          <a:graphicData uri="http://schemas.openxmlformats.org/drawingml/2006/table">
            <a:tbl>
              <a:tblPr>
                <a:noFill/>
                <a:tableStyleId>{23AA9C42-18D1-4FCE-BFD1-BEF4EE623252}</a:tableStyleId>
              </a:tblPr>
              <a:tblGrid>
                <a:gridCol w="754850"/>
                <a:gridCol w="1514400"/>
                <a:gridCol w="1134625"/>
              </a:tblGrid>
              <a:tr h="422175">
                <a:tc>
                  <a:txBody>
                    <a:bodyPr/>
                    <a:lstStyle/>
                    <a:p>
                      <a:pPr indent="0" lvl="0" marL="0" rtl="0" algn="l">
                        <a:spcBef>
                          <a:spcPts val="0"/>
                        </a:spcBef>
                        <a:spcAft>
                          <a:spcPts val="0"/>
                        </a:spcAft>
                        <a:buNone/>
                      </a:pPr>
                      <a:r>
                        <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CART</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Regression</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61225">
                <a:tc>
                  <a:txBody>
                    <a:bodyPr/>
                    <a:lstStyle/>
                    <a:p>
                      <a:pPr indent="0" lvl="0" marL="0" rtl="0" algn="r">
                        <a:spcBef>
                          <a:spcPts val="0"/>
                        </a:spcBef>
                        <a:spcAft>
                          <a:spcPts val="0"/>
                        </a:spcAft>
                        <a:buNone/>
                      </a:pPr>
                      <a:r>
                        <a:rPr lang="en" sz="1100">
                          <a:solidFill>
                            <a:srgbClr val="607D8B"/>
                          </a:solidFill>
                          <a:latin typeface="Roboto Slab"/>
                          <a:ea typeface="Roboto Slab"/>
                          <a:cs typeface="Roboto Slab"/>
                          <a:sym typeface="Roboto Slab"/>
                        </a:rPr>
                        <a:t>RMSE</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F7DAAE"/>
                    </a:solidFill>
                  </a:tcPr>
                </a:tc>
                <a:tc>
                  <a:txBody>
                    <a:bodyPr/>
                    <a:lstStyle/>
                    <a:p>
                      <a:pPr indent="0" lvl="0" marL="0" rtl="0" algn="ctr">
                        <a:spcBef>
                          <a:spcPts val="0"/>
                        </a:spcBef>
                        <a:spcAft>
                          <a:spcPts val="0"/>
                        </a:spcAft>
                        <a:buNone/>
                      </a:pPr>
                      <a:r>
                        <a:rPr b="1" lang="en" sz="1300">
                          <a:solidFill>
                            <a:srgbClr val="263238"/>
                          </a:solidFill>
                          <a:latin typeface="Source Sans Pro"/>
                          <a:ea typeface="Source Sans Pro"/>
                          <a:cs typeface="Source Sans Pro"/>
                          <a:sym typeface="Source Sans Pro"/>
                        </a:rPr>
                        <a:t>1</a:t>
                      </a:r>
                      <a:r>
                        <a:rPr b="1" lang="en" sz="1300">
                          <a:solidFill>
                            <a:srgbClr val="263238"/>
                          </a:solidFill>
                          <a:latin typeface="Source Sans Pro"/>
                          <a:ea typeface="Source Sans Pro"/>
                          <a:cs typeface="Source Sans Pro"/>
                          <a:sym typeface="Source Sans Pro"/>
                        </a:rPr>
                        <a:t>.329</a:t>
                      </a:r>
                      <a:endParaRPr b="1" sz="13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F7DAAE"/>
                    </a:solidFill>
                  </a:tcPr>
                </a:tc>
                <a:tc>
                  <a:txBody>
                    <a:bodyPr/>
                    <a:lstStyle/>
                    <a:p>
                      <a:pPr indent="0" lvl="0" marL="0" rtl="0" algn="ctr">
                        <a:spcBef>
                          <a:spcPts val="0"/>
                        </a:spcBef>
                        <a:spcAft>
                          <a:spcPts val="0"/>
                        </a:spcAft>
                        <a:buNone/>
                      </a:pPr>
                      <a:r>
                        <a:rPr b="1" lang="en" sz="1300">
                          <a:solidFill>
                            <a:srgbClr val="263238"/>
                          </a:solidFill>
                          <a:latin typeface="Source Sans Pro"/>
                          <a:ea typeface="Source Sans Pro"/>
                          <a:cs typeface="Source Sans Pro"/>
                          <a:sym typeface="Source Sans Pro"/>
                        </a:rPr>
                        <a:t>1.307</a:t>
                      </a:r>
                      <a:endParaRPr b="1" sz="13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F7DAAE"/>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d0f94e87f0_0_108"/>
          <p:cNvSpPr txBox="1"/>
          <p:nvPr>
            <p:ph type="title"/>
          </p:nvPr>
        </p:nvSpPr>
        <p:spPr>
          <a:xfrm>
            <a:off x="786150" y="308120"/>
            <a:ext cx="7571700" cy="70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Result – Topic Modeling </a:t>
            </a:r>
            <a:endParaRPr sz="2600"/>
          </a:p>
        </p:txBody>
      </p:sp>
      <p:sp>
        <p:nvSpPr>
          <p:cNvPr id="267" name="Google Shape;267;gd0f94e87f0_0_108"/>
          <p:cNvSpPr txBox="1"/>
          <p:nvPr>
            <p:ph idx="12" type="sldNum"/>
          </p:nvPr>
        </p:nvSpPr>
        <p:spPr>
          <a:xfrm>
            <a:off x="84043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68" name="Google Shape;268;gd0f94e87f0_0_108"/>
          <p:cNvPicPr preferRelativeResize="0"/>
          <p:nvPr/>
        </p:nvPicPr>
        <p:blipFill rotWithShape="1">
          <a:blip r:embed="rId3">
            <a:alphaModFix/>
          </a:blip>
          <a:srcRect b="6899" l="20196" r="20593" t="5095"/>
          <a:stretch/>
        </p:blipFill>
        <p:spPr>
          <a:xfrm>
            <a:off x="52025" y="49525"/>
            <a:ext cx="481848" cy="402851"/>
          </a:xfrm>
          <a:prstGeom prst="rect">
            <a:avLst/>
          </a:prstGeom>
          <a:noFill/>
          <a:ln>
            <a:noFill/>
          </a:ln>
        </p:spPr>
      </p:pic>
      <p:grpSp>
        <p:nvGrpSpPr>
          <p:cNvPr id="269" name="Google Shape;269;gd0f94e87f0_0_108"/>
          <p:cNvGrpSpPr/>
          <p:nvPr/>
        </p:nvGrpSpPr>
        <p:grpSpPr>
          <a:xfrm>
            <a:off x="-195" y="5067550"/>
            <a:ext cx="9144372" cy="75900"/>
            <a:chOff x="-191393" y="4344718"/>
            <a:chExt cx="9335755" cy="75900"/>
          </a:xfrm>
        </p:grpSpPr>
        <p:grpSp>
          <p:nvGrpSpPr>
            <p:cNvPr id="270" name="Google Shape;270;gd0f94e87f0_0_108"/>
            <p:cNvGrpSpPr/>
            <p:nvPr/>
          </p:nvGrpSpPr>
          <p:grpSpPr>
            <a:xfrm>
              <a:off x="975607" y="4344718"/>
              <a:ext cx="8168755" cy="75850"/>
              <a:chOff x="230500" y="3265125"/>
              <a:chExt cx="8135400" cy="79200"/>
            </a:xfrm>
          </p:grpSpPr>
          <p:sp>
            <p:nvSpPr>
              <p:cNvPr id="271" name="Google Shape;271;gd0f94e87f0_0_108"/>
              <p:cNvSpPr/>
              <p:nvPr/>
            </p:nvSpPr>
            <p:spPr>
              <a:xfrm>
                <a:off x="13927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d0f94e87f0_0_108"/>
              <p:cNvSpPr/>
              <p:nvPr/>
            </p:nvSpPr>
            <p:spPr>
              <a:xfrm>
                <a:off x="25549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d0f94e87f0_0_108"/>
              <p:cNvSpPr/>
              <p:nvPr/>
            </p:nvSpPr>
            <p:spPr>
              <a:xfrm>
                <a:off x="37171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d0f94e87f0_0_108"/>
              <p:cNvSpPr/>
              <p:nvPr/>
            </p:nvSpPr>
            <p:spPr>
              <a:xfrm>
                <a:off x="48793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gd0f94e87f0_0_108"/>
              <p:cNvSpPr/>
              <p:nvPr/>
            </p:nvSpPr>
            <p:spPr>
              <a:xfrm>
                <a:off x="6041500" y="3265125"/>
                <a:ext cx="1162200" cy="79200"/>
              </a:xfrm>
              <a:prstGeom prst="rect">
                <a:avLst/>
              </a:prstGeom>
              <a:solidFill>
                <a:srgbClr val="FF98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gd0f94e87f0_0_108"/>
              <p:cNvSpPr/>
              <p:nvPr/>
            </p:nvSpPr>
            <p:spPr>
              <a:xfrm>
                <a:off x="72037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d0f94e87f0_0_108"/>
              <p:cNvSpPr/>
              <p:nvPr/>
            </p:nvSpPr>
            <p:spPr>
              <a:xfrm>
                <a:off x="230500" y="3265125"/>
                <a:ext cx="1162200" cy="792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8" name="Google Shape;278;gd0f94e87f0_0_108"/>
            <p:cNvSpPr/>
            <p:nvPr/>
          </p:nvSpPr>
          <p:spPr>
            <a:xfrm>
              <a:off x="-191393" y="4344718"/>
              <a:ext cx="1167000" cy="75900"/>
            </a:xfrm>
            <a:prstGeom prst="rect">
              <a:avLst/>
            </a:prstGeom>
            <a:solidFill>
              <a:srgbClr val="F7DAA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aphicFrame>
        <p:nvGraphicFramePr>
          <p:cNvPr id="279" name="Google Shape;279;gd0f94e87f0_0_108"/>
          <p:cNvGraphicFramePr/>
          <p:nvPr/>
        </p:nvGraphicFramePr>
        <p:xfrm>
          <a:off x="5712575" y="3511806"/>
          <a:ext cx="3000000" cy="3000000"/>
        </p:xfrm>
        <a:graphic>
          <a:graphicData uri="http://schemas.openxmlformats.org/drawingml/2006/table">
            <a:tbl>
              <a:tblPr>
                <a:noFill/>
                <a:tableStyleId>{23AA9C42-18D1-4FCE-BFD1-BEF4EE623252}</a:tableStyleId>
              </a:tblPr>
              <a:tblGrid>
                <a:gridCol w="788375"/>
                <a:gridCol w="1581650"/>
              </a:tblGrid>
              <a:tr h="284850">
                <a:tc>
                  <a:txBody>
                    <a:bodyPr/>
                    <a:lstStyle/>
                    <a:p>
                      <a:pPr indent="0" lvl="0" marL="0" rtl="0" algn="l">
                        <a:spcBef>
                          <a:spcPts val="0"/>
                        </a:spcBef>
                        <a:spcAft>
                          <a:spcPts val="0"/>
                        </a:spcAft>
                        <a:buNone/>
                      </a:pPr>
                      <a:r>
                        <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100">
                          <a:solidFill>
                            <a:srgbClr val="607D8B"/>
                          </a:solidFill>
                          <a:latin typeface="Roboto Slab"/>
                          <a:ea typeface="Roboto Slab"/>
                          <a:cs typeface="Roboto Slab"/>
                          <a:sym typeface="Roboto Slab"/>
                        </a:rPr>
                        <a:t>RMSE</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9050">
                      <a:solidFill>
                        <a:schemeClr val="accent5"/>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1225">
                <a:tc>
                  <a:txBody>
                    <a:bodyPr/>
                    <a:lstStyle/>
                    <a:p>
                      <a:pPr indent="0" lvl="0" marL="0" rtl="0" algn="r">
                        <a:spcBef>
                          <a:spcPts val="0"/>
                        </a:spcBef>
                        <a:spcAft>
                          <a:spcPts val="0"/>
                        </a:spcAft>
                        <a:buNone/>
                      </a:pPr>
                      <a:r>
                        <a:rPr lang="en" sz="1100">
                          <a:solidFill>
                            <a:srgbClr val="607D8B"/>
                          </a:solidFill>
                          <a:latin typeface="Roboto Slab"/>
                          <a:ea typeface="Roboto Slab"/>
                          <a:cs typeface="Roboto Slab"/>
                          <a:sym typeface="Roboto Slab"/>
                        </a:rPr>
                        <a:t>LDA</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DAAE"/>
                    </a:solidFill>
                  </a:tcPr>
                </a:tc>
                <a:tc>
                  <a:txBody>
                    <a:bodyPr/>
                    <a:lstStyle/>
                    <a:p>
                      <a:pPr indent="0" lvl="0" marL="0" rtl="0" algn="ctr">
                        <a:spcBef>
                          <a:spcPts val="0"/>
                        </a:spcBef>
                        <a:spcAft>
                          <a:spcPts val="0"/>
                        </a:spcAft>
                        <a:buNone/>
                      </a:pPr>
                      <a:r>
                        <a:rPr b="1" lang="en" sz="1300">
                          <a:solidFill>
                            <a:srgbClr val="263238"/>
                          </a:solidFill>
                          <a:latin typeface="Source Sans Pro"/>
                          <a:ea typeface="Source Sans Pro"/>
                          <a:cs typeface="Source Sans Pro"/>
                          <a:sym typeface="Source Sans Pro"/>
                        </a:rPr>
                        <a:t>1.349</a:t>
                      </a:r>
                      <a:endParaRPr b="1" sz="13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7DAAE"/>
                    </a:solidFill>
                  </a:tcPr>
                </a:tc>
              </a:tr>
              <a:tr h="311225">
                <a:tc>
                  <a:txBody>
                    <a:bodyPr/>
                    <a:lstStyle/>
                    <a:p>
                      <a:pPr indent="0" lvl="0" marL="0" rtl="0" algn="r">
                        <a:spcBef>
                          <a:spcPts val="0"/>
                        </a:spcBef>
                        <a:spcAft>
                          <a:spcPts val="0"/>
                        </a:spcAft>
                        <a:buNone/>
                      </a:pPr>
                      <a:r>
                        <a:rPr lang="en" sz="1100">
                          <a:solidFill>
                            <a:srgbClr val="607D8B"/>
                          </a:solidFill>
                          <a:latin typeface="Roboto Slab"/>
                          <a:ea typeface="Roboto Slab"/>
                          <a:cs typeface="Roboto Slab"/>
                          <a:sym typeface="Roboto Slab"/>
                        </a:rPr>
                        <a:t>LSA</a:t>
                      </a:r>
                      <a:endParaRPr sz="1100">
                        <a:solidFill>
                          <a:srgbClr val="607D8B"/>
                        </a:solidFill>
                        <a:latin typeface="Roboto Slab"/>
                        <a:ea typeface="Roboto Slab"/>
                        <a:cs typeface="Roboto Slab"/>
                        <a:sym typeface="Roboto Slab"/>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F7DAAE"/>
                    </a:solidFill>
                  </a:tcPr>
                </a:tc>
                <a:tc>
                  <a:txBody>
                    <a:bodyPr/>
                    <a:lstStyle/>
                    <a:p>
                      <a:pPr indent="0" lvl="0" marL="0" rtl="0" algn="ctr">
                        <a:spcBef>
                          <a:spcPts val="0"/>
                        </a:spcBef>
                        <a:spcAft>
                          <a:spcPts val="0"/>
                        </a:spcAft>
                        <a:buNone/>
                      </a:pPr>
                      <a:r>
                        <a:rPr b="1" lang="en" sz="1300">
                          <a:solidFill>
                            <a:srgbClr val="263238"/>
                          </a:solidFill>
                          <a:latin typeface="Source Sans Pro"/>
                          <a:ea typeface="Source Sans Pro"/>
                          <a:cs typeface="Source Sans Pro"/>
                          <a:sym typeface="Source Sans Pro"/>
                        </a:rPr>
                        <a:t>1.358</a:t>
                      </a:r>
                      <a:endParaRPr b="1" sz="1300">
                        <a:solidFill>
                          <a:srgbClr val="263238"/>
                        </a:solidFill>
                        <a:latin typeface="Source Sans Pro"/>
                        <a:ea typeface="Source Sans Pro"/>
                        <a:cs typeface="Source Sans Pro"/>
                        <a:sym typeface="Source Sans Pro"/>
                      </a:endParaRPr>
                    </a:p>
                  </a:txBody>
                  <a:tcPr marT="68575" marB="6857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9050">
                      <a:solidFill>
                        <a:schemeClr val="accent5"/>
                      </a:solidFill>
                      <a:prstDash val="solid"/>
                      <a:round/>
                      <a:headEnd len="sm" w="sm" type="none"/>
                      <a:tailEnd len="sm" w="sm" type="none"/>
                    </a:lnB>
                    <a:solidFill>
                      <a:srgbClr val="F7DAAE"/>
                    </a:solidFill>
                  </a:tcPr>
                </a:tc>
              </a:tr>
            </a:tbl>
          </a:graphicData>
        </a:graphic>
      </p:graphicFrame>
      <p:pic>
        <p:nvPicPr>
          <p:cNvPr id="280" name="Google Shape;280;gd0f94e87f0_0_108"/>
          <p:cNvPicPr preferRelativeResize="0"/>
          <p:nvPr/>
        </p:nvPicPr>
        <p:blipFill rotWithShape="1">
          <a:blip r:embed="rId4">
            <a:alphaModFix/>
          </a:blip>
          <a:srcRect b="0" l="0" r="1487" t="0"/>
          <a:stretch/>
        </p:blipFill>
        <p:spPr>
          <a:xfrm>
            <a:off x="786225" y="1619700"/>
            <a:ext cx="4426351" cy="2752325"/>
          </a:xfrm>
          <a:prstGeom prst="rect">
            <a:avLst/>
          </a:prstGeom>
          <a:noFill/>
          <a:ln>
            <a:noFill/>
          </a:ln>
        </p:spPr>
      </p:pic>
      <p:sp>
        <p:nvSpPr>
          <p:cNvPr id="281" name="Google Shape;281;gd0f94e87f0_0_108"/>
          <p:cNvSpPr txBox="1"/>
          <p:nvPr>
            <p:ph idx="1" type="body"/>
          </p:nvPr>
        </p:nvSpPr>
        <p:spPr>
          <a:xfrm>
            <a:off x="786150" y="1263650"/>
            <a:ext cx="4426500" cy="3936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400"/>
              <a:t>Probabilities of the Top 10 Terms within Each Topic</a:t>
            </a:r>
            <a:endParaRPr b="1" sz="1400"/>
          </a:p>
        </p:txBody>
      </p:sp>
      <p:sp>
        <p:nvSpPr>
          <p:cNvPr id="282" name="Google Shape;282;gd0f94e87f0_0_108"/>
          <p:cNvSpPr txBox="1"/>
          <p:nvPr>
            <p:ph idx="2" type="body"/>
          </p:nvPr>
        </p:nvSpPr>
        <p:spPr>
          <a:xfrm>
            <a:off x="5437350" y="1496950"/>
            <a:ext cx="2920500" cy="1815900"/>
          </a:xfrm>
          <a:prstGeom prst="rect">
            <a:avLst/>
          </a:prstGeom>
          <a:ln cap="flat" cmpd="sng" w="9525">
            <a:solidFill>
              <a:srgbClr val="0091EA"/>
            </a:solidFill>
            <a:prstDash val="dot"/>
            <a:round/>
            <a:headEnd len="sm" w="sm" type="none"/>
            <a:tailEnd len="sm" w="sm" type="none"/>
          </a:ln>
        </p:spPr>
        <p:txBody>
          <a:bodyPr anchorCtr="0" anchor="t" bIns="91425" lIns="91425" spcFirstLastPara="1" rIns="91425" wrap="square" tIns="91425">
            <a:noAutofit/>
          </a:bodyPr>
          <a:lstStyle/>
          <a:p>
            <a:pPr indent="-330200" lvl="0" marL="400050" rtl="0" algn="l">
              <a:lnSpc>
                <a:spcPct val="115000"/>
              </a:lnSpc>
              <a:spcBef>
                <a:spcPts val="600"/>
              </a:spcBef>
              <a:spcAft>
                <a:spcPts val="0"/>
              </a:spcAft>
              <a:buSzPts val="1600"/>
              <a:buChar char="◎"/>
            </a:pPr>
            <a:r>
              <a:rPr lang="en" sz="1600"/>
              <a:t>LDA solves </a:t>
            </a:r>
            <a:r>
              <a:rPr b="1" lang="en" sz="1600"/>
              <a:t>topic modeling</a:t>
            </a:r>
            <a:r>
              <a:rPr lang="en" sz="1600"/>
              <a:t> by focusing on term-topic and document-topic distributions</a:t>
            </a:r>
            <a:endParaRPr sz="1600"/>
          </a:p>
          <a:p>
            <a:pPr indent="-330200" lvl="0" marL="400050" rtl="0" algn="l">
              <a:lnSpc>
                <a:spcPct val="115000"/>
              </a:lnSpc>
              <a:spcBef>
                <a:spcPts val="0"/>
              </a:spcBef>
              <a:spcAft>
                <a:spcPts val="0"/>
              </a:spcAft>
              <a:buSzPts val="1600"/>
              <a:buChar char="◎"/>
            </a:pPr>
            <a:r>
              <a:rPr lang="en" sz="1600"/>
              <a:t>LSA focuses on </a:t>
            </a:r>
            <a:r>
              <a:rPr b="1" lang="en" sz="1600"/>
              <a:t>reducing matrix dimension</a:t>
            </a:r>
            <a:endParaRPr b="1"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 ">
      <a:dk1>
        <a:srgbClr val="263238"/>
      </a:dk1>
      <a:lt1>
        <a:srgbClr val="3D536F"/>
      </a:lt1>
      <a:dk2>
        <a:srgbClr val="607D8B"/>
      </a:dk2>
      <a:lt2>
        <a:srgbClr val="222E3E"/>
      </a:lt2>
      <a:accent1>
        <a:srgbClr val="FF9800"/>
      </a:accent1>
      <a:accent2>
        <a:srgbClr val="222E3E"/>
      </a:accent2>
      <a:accent3>
        <a:srgbClr val="607D8B"/>
      </a:accent3>
      <a:accent4>
        <a:srgbClr val="222E3E"/>
      </a:accent4>
      <a:accent5>
        <a:srgbClr val="405774"/>
      </a:accent5>
      <a:accent6>
        <a:srgbClr val="FF9800"/>
      </a:accent6>
      <a:hlink>
        <a:srgbClr val="FF98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