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0"/>
  </p:notesMasterIdLst>
  <p:sldIdLst>
    <p:sldId id="259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3" r:id="rId14"/>
    <p:sldId id="342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7" r:id="rId47"/>
    <p:sldId id="378" r:id="rId48"/>
    <p:sldId id="379" r:id="rId49"/>
    <p:sldId id="380" r:id="rId50"/>
    <p:sldId id="381" r:id="rId51"/>
    <p:sldId id="384" r:id="rId52"/>
    <p:sldId id="382" r:id="rId53"/>
    <p:sldId id="383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8" r:id="rId77"/>
    <p:sldId id="407" r:id="rId78"/>
    <p:sldId id="294" r:id="rId79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 autoAdjust="0"/>
    <p:restoredTop sz="92135" autoAdjust="0"/>
  </p:normalViewPr>
  <p:slideViewPr>
    <p:cSldViewPr snapToGrid="0" snapToObjects="1">
      <p:cViewPr>
        <p:scale>
          <a:sx n="100" d="100"/>
          <a:sy n="100" d="100"/>
        </p:scale>
        <p:origin x="-195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6A593-0D6A-4599-9674-B3C53E2FA8EE}" type="datetimeFigureOut">
              <a:rPr lang="ko-KR" altLang="en-US" smtClean="0"/>
              <a:pPr/>
              <a:t>2014-10-13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91DB-9D15-4FB7-A7E3-229BC4A72D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2382308"/>
          </a:xfrm>
        </p:spPr>
        <p:txBody>
          <a:bodyPr/>
          <a:lstStyle/>
          <a:p>
            <a:r>
              <a:rPr lang="ko-KR" altLang="en-US" dirty="0" smtClean="0"/>
              <a:t>회사 소개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FCA9-4CE1-45A8-8B66-200E5C327A96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6" descr="스크린샷 2013-11-29 오후 12.13.3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25" y="4722812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7153-6CF2-4372-B24E-DEB8E0A1CAFE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D872-F511-4DFC-89BD-CD5A00B90BA8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>
            <a:normAutofit/>
          </a:bodyPr>
          <a:lstStyle>
            <a:lvl1pPr algn="l">
              <a:defRPr sz="3000"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881563"/>
          </a:xfrm>
        </p:spPr>
        <p:txBody>
          <a:bodyPr/>
          <a:lstStyle>
            <a:lvl1pPr>
              <a:defRPr sz="2000" b="1">
                <a:latin typeface="Tahoma" pitchFamily="34" charset="0"/>
                <a:cs typeface="Tahoma" pitchFamily="34" charset="0"/>
              </a:defRPr>
            </a:lvl1pPr>
            <a:lvl2pPr>
              <a:defRPr sz="1600">
                <a:latin typeface="Tahoma" pitchFamily="34" charset="0"/>
                <a:cs typeface="Tahoma" pitchFamily="34" charset="0"/>
              </a:defRPr>
            </a:lvl2pPr>
            <a:lvl3pPr>
              <a:defRPr sz="16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47D-FC16-4F06-B451-98BEA5D3E402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D54C43-EFAD-204E-BF7E-FDC738BAC1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91857"/>
            <a:ext cx="8229600" cy="45719"/>
          </a:xfrm>
          <a:prstGeom prst="rect">
            <a:avLst/>
          </a:prstGeom>
        </p:spPr>
      </p:pic>
      <p:pic>
        <p:nvPicPr>
          <p:cNvPr id="9" name="Picture 8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5681"/>
            <a:ext cx="8229600" cy="45719"/>
          </a:xfrm>
          <a:prstGeom prst="rect">
            <a:avLst/>
          </a:prstGeom>
        </p:spPr>
      </p:pic>
      <p:pic>
        <p:nvPicPr>
          <p:cNvPr id="10" name="그림 9" descr="스크린샷 2013-11-29 오후 12.13.3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6525" y="6292850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010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30D5-D5C0-433E-AE35-FE03C0FCE2D8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7AF6-0B06-4396-8165-052638AFDF7B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6ED9-5056-49E2-83AB-1468D915B02F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3298-9BCD-4C0D-9DB7-5B4CFFAA5572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B118-B59A-4CB1-B918-E57816C6F260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B4A0-6256-4DB1-BD74-83B2292E050C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E02-8524-4197-B1E9-805B8F010DE0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613C-8B1A-4B95-859C-7BDBA02B968C}" type="datetime1">
              <a:rPr lang="en-US" altLang="ko-KR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88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T하단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4925"/>
            <a:ext cx="9144000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5425"/>
            <a:ext cx="7772400" cy="2382308"/>
          </a:xfrm>
        </p:spPr>
        <p:txBody>
          <a:bodyPr/>
          <a:lstStyle/>
          <a:p>
            <a:r>
              <a:rPr lang="en-US" altLang="ko-KR" sz="8000" dirty="0" smtClean="0"/>
              <a:t>Python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(</a:t>
            </a:r>
            <a:r>
              <a:rPr lang="ko-KR" altLang="en-US" dirty="0"/>
              <a:t>메쏘드의 정의와 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메쏘드</a:t>
            </a:r>
            <a:r>
              <a:rPr lang="en-US" altLang="ko-KR" dirty="0" smtClean="0"/>
              <a:t>(class method)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sz="1600" b="0" dirty="0" smtClean="0"/>
              <a:t>첫 인수로 클래스 객체를 받는다</a:t>
            </a:r>
            <a:r>
              <a:rPr lang="en-US" altLang="ko-KR" sz="1600" b="0" dirty="0" smtClean="0"/>
              <a:t>.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Test2: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spam(</a:t>
            </a:r>
            <a:r>
              <a:rPr lang="en-US" altLang="ko-KR" dirty="0" err="1"/>
              <a:t>cls</a:t>
            </a:r>
            <a:r>
              <a:rPr lang="en-US" altLang="ko-KR" dirty="0"/>
              <a:t>, y): </a:t>
            </a:r>
          </a:p>
          <a:p>
            <a:pPr marL="457200" lvl="1" indent="0">
              <a:buNone/>
            </a:pPr>
            <a:r>
              <a:rPr lang="en-US" altLang="ko-KR" dirty="0"/>
              <a:t>        print </a:t>
            </a:r>
            <a:r>
              <a:rPr lang="en-US" altLang="ko-KR" dirty="0" err="1"/>
              <a:t>cls</a:t>
            </a:r>
            <a:r>
              <a:rPr lang="en-US" altLang="ko-KR" dirty="0"/>
              <a:t>, y</a:t>
            </a:r>
          </a:p>
          <a:p>
            <a:pPr marL="457200" lvl="1" indent="0">
              <a:buNone/>
            </a:pPr>
            <a:r>
              <a:rPr lang="en-US" altLang="ko-KR" dirty="0"/>
              <a:t>    spam = </a:t>
            </a:r>
            <a:r>
              <a:rPr lang="en-US" altLang="ko-KR" dirty="0" err="1"/>
              <a:t>classmethod</a:t>
            </a:r>
            <a:r>
              <a:rPr lang="en-US" altLang="ko-KR" dirty="0"/>
              <a:t>(spam)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----------------------------------------------------------------------------------------------------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Test2.spam(5)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altLang="ko-KR" dirty="0" smtClean="0"/>
              <a:t>test2 = Test2()</a:t>
            </a:r>
          </a:p>
          <a:p>
            <a:pPr marL="457200" lvl="1" indent="0">
              <a:buNone/>
            </a:pPr>
            <a:r>
              <a:rPr lang="en-US" altLang="ko-KR" dirty="0" smtClean="0"/>
              <a:t>test2.spam(5)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멤버와 인스턴스 멤버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</a:t>
            </a:r>
            <a:r>
              <a:rPr lang="ko-KR" altLang="en-US" dirty="0"/>
              <a:t>스</a:t>
            </a:r>
            <a:r>
              <a:rPr lang="ko-KR" altLang="en-US" dirty="0" smtClean="0"/>
              <a:t> 멤버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sz="1600" b="0" dirty="0" smtClean="0"/>
              <a:t>- </a:t>
            </a:r>
            <a:r>
              <a:rPr lang="ko-KR" altLang="en-US" sz="1600" b="0" dirty="0"/>
              <a:t>클래스 이름 공간에 생성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 smtClean="0"/>
              <a:t>	- </a:t>
            </a:r>
            <a:r>
              <a:rPr lang="ko-KR" altLang="en-US" sz="1600" b="0" dirty="0"/>
              <a:t>모든 인스턴스 객체들이 공유</a:t>
            </a:r>
            <a:endParaRPr lang="en-US" altLang="ko-KR" sz="1600" b="0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인스턴스 멤버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600" b="0" dirty="0" smtClean="0"/>
              <a:t>	- </a:t>
            </a:r>
            <a:r>
              <a:rPr lang="ko-KR" altLang="en-US" sz="1600" b="0" dirty="0" smtClean="0"/>
              <a:t>인스턴스 객체 이름 공간에 생성</a:t>
            </a:r>
            <a:endParaRPr lang="en-US" altLang="ko-KR" sz="1600" b="0" dirty="0" smtClean="0"/>
          </a:p>
          <a:p>
            <a:pPr marL="0" indent="0">
              <a:buNone/>
            </a:pPr>
            <a:r>
              <a:rPr lang="en-US" altLang="ko-KR" sz="1600" b="0" dirty="0"/>
              <a:t>	</a:t>
            </a:r>
            <a:r>
              <a:rPr lang="en-US" altLang="ko-KR" sz="1600" b="0" dirty="0" smtClean="0"/>
              <a:t>- </a:t>
            </a:r>
            <a:r>
              <a:rPr lang="ko-KR" altLang="en-US" sz="1600" b="0" dirty="0" smtClean="0"/>
              <a:t>인스턴스 객체 내에서만 사용</a:t>
            </a:r>
            <a:endParaRPr lang="en-US" altLang="ko-KR" sz="1600" b="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3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(</a:t>
            </a:r>
            <a:r>
              <a:rPr lang="ko-KR" altLang="en-US" dirty="0"/>
              <a:t>클래스 멤버와 인스턴스 멤버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Var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c_mem</a:t>
            </a:r>
            <a:r>
              <a:rPr lang="en-US" altLang="ko-KR" dirty="0"/>
              <a:t> = 100 # </a:t>
            </a:r>
            <a:r>
              <a:rPr lang="ko-KR" altLang="en-US" dirty="0"/>
              <a:t>클래스 멤버 정의</a:t>
            </a:r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f(self):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self.i_mem</a:t>
            </a:r>
            <a:r>
              <a:rPr lang="en-US" altLang="ko-KR" dirty="0"/>
              <a:t> = 200 # </a:t>
            </a:r>
            <a:r>
              <a:rPr lang="ko-KR" altLang="en-US" dirty="0"/>
              <a:t>인스턴스 멤버 정의</a:t>
            </a:r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g(self):</a:t>
            </a:r>
          </a:p>
          <a:p>
            <a:pPr marL="457200" lvl="1" indent="0">
              <a:buNone/>
            </a:pPr>
            <a:r>
              <a:rPr lang="en-US" altLang="ko-KR" dirty="0"/>
              <a:t>        print </a:t>
            </a:r>
            <a:r>
              <a:rPr lang="en-US" altLang="ko-KR" dirty="0" err="1"/>
              <a:t>self.i_mem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print </a:t>
            </a:r>
            <a:r>
              <a:rPr lang="en-US" altLang="ko-KR" dirty="0" err="1" smtClean="0"/>
              <a:t>self.c_mem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(</a:t>
            </a:r>
            <a:r>
              <a:rPr lang="ko-KR" altLang="en-US" dirty="0"/>
              <a:t>클래스 멤버와 인스턴스 멤버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sz="1400" dirty="0" err="1" smtClean="0"/>
              <a:t>Var.c_mem</a:t>
            </a:r>
            <a:r>
              <a:rPr lang="en-US" altLang="ko-KR" sz="1400" dirty="0" smtClean="0"/>
              <a:t>	# </a:t>
            </a:r>
            <a:r>
              <a:rPr lang="ko-KR" altLang="en-US" sz="1400" dirty="0" smtClean="0"/>
              <a:t>클래스 </a:t>
            </a:r>
            <a:r>
              <a:rPr lang="ko-KR" altLang="en-US" sz="1400" dirty="0"/>
              <a:t>객체를 통하여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v1 = </a:t>
            </a:r>
            <a:r>
              <a:rPr lang="en-US" altLang="ko-KR" sz="1400" dirty="0" err="1">
                <a:sym typeface="Wingdings" panose="05000000000000000000" pitchFamily="2" charset="2"/>
              </a:rPr>
              <a:t>var</a:t>
            </a:r>
            <a:r>
              <a:rPr lang="en-US" altLang="ko-KR" sz="1400" dirty="0">
                <a:sym typeface="Wingdings" panose="05000000000000000000" pitchFamily="2" charset="2"/>
              </a:rPr>
              <a:t>()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/>
              <a:t>v1.f()</a:t>
            </a:r>
          </a:p>
          <a:p>
            <a:pPr marL="457200" lvl="1" indent="0">
              <a:buNone/>
            </a:pPr>
            <a:r>
              <a:rPr lang="en-US" altLang="ko-KR" sz="1400" dirty="0" smtClean="0"/>
              <a:t>v1.c_mem	# </a:t>
            </a:r>
            <a:r>
              <a:rPr lang="ko-KR" altLang="en-US" sz="1400" dirty="0" smtClean="0"/>
              <a:t>클래스 멤버 참조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v2 </a:t>
            </a:r>
            <a:r>
              <a:rPr lang="en-US" altLang="ko-KR" sz="1400" dirty="0">
                <a:sym typeface="Wingdings" panose="05000000000000000000" pitchFamily="2" charset="2"/>
              </a:rPr>
              <a:t>= </a:t>
            </a:r>
            <a:r>
              <a:rPr lang="en-US" altLang="ko-KR" sz="1400" dirty="0" err="1">
                <a:sym typeface="Wingdings" panose="05000000000000000000" pitchFamily="2" charset="2"/>
              </a:rPr>
              <a:t>var</a:t>
            </a:r>
            <a:r>
              <a:rPr lang="en-US" altLang="ko-KR" sz="1400" dirty="0">
                <a:sym typeface="Wingdings" panose="05000000000000000000" pitchFamily="2" charset="2"/>
              </a:rPr>
              <a:t>()</a:t>
            </a:r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v2.c_mem	#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 멤버 참조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v1.c_mem </a:t>
            </a:r>
            <a:r>
              <a:rPr lang="en-US" altLang="ko-KR" sz="1400" dirty="0">
                <a:sym typeface="Wingdings" panose="05000000000000000000" pitchFamily="2" charset="2"/>
              </a:rPr>
              <a:t>= </a:t>
            </a:r>
            <a:r>
              <a:rPr lang="en-US" altLang="ko-KR" sz="1400" dirty="0" smtClean="0">
                <a:sym typeface="Wingdings" panose="05000000000000000000" pitchFamily="2" charset="2"/>
              </a:rPr>
              <a:t>50	# </a:t>
            </a:r>
            <a:r>
              <a:rPr lang="ko-KR" altLang="en-US" sz="1400" dirty="0" smtClean="0">
                <a:sym typeface="Wingdings" panose="05000000000000000000" pitchFamily="2" charset="2"/>
              </a:rPr>
              <a:t>인스턴스 이름 공간에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c_mem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v1.c_mem		# </a:t>
            </a:r>
            <a:r>
              <a:rPr lang="ko-KR" altLang="en-US" sz="1400" dirty="0" smtClean="0">
                <a:sym typeface="Wingdings" panose="05000000000000000000" pitchFamily="2" charset="2"/>
              </a:rPr>
              <a:t>인스턴스 멤버 참조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v2.c_mem		#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 멤버 참조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altLang="ko-KR" sz="1400" dirty="0" err="1" smtClean="0">
                <a:sym typeface="Wingdings" panose="05000000000000000000" pitchFamily="2" charset="2"/>
              </a:rPr>
              <a:t>Var.c_mem</a:t>
            </a:r>
            <a:r>
              <a:rPr lang="en-US" altLang="ko-KR" sz="1400" dirty="0" smtClean="0">
                <a:sym typeface="Wingdings" panose="05000000000000000000" pitchFamily="2" charset="2"/>
              </a:rPr>
              <a:t>		# </a:t>
            </a:r>
            <a:r>
              <a:rPr lang="ko-KR" altLang="en-US" sz="1400" dirty="0" smtClean="0">
                <a:sym typeface="Wingdings" panose="05000000000000000000" pitchFamily="2" charset="2"/>
              </a:rPr>
              <a:t>클래스 멤버 참조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endParaRPr lang="en-US" altLang="ko-KR" sz="1400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/>
              <a:t>클래스 멤버와 인스턴스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00400" y="1704975"/>
            <a:ext cx="2032001" cy="9334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c_mem</a:t>
            </a:r>
            <a:r>
              <a:rPr lang="en-US" altLang="ko-KR" dirty="0" smtClean="0"/>
              <a:t>(100)</a:t>
            </a:r>
            <a:endParaRPr lang="ko-KR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78024" y="3800475"/>
            <a:ext cx="2032001" cy="9334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i_mem</a:t>
            </a:r>
            <a:r>
              <a:rPr lang="en-US" altLang="ko-KR" dirty="0" smtClean="0"/>
              <a:t>(200)</a:t>
            </a:r>
          </a:p>
          <a:p>
            <a:pPr algn="ctr"/>
            <a:r>
              <a:rPr lang="en-US" altLang="ko-KR" dirty="0" err="1" smtClean="0"/>
              <a:t>c_mem</a:t>
            </a:r>
            <a:r>
              <a:rPr lang="en-US" altLang="ko-KR" dirty="0" smtClean="0"/>
              <a:t>(50)</a:t>
            </a:r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819650" y="3800475"/>
            <a:ext cx="2032001" cy="9334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2994024" y="2638425"/>
            <a:ext cx="1222377" cy="1095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 flipH="1" flipV="1">
            <a:off x="4216401" y="2638425"/>
            <a:ext cx="1619249" cy="1095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95575" y="2038350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Var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50949" y="3431143"/>
            <a:ext cx="144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Instance(v1)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338" y="3431143"/>
            <a:ext cx="144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Instance(v2)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생성자와 소멸자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0" dirty="0" smtClean="0"/>
              <a:t>from </a:t>
            </a:r>
            <a:r>
              <a:rPr lang="en-US" altLang="ko-KR" sz="1600" b="0" dirty="0"/>
              <a:t>time import time, </a:t>
            </a:r>
            <a:r>
              <a:rPr lang="en-US" altLang="ko-KR" sz="1600" b="0" dirty="0" err="1"/>
              <a:t>ctime</a:t>
            </a:r>
            <a:r>
              <a:rPr lang="en-US" altLang="ko-KR" sz="1600" b="0" dirty="0"/>
              <a:t>, sleep</a:t>
            </a:r>
          </a:p>
          <a:p>
            <a:pPr marL="0" indent="0">
              <a:buNone/>
            </a:pPr>
            <a:endParaRPr lang="en-US" altLang="ko-KR" sz="1600" b="0" dirty="0" smtClean="0"/>
          </a:p>
          <a:p>
            <a:pPr marL="0" indent="0">
              <a:buNone/>
            </a:pPr>
            <a:r>
              <a:rPr lang="en-US" altLang="ko-KR" sz="1600" b="0" dirty="0" smtClean="0"/>
              <a:t>class </a:t>
            </a:r>
            <a:r>
              <a:rPr lang="en-US" altLang="ko-KR" sz="1600" b="0" dirty="0"/>
              <a:t>Life:</a:t>
            </a:r>
          </a:p>
          <a:p>
            <a:pPr marL="0" indent="0">
              <a:buNone/>
            </a:pPr>
            <a:r>
              <a:rPr lang="en-US" altLang="ko-KR" sz="1600" b="0" dirty="0"/>
              <a:t>    </a:t>
            </a:r>
            <a:r>
              <a:rPr lang="en-US" altLang="ko-KR" sz="1600" b="0" dirty="0" err="1"/>
              <a:t>def</a:t>
            </a:r>
            <a:r>
              <a:rPr lang="en-US" altLang="ko-KR" sz="1600" b="0" dirty="0"/>
              <a:t> __</a:t>
            </a:r>
            <a:r>
              <a:rPr lang="en-US" altLang="ko-KR" sz="1600" b="0" dirty="0" err="1"/>
              <a:t>init</a:t>
            </a:r>
            <a:r>
              <a:rPr lang="en-US" altLang="ko-KR" sz="1600" b="0" dirty="0"/>
              <a:t>__(self): #</a:t>
            </a:r>
            <a:r>
              <a:rPr lang="ko-KR" altLang="en-US" sz="1600" b="0" dirty="0"/>
              <a:t>생성자</a:t>
            </a:r>
          </a:p>
          <a:p>
            <a:pPr marL="0" indent="0">
              <a:buNone/>
            </a:pPr>
            <a:r>
              <a:rPr lang="ko-KR" altLang="en-US" sz="1600" b="0" dirty="0"/>
              <a:t>        </a:t>
            </a:r>
            <a:r>
              <a:rPr lang="en-US" altLang="ko-KR" sz="1600" b="0" dirty="0" err="1"/>
              <a:t>self.birth</a:t>
            </a:r>
            <a:r>
              <a:rPr lang="en-US" altLang="ko-KR" sz="1600" b="0" dirty="0"/>
              <a:t> = </a:t>
            </a:r>
            <a:r>
              <a:rPr lang="en-US" altLang="ko-KR" sz="1600" b="0" dirty="0" err="1"/>
              <a:t>ctime</a:t>
            </a:r>
            <a:r>
              <a:rPr lang="en-US" altLang="ko-KR" sz="1600" b="0" dirty="0"/>
              <a:t>()    # </a:t>
            </a:r>
            <a:r>
              <a:rPr lang="ko-KR" altLang="en-US" sz="1600" b="0" dirty="0"/>
              <a:t>현재 시간</a:t>
            </a:r>
          </a:p>
          <a:p>
            <a:pPr marL="0" indent="0">
              <a:buNone/>
            </a:pPr>
            <a:r>
              <a:rPr lang="ko-KR" altLang="en-US" sz="1600" b="0" dirty="0"/>
              <a:t>        </a:t>
            </a:r>
            <a:r>
              <a:rPr lang="en-US" altLang="ko-KR" sz="1600" b="0" dirty="0"/>
              <a:t>print 'Birthday', </a:t>
            </a:r>
            <a:r>
              <a:rPr lang="en-US" altLang="ko-KR" sz="1600" b="0" dirty="0" err="1"/>
              <a:t>self.birth</a:t>
            </a:r>
            <a:r>
              <a:rPr lang="en-US" altLang="ko-KR" sz="1600" b="0" dirty="0"/>
              <a:t>    # </a:t>
            </a:r>
            <a:r>
              <a:rPr lang="ko-KR" altLang="en-US" sz="1600" b="0" dirty="0"/>
              <a:t>현재 시간 출력</a:t>
            </a:r>
          </a:p>
          <a:p>
            <a:pPr marL="0" indent="0">
              <a:buNone/>
            </a:pPr>
            <a:endParaRPr lang="ko-KR" altLang="en-US" sz="1600" b="0" dirty="0"/>
          </a:p>
          <a:p>
            <a:pPr marL="0" indent="0">
              <a:buNone/>
            </a:pPr>
            <a:r>
              <a:rPr lang="ko-KR" altLang="en-US" sz="1600" b="0" dirty="0"/>
              <a:t>    </a:t>
            </a:r>
            <a:r>
              <a:rPr lang="en-US" altLang="ko-KR" sz="1600" b="0" dirty="0" err="1"/>
              <a:t>def</a:t>
            </a:r>
            <a:r>
              <a:rPr lang="en-US" altLang="ko-KR" sz="1600" b="0" dirty="0"/>
              <a:t> __del__(self):  #</a:t>
            </a:r>
            <a:r>
              <a:rPr lang="ko-KR" altLang="en-US" sz="1600" b="0" dirty="0"/>
              <a:t>소멸자</a:t>
            </a:r>
          </a:p>
          <a:p>
            <a:pPr marL="0" indent="0">
              <a:buNone/>
            </a:pPr>
            <a:r>
              <a:rPr lang="ko-KR" altLang="en-US" sz="1600" b="0" dirty="0"/>
              <a:t>        </a:t>
            </a:r>
            <a:r>
              <a:rPr lang="en-US" altLang="ko-KR" sz="1600" b="0" dirty="0"/>
              <a:t>print '</a:t>
            </a:r>
            <a:r>
              <a:rPr lang="en-US" altLang="ko-KR" sz="1600" b="0" dirty="0" err="1"/>
              <a:t>Deathday</a:t>
            </a:r>
            <a:r>
              <a:rPr lang="en-US" altLang="ko-KR" sz="1600" b="0" dirty="0"/>
              <a:t>', </a:t>
            </a:r>
            <a:r>
              <a:rPr lang="en-US" altLang="ko-KR" sz="1600" b="0" dirty="0" err="1"/>
              <a:t>ctime</a:t>
            </a:r>
            <a:r>
              <a:rPr lang="en-US" altLang="ko-KR" sz="1600" b="0" dirty="0"/>
              <a:t>()   # </a:t>
            </a:r>
            <a:r>
              <a:rPr lang="ko-KR" altLang="en-US" sz="1600" b="0" dirty="0"/>
              <a:t>소멸 시간 출력</a:t>
            </a:r>
          </a:p>
          <a:p>
            <a:pPr marL="0" indent="0">
              <a:buNone/>
            </a:pPr>
            <a:endParaRPr lang="ko-KR" altLang="en-US" sz="1600" b="0" dirty="0"/>
          </a:p>
          <a:p>
            <a:pPr marL="0" indent="0">
              <a:buNone/>
            </a:pPr>
            <a:endParaRPr lang="ko-KR" altLang="en-US" sz="1600" b="0" dirty="0"/>
          </a:p>
          <a:p>
            <a:pPr marL="0" indent="0">
              <a:buNone/>
            </a:pPr>
            <a:r>
              <a:rPr lang="en-US" altLang="ko-KR" sz="1600" b="0" dirty="0" err="1"/>
              <a:t>mylife</a:t>
            </a:r>
            <a:r>
              <a:rPr lang="en-US" altLang="ko-KR" sz="1600" b="0" dirty="0"/>
              <a:t> = Life()</a:t>
            </a:r>
          </a:p>
          <a:p>
            <a:pPr marL="0" indent="0">
              <a:buNone/>
            </a:pPr>
            <a:r>
              <a:rPr lang="en-US" altLang="ko-KR" sz="1600" b="0" dirty="0"/>
              <a:t>print 'Sleeping for 3 sec'</a:t>
            </a:r>
          </a:p>
          <a:p>
            <a:pPr marL="0" indent="0">
              <a:buNone/>
            </a:pPr>
            <a:r>
              <a:rPr lang="en-US" altLang="ko-KR" sz="1600" b="0" dirty="0"/>
              <a:t>sleep(3)</a:t>
            </a:r>
          </a:p>
          <a:p>
            <a:pPr marL="0" indent="0">
              <a:buNone/>
            </a:pPr>
            <a:r>
              <a:rPr lang="en-US" altLang="ko-KR" sz="1600" b="0" dirty="0" smtClean="0"/>
              <a:t>	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0" dirty="0"/>
              <a:t>class </a:t>
            </a:r>
            <a:r>
              <a:rPr lang="en-US" altLang="ko-KR" sz="1600" b="0" dirty="0" err="1"/>
              <a:t>MyString</a:t>
            </a:r>
            <a:r>
              <a:rPr lang="en-US" altLang="ko-KR" sz="1600" b="0" dirty="0"/>
              <a:t>:</a:t>
            </a:r>
          </a:p>
          <a:p>
            <a:pPr marL="0" indent="0">
              <a:buNone/>
            </a:pPr>
            <a:r>
              <a:rPr lang="en-US" altLang="ko-KR" sz="1600" b="0" dirty="0"/>
              <a:t>    </a:t>
            </a:r>
            <a:r>
              <a:rPr lang="en-US" altLang="ko-KR" sz="1600" b="0" dirty="0" err="1"/>
              <a:t>def</a:t>
            </a:r>
            <a:r>
              <a:rPr lang="en-US" altLang="ko-KR" sz="1600" b="0" dirty="0"/>
              <a:t> __</a:t>
            </a:r>
            <a:r>
              <a:rPr lang="en-US" altLang="ko-KR" sz="1600" b="0" dirty="0" err="1"/>
              <a:t>init</a:t>
            </a:r>
            <a:r>
              <a:rPr lang="en-US" altLang="ko-KR" sz="1600" b="0" dirty="0"/>
              <a:t>__(self, </a:t>
            </a:r>
            <a:r>
              <a:rPr lang="en-US" altLang="ko-KR" sz="1600" b="0" dirty="0" err="1"/>
              <a:t>str</a:t>
            </a:r>
            <a:r>
              <a:rPr lang="en-US" altLang="ko-KR" sz="1600" b="0" dirty="0"/>
              <a:t>):</a:t>
            </a:r>
          </a:p>
          <a:p>
            <a:pPr marL="0" indent="0">
              <a:buNone/>
            </a:pPr>
            <a:r>
              <a:rPr lang="en-US" altLang="ko-KR" sz="1600" b="0" dirty="0"/>
              <a:t>        </a:t>
            </a:r>
            <a:r>
              <a:rPr lang="en-US" altLang="ko-KR" sz="1600" b="0" dirty="0" err="1"/>
              <a:t>self.str</a:t>
            </a:r>
            <a:r>
              <a:rPr lang="en-US" altLang="ko-KR" sz="1600" b="0" dirty="0"/>
              <a:t> = </a:t>
            </a:r>
            <a:r>
              <a:rPr lang="en-US" altLang="ko-KR" sz="1600" b="0" dirty="0" err="1"/>
              <a:t>str</a:t>
            </a:r>
            <a:endParaRPr lang="en-US" altLang="ko-KR" sz="1600" b="0" dirty="0"/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    </a:t>
            </a:r>
            <a:r>
              <a:rPr lang="en-US" altLang="ko-KR" sz="1600" b="0" dirty="0" err="1"/>
              <a:t>def</a:t>
            </a:r>
            <a:r>
              <a:rPr lang="en-US" altLang="ko-KR" sz="1600" b="0" dirty="0"/>
              <a:t> __div__(self, </a:t>
            </a:r>
            <a:r>
              <a:rPr lang="en-US" altLang="ko-KR" sz="1600" b="0" dirty="0" err="1"/>
              <a:t>sep</a:t>
            </a:r>
            <a:r>
              <a:rPr lang="en-US" altLang="ko-KR" sz="1600" b="0" dirty="0"/>
              <a:t>): # / </a:t>
            </a:r>
            <a:r>
              <a:rPr lang="ko-KR" altLang="en-US" sz="1600" b="0" dirty="0"/>
              <a:t>가 사용되었을 때 호출</a:t>
            </a:r>
          </a:p>
          <a:p>
            <a:pPr marL="0" indent="0">
              <a:buNone/>
            </a:pPr>
            <a:r>
              <a:rPr lang="ko-KR" altLang="en-US" sz="1600" b="0" dirty="0"/>
              <a:t>        </a:t>
            </a:r>
            <a:r>
              <a:rPr lang="en-US" altLang="ko-KR" sz="1600" b="0" dirty="0"/>
              <a:t>return </a:t>
            </a:r>
            <a:r>
              <a:rPr lang="en-US" altLang="ko-KR" sz="1600" b="0" dirty="0" err="1"/>
              <a:t>self.str.split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sep</a:t>
            </a:r>
            <a:r>
              <a:rPr lang="en-US" altLang="ko-KR" sz="1600" b="0" dirty="0"/>
              <a:t>)</a:t>
            </a:r>
          </a:p>
          <a:p>
            <a:pPr marL="0" indent="0">
              <a:buNone/>
            </a:pPr>
            <a:r>
              <a:rPr lang="en-US" altLang="ko-KR" sz="1600" b="0" dirty="0" smtClean="0"/>
              <a:t>----------------------------------------------------------------------------------------------------------m = </a:t>
            </a:r>
            <a:r>
              <a:rPr lang="en-US" altLang="ko-KR" sz="1600" b="0" dirty="0" err="1" smtClean="0"/>
              <a:t>MyString</a:t>
            </a:r>
            <a:r>
              <a:rPr lang="en-US" altLang="ko-KR" sz="1600" b="0" dirty="0" smtClean="0"/>
              <a:t>(“</a:t>
            </a:r>
            <a:r>
              <a:rPr lang="en-US" altLang="ko-KR" sz="1600" b="0" dirty="0" err="1" smtClean="0"/>
              <a:t>abcdabcdabcd</a:t>
            </a:r>
            <a:r>
              <a:rPr lang="en-US" altLang="ko-KR" sz="1600" b="0" dirty="0" smtClean="0"/>
              <a:t>”)</a:t>
            </a:r>
          </a:p>
          <a:p>
            <a:pPr marL="0" indent="0">
              <a:buNone/>
            </a:pPr>
            <a:r>
              <a:rPr lang="en-US" altLang="ko-KR" sz="1600" b="0" dirty="0" smtClean="0"/>
              <a:t>print m / “b”	# </a:t>
            </a:r>
            <a:r>
              <a:rPr lang="ko-KR" altLang="en-US" sz="1600" b="0" dirty="0" smtClean="0"/>
              <a:t>문자열 </a:t>
            </a:r>
            <a:r>
              <a:rPr lang="en-US" altLang="ko-KR" sz="1600" b="0" dirty="0" smtClean="0"/>
              <a:t>“b”</a:t>
            </a:r>
            <a:r>
              <a:rPr lang="ko-KR" altLang="en-US" sz="1600" b="0" dirty="0" smtClean="0"/>
              <a:t>를 이용해서 리스트로 분리</a:t>
            </a:r>
            <a:endParaRPr lang="en-US" altLang="ko-KR" sz="1600" b="0" dirty="0" smtClean="0"/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print m / “</a:t>
            </a:r>
            <a:r>
              <a:rPr lang="en-US" altLang="ko-KR" sz="1600" b="0" dirty="0" err="1" smtClean="0">
                <a:sym typeface="Wingdings" panose="05000000000000000000" pitchFamily="2" charset="2"/>
              </a:rPr>
              <a:t>bc</a:t>
            </a:r>
            <a:r>
              <a:rPr lang="en-US" altLang="ko-KR" sz="1600" b="0" dirty="0" smtClean="0">
                <a:sym typeface="Wingdings" panose="05000000000000000000" pitchFamily="2" charset="2"/>
              </a:rPr>
              <a:t>”	# </a:t>
            </a:r>
            <a:r>
              <a:rPr lang="ko-KR" altLang="en-US" sz="1600" b="0" dirty="0" smtClean="0">
                <a:sym typeface="Wingdings" panose="05000000000000000000" pitchFamily="2" charset="2"/>
              </a:rPr>
              <a:t>문자열 </a:t>
            </a:r>
            <a:r>
              <a:rPr lang="en-US" altLang="ko-KR" sz="1600" b="0" dirty="0" smtClean="0">
                <a:sym typeface="Wingdings" panose="05000000000000000000" pitchFamily="2" charset="2"/>
              </a:rPr>
              <a:t>“</a:t>
            </a:r>
            <a:r>
              <a:rPr lang="en-US" altLang="ko-KR" sz="1600" b="0" dirty="0" err="1" smtClean="0">
                <a:sym typeface="Wingdings" panose="05000000000000000000" pitchFamily="2" charset="2"/>
              </a:rPr>
              <a:t>bc</a:t>
            </a:r>
            <a:r>
              <a:rPr lang="en-US" altLang="ko-KR" sz="1600" b="0" dirty="0" smtClean="0">
                <a:sym typeface="Wingdings" panose="05000000000000000000" pitchFamily="2" charset="2"/>
              </a:rPr>
              <a:t>”</a:t>
            </a:r>
            <a:r>
              <a:rPr lang="ko-KR" altLang="en-US" sz="1600" b="0" dirty="0" smtClean="0">
                <a:sym typeface="Wingdings" panose="05000000000000000000" pitchFamily="2" charset="2"/>
              </a:rPr>
              <a:t>를 이용해서 리스트로 분리</a:t>
            </a:r>
            <a:endParaRPr lang="en-US" altLang="ko-KR" sz="1600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altLang="ko-KR" sz="1600" b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b="0" dirty="0" smtClean="0"/>
              <a:t>	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9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7124" y="927100"/>
            <a:ext cx="1790701" cy="4095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b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400" b="0" dirty="0" smtClean="0"/>
              <a:t>수치연산자 메소드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34124"/>
              </p:ext>
            </p:extLst>
          </p:nvPr>
        </p:nvGraphicFramePr>
        <p:xfrm>
          <a:off x="1228725" y="1533525"/>
          <a:ext cx="7067550" cy="415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775"/>
                <a:gridCol w="3533775"/>
              </a:tblGrid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메쏘드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연산자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__add__(self,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+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__sub__(self,</a:t>
                      </a:r>
                      <a:r>
                        <a:rPr lang="en-US" altLang="ko-KR" sz="1300" baseline="0" dirty="0" smtClean="0"/>
                        <a:t>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mul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*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__div__(self,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/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floordiv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//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__mod__(self,</a:t>
                      </a:r>
                      <a:r>
                        <a:rPr lang="en-US" altLang="ko-KR" sz="1300" baseline="0" dirty="0" smtClean="0"/>
                        <a:t>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%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divmod</a:t>
                      </a:r>
                      <a:r>
                        <a:rPr lang="en-US" altLang="ko-KR" sz="1300" dirty="0" smtClean="0"/>
                        <a:t>__(self,</a:t>
                      </a:r>
                      <a:r>
                        <a:rPr lang="en-US" altLang="ko-KR" sz="1300" baseline="0" dirty="0" smtClean="0"/>
                        <a:t>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divmod</a:t>
                      </a:r>
                      <a:r>
                        <a:rPr lang="en-US" altLang="ko-KR" sz="1300" dirty="0" smtClean="0"/>
                        <a:t>()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__pow__(self,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Pow(), **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lshift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&lt;&lt;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rshift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&gt;&gt;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__and__(self,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&amp;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xor</a:t>
                      </a:r>
                      <a:r>
                        <a:rPr lang="en-US" altLang="ko-KR" sz="1300" dirty="0" smtClean="0"/>
                        <a:t>__(self,</a:t>
                      </a:r>
                      <a:r>
                        <a:rPr lang="en-US" altLang="ko-KR" sz="1300" baseline="0" dirty="0" smtClean="0"/>
                        <a:t>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^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__or__(self,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|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3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0" dirty="0"/>
              <a:t>class </a:t>
            </a:r>
            <a:r>
              <a:rPr lang="en-US" altLang="ko-KR" sz="1600" b="0" dirty="0" err="1" smtClean="0"/>
              <a:t>MyStringRdiv</a:t>
            </a:r>
            <a:r>
              <a:rPr lang="en-US" altLang="ko-KR" sz="1600" b="0" dirty="0" smtClean="0"/>
              <a:t>: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    </a:t>
            </a:r>
            <a:r>
              <a:rPr lang="en-US" altLang="ko-KR" sz="1600" b="0" dirty="0" err="1"/>
              <a:t>def</a:t>
            </a:r>
            <a:r>
              <a:rPr lang="en-US" altLang="ko-KR" sz="1600" b="0" dirty="0"/>
              <a:t> __</a:t>
            </a:r>
            <a:r>
              <a:rPr lang="en-US" altLang="ko-KR" sz="1600" b="0" dirty="0" err="1"/>
              <a:t>init</a:t>
            </a:r>
            <a:r>
              <a:rPr lang="en-US" altLang="ko-KR" sz="1600" b="0" dirty="0"/>
              <a:t>__(self, </a:t>
            </a:r>
            <a:r>
              <a:rPr lang="en-US" altLang="ko-KR" sz="1600" b="0" dirty="0" err="1"/>
              <a:t>str</a:t>
            </a:r>
            <a:r>
              <a:rPr lang="en-US" altLang="ko-KR" sz="1600" b="0" dirty="0"/>
              <a:t>):</a:t>
            </a:r>
          </a:p>
          <a:p>
            <a:pPr marL="0" indent="0">
              <a:buNone/>
            </a:pPr>
            <a:r>
              <a:rPr lang="en-US" altLang="ko-KR" sz="1600" b="0" dirty="0"/>
              <a:t>        </a:t>
            </a:r>
            <a:r>
              <a:rPr lang="en-US" altLang="ko-KR" sz="1600" b="0" dirty="0" err="1"/>
              <a:t>self.str</a:t>
            </a:r>
            <a:r>
              <a:rPr lang="en-US" altLang="ko-KR" sz="1600" b="0" dirty="0"/>
              <a:t> = </a:t>
            </a:r>
            <a:r>
              <a:rPr lang="en-US" altLang="ko-KR" sz="1600" b="0" dirty="0" err="1"/>
              <a:t>str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 smtClean="0"/>
              <a:t>    </a:t>
            </a:r>
            <a:r>
              <a:rPr lang="en-US" altLang="ko-KR" sz="1600" b="0" dirty="0" err="1"/>
              <a:t>def</a:t>
            </a:r>
            <a:r>
              <a:rPr lang="en-US" altLang="ko-KR" sz="1600" b="0" dirty="0"/>
              <a:t> __div__(self, </a:t>
            </a:r>
            <a:r>
              <a:rPr lang="en-US" altLang="ko-KR" sz="1600" b="0" dirty="0" err="1"/>
              <a:t>sep</a:t>
            </a:r>
            <a:r>
              <a:rPr lang="en-US" altLang="ko-KR" sz="1600" b="0" dirty="0"/>
              <a:t>): # / </a:t>
            </a:r>
            <a:r>
              <a:rPr lang="ko-KR" altLang="en-US" sz="1600" b="0" dirty="0"/>
              <a:t>가 사용되었을 때 호출</a:t>
            </a:r>
          </a:p>
          <a:p>
            <a:pPr marL="0" indent="0">
              <a:buNone/>
            </a:pPr>
            <a:r>
              <a:rPr lang="ko-KR" altLang="en-US" sz="1600" b="0" dirty="0"/>
              <a:t>        </a:t>
            </a:r>
            <a:r>
              <a:rPr lang="en-US" altLang="ko-KR" sz="1600" b="0" dirty="0"/>
              <a:t>return </a:t>
            </a:r>
            <a:r>
              <a:rPr lang="en-US" altLang="ko-KR" sz="1600" b="0" dirty="0" err="1"/>
              <a:t>self.str.split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sep</a:t>
            </a:r>
            <a:r>
              <a:rPr lang="en-US" altLang="ko-KR" sz="1600" b="0" dirty="0" smtClean="0"/>
              <a:t>)</a:t>
            </a:r>
          </a:p>
          <a:p>
            <a:pPr marL="0" indent="0">
              <a:buNone/>
            </a:pPr>
            <a:r>
              <a:rPr lang="en-US" altLang="ko-KR" sz="1600" b="0" dirty="0"/>
              <a:t> </a:t>
            </a:r>
            <a:r>
              <a:rPr lang="en-US" altLang="ko-KR" sz="1600" b="0" dirty="0" smtClean="0"/>
              <a:t>   </a:t>
            </a:r>
            <a:r>
              <a:rPr lang="en-US" altLang="ko-KR" sz="1600" b="0" dirty="0" err="1" smtClean="0"/>
              <a:t>def</a:t>
            </a:r>
            <a:r>
              <a:rPr lang="en-US" altLang="ko-KR" sz="1600" b="0" dirty="0" smtClean="0"/>
              <a:t> </a:t>
            </a:r>
            <a:r>
              <a:rPr lang="en-US" altLang="ko-KR" sz="1600" b="0" dirty="0"/>
              <a:t>__</a:t>
            </a:r>
            <a:r>
              <a:rPr lang="en-US" altLang="ko-KR" sz="1600" b="0" dirty="0" err="1"/>
              <a:t>rdiv</a:t>
            </a:r>
            <a:r>
              <a:rPr lang="en-US" altLang="ko-KR" sz="1600" b="0" dirty="0"/>
              <a:t>__(self, </a:t>
            </a:r>
            <a:r>
              <a:rPr lang="en-US" altLang="ko-KR" sz="1600" b="0" dirty="0" err="1"/>
              <a:t>sep</a:t>
            </a:r>
            <a:r>
              <a:rPr lang="en-US" altLang="ko-KR" sz="1600" b="0" dirty="0" smtClean="0"/>
              <a:t>): # </a:t>
            </a:r>
            <a:r>
              <a:rPr lang="ko-KR" altLang="en-US" sz="1600" b="0" dirty="0" smtClean="0"/>
              <a:t>피연산자가 바뀐경우 호출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        return </a:t>
            </a:r>
            <a:r>
              <a:rPr lang="en-US" altLang="ko-KR" sz="1600" b="0" dirty="0" err="1"/>
              <a:t>self.str.split</a:t>
            </a:r>
            <a:r>
              <a:rPr lang="en-US" altLang="ko-KR" sz="1600" b="0" dirty="0"/>
              <a:t>(</a:t>
            </a:r>
            <a:r>
              <a:rPr lang="en-US" altLang="ko-KR" sz="1600" b="0" dirty="0" err="1"/>
              <a:t>sep</a:t>
            </a:r>
            <a:r>
              <a:rPr lang="en-US" altLang="ko-KR" sz="1600" b="0" dirty="0"/>
              <a:t>)</a:t>
            </a:r>
          </a:p>
          <a:p>
            <a:pPr marL="0" indent="0">
              <a:buNone/>
            </a:pPr>
            <a:r>
              <a:rPr lang="en-US" altLang="ko-KR" sz="1600" b="0" dirty="0" smtClean="0"/>
              <a:t>----------------------------------------------------------------------------------------------------------m = </a:t>
            </a:r>
            <a:r>
              <a:rPr lang="en-US" altLang="ko-KR" sz="1600" b="0" dirty="0" err="1" smtClean="0"/>
              <a:t>MyStringRdiv</a:t>
            </a:r>
            <a:r>
              <a:rPr lang="en-US" altLang="ko-KR" sz="1600" b="0" dirty="0" smtClean="0"/>
              <a:t>(“</a:t>
            </a:r>
            <a:r>
              <a:rPr lang="en-US" altLang="ko-KR" sz="1600" b="0" dirty="0" err="1" smtClean="0"/>
              <a:t>abcdabcdabcd</a:t>
            </a:r>
            <a:r>
              <a:rPr lang="en-US" altLang="ko-KR" sz="1600" b="0" dirty="0" smtClean="0"/>
              <a:t>”)</a:t>
            </a:r>
          </a:p>
          <a:p>
            <a:pPr marL="0" indent="0">
              <a:buNone/>
            </a:pPr>
            <a:r>
              <a:rPr lang="en-US" altLang="ko-KR" sz="1600" b="0" dirty="0" smtClean="0"/>
              <a:t>print  “b” / m	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print  “</a:t>
            </a:r>
            <a:r>
              <a:rPr lang="en-US" altLang="ko-KR" sz="1600" b="0" dirty="0" err="1" smtClean="0">
                <a:sym typeface="Wingdings" panose="05000000000000000000" pitchFamily="2" charset="2"/>
              </a:rPr>
              <a:t>bc</a:t>
            </a:r>
            <a:r>
              <a:rPr lang="en-US" altLang="ko-KR" sz="1600" b="0" dirty="0" smtClean="0">
                <a:sym typeface="Wingdings" panose="05000000000000000000" pitchFamily="2" charset="2"/>
              </a:rPr>
              <a:t>” / m	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US" altLang="ko-KR" sz="1600" b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b="0" dirty="0" smtClean="0"/>
              <a:t>	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9350" y="927100"/>
            <a:ext cx="4470401" cy="4095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400" b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ko-KR" altLang="en-US" sz="1400" dirty="0" smtClean="0"/>
              <a:t>피연산자가 바뀐 경우의 수치 연산자 메쏘드</a:t>
            </a:r>
            <a:endParaRPr lang="en-US" altLang="ko-KR" sz="1400" dirty="0" smtClean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23099"/>
              </p:ext>
            </p:extLst>
          </p:nvPr>
        </p:nvGraphicFramePr>
        <p:xfrm>
          <a:off x="1228725" y="1533525"/>
          <a:ext cx="7067550" cy="415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775"/>
                <a:gridCol w="3533775"/>
              </a:tblGrid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메쏘드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연산자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radd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+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rsub</a:t>
                      </a:r>
                      <a:r>
                        <a:rPr lang="en-US" altLang="ko-KR" sz="1300" dirty="0" smtClean="0"/>
                        <a:t>__(self,</a:t>
                      </a:r>
                      <a:r>
                        <a:rPr lang="en-US" altLang="ko-KR" sz="1300" baseline="0" dirty="0" smtClean="0"/>
                        <a:t>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-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rmul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*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rdiv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/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rfloordiv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//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rmod</a:t>
                      </a:r>
                      <a:r>
                        <a:rPr lang="en-US" altLang="ko-KR" sz="1300" dirty="0" smtClean="0"/>
                        <a:t>__(self,</a:t>
                      </a:r>
                      <a:r>
                        <a:rPr lang="en-US" altLang="ko-KR" sz="1300" baseline="0" dirty="0" smtClean="0"/>
                        <a:t>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%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rdivmod</a:t>
                      </a:r>
                      <a:r>
                        <a:rPr lang="en-US" altLang="ko-KR" sz="1300" dirty="0" smtClean="0"/>
                        <a:t>__(self,</a:t>
                      </a:r>
                      <a:r>
                        <a:rPr lang="en-US" altLang="ko-KR" sz="1300" baseline="0" dirty="0" smtClean="0"/>
                        <a:t>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err="1" smtClean="0"/>
                        <a:t>divmod</a:t>
                      </a:r>
                      <a:r>
                        <a:rPr lang="en-US" altLang="ko-KR" sz="1300" dirty="0" smtClean="0"/>
                        <a:t>()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rpow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Pow(), **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rlshift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&lt;&lt;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rrshift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&gt;&gt;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__rand__(self,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&amp;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rxor</a:t>
                      </a:r>
                      <a:r>
                        <a:rPr lang="en-US" altLang="ko-KR" sz="1300" dirty="0" smtClean="0"/>
                        <a:t>__(self,</a:t>
                      </a:r>
                      <a:r>
                        <a:rPr lang="en-US" altLang="ko-KR" sz="1300" baseline="0" dirty="0" smtClean="0"/>
                        <a:t>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^</a:t>
                      </a:r>
                      <a:endParaRPr lang="ko-KR" altLang="en-US" sz="1300" dirty="0"/>
                    </a:p>
                  </a:txBody>
                  <a:tcPr/>
                </a:tc>
              </a:tr>
              <a:tr h="29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__</a:t>
                      </a:r>
                      <a:r>
                        <a:rPr lang="en-US" altLang="ko-KR" sz="1300" dirty="0" err="1" smtClean="0"/>
                        <a:t>ror</a:t>
                      </a:r>
                      <a:r>
                        <a:rPr lang="en-US" altLang="ko-KR" sz="1300" dirty="0" smtClean="0"/>
                        <a:t>__(self, other)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|</a:t>
                      </a:r>
                      <a:endParaRPr lang="ko-KR" altLang="en-US" sz="13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4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예외 처리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j-ea"/>
                <a:ea typeface="+mj-ea"/>
              </a:rPr>
              <a:t>__coerce__</a:t>
            </a:r>
          </a:p>
          <a:p>
            <a:pPr marL="0" indent="0">
              <a:buNone/>
            </a:pPr>
            <a:r>
              <a:rPr lang="en-US" altLang="ko-KR" sz="1600" dirty="0" smtClean="0"/>
              <a:t>	- </a:t>
            </a:r>
            <a:r>
              <a:rPr lang="ko-KR" altLang="en-US" sz="1400" b="0" dirty="0" smtClean="0"/>
              <a:t>상이한 두 자료형에 수치 연산이 적용 될 때 상이함을 조절하기 위해서 호출되는 메쏘드</a:t>
            </a:r>
            <a:endParaRPr lang="en-US" altLang="ko-KR" sz="1400" b="0" dirty="0" smtClean="0"/>
          </a:p>
          <a:p>
            <a:pPr marL="0" indent="0">
              <a:buNone/>
            </a:pPr>
            <a:endParaRPr lang="en-US" altLang="ko-KR" sz="1400" b="0" dirty="0"/>
          </a:p>
          <a:p>
            <a:pPr marL="0" indent="0">
              <a:buNone/>
            </a:pPr>
            <a:r>
              <a:rPr lang="en-US" altLang="ko-KR" sz="1600" b="0" dirty="0" smtClean="0"/>
              <a:t>class </a:t>
            </a:r>
            <a:r>
              <a:rPr lang="en-US" altLang="ko-KR" sz="1600" b="0" dirty="0" err="1"/>
              <a:t>MyNum</a:t>
            </a:r>
            <a:r>
              <a:rPr lang="en-US" altLang="ko-KR" sz="1600" b="0" dirty="0"/>
              <a:t>:</a:t>
            </a:r>
          </a:p>
          <a:p>
            <a:pPr marL="0" indent="0">
              <a:buNone/>
            </a:pPr>
            <a:r>
              <a:rPr lang="en-US" altLang="ko-KR" sz="1600" b="0" dirty="0"/>
              <a:t>    </a:t>
            </a:r>
            <a:r>
              <a:rPr lang="en-US" altLang="ko-KR" sz="1600" b="0" dirty="0" err="1"/>
              <a:t>def</a:t>
            </a:r>
            <a:r>
              <a:rPr lang="en-US" altLang="ko-KR" sz="1600" b="0" dirty="0"/>
              <a:t> __</a:t>
            </a:r>
            <a:r>
              <a:rPr lang="en-US" altLang="ko-KR" sz="1600" b="0" dirty="0" err="1"/>
              <a:t>init</a:t>
            </a:r>
            <a:r>
              <a:rPr lang="en-US" altLang="ko-KR" sz="1600" b="0" dirty="0"/>
              <a:t>__(self, n):</a:t>
            </a:r>
          </a:p>
          <a:p>
            <a:pPr marL="0" indent="0">
              <a:buNone/>
            </a:pPr>
            <a:r>
              <a:rPr lang="en-US" altLang="ko-KR" sz="1600" b="0" dirty="0"/>
              <a:t>        </a:t>
            </a:r>
            <a:r>
              <a:rPr lang="en-US" altLang="ko-KR" sz="1600" b="0" dirty="0" err="1"/>
              <a:t>self.n</a:t>
            </a:r>
            <a:r>
              <a:rPr lang="en-US" altLang="ko-KR" sz="1600" b="0" dirty="0"/>
              <a:t> = n</a:t>
            </a:r>
          </a:p>
          <a:p>
            <a:pPr marL="0" indent="0">
              <a:buNone/>
            </a:pPr>
            <a:r>
              <a:rPr lang="en-US" altLang="ko-KR" sz="1600" b="0" dirty="0" smtClean="0"/>
              <a:t>    </a:t>
            </a:r>
            <a:r>
              <a:rPr lang="en-US" altLang="ko-KR" sz="1600" b="0" dirty="0" err="1"/>
              <a:t>def</a:t>
            </a:r>
            <a:r>
              <a:rPr lang="en-US" altLang="ko-KR" sz="1600" b="0" dirty="0"/>
              <a:t> __coerce__(self, y):</a:t>
            </a:r>
          </a:p>
          <a:p>
            <a:pPr marL="0" indent="0">
              <a:buNone/>
            </a:pPr>
            <a:r>
              <a:rPr lang="en-US" altLang="ko-KR" sz="1600" b="0" dirty="0"/>
              <a:t>        return </a:t>
            </a:r>
            <a:r>
              <a:rPr lang="en-US" altLang="ko-KR" sz="1600" b="0" dirty="0" err="1"/>
              <a:t>self.n</a:t>
            </a:r>
            <a:r>
              <a:rPr lang="en-US" altLang="ko-KR" sz="1600" b="0" dirty="0"/>
              <a:t>, </a:t>
            </a:r>
            <a:r>
              <a:rPr lang="en-US" altLang="ko-KR" sz="1600" b="0" dirty="0" smtClean="0"/>
              <a:t>y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a = </a:t>
            </a:r>
            <a:r>
              <a:rPr lang="en-US" altLang="ko-KR" sz="1600" b="0" dirty="0" err="1" smtClean="0">
                <a:sym typeface="Wingdings" panose="05000000000000000000" pitchFamily="2" charset="2"/>
              </a:rPr>
              <a:t>MyNum</a:t>
            </a:r>
            <a:r>
              <a:rPr lang="en-US" altLang="ko-KR" sz="1600" b="0" dirty="0" smtClean="0">
                <a:sym typeface="Wingdings" panose="05000000000000000000" pitchFamily="2" charset="2"/>
              </a:rPr>
              <a:t>(10)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a+20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a*30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  <a:endParaRPr lang="en-US" altLang="ko-KR" sz="1600" b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b="0" dirty="0" smtClean="0"/>
              <a:t>	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 smtClean="0"/>
              <a:t>class </a:t>
            </a:r>
            <a:r>
              <a:rPr lang="en-US" altLang="ko-KR" sz="1400" b="0" dirty="0"/>
              <a:t>Square:</a:t>
            </a:r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__(self, end):</a:t>
            </a:r>
          </a:p>
          <a:p>
            <a:pPr marL="0" indent="0">
              <a:buNone/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self.end</a:t>
            </a:r>
            <a:r>
              <a:rPr lang="en-US" altLang="ko-KR" sz="1400" b="0" dirty="0"/>
              <a:t> = end</a:t>
            </a:r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__(self):</a:t>
            </a:r>
          </a:p>
          <a:p>
            <a:pPr marL="0" indent="0">
              <a:buNone/>
            </a:pPr>
            <a:r>
              <a:rPr lang="en-US" altLang="ko-KR" sz="1400" b="0" dirty="0"/>
              <a:t>        return </a:t>
            </a:r>
            <a:r>
              <a:rPr lang="en-US" altLang="ko-KR" sz="1400" b="0" dirty="0" err="1"/>
              <a:t>self.end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__contains__(self, k):</a:t>
            </a:r>
          </a:p>
          <a:p>
            <a:pPr marL="0" indent="0">
              <a:buNone/>
            </a:pPr>
            <a:r>
              <a:rPr lang="en-US" altLang="ko-KR" sz="1400" b="0" dirty="0"/>
              <a:t>        return 0 &lt;= k &lt; </a:t>
            </a:r>
            <a:r>
              <a:rPr lang="en-US" altLang="ko-KR" sz="1400" b="0" dirty="0" err="1"/>
              <a:t>self.end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</a:t>
            </a:r>
            <a:r>
              <a:rPr lang="en-US" altLang="ko-KR" sz="1400" b="0" dirty="0" err="1"/>
              <a:t>getitem</a:t>
            </a:r>
            <a:r>
              <a:rPr lang="en-US" altLang="ko-KR" sz="1400" b="0" dirty="0"/>
              <a:t>__(self, k):</a:t>
            </a:r>
          </a:p>
          <a:p>
            <a:pPr marL="0" indent="0">
              <a:buNone/>
            </a:pPr>
            <a:r>
              <a:rPr lang="en-US" altLang="ko-KR" sz="1400" b="0" dirty="0"/>
              <a:t>        if k &lt; 0 or </a:t>
            </a:r>
            <a:r>
              <a:rPr lang="en-US" altLang="ko-KR" sz="1400" b="0" dirty="0" err="1"/>
              <a:t>self.end</a:t>
            </a:r>
            <a:r>
              <a:rPr lang="en-US" altLang="ko-KR" sz="1400" b="0" dirty="0"/>
              <a:t> &lt;= k: raise </a:t>
            </a:r>
            <a:r>
              <a:rPr lang="en-US" altLang="ko-KR" sz="1400" b="0" dirty="0" err="1"/>
              <a:t>IndexError</a:t>
            </a:r>
            <a:r>
              <a:rPr lang="en-US" altLang="ko-KR" sz="1400" b="0" dirty="0"/>
              <a:t>, k</a:t>
            </a:r>
          </a:p>
          <a:p>
            <a:pPr marL="0" indent="0">
              <a:buNone/>
            </a:pPr>
            <a:r>
              <a:rPr lang="en-US" altLang="ko-KR" sz="1400" b="0" dirty="0"/>
              <a:t>        return k * </a:t>
            </a:r>
            <a:r>
              <a:rPr lang="en-US" altLang="ko-KR" sz="1400" b="0" dirty="0" smtClean="0"/>
              <a:t>k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-----------------------------------------------------------------------------------------------------------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/>
              <a:t>s1 = Square(10)</a:t>
            </a:r>
          </a:p>
          <a:p>
            <a:pPr marL="0" indent="0">
              <a:buNone/>
            </a:pPr>
            <a:r>
              <a:rPr lang="en-US" altLang="ko-KR" sz="1400" b="0" dirty="0" err="1"/>
              <a:t>len</a:t>
            </a:r>
            <a:r>
              <a:rPr lang="en-US" altLang="ko-KR" sz="1400" b="0" dirty="0"/>
              <a:t>(s1)	# s1.__len__()</a:t>
            </a:r>
          </a:p>
          <a:p>
            <a:pPr marL="0" indent="0">
              <a:buNone/>
            </a:pPr>
            <a:r>
              <a:rPr lang="en-US" altLang="ko-KR" sz="1400" b="0" dirty="0">
                <a:sym typeface="Wingdings" panose="05000000000000000000" pitchFamily="2" charset="2"/>
              </a:rPr>
              <a:t></a:t>
            </a:r>
            <a:r>
              <a:rPr lang="en-US" altLang="ko-KR" sz="1400" b="0" dirty="0"/>
              <a:t>	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 smtClean="0"/>
              <a:t>5 in s1	# s1.__contains__(5)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s1[1]		# s1._getitem__(1)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s1[20]	# </a:t>
            </a:r>
            <a:r>
              <a:rPr lang="ko-KR" altLang="en-US" sz="1400" b="0" dirty="0" smtClean="0">
                <a:sym typeface="Wingdings" panose="05000000000000000000" pitchFamily="2" charset="2"/>
              </a:rPr>
              <a:t>범위를 벗어난 참조</a:t>
            </a:r>
            <a:endParaRPr lang="en-US" altLang="ko-KR" sz="1400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list(s1)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tuple(s1)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400" b="0" dirty="0"/>
              <a:t>import types</a:t>
            </a:r>
          </a:p>
          <a:p>
            <a:pPr marL="0" indent="0">
              <a:buNone/>
            </a:pPr>
            <a:r>
              <a:rPr lang="en-US" altLang="ko-KR" sz="1400" b="0" dirty="0"/>
              <a:t>class Square:</a:t>
            </a:r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__(self, end):</a:t>
            </a:r>
          </a:p>
          <a:p>
            <a:pPr marL="0" indent="0">
              <a:buNone/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self.end</a:t>
            </a:r>
            <a:r>
              <a:rPr lang="en-US" altLang="ko-KR" sz="1400" b="0" dirty="0"/>
              <a:t> = end</a:t>
            </a:r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__(self):</a:t>
            </a:r>
          </a:p>
          <a:p>
            <a:pPr marL="0" indent="0">
              <a:buNone/>
            </a:pPr>
            <a:r>
              <a:rPr lang="en-US" altLang="ko-KR" sz="1400" b="0" dirty="0"/>
              <a:t>        return </a:t>
            </a:r>
            <a:r>
              <a:rPr lang="en-US" altLang="ko-KR" sz="1400" b="0" dirty="0" err="1"/>
              <a:t>self.end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__contains__(self, k):</a:t>
            </a:r>
          </a:p>
          <a:p>
            <a:pPr marL="0" indent="0">
              <a:buNone/>
            </a:pPr>
            <a:r>
              <a:rPr lang="en-US" altLang="ko-KR" sz="1400" b="0" dirty="0"/>
              <a:t>        return 0 &lt;= k &lt; </a:t>
            </a:r>
            <a:r>
              <a:rPr lang="en-US" altLang="ko-KR" sz="1400" b="0" dirty="0" err="1"/>
              <a:t>self.end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</a:t>
            </a:r>
            <a:r>
              <a:rPr lang="en-US" altLang="ko-KR" sz="1400" b="0" dirty="0" err="1"/>
              <a:t>getitem</a:t>
            </a:r>
            <a:r>
              <a:rPr lang="en-US" altLang="ko-KR" sz="1400" b="0" dirty="0"/>
              <a:t>__(self, k):</a:t>
            </a:r>
          </a:p>
          <a:p>
            <a:pPr marL="0" indent="0">
              <a:buNone/>
            </a:pPr>
            <a:r>
              <a:rPr lang="en-US" altLang="ko-KR" sz="1400" b="0" dirty="0"/>
              <a:t>        if type(k) == type(0):  #indexing</a:t>
            </a:r>
          </a:p>
          <a:p>
            <a:pPr marL="0" indent="0">
              <a:buNone/>
            </a:pPr>
            <a:r>
              <a:rPr lang="en-US" altLang="ko-KR" sz="1400" b="0" dirty="0"/>
              <a:t>            if k &lt; 0 or </a:t>
            </a:r>
            <a:r>
              <a:rPr lang="en-US" altLang="ko-KR" sz="1400" b="0" dirty="0" err="1"/>
              <a:t>self.end</a:t>
            </a:r>
            <a:r>
              <a:rPr lang="en-US" altLang="ko-KR" sz="1400" b="0" dirty="0"/>
              <a:t> &lt;= k: raise </a:t>
            </a:r>
            <a:r>
              <a:rPr lang="en-US" altLang="ko-KR" sz="1400" b="0" dirty="0" err="1"/>
              <a:t>IndexError</a:t>
            </a:r>
            <a:r>
              <a:rPr lang="en-US" altLang="ko-KR" sz="1400" b="0" dirty="0"/>
              <a:t>, k</a:t>
            </a:r>
          </a:p>
          <a:p>
            <a:pPr marL="0" indent="0">
              <a:buNone/>
            </a:pPr>
            <a:r>
              <a:rPr lang="en-US" altLang="ko-KR" sz="1400" b="0" dirty="0"/>
              <a:t>            return k * k</a:t>
            </a:r>
          </a:p>
          <a:p>
            <a:pPr marL="0" indent="0">
              <a:buNone/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elif</a:t>
            </a:r>
            <a:r>
              <a:rPr lang="en-US" altLang="ko-KR" sz="1400" b="0" dirty="0"/>
              <a:t> type(k) == </a:t>
            </a:r>
            <a:r>
              <a:rPr lang="en-US" altLang="ko-KR" sz="1400" b="0" dirty="0" err="1"/>
              <a:t>types.SliceType</a:t>
            </a:r>
            <a:r>
              <a:rPr lang="en-US" altLang="ko-KR" sz="1400" b="0" dirty="0"/>
              <a:t>:    #slicing</a:t>
            </a:r>
          </a:p>
          <a:p>
            <a:pPr marL="0" indent="0">
              <a:buNone/>
            </a:pPr>
            <a:r>
              <a:rPr lang="en-US" altLang="ko-KR" sz="1400" b="0" dirty="0"/>
              <a:t>            start = </a:t>
            </a:r>
            <a:r>
              <a:rPr lang="en-US" altLang="ko-KR" sz="1400" b="0" dirty="0" err="1"/>
              <a:t>k.start</a:t>
            </a:r>
            <a:r>
              <a:rPr lang="en-US" altLang="ko-KR" sz="1400" b="0" dirty="0"/>
              <a:t> or 0</a:t>
            </a:r>
          </a:p>
          <a:p>
            <a:pPr marL="0" indent="0">
              <a:buNone/>
            </a:pPr>
            <a:r>
              <a:rPr lang="en-US" altLang="ko-KR" sz="1400" b="0" dirty="0"/>
              <a:t>            if </a:t>
            </a:r>
            <a:r>
              <a:rPr lang="en-US" altLang="ko-KR" sz="1400" b="0" dirty="0" err="1"/>
              <a:t>k.stop</a:t>
            </a:r>
            <a:r>
              <a:rPr lang="en-US" altLang="ko-KR" sz="1400" b="0" dirty="0"/>
              <a:t> &gt; </a:t>
            </a:r>
            <a:r>
              <a:rPr lang="en-US" altLang="ko-KR" sz="1400" b="0" dirty="0" err="1"/>
              <a:t>self.end</a:t>
            </a:r>
            <a:r>
              <a:rPr lang="en-US" altLang="ko-KR" sz="1400" b="0" dirty="0"/>
              <a:t>: stop = </a:t>
            </a:r>
            <a:r>
              <a:rPr lang="en-US" altLang="ko-KR" sz="1400" b="0" dirty="0" err="1"/>
              <a:t>self.end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/>
              <a:t>            </a:t>
            </a:r>
            <a:r>
              <a:rPr lang="en-US" altLang="ko-KR" sz="1400" b="0" dirty="0" err="1"/>
              <a:t>else:stop</a:t>
            </a:r>
            <a:r>
              <a:rPr lang="en-US" altLang="ko-KR" sz="1400" b="0" dirty="0"/>
              <a:t> = </a:t>
            </a:r>
            <a:r>
              <a:rPr lang="en-US" altLang="ko-KR" sz="1400" b="0" dirty="0" err="1"/>
              <a:t>k.stop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/>
              <a:t>            step = </a:t>
            </a:r>
            <a:r>
              <a:rPr lang="en-US" altLang="ko-KR" sz="1400" b="0" dirty="0" err="1"/>
              <a:t>k.step</a:t>
            </a:r>
            <a:r>
              <a:rPr lang="en-US" altLang="ko-KR" sz="1400" b="0" dirty="0"/>
              <a:t> or 1</a:t>
            </a:r>
          </a:p>
          <a:p>
            <a:pPr marL="0" indent="0">
              <a:buNone/>
            </a:pPr>
            <a:r>
              <a:rPr lang="en-US" altLang="ko-KR" sz="1400" b="0" dirty="0"/>
              <a:t>            return map(self.__</a:t>
            </a:r>
            <a:r>
              <a:rPr lang="en-US" altLang="ko-KR" sz="1400" b="0" dirty="0" err="1"/>
              <a:t>getitem</a:t>
            </a:r>
            <a:r>
              <a:rPr lang="en-US" altLang="ko-KR" sz="1400" b="0" dirty="0"/>
              <a:t>__, range(start, stop, step))</a:t>
            </a:r>
          </a:p>
          <a:p>
            <a:pPr marL="0" indent="0">
              <a:buNone/>
            </a:pP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-----------------------------------------------------------------------------------------------------------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0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연산자 중복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0" dirty="0"/>
              <a:t>s1 = Square(10)</a:t>
            </a:r>
          </a:p>
          <a:p>
            <a:pPr marL="0" indent="0">
              <a:buNone/>
            </a:pPr>
            <a:r>
              <a:rPr lang="en-US" altLang="ko-KR" sz="1400" b="0" dirty="0" smtClean="0"/>
              <a:t>s[4]	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s[1:5]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s[1:10:2]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s[:]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특별한 속성들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repr</a:t>
            </a:r>
            <a:r>
              <a:rPr lang="en-US" altLang="ko-KR" dirty="0"/>
              <a:t>__(self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repr</a:t>
            </a:r>
            <a:r>
              <a:rPr lang="en-US" altLang="ko-KR" dirty="0"/>
              <a:t>() </a:t>
            </a:r>
            <a:r>
              <a:rPr lang="ko-KR" altLang="en-US" dirty="0"/>
              <a:t>혹은 </a:t>
            </a:r>
            <a:r>
              <a:rPr lang="en-US" altLang="ko-KR" dirty="0"/>
              <a:t>‘’</a:t>
            </a:r>
            <a:r>
              <a:rPr lang="ko-KR" altLang="en-US" dirty="0"/>
              <a:t>에 의해 호출</a:t>
            </a:r>
            <a:endParaRPr lang="en-US" altLang="ko-KR" dirty="0"/>
          </a:p>
          <a:p>
            <a:pPr lvl="1"/>
            <a:r>
              <a:rPr lang="ko-KR" altLang="en-US" dirty="0"/>
              <a:t>문자열을 리턴한다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__(self)</a:t>
            </a:r>
          </a:p>
          <a:p>
            <a:pPr lvl="1"/>
            <a:r>
              <a:rPr lang="en-US" altLang="ko-KR" dirty="0" smtClean="0"/>
              <a:t>print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에 의해 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문자열을 리턴한다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__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__(self, other)</a:t>
            </a:r>
          </a:p>
          <a:p>
            <a:pPr lvl="1"/>
            <a:r>
              <a:rPr lang="ko-KR" altLang="en-US" dirty="0"/>
              <a:t>비교 연산</a:t>
            </a:r>
            <a:r>
              <a:rPr lang="en-US" altLang="ko-KR" dirty="0"/>
              <a:t>(&lt;,&gt;,&lt;=,&gt;=,==,!=)</a:t>
            </a:r>
            <a:r>
              <a:rPr lang="ko-KR" altLang="en-US" dirty="0"/>
              <a:t>에 의해 호출</a:t>
            </a:r>
            <a:endParaRPr lang="en-US" altLang="ko-KR" dirty="0"/>
          </a:p>
          <a:p>
            <a:pPr lvl="1"/>
            <a:r>
              <a:rPr lang="en-US" altLang="ko-KR" dirty="0"/>
              <a:t>-1, 0, 1</a:t>
            </a:r>
            <a:r>
              <a:rPr lang="ko-KR" altLang="en-US" dirty="0"/>
              <a:t>을 리턴한다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__hash__(self)</a:t>
            </a:r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이 사전의 키로 사용될 때 해쉬 키 값을 얻을 때 호출된다</a:t>
            </a:r>
            <a:r>
              <a:rPr lang="en-US" altLang="ko-KR" dirty="0" smtClean="0"/>
              <a:t>. 32</a:t>
            </a:r>
            <a:r>
              <a:rPr lang="ko-KR" altLang="en-US" dirty="0" smtClean="0"/>
              <a:t>비트 정수를 리턴 해야 한다</a:t>
            </a:r>
            <a:r>
              <a:rPr lang="en-US" altLang="ko-KR" dirty="0" smtClean="0"/>
              <a:t>..__</a:t>
            </a:r>
            <a:r>
              <a:rPr lang="en-US" altLang="ko-KR" dirty="0" err="1" smtClean="0"/>
              <a:t>cmp</a:t>
            </a:r>
            <a:r>
              <a:rPr lang="en-US" altLang="ko-KR" dirty="0" smtClean="0"/>
              <a:t>__</a:t>
            </a:r>
            <a:r>
              <a:rPr lang="ko-KR" altLang="en-US" dirty="0" smtClean="0"/>
              <a:t>메쏘드도 함께 정의되어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__nonzero__(self)</a:t>
            </a:r>
          </a:p>
          <a:p>
            <a:pPr lvl="1"/>
            <a:r>
              <a:rPr lang="ko-KR" altLang="en-US" dirty="0" smtClean="0"/>
              <a:t>객체의 진리 값을 결정한다</a:t>
            </a:r>
            <a:r>
              <a:rPr lang="en-US" altLang="ko-KR" dirty="0" smtClean="0"/>
              <a:t>. 0(false)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1(true)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r>
              <a:rPr lang="en-US" altLang="ko-KR" dirty="0" smtClean="0"/>
              <a:t>__call__(self[,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…]</a:t>
            </a:r>
          </a:p>
          <a:p>
            <a:pPr lvl="1"/>
            <a:r>
              <a:rPr lang="ko-KR" altLang="en-US" dirty="0" smtClean="0"/>
              <a:t>호출 가능한 클래스 인스턴스 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특별한 속성들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__slots__ </a:t>
            </a:r>
          </a:p>
          <a:p>
            <a:pPr lvl="1"/>
            <a:r>
              <a:rPr lang="ko-KR" altLang="en-US" dirty="0" smtClean="0"/>
              <a:t>허용 가능한 인스턴스 변수 목록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get/set </a:t>
            </a:r>
            <a:r>
              <a:rPr lang="ko-KR" altLang="en-US" dirty="0" smtClean="0"/>
              <a:t>메쏘드로 속성 정의하기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--------------------------------------------------------------------------------------------</a:t>
            </a:r>
          </a:p>
          <a:p>
            <a:pPr marL="457200" lvl="1" indent="0">
              <a:buNone/>
            </a:pPr>
            <a:r>
              <a:rPr lang="en-US" altLang="ko-KR" dirty="0" smtClean="0"/>
              <a:t>class Person(object):</a:t>
            </a:r>
          </a:p>
          <a:p>
            <a:pPr marL="457200" lvl="1" indent="0">
              <a:buNone/>
            </a:pPr>
            <a:r>
              <a:rPr lang="en-US" altLang="ko-KR" dirty="0" smtClean="0"/>
              <a:t>   __slots__ = [‘name’,’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’]</a:t>
            </a:r>
          </a:p>
          <a:p>
            <a:pPr marL="457200" lvl="1" indent="0">
              <a:buNone/>
            </a:pPr>
            <a:r>
              <a:rPr lang="en-US" altLang="ko-KR" dirty="0" smtClean="0"/>
              <a:t>--------------------------------------------------------------------------------------------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D(object):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 smtClean="0"/>
              <a:t>self.degree</a:t>
            </a:r>
            <a:r>
              <a:rPr lang="en-US" altLang="ko-KR" dirty="0" smtClean="0"/>
              <a:t> </a:t>
            </a:r>
            <a:r>
              <a:rPr lang="en-US" altLang="ko-KR" dirty="0"/>
              <a:t>= 0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get_degree</a:t>
            </a:r>
            <a:r>
              <a:rPr lang="en-US" altLang="ko-KR" dirty="0"/>
              <a:t>(self):   # degree</a:t>
            </a:r>
            <a:r>
              <a:rPr lang="ko-KR" altLang="en-US" dirty="0"/>
              <a:t>를 읽을 때 호출되는 메쏘드</a:t>
            </a:r>
          </a:p>
          <a:p>
            <a:pPr marL="457200" lvl="1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return </a:t>
            </a:r>
            <a:r>
              <a:rPr lang="en-US" altLang="ko-KR" dirty="0" err="1" smtClean="0"/>
              <a:t>self.degree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set_degree</a:t>
            </a:r>
            <a:r>
              <a:rPr lang="en-US" altLang="ko-KR" dirty="0"/>
              <a:t>(self, d):    # degree</a:t>
            </a:r>
            <a:r>
              <a:rPr lang="ko-KR" altLang="en-US" dirty="0"/>
              <a:t>에 기록할 때 호출되는 메쏘드</a:t>
            </a:r>
          </a:p>
          <a:p>
            <a:pPr marL="457200" lvl="1" indent="0">
              <a:buNone/>
            </a:pPr>
            <a:r>
              <a:rPr lang="ko-KR" altLang="en-US" dirty="0"/>
              <a:t>        </a:t>
            </a:r>
            <a:r>
              <a:rPr lang="en-US" altLang="ko-KR" dirty="0" err="1" smtClean="0"/>
              <a:t>self.degree</a:t>
            </a:r>
            <a:r>
              <a:rPr lang="en-US" altLang="ko-KR" dirty="0" smtClean="0"/>
              <a:t> </a:t>
            </a:r>
            <a:r>
              <a:rPr lang="en-US" altLang="ko-KR" dirty="0"/>
              <a:t>= d % 360</a:t>
            </a:r>
          </a:p>
          <a:p>
            <a:pPr marL="457200" lvl="1" indent="0">
              <a:buNone/>
            </a:pPr>
            <a:r>
              <a:rPr lang="en-US" altLang="ko-KR" dirty="0"/>
              <a:t>    degree = property(</a:t>
            </a:r>
            <a:r>
              <a:rPr lang="en-US" altLang="ko-KR" dirty="0" err="1"/>
              <a:t>get_degree</a:t>
            </a:r>
            <a:r>
              <a:rPr lang="en-US" altLang="ko-KR" dirty="0"/>
              <a:t>, </a:t>
            </a:r>
            <a:r>
              <a:rPr lang="en-US" altLang="ko-KR" dirty="0" err="1"/>
              <a:t>set_degree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특별한 속성들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0" dirty="0" smtClean="0"/>
          </a:p>
          <a:p>
            <a:pPr marL="0" indent="0">
              <a:buNone/>
            </a:pP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 smtClean="0"/>
              <a:t>d = D()</a:t>
            </a:r>
          </a:p>
          <a:p>
            <a:pPr marL="0" indent="0">
              <a:buNone/>
            </a:pPr>
            <a:r>
              <a:rPr lang="en-US" altLang="ko-KR" sz="1400" b="0" dirty="0" err="1" smtClean="0"/>
              <a:t>d.degree</a:t>
            </a:r>
            <a:r>
              <a:rPr lang="en-US" altLang="ko-KR" sz="1400" b="0" dirty="0" smtClean="0"/>
              <a:t> = 10</a:t>
            </a:r>
          </a:p>
          <a:p>
            <a:pPr marL="0" indent="0">
              <a:buNone/>
            </a:pPr>
            <a:r>
              <a:rPr lang="en-US" altLang="ko-KR" sz="1400" b="0" dirty="0" smtClean="0"/>
              <a:t>print </a:t>
            </a:r>
            <a:r>
              <a:rPr lang="en-US" altLang="ko-KR" sz="1400" b="0" dirty="0" err="1" smtClean="0"/>
              <a:t>d.degree</a:t>
            </a:r>
            <a:endParaRPr lang="en-US" altLang="ko-KR" sz="1400" b="0" dirty="0" smtClean="0"/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10</a:t>
            </a:r>
          </a:p>
          <a:p>
            <a:pPr marL="0" indent="0">
              <a:buNone/>
            </a:pPr>
            <a:endParaRPr lang="en-US" altLang="ko-KR" sz="1400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400" b="0" dirty="0" err="1" smtClean="0">
                <a:sym typeface="Wingdings" panose="05000000000000000000" pitchFamily="2" charset="2"/>
              </a:rPr>
              <a:t>d.degree</a:t>
            </a:r>
            <a:r>
              <a:rPr lang="en-US" altLang="ko-KR" sz="1400" b="0" dirty="0" smtClean="0">
                <a:sym typeface="Wingdings" panose="05000000000000000000" pitchFamily="2" charset="2"/>
              </a:rPr>
              <a:t> = 370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print </a:t>
            </a:r>
            <a:r>
              <a:rPr lang="en-US" altLang="ko-KR" sz="1400" b="0" dirty="0" err="1" smtClean="0">
                <a:sym typeface="Wingdings" panose="05000000000000000000" pitchFamily="2" charset="2"/>
              </a:rPr>
              <a:t>d.degree</a:t>
            </a:r>
            <a:endParaRPr lang="en-US" altLang="ko-KR" sz="1400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10</a:t>
            </a:r>
          </a:p>
          <a:p>
            <a:pPr marL="0" indent="0">
              <a:buNone/>
            </a:pPr>
            <a:endParaRPr lang="en-US" altLang="ko-KR" sz="1400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400" b="0" dirty="0" err="1" smtClean="0">
                <a:sym typeface="Wingdings" panose="05000000000000000000" pitchFamily="2" charset="2"/>
              </a:rPr>
              <a:t>de.degree</a:t>
            </a:r>
            <a:r>
              <a:rPr lang="en-US" altLang="ko-KR" sz="1400" b="0" dirty="0" smtClean="0">
                <a:sym typeface="Wingdings" panose="05000000000000000000" pitchFamily="2" charset="2"/>
              </a:rPr>
              <a:t> = -370</a:t>
            </a: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print </a:t>
            </a:r>
            <a:r>
              <a:rPr lang="en-US" altLang="ko-KR" sz="1400" b="0" dirty="0" err="1" smtClean="0">
                <a:sym typeface="Wingdings" panose="05000000000000000000" pitchFamily="2" charset="2"/>
              </a:rPr>
              <a:t>d.degree</a:t>
            </a:r>
            <a:endParaRPr lang="en-US" altLang="ko-KR" sz="1400" b="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400" b="0" dirty="0" smtClean="0">
                <a:sym typeface="Wingdings" panose="05000000000000000000" pitchFamily="2" charset="2"/>
              </a:rPr>
              <a:t>350</a:t>
            </a:r>
            <a:endParaRPr lang="en-US" altLang="ko-KR" sz="1400" b="0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클래스의 속성과 행동을 그대로 받아들이고 추가적으로 필요한 기능을 새로운 클래스에 덧붙이는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소프트웨어의 재사용 관점에서 상속은 중요한 역할을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프로그램의 개발 시간을 단축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</a:t>
            </a:r>
            <a:r>
              <a:rPr lang="ko-KR" altLang="en-US" dirty="0" smtClean="0"/>
              <a:t>클래스를 수퍼클래스로 하는 클래스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생성되었다면 </a:t>
            </a:r>
            <a:r>
              <a:rPr lang="en-US" altLang="ko-KR" dirty="0" smtClean="0"/>
              <a:t>B “is-a” A </a:t>
            </a:r>
            <a:r>
              <a:rPr lang="ko-KR" altLang="en-US" dirty="0" smtClean="0"/>
              <a:t>관계라고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상속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43100" y="3267075"/>
            <a:ext cx="1743075" cy="866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</a:t>
            </a:r>
            <a:r>
              <a:rPr lang="ko-KR" altLang="en-US" dirty="0"/>
              <a:t>물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943099" y="5067300"/>
            <a:ext cx="1743075" cy="8667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사람</a:t>
            </a:r>
            <a:endParaRPr lang="ko-KR" altLang="en-US" dirty="0"/>
          </a:p>
        </p:txBody>
      </p:sp>
      <p:cxnSp>
        <p:nvCxnSpPr>
          <p:cNvPr id="7" name="Straight Arrow Connector 6"/>
          <p:cNvCxnSpPr>
            <a:stCxn id="8" idx="0"/>
            <a:endCxn id="5" idx="4"/>
          </p:cNvCxnSpPr>
          <p:nvPr/>
        </p:nvCxnSpPr>
        <p:spPr>
          <a:xfrm flipV="1">
            <a:off x="2814637" y="4133850"/>
            <a:ext cx="1" cy="933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수퍼 클래스 </a:t>
            </a:r>
            <a:r>
              <a:rPr lang="en-US" altLang="ko-KR" dirty="0" smtClean="0"/>
              <a:t>(superclass)</a:t>
            </a:r>
          </a:p>
          <a:p>
            <a:pPr lvl="1"/>
            <a:r>
              <a:rPr lang="ko-KR" altLang="en-US" dirty="0"/>
              <a:t>베이스 클래스</a:t>
            </a:r>
            <a:r>
              <a:rPr lang="en-US" altLang="ko-KR" dirty="0"/>
              <a:t>(base class)</a:t>
            </a:r>
          </a:p>
          <a:p>
            <a:pPr lvl="1"/>
            <a:r>
              <a:rPr lang="ko-KR" altLang="en-US" dirty="0"/>
              <a:t>보편적으로 일반적인 특징</a:t>
            </a:r>
            <a:r>
              <a:rPr lang="en-US" altLang="ko-KR" dirty="0"/>
              <a:t>(</a:t>
            </a:r>
            <a:r>
              <a:rPr lang="ko-KR" altLang="en-US" dirty="0" smtClean="0"/>
              <a:t>연</a:t>
            </a:r>
            <a:r>
              <a:rPr lang="ko-KR" altLang="en-US" dirty="0"/>
              <a:t>산</a:t>
            </a:r>
            <a:r>
              <a:rPr lang="ko-KR" altLang="en-US" dirty="0" smtClean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갖는다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서브 클래스</a:t>
            </a:r>
            <a:r>
              <a:rPr lang="en-US" altLang="ko-KR" dirty="0" smtClean="0"/>
              <a:t>(subclass)</a:t>
            </a:r>
          </a:p>
          <a:p>
            <a:pPr lvl="1"/>
            <a:r>
              <a:rPr lang="ko-KR" altLang="en-US" dirty="0" smtClean="0"/>
              <a:t>파생클래스</a:t>
            </a:r>
            <a:r>
              <a:rPr lang="en-US" altLang="ko-KR" dirty="0" smtClean="0"/>
              <a:t>(derived class)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다중 상속</a:t>
            </a:r>
            <a:r>
              <a:rPr lang="en-US" altLang="ko-KR" dirty="0" smtClean="0"/>
              <a:t>(Multiple Inheritance)</a:t>
            </a:r>
          </a:p>
          <a:p>
            <a:pPr lvl="1"/>
            <a:r>
              <a:rPr lang="ko-KR" altLang="en-US" dirty="0" smtClean="0"/>
              <a:t>두 개 이상의 수퍼 클래스로부터 상속 받는 것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파이썬 클래스란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파이썬 클래스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이름 공간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메쏘드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변수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갖는다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  <a:r>
              <a:rPr lang="ko-KR" altLang="en-US" dirty="0" smtClean="0"/>
              <a:t>이 된다</a:t>
            </a:r>
            <a:endParaRPr lang="en-US" altLang="ko-KR" dirty="0"/>
          </a:p>
          <a:p>
            <a:pPr lvl="1"/>
            <a:r>
              <a:rPr lang="ko-KR" altLang="en-US" dirty="0" smtClean="0"/>
              <a:t>연산자 중복 지원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나만의 연산자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65251" y="1914525"/>
            <a:ext cx="1733550" cy="809625"/>
          </a:xfrm>
          <a:prstGeom prst="ellipse">
            <a:avLst/>
          </a:prstGeom>
          <a:gradFill>
            <a:gsLst>
              <a:gs pos="19181">
                <a:srgbClr val="C4D7A9"/>
              </a:gs>
              <a:gs pos="87000">
                <a:srgbClr val="B7CD96"/>
              </a:gs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</a:t>
            </a:r>
          </a:p>
          <a:p>
            <a:pPr algn="ctr"/>
            <a:r>
              <a:rPr lang="en-US" altLang="ko-KR" dirty="0" smtClean="0"/>
              <a:t>Class A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1100932" y="4190996"/>
            <a:ext cx="2262187" cy="8096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Derived</a:t>
            </a:r>
          </a:p>
          <a:p>
            <a:pPr algn="ctr"/>
            <a:r>
              <a:rPr lang="en-US" altLang="ko-KR" dirty="0" smtClean="0"/>
              <a:t>Class B</a:t>
            </a:r>
          </a:p>
        </p:txBody>
      </p:sp>
      <p:sp>
        <p:nvSpPr>
          <p:cNvPr id="7" name="Oval 6"/>
          <p:cNvSpPr/>
          <p:nvPr/>
        </p:nvSpPr>
        <p:spPr>
          <a:xfrm>
            <a:off x="5232401" y="2495550"/>
            <a:ext cx="3187699" cy="21002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6242051" y="3276600"/>
            <a:ext cx="1733550" cy="809625"/>
          </a:xfrm>
          <a:prstGeom prst="ellipse">
            <a:avLst/>
          </a:prstGeom>
          <a:gradFill>
            <a:gsLst>
              <a:gs pos="19181">
                <a:srgbClr val="C4D7A9"/>
              </a:gs>
              <a:gs pos="87000">
                <a:srgbClr val="B7CD96"/>
              </a:gs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Base</a:t>
            </a:r>
          </a:p>
          <a:p>
            <a:pPr algn="ctr"/>
            <a:r>
              <a:rPr lang="en-US" altLang="ko-KR" dirty="0" smtClean="0"/>
              <a:t>Class 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97612" y="2630269"/>
            <a:ext cx="105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Derived</a:t>
            </a:r>
          </a:p>
          <a:p>
            <a:r>
              <a:rPr lang="en-US" altLang="ko-KR" dirty="0" smtClean="0"/>
              <a:t>Class B</a:t>
            </a:r>
            <a:endParaRPr lang="ko-KR" altLang="en-US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2232026" y="2724150"/>
            <a:ext cx="0" cy="1466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3276600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(Inherited)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9901" y="481595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subclass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57625" y="1539180"/>
            <a:ext cx="117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superclass</a:t>
            </a:r>
            <a:endParaRPr lang="ko-KR" altLang="en-US" dirty="0"/>
          </a:p>
        </p:txBody>
      </p:sp>
      <p:cxnSp>
        <p:nvCxnSpPr>
          <p:cNvPr id="17" name="Straight Arrow Connector 16"/>
          <p:cNvCxnSpPr>
            <a:stCxn id="15" idx="1"/>
            <a:endCxn id="5" idx="6"/>
          </p:cNvCxnSpPr>
          <p:nvPr/>
        </p:nvCxnSpPr>
        <p:spPr>
          <a:xfrm flipH="1">
            <a:off x="3098801" y="1723846"/>
            <a:ext cx="758824" cy="595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8" idx="1"/>
          </p:cNvCxnSpPr>
          <p:nvPr/>
        </p:nvCxnSpPr>
        <p:spPr>
          <a:xfrm>
            <a:off x="5032376" y="1723846"/>
            <a:ext cx="1463548" cy="1671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3"/>
            <a:endCxn id="7" idx="3"/>
          </p:cNvCxnSpPr>
          <p:nvPr/>
        </p:nvCxnSpPr>
        <p:spPr>
          <a:xfrm flipV="1">
            <a:off x="5232401" y="4288232"/>
            <a:ext cx="466828" cy="712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1"/>
            <a:endCxn id="6" idx="6"/>
          </p:cNvCxnSpPr>
          <p:nvPr/>
        </p:nvCxnSpPr>
        <p:spPr>
          <a:xfrm flipH="1" flipV="1">
            <a:off x="3363119" y="4595809"/>
            <a:ext cx="916782" cy="404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특별한 속성들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b="0" dirty="0" smtClean="0"/>
          </a:p>
          <a:p>
            <a:pPr marL="0" indent="0">
              <a:buNone/>
            </a:pP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/>
              <a:t>class Person:</a:t>
            </a:r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__(self, name, phone=None):</a:t>
            </a:r>
          </a:p>
          <a:p>
            <a:pPr marL="0" indent="0">
              <a:buNone/>
            </a:pPr>
            <a:r>
              <a:rPr lang="en-US" altLang="ko-KR" sz="1400" b="0" dirty="0"/>
              <a:t>        self.name = name</a:t>
            </a:r>
          </a:p>
          <a:p>
            <a:pPr marL="0" indent="0">
              <a:buNone/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self.phone</a:t>
            </a:r>
            <a:r>
              <a:rPr lang="en-US" altLang="ko-KR" sz="1400" b="0" dirty="0"/>
              <a:t> = phone</a:t>
            </a:r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display(self):</a:t>
            </a:r>
          </a:p>
          <a:p>
            <a:pPr marL="0" indent="0">
              <a:buNone/>
            </a:pPr>
            <a:r>
              <a:rPr lang="en-US" altLang="ko-KR" sz="1400" b="0" dirty="0"/>
              <a:t>        return '&lt;Person %s %s&gt;' % (self.name, </a:t>
            </a:r>
            <a:r>
              <a:rPr lang="en-US" altLang="ko-KR" sz="1400" b="0" dirty="0" err="1"/>
              <a:t>self.phone</a:t>
            </a:r>
            <a:r>
              <a:rPr lang="en-US" altLang="ko-KR" sz="1400" b="0" dirty="0"/>
              <a:t>)</a:t>
            </a:r>
          </a:p>
          <a:p>
            <a:pPr marL="0" indent="0">
              <a:buNone/>
            </a:pPr>
            <a:r>
              <a:rPr lang="en-US" altLang="ko-KR" sz="1400" b="0" dirty="0"/>
              <a:t>    </a:t>
            </a:r>
          </a:p>
          <a:p>
            <a:pPr marL="0" indent="0">
              <a:buNone/>
            </a:pP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/>
              <a:t>class Employee(Person):</a:t>
            </a:r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err="1"/>
              <a:t>def</a:t>
            </a:r>
            <a:r>
              <a:rPr lang="en-US" altLang="ko-KR" sz="1400" b="0" dirty="0"/>
              <a:t> __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__(self, name, phone, position, salary):</a:t>
            </a:r>
          </a:p>
          <a:p>
            <a:pPr marL="0" indent="0">
              <a:buNone/>
            </a:pPr>
            <a:r>
              <a:rPr lang="en-US" altLang="ko-KR" sz="1400" b="0" dirty="0"/>
              <a:t>        Person.__</a:t>
            </a:r>
            <a:r>
              <a:rPr lang="en-US" altLang="ko-KR" sz="1400" b="0" dirty="0" err="1"/>
              <a:t>init</a:t>
            </a:r>
            <a:r>
              <a:rPr lang="en-US" altLang="ko-KR" sz="1400" b="0" dirty="0"/>
              <a:t>__(self, name, phone)</a:t>
            </a:r>
          </a:p>
          <a:p>
            <a:pPr marL="0" indent="0">
              <a:buNone/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self.position</a:t>
            </a:r>
            <a:r>
              <a:rPr lang="en-US" altLang="ko-KR" sz="1400" b="0" dirty="0"/>
              <a:t> = position</a:t>
            </a:r>
          </a:p>
          <a:p>
            <a:pPr marL="0" indent="0">
              <a:buNone/>
            </a:pPr>
            <a:r>
              <a:rPr lang="en-US" altLang="ko-KR" sz="1400" b="0" dirty="0"/>
              <a:t>        </a:t>
            </a:r>
            <a:r>
              <a:rPr lang="en-US" altLang="ko-KR" sz="1400" b="0" dirty="0" err="1"/>
              <a:t>self.salary</a:t>
            </a:r>
            <a:r>
              <a:rPr lang="en-US" altLang="ko-KR" sz="1400" b="0" dirty="0"/>
              <a:t> = salary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0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125" y="1590675"/>
            <a:ext cx="2124075" cy="10096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name</a:t>
            </a:r>
          </a:p>
          <a:p>
            <a:pPr algn="ctr"/>
            <a:r>
              <a:rPr lang="en-US" altLang="ko-KR" sz="1400" dirty="0" smtClean="0"/>
              <a:t>phone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__()</a:t>
            </a:r>
          </a:p>
          <a:p>
            <a:pPr algn="ctr"/>
            <a:r>
              <a:rPr lang="en-US" altLang="ko-KR" sz="1400" dirty="0" smtClean="0"/>
              <a:t>display()</a:t>
            </a:r>
            <a:endParaRPr lang="en-US" altLang="ko-KR" sz="1400" dirty="0"/>
          </a:p>
        </p:txBody>
      </p:sp>
      <p:sp>
        <p:nvSpPr>
          <p:cNvPr id="20" name="Rectangle 19"/>
          <p:cNvSpPr/>
          <p:nvPr/>
        </p:nvSpPr>
        <p:spPr>
          <a:xfrm>
            <a:off x="3286124" y="4400550"/>
            <a:ext cx="2124075" cy="10096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position</a:t>
            </a:r>
          </a:p>
          <a:p>
            <a:pPr algn="ctr"/>
            <a:r>
              <a:rPr lang="en-US" altLang="ko-KR" sz="1400" dirty="0" smtClean="0"/>
              <a:t>salary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__</a:t>
            </a:r>
            <a:r>
              <a:rPr lang="en-US" altLang="ko-KR" sz="1400" dirty="0" err="1" smtClean="0"/>
              <a:t>init</a:t>
            </a:r>
            <a:r>
              <a:rPr lang="en-US" altLang="ko-KR" sz="1400" dirty="0" smtClean="0"/>
              <a:t>__()</a:t>
            </a:r>
            <a:endParaRPr lang="ko-KR" altLang="en-US" sz="1400" dirty="0"/>
          </a:p>
        </p:txBody>
      </p:sp>
      <p:cxnSp>
        <p:nvCxnSpPr>
          <p:cNvPr id="16" name="Straight Arrow Connector 15"/>
          <p:cNvCxnSpPr>
            <a:stCxn id="9" idx="2"/>
            <a:endCxn id="20" idx="0"/>
          </p:cNvCxnSpPr>
          <p:nvPr/>
        </p:nvCxnSpPr>
        <p:spPr>
          <a:xfrm flipH="1">
            <a:off x="4348162" y="2600325"/>
            <a:ext cx="1" cy="1800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62275" y="408622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62275" y="123455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81375" y="5572125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클래스 상속 관계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4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m1 </a:t>
            </a:r>
            <a:r>
              <a:rPr lang="en-US" altLang="ko-KR" dirty="0"/>
              <a:t>= </a:t>
            </a:r>
            <a:r>
              <a:rPr lang="en-US" altLang="ko-KR" dirty="0" smtClean="0"/>
              <a:t>Employee('</a:t>
            </a:r>
            <a:r>
              <a:rPr lang="ko-KR" altLang="en-US" dirty="0"/>
              <a:t>이민규</a:t>
            </a:r>
            <a:r>
              <a:rPr lang="en-US" altLang="ko-KR" dirty="0"/>
              <a:t>', 1111, '</a:t>
            </a:r>
            <a:r>
              <a:rPr lang="ko-KR" altLang="en-US" dirty="0"/>
              <a:t>선임</a:t>
            </a:r>
            <a:r>
              <a:rPr lang="en-US" altLang="ko-KR" dirty="0"/>
              <a:t>', </a:t>
            </a:r>
            <a:r>
              <a:rPr lang="en-US" altLang="ko-KR" dirty="0" smtClean="0"/>
              <a:t>200)</a:t>
            </a:r>
          </a:p>
          <a:p>
            <a:pPr marL="457200" lvl="1" indent="0">
              <a:buNone/>
            </a:pPr>
            <a:r>
              <a:rPr lang="en-US" altLang="ko-KR" dirty="0" smtClean="0"/>
              <a:t>m2 </a:t>
            </a:r>
            <a:r>
              <a:rPr lang="en-US" altLang="ko-KR" dirty="0"/>
              <a:t>= Employee</a:t>
            </a:r>
            <a:r>
              <a:rPr lang="en-US" altLang="ko-KR" dirty="0" smtClean="0"/>
              <a:t>(</a:t>
            </a:r>
            <a:r>
              <a:rPr lang="en-US" altLang="ko-KR" dirty="0"/>
              <a:t>'</a:t>
            </a:r>
            <a:r>
              <a:rPr lang="ko-KR" altLang="en-US" dirty="0" smtClean="0"/>
              <a:t>김종석</a:t>
            </a:r>
            <a:r>
              <a:rPr lang="en-US" altLang="ko-KR" dirty="0"/>
              <a:t>'</a:t>
            </a:r>
            <a:r>
              <a:rPr lang="en-US" altLang="ko-KR" dirty="0" smtClean="0"/>
              <a:t>, 2222, '</a:t>
            </a:r>
            <a:r>
              <a:rPr lang="ko-KR" altLang="en-US" dirty="0" smtClean="0"/>
              <a:t>주임</a:t>
            </a:r>
            <a:r>
              <a:rPr lang="en-US" altLang="ko-KR" dirty="0"/>
              <a:t>'</a:t>
            </a:r>
            <a:r>
              <a:rPr lang="en-US" altLang="ko-KR" dirty="0" smtClean="0"/>
              <a:t>, 300)</a:t>
            </a:r>
          </a:p>
          <a:p>
            <a:pPr marL="457200" lvl="1" indent="0">
              <a:buNone/>
            </a:pPr>
            <a:r>
              <a:rPr lang="en-US" altLang="ko-KR" dirty="0" smtClean="0"/>
              <a:t>print m1.name, m1.position</a:t>
            </a:r>
          </a:p>
          <a:p>
            <a:pPr marL="457200" lvl="1" indent="0">
              <a:buNone/>
            </a:pPr>
            <a:r>
              <a:rPr lang="en-US" altLang="ko-KR" dirty="0" smtClean="0"/>
              <a:t>print m2.name, m2.position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57900" y="2495550"/>
            <a:ext cx="1447800" cy="542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</a:t>
            </a:r>
          </a:p>
          <a:p>
            <a:pPr algn="ctr"/>
            <a:r>
              <a:rPr lang="en-US" altLang="ko-KR" dirty="0" smtClean="0"/>
              <a:t>display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57900" y="3571876"/>
            <a:ext cx="1447800" cy="2714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__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__()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2575" y="4743450"/>
            <a:ext cx="1162050" cy="952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phone</a:t>
            </a:r>
          </a:p>
          <a:p>
            <a:pPr algn="ctr"/>
            <a:r>
              <a:rPr lang="en-US" altLang="ko-KR" dirty="0" smtClean="0"/>
              <a:t>position</a:t>
            </a:r>
          </a:p>
          <a:p>
            <a:pPr algn="ctr"/>
            <a:r>
              <a:rPr lang="en-US" altLang="ko-KR" dirty="0" smtClean="0"/>
              <a:t>salary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39000" y="4743450"/>
            <a:ext cx="1162050" cy="9524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</a:t>
            </a:r>
          </a:p>
          <a:p>
            <a:pPr algn="ctr"/>
            <a:r>
              <a:rPr lang="en-US" altLang="ko-KR" dirty="0" smtClean="0"/>
              <a:t>phone</a:t>
            </a:r>
          </a:p>
          <a:p>
            <a:pPr algn="ctr"/>
            <a:r>
              <a:rPr lang="en-US" altLang="ko-KR" dirty="0" smtClean="0"/>
              <a:t>position</a:t>
            </a:r>
          </a:p>
          <a:p>
            <a:pPr algn="ctr"/>
            <a:r>
              <a:rPr lang="en-US" altLang="ko-KR" dirty="0" smtClean="0"/>
              <a:t>salary</a:t>
            </a:r>
            <a:endParaRPr lang="ko-KR" altLang="en-US" dirty="0"/>
          </a:p>
        </p:txBody>
      </p:sp>
      <p:cxnSp>
        <p:nvCxnSpPr>
          <p:cNvPr id="7" name="Straight Arrow Connector 6"/>
          <p:cNvCxnSpPr>
            <a:stCxn id="5" idx="2"/>
            <a:endCxn id="12" idx="0"/>
          </p:cNvCxnSpPr>
          <p:nvPr/>
        </p:nvCxnSpPr>
        <p:spPr>
          <a:xfrm>
            <a:off x="6781800" y="3038475"/>
            <a:ext cx="0" cy="533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2"/>
            <a:endCxn id="13" idx="0"/>
          </p:cNvCxnSpPr>
          <p:nvPr/>
        </p:nvCxnSpPr>
        <p:spPr>
          <a:xfrm flipH="1">
            <a:off x="5943600" y="3843338"/>
            <a:ext cx="838200" cy="90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4" idx="0"/>
          </p:cNvCxnSpPr>
          <p:nvPr/>
        </p:nvCxnSpPr>
        <p:spPr>
          <a:xfrm>
            <a:off x="6781800" y="3843338"/>
            <a:ext cx="1038225" cy="90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86425" y="2190750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62575" y="3214213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Employee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300662" y="4374118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96237" y="4385786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m2</a:t>
            </a:r>
            <a:endParaRPr lang="ko-KR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886325" y="2375415"/>
            <a:ext cx="28575" cy="3320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05200" y="4139505"/>
            <a:ext cx="1590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 검색 순서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10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클래스가 두 개 이상의 수퍼클래스로부터 상속 받는 것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altLang="ko-KR" dirty="0"/>
              <a:t>class Person: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phone=None):</a:t>
            </a:r>
          </a:p>
          <a:p>
            <a:pPr marL="457200" lvl="1" indent="0">
              <a:buNone/>
            </a:pPr>
            <a:r>
              <a:rPr lang="en-US" altLang="ko-KR" dirty="0"/>
              <a:t>        self.name = name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self.phone</a:t>
            </a:r>
            <a:r>
              <a:rPr lang="en-US" altLang="ko-KR" dirty="0"/>
              <a:t> = phone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repr</a:t>
            </a:r>
            <a:r>
              <a:rPr lang="en-US" altLang="ko-KR" dirty="0"/>
              <a:t>__(self):</a:t>
            </a:r>
          </a:p>
          <a:p>
            <a:pPr marL="457200" lvl="1" indent="0">
              <a:buNone/>
            </a:pPr>
            <a:r>
              <a:rPr lang="en-US" altLang="ko-KR" dirty="0"/>
              <a:t>        return 'name = %s, phone =%s' % (self.name, </a:t>
            </a:r>
            <a:r>
              <a:rPr lang="en-US" altLang="ko-KR" dirty="0" err="1"/>
              <a:t>self.phone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Job: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position, salary):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self.position</a:t>
            </a:r>
            <a:r>
              <a:rPr lang="en-US" altLang="ko-KR" dirty="0"/>
              <a:t> = position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self.salary</a:t>
            </a:r>
            <a:r>
              <a:rPr lang="en-US" altLang="ko-KR" dirty="0"/>
              <a:t> = salary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repr</a:t>
            </a:r>
            <a:r>
              <a:rPr lang="en-US" altLang="ko-KR" dirty="0"/>
              <a:t>__(self):</a:t>
            </a:r>
          </a:p>
          <a:p>
            <a:pPr marL="457200" lvl="1" indent="0">
              <a:buNone/>
            </a:pPr>
            <a:r>
              <a:rPr lang="en-US" altLang="ko-KR" dirty="0"/>
              <a:t>        return "position = %s, salary = %s" % (</a:t>
            </a:r>
            <a:r>
              <a:rPr lang="en-US" altLang="ko-KR" dirty="0" err="1"/>
              <a:t>self.position</a:t>
            </a:r>
            <a:r>
              <a:rPr lang="en-US" altLang="ko-KR" dirty="0"/>
              <a:t>, </a:t>
            </a:r>
            <a:r>
              <a:rPr lang="en-US" altLang="ko-KR" dirty="0" err="1"/>
              <a:t>self.salary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Employee(Person, Job):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name, phone, position, salary):</a:t>
            </a:r>
          </a:p>
          <a:p>
            <a:pPr marL="457200" lvl="1" indent="0">
              <a:buNone/>
            </a:pPr>
            <a:r>
              <a:rPr lang="en-US" altLang="ko-KR" dirty="0"/>
              <a:t>        Person.__</a:t>
            </a:r>
            <a:r>
              <a:rPr lang="en-US" altLang="ko-KR" dirty="0" err="1"/>
              <a:t>init</a:t>
            </a:r>
            <a:r>
              <a:rPr lang="en-US" altLang="ko-KR" dirty="0"/>
              <a:t>__(self, name, phone)</a:t>
            </a:r>
          </a:p>
          <a:p>
            <a:pPr marL="457200" lvl="1" indent="0">
              <a:buNone/>
            </a:pPr>
            <a:r>
              <a:rPr lang="en-US" altLang="ko-KR" dirty="0"/>
              <a:t>        Job.__</a:t>
            </a:r>
            <a:r>
              <a:rPr lang="en-US" altLang="ko-KR" dirty="0" err="1"/>
              <a:t>init</a:t>
            </a:r>
            <a:r>
              <a:rPr lang="en-US" altLang="ko-KR" dirty="0"/>
              <a:t>__(self, position, salary)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raisesalary</a:t>
            </a:r>
            <a:r>
              <a:rPr lang="en-US" altLang="ko-KR" dirty="0"/>
              <a:t>(self, rate):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self.salary</a:t>
            </a:r>
            <a:r>
              <a:rPr lang="en-US" altLang="ko-KR" dirty="0"/>
              <a:t> = </a:t>
            </a:r>
            <a:r>
              <a:rPr lang="en-US" altLang="ko-KR" dirty="0" err="1"/>
              <a:t>self.salary</a:t>
            </a:r>
            <a:r>
              <a:rPr lang="en-US" altLang="ko-KR" dirty="0"/>
              <a:t> * rate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repr</a:t>
            </a:r>
            <a:r>
              <a:rPr lang="en-US" altLang="ko-KR" dirty="0"/>
              <a:t>__(self):</a:t>
            </a:r>
          </a:p>
          <a:p>
            <a:pPr marL="457200" lvl="1" indent="0">
              <a:buNone/>
            </a:pPr>
            <a:r>
              <a:rPr lang="en-US" altLang="ko-KR" dirty="0"/>
              <a:t>        return Person.__</a:t>
            </a:r>
            <a:r>
              <a:rPr lang="en-US" altLang="ko-KR" dirty="0" err="1"/>
              <a:t>repr</a:t>
            </a:r>
            <a:r>
              <a:rPr lang="en-US" altLang="ko-KR" dirty="0"/>
              <a:t>__(self) + ' ' + Job.__</a:t>
            </a:r>
            <a:r>
              <a:rPr lang="en-US" altLang="ko-KR" dirty="0" err="1"/>
              <a:t>repr</a:t>
            </a:r>
            <a:r>
              <a:rPr lang="en-US" altLang="ko-KR" dirty="0"/>
              <a:t>__(self)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if __name__ == '__main__':</a:t>
            </a:r>
          </a:p>
          <a:p>
            <a:pPr marL="457200" lvl="1" indent="0">
              <a:buNone/>
            </a:pPr>
            <a:r>
              <a:rPr lang="en-US" altLang="ko-KR" dirty="0"/>
              <a:t>    e = Employee('mklee',3333,'prof',300)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e.raisesalary</a:t>
            </a:r>
            <a:r>
              <a:rPr lang="en-US" altLang="ko-KR" dirty="0"/>
              <a:t>(1.5)</a:t>
            </a:r>
          </a:p>
          <a:p>
            <a:pPr marL="457200" lvl="1" indent="0">
              <a:buNone/>
            </a:pPr>
            <a:r>
              <a:rPr lang="en-US" altLang="ko-KR" dirty="0"/>
              <a:t>    print e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1981199"/>
            <a:ext cx="1990725" cy="942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Person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772150" y="1981199"/>
            <a:ext cx="1990725" cy="942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Job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781425" y="4076699"/>
            <a:ext cx="1990725" cy="942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Employee</a:t>
            </a:r>
            <a:endParaRPr lang="ko-KR" altLang="en-US" dirty="0"/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>
            <a:off x="2519363" y="2924174"/>
            <a:ext cx="2257425" cy="115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 flipH="1">
            <a:off x="4776788" y="2924174"/>
            <a:ext cx="1990725" cy="115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23975" y="3095625"/>
            <a:ext cx="140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__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__()</a:t>
            </a:r>
          </a:p>
          <a:p>
            <a:r>
              <a:rPr lang="en-US" altLang="ko-KR" sz="1600" dirty="0" smtClean="0"/>
              <a:t>__</a:t>
            </a:r>
            <a:r>
              <a:rPr lang="en-US" altLang="ko-KR" sz="1600" dirty="0" err="1" smtClean="0"/>
              <a:t>repr</a:t>
            </a:r>
            <a:r>
              <a:rPr lang="en-US" altLang="ko-KR" sz="1600" dirty="0" smtClean="0"/>
              <a:t>__()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62725" y="3095625"/>
            <a:ext cx="1400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__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__()</a:t>
            </a:r>
          </a:p>
          <a:p>
            <a:r>
              <a:rPr lang="en-US" altLang="ko-KR" sz="1600" dirty="0" smtClean="0"/>
              <a:t>__</a:t>
            </a:r>
            <a:r>
              <a:rPr lang="en-US" altLang="ko-KR" sz="1600" dirty="0" err="1" smtClean="0"/>
              <a:t>repr</a:t>
            </a:r>
            <a:r>
              <a:rPr lang="en-US" altLang="ko-KR" sz="1600" dirty="0" smtClean="0"/>
              <a:t>__()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076700" y="5105390"/>
            <a:ext cx="1400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__</a:t>
            </a:r>
            <a:r>
              <a:rPr lang="en-US" altLang="ko-KR" sz="1600" dirty="0" err="1" smtClean="0"/>
              <a:t>init</a:t>
            </a:r>
            <a:r>
              <a:rPr lang="en-US" altLang="ko-KR" sz="1600" dirty="0" smtClean="0"/>
              <a:t>__()</a:t>
            </a:r>
          </a:p>
          <a:p>
            <a:r>
              <a:rPr lang="en-US" altLang="ko-KR" sz="1600" dirty="0" smtClean="0"/>
              <a:t>__</a:t>
            </a:r>
            <a:r>
              <a:rPr lang="en-US" altLang="ko-KR" sz="1600" dirty="0" err="1" smtClean="0"/>
              <a:t>repr</a:t>
            </a:r>
            <a:r>
              <a:rPr lang="en-US" altLang="ko-KR" sz="1600" dirty="0" smtClean="0"/>
              <a:t>__()</a:t>
            </a:r>
          </a:p>
          <a:p>
            <a:r>
              <a:rPr lang="en-US" altLang="ko-KR" sz="1600" dirty="0" err="1" smtClean="0"/>
              <a:t>raisesalary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62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다이아몬드형 다중 상속 처리 순서</a:t>
            </a:r>
            <a:endParaRPr lang="en-US" altLang="ko-K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457200" lvl="1" indent="0">
              <a:buNone/>
            </a:pPr>
            <a:r>
              <a:rPr lang="en-US" altLang="ko-KR" sz="1800" b="1" dirty="0" smtClean="0"/>
              <a:t>class A:</a:t>
            </a:r>
          </a:p>
          <a:p>
            <a:pPr marL="457200" lvl="1" indent="0">
              <a:buNone/>
            </a:pPr>
            <a:r>
              <a:rPr lang="en-US" altLang="ko-KR" sz="1800" b="1" dirty="0" smtClean="0"/>
              <a:t>class B:</a:t>
            </a:r>
          </a:p>
          <a:p>
            <a:pPr marL="457200" lvl="1" indent="0">
              <a:buNone/>
            </a:pPr>
            <a:r>
              <a:rPr lang="en-US" altLang="ko-KR" sz="1800" b="1" dirty="0" smtClean="0"/>
              <a:t>class C:</a:t>
            </a:r>
          </a:p>
          <a:p>
            <a:pPr marL="457200" lvl="1" indent="0">
              <a:buNone/>
            </a:pPr>
            <a:r>
              <a:rPr lang="en-US" altLang="ko-KR" sz="1800" b="1" dirty="0" smtClean="0"/>
              <a:t>class D(B,C):</a:t>
            </a:r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                                                             D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BACA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10325" y="228600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05387" y="339090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19862" y="4524375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72425" y="339090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5" idx="2"/>
            <a:endCxn id="18" idx="0"/>
          </p:cNvCxnSpPr>
          <p:nvPr/>
        </p:nvCxnSpPr>
        <p:spPr>
          <a:xfrm flipH="1">
            <a:off x="5362575" y="2733675"/>
            <a:ext cx="1404938" cy="657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19" idx="0"/>
          </p:cNvCxnSpPr>
          <p:nvPr/>
        </p:nvCxnSpPr>
        <p:spPr>
          <a:xfrm>
            <a:off x="5362575" y="3838575"/>
            <a:ext cx="1514475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20" idx="0"/>
          </p:cNvCxnSpPr>
          <p:nvPr/>
        </p:nvCxnSpPr>
        <p:spPr>
          <a:xfrm>
            <a:off x="6767513" y="2733675"/>
            <a:ext cx="1562100" cy="657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flipH="1">
            <a:off x="6877050" y="3838575"/>
            <a:ext cx="1452563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다이아몬드형 다중 상속 처리 순서</a:t>
            </a:r>
            <a:endParaRPr lang="en-US" altLang="ko-K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457200" lvl="1" indent="0">
              <a:buNone/>
            </a:pPr>
            <a:r>
              <a:rPr lang="en-US" altLang="ko-KR" sz="1800" b="1" dirty="0" smtClean="0"/>
              <a:t>class A(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object</a:t>
            </a:r>
            <a:r>
              <a:rPr lang="en-US" altLang="ko-KR" sz="1800" b="1" dirty="0" smtClean="0"/>
              <a:t>): (2.2</a:t>
            </a:r>
            <a:r>
              <a:rPr lang="ko-KR" altLang="en-US" sz="1800" b="1" dirty="0" smtClean="0"/>
              <a:t>부터</a:t>
            </a:r>
            <a:r>
              <a:rPr lang="en-US" altLang="ko-KR" sz="1800" b="1" dirty="0" smtClean="0"/>
              <a:t>)</a:t>
            </a:r>
          </a:p>
          <a:p>
            <a:pPr marL="457200" lvl="1" indent="0">
              <a:buNone/>
            </a:pPr>
            <a:r>
              <a:rPr lang="en-US" altLang="ko-KR" sz="1800" b="1" dirty="0" smtClean="0"/>
              <a:t>class B:</a:t>
            </a:r>
          </a:p>
          <a:p>
            <a:pPr marL="457200" lvl="1" indent="0">
              <a:buNone/>
            </a:pPr>
            <a:r>
              <a:rPr lang="en-US" altLang="ko-KR" sz="1800" b="1" dirty="0" smtClean="0"/>
              <a:t>class C:</a:t>
            </a:r>
          </a:p>
          <a:p>
            <a:pPr marL="457200" lvl="1" indent="0">
              <a:buNone/>
            </a:pPr>
            <a:r>
              <a:rPr lang="en-US" altLang="ko-KR" sz="1800" b="1" dirty="0" smtClean="0"/>
              <a:t>class D(B,C):</a:t>
            </a:r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                                                             D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BCA</a:t>
            </a: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10325" y="228600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5005387" y="339090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19862" y="4524375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72425" y="339090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5" idx="2"/>
            <a:endCxn id="18" idx="0"/>
          </p:cNvCxnSpPr>
          <p:nvPr/>
        </p:nvCxnSpPr>
        <p:spPr>
          <a:xfrm flipH="1">
            <a:off x="5362575" y="2733675"/>
            <a:ext cx="1404938" cy="657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19" idx="0"/>
          </p:cNvCxnSpPr>
          <p:nvPr/>
        </p:nvCxnSpPr>
        <p:spPr>
          <a:xfrm>
            <a:off x="5362575" y="3838575"/>
            <a:ext cx="1514475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20" idx="0"/>
          </p:cNvCxnSpPr>
          <p:nvPr/>
        </p:nvCxnSpPr>
        <p:spPr>
          <a:xfrm>
            <a:off x="6767513" y="2733675"/>
            <a:ext cx="1562100" cy="657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flipH="1">
            <a:off x="6877050" y="3838575"/>
            <a:ext cx="1452563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1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가상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메쏘드의 호출이 참조되는 클래스</a:t>
            </a:r>
            <a:r>
              <a:rPr lang="en-US" altLang="ko-KR" dirty="0"/>
              <a:t> </a:t>
            </a:r>
            <a:r>
              <a:rPr lang="ko-KR" altLang="en-US" dirty="0" smtClean="0"/>
              <a:t>인스턴스에 따라서 동적으로 결정되는 함수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   (dynamic binding)</a:t>
            </a:r>
          </a:p>
          <a:p>
            <a:pPr lvl="1"/>
            <a:r>
              <a:rPr lang="ko-KR" altLang="en-US" dirty="0" smtClean="0"/>
              <a:t>파이썬 클래스의 모든 메쏘드는 가상 함수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6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용어 정리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용어 정리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</a:t>
            </a:r>
            <a:r>
              <a:rPr lang="ko-KR" altLang="en-US" dirty="0"/>
              <a:t>래</a:t>
            </a:r>
            <a:r>
              <a:rPr lang="ko-KR" altLang="en-US" dirty="0" smtClean="0"/>
              <a:t>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): class </a:t>
            </a:r>
            <a:r>
              <a:rPr lang="ko-KR" altLang="en-US" dirty="0" smtClean="0"/>
              <a:t>문으로 정의되며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멤버와 메쏘드를 갖는 객체이다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클래스 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클래스를 호출하여 만들어지는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</a:t>
            </a:r>
            <a:r>
              <a:rPr lang="en-US" altLang="ko-KR" dirty="0" smtClean="0"/>
              <a:t>(member) : </a:t>
            </a:r>
            <a:r>
              <a:rPr lang="ko-KR" altLang="en-US" dirty="0" smtClean="0"/>
              <a:t>클래스가 갖는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메쏘드</a:t>
            </a:r>
            <a:r>
              <a:rPr lang="en-US" altLang="ko-KR" dirty="0" smtClean="0"/>
              <a:t>(method) : </a:t>
            </a:r>
            <a:r>
              <a:rPr lang="ko-KR" altLang="en-US" dirty="0" smtClean="0"/>
              <a:t>클래스 내에 정의된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</a:t>
            </a:r>
            <a:r>
              <a:rPr lang="en-US" altLang="ko-KR" dirty="0" smtClean="0"/>
              <a:t>(attribute) :  </a:t>
            </a:r>
            <a:r>
              <a:rPr lang="ko-KR" altLang="en-US" dirty="0" smtClean="0"/>
              <a:t>멤버와 메쏘드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수퍼 클래스</a:t>
            </a:r>
            <a:r>
              <a:rPr lang="en-US" altLang="ko-KR" dirty="0" smtClean="0"/>
              <a:t>(superclass, </a:t>
            </a:r>
            <a:r>
              <a:rPr lang="en-US" altLang="ko-KR" dirty="0" err="1" smtClean="0"/>
              <a:t>baseclass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어떤 클래스의 상위에 있으며 각종 속성을 서브 클래스로 상속해준다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서브 클래스</a:t>
            </a:r>
            <a:r>
              <a:rPr lang="en-US" altLang="ko-KR" dirty="0" smtClean="0"/>
              <a:t>(subclass, derived class) : </a:t>
            </a:r>
            <a:r>
              <a:rPr lang="ko-KR" altLang="en-US" dirty="0" smtClean="0"/>
              <a:t>수퍼 클래스로부터 상속된 하위의 클래스를 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수퍼 클래스로부터 각종 속성을 상속 받으므로 코드와 변수를 공유한다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Base: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f(self):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self.g</a:t>
            </a:r>
            <a:r>
              <a:rPr lang="en-US" altLang="ko-KR" dirty="0"/>
              <a:t>()    # </a:t>
            </a:r>
            <a:r>
              <a:rPr lang="ko-KR" altLang="en-US" dirty="0"/>
              <a:t>함수 </a:t>
            </a:r>
            <a:r>
              <a:rPr lang="en-US" altLang="ko-KR" dirty="0"/>
              <a:t>g() </a:t>
            </a:r>
            <a:r>
              <a:rPr lang="ko-KR" altLang="en-US" dirty="0"/>
              <a:t>호출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g(self):</a:t>
            </a:r>
          </a:p>
          <a:p>
            <a:pPr marL="457200" lvl="1" indent="0">
              <a:buNone/>
            </a:pPr>
            <a:r>
              <a:rPr lang="en-US" altLang="ko-KR" dirty="0"/>
              <a:t>        print 'Base'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Derived(Base):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g(self):    </a:t>
            </a:r>
          </a:p>
          <a:p>
            <a:pPr marL="457200" lvl="1" indent="0">
              <a:buNone/>
            </a:pPr>
            <a:r>
              <a:rPr lang="en-US" altLang="ko-KR" dirty="0"/>
              <a:t>        print </a:t>
            </a:r>
            <a:r>
              <a:rPr lang="en-US" altLang="ko-KR" dirty="0" smtClean="0"/>
              <a:t>'Derived‘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------------------------------------------------------------------------------------------------</a:t>
            </a:r>
          </a:p>
          <a:p>
            <a:pPr marL="457200" lvl="1" indent="0">
              <a:buNone/>
            </a:pPr>
            <a:r>
              <a:rPr lang="en-US" altLang="ko-KR" dirty="0" smtClean="0"/>
              <a:t>b = Base()</a:t>
            </a:r>
          </a:p>
          <a:p>
            <a:pPr marL="457200" lvl="1" indent="0">
              <a:buNone/>
            </a:pPr>
            <a:r>
              <a:rPr lang="en-US" altLang="ko-KR" dirty="0" err="1" smtClean="0"/>
              <a:t>b.f</a:t>
            </a:r>
            <a:r>
              <a:rPr lang="en-US" altLang="ko-KR" dirty="0" smtClean="0"/>
              <a:t>()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 = Derived()</a:t>
            </a:r>
          </a:p>
          <a:p>
            <a:pPr marL="457200" lvl="1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a.f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다중 상속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상속관계의 클래스 정보 알아내기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isinstance</a:t>
            </a:r>
            <a:r>
              <a:rPr lang="en-US" altLang="ko-KR" dirty="0" smtClean="0"/>
              <a:t>(object, </a:t>
            </a:r>
            <a:r>
              <a:rPr lang="en-US" altLang="ko-KR" dirty="0" err="1" smtClean="0"/>
              <a:t>classinfo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객체가 어떤 클래스에 속해 있는지 </a:t>
            </a:r>
            <a:r>
              <a:rPr lang="ko-KR" altLang="en-US" dirty="0" smtClean="0"/>
              <a:t>확인하기</a:t>
            </a:r>
            <a:endParaRPr lang="en-US" altLang="ko-KR" b="1" dirty="0" smtClean="0"/>
          </a:p>
          <a:p>
            <a:pPr lvl="1"/>
            <a:r>
              <a:rPr lang="en-US" altLang="ko-KR" dirty="0" err="1" smtClean="0"/>
              <a:t>issubclass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classinfo</a:t>
            </a:r>
            <a:r>
              <a:rPr lang="en-US" altLang="ko-KR" dirty="0" smtClean="0"/>
              <a:t>,</a:t>
            </a:r>
            <a:r>
              <a:rPr lang="en-US" altLang="ko-KR" dirty="0"/>
              <a:t> </a:t>
            </a:r>
            <a:r>
              <a:rPr lang="en-US" altLang="ko-KR" dirty="0" err="1"/>
              <a:t>classinfo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클래스간의 상속 관계 알아보기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__bases__</a:t>
            </a:r>
          </a:p>
          <a:p>
            <a:pPr lvl="2"/>
            <a:r>
              <a:rPr lang="ko-KR" altLang="en-US" dirty="0" smtClean="0"/>
              <a:t>수퍼 클래스 목록 얻기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__class__</a:t>
            </a:r>
          </a:p>
          <a:p>
            <a:pPr lvl="2"/>
            <a:r>
              <a:rPr lang="ko-KR" altLang="en-US" dirty="0" smtClean="0"/>
              <a:t>인스턴스 객체의 클래스 알아내기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 smtClean="0"/>
              <a:t>dict</a:t>
            </a:r>
            <a:r>
              <a:rPr lang="en-US" altLang="ko-KR" dirty="0" smtClean="0"/>
              <a:t>__</a:t>
            </a:r>
          </a:p>
          <a:p>
            <a:pPr lvl="2"/>
            <a:r>
              <a:rPr lang="ko-KR" altLang="en-US" dirty="0" smtClean="0"/>
              <a:t>클래스 객체와 인스턴스 객체의 이름공간 얻기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협동적 클래스와 </a:t>
            </a:r>
            <a:r>
              <a:rPr lang="en-US" altLang="ko-KR" dirty="0" smtClean="0"/>
              <a:t>super)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협동적 클래스란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상속 관계에 있는 클래스들이 </a:t>
            </a:r>
            <a:r>
              <a:rPr lang="en-US" altLang="ko-KR" dirty="0" smtClean="0"/>
              <a:t>super </a:t>
            </a:r>
            <a:r>
              <a:rPr lang="ko-KR" altLang="en-US" dirty="0" smtClean="0"/>
              <a:t>콜을 이용하여 협동적으로 하나의 작업을 수행하는 것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super</a:t>
            </a:r>
            <a:r>
              <a:rPr lang="ko-KR" altLang="en-US" dirty="0" smtClean="0"/>
              <a:t>를 이용하면 협동적 일을 쉽고 간결하게 해결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super(</a:t>
            </a:r>
            <a:r>
              <a:rPr lang="ko-KR" altLang="en-US" dirty="0" smtClean="0"/>
              <a:t>자신의 클래스이름</a:t>
            </a:r>
            <a:r>
              <a:rPr lang="en-US" altLang="ko-KR" dirty="0" smtClean="0"/>
              <a:t>, self).</a:t>
            </a:r>
            <a:r>
              <a:rPr lang="ko-KR" altLang="en-US" dirty="0" smtClean="0"/>
              <a:t>메쏘드</a:t>
            </a:r>
            <a:r>
              <a:rPr lang="en-US" altLang="ko-KR" dirty="0" smtClean="0"/>
              <a:t>()</a:t>
            </a:r>
          </a:p>
          <a:p>
            <a:pPr lvl="2"/>
            <a:r>
              <a:rPr lang="ko-KR" altLang="en-US" dirty="0" smtClean="0"/>
              <a:t>수퍼 클래스를 지정하지 않아도 </a:t>
            </a:r>
            <a:r>
              <a:rPr lang="en-US" altLang="ko-KR" dirty="0" smtClean="0"/>
              <a:t>MRO(method resolution order)</a:t>
            </a:r>
            <a:r>
              <a:rPr lang="ko-KR" altLang="en-US" dirty="0" smtClean="0"/>
              <a:t>에 따라서 수퍼 클래스의 메쏘드를 자동으로 호출한다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단 최상위 클래스는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의 서브클래스이어야 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/>
              <a:t>협동적 클래스와 </a:t>
            </a:r>
            <a:r>
              <a:rPr lang="en-US" altLang="ko-KR" dirty="0"/>
              <a:t>super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 smtClean="0"/>
              <a:t>#class35.py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800" b="1" dirty="0" smtClean="0"/>
              <a:t>문제가 발생하는 경우</a:t>
            </a:r>
            <a:endParaRPr lang="en-US" altLang="ko-K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                                                    </a:t>
            </a:r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r>
              <a:rPr lang="en-US" altLang="ko-KR" sz="1800" b="1" dirty="0" smtClean="0"/>
              <a:t>      </a:t>
            </a:r>
            <a:r>
              <a:rPr lang="en-US" altLang="ko-KR" sz="1800" b="1" dirty="0" smtClean="0"/>
              <a:t>save </a:t>
            </a:r>
            <a:r>
              <a:rPr lang="ko-KR" altLang="en-US" sz="1800" b="1" dirty="0" smtClean="0"/>
              <a:t>호출 순서 </a:t>
            </a:r>
            <a:r>
              <a:rPr lang="en-US" altLang="ko-KR" sz="1800" b="1" dirty="0" smtClean="0"/>
              <a:t>: </a:t>
            </a:r>
            <a:r>
              <a:rPr lang="en-US" altLang="ko-KR" sz="1800" b="1" dirty="0"/>
              <a:t>D</a:t>
            </a:r>
            <a:r>
              <a:rPr lang="en-US" altLang="ko-KR" sz="1800" b="1" dirty="0">
                <a:sym typeface="Wingdings" panose="05000000000000000000" pitchFamily="2" charset="2"/>
              </a:rPr>
              <a:t>BACA</a:t>
            </a:r>
            <a:endParaRPr lang="ko-KR" altLang="en-US" sz="1800" b="1" dirty="0"/>
          </a:p>
          <a:p>
            <a:pPr marL="457200" lvl="1" indent="0">
              <a:buNone/>
            </a:pP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6725" y="2314575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51063" y="340489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76724" y="4829175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43650" y="339090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5" idx="2"/>
            <a:endCxn id="18" idx="0"/>
          </p:cNvCxnSpPr>
          <p:nvPr/>
        </p:nvCxnSpPr>
        <p:spPr>
          <a:xfrm flipH="1">
            <a:off x="2508251" y="2762250"/>
            <a:ext cx="2125662" cy="642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19" idx="0"/>
          </p:cNvCxnSpPr>
          <p:nvPr/>
        </p:nvCxnSpPr>
        <p:spPr>
          <a:xfrm>
            <a:off x="2508251" y="3852565"/>
            <a:ext cx="2125661" cy="976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20" idx="0"/>
          </p:cNvCxnSpPr>
          <p:nvPr/>
        </p:nvCxnSpPr>
        <p:spPr>
          <a:xfrm>
            <a:off x="4633913" y="2762250"/>
            <a:ext cx="2066925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flipH="1">
            <a:off x="4633912" y="3838575"/>
            <a:ext cx="2066926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1858" y="2392918"/>
            <a:ext cx="211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save(self):…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24700" y="3390900"/>
            <a:ext cx="211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save(self):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A.save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796" y="3376910"/>
            <a:ext cx="2117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save(self):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A.save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007558" y="4686300"/>
            <a:ext cx="211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save(self):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…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A.save</a:t>
            </a:r>
            <a:r>
              <a:rPr lang="en-US" altLang="ko-KR" dirty="0" smtClean="0"/>
              <a:t>()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B.save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/>
              <a:t>협동적 클래스와 </a:t>
            </a:r>
            <a:r>
              <a:rPr lang="en-US" altLang="ko-KR" dirty="0"/>
              <a:t>super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 smtClean="0"/>
              <a:t>#class37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800" b="1" dirty="0" smtClean="0"/>
              <a:t>super</a:t>
            </a:r>
            <a:r>
              <a:rPr lang="ko-KR" altLang="en-US" sz="1800" b="1" dirty="0" smtClean="0"/>
              <a:t>를 이용한 문제 해결</a:t>
            </a:r>
            <a:endParaRPr lang="en-US" altLang="ko-KR" sz="1800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r>
              <a:rPr lang="en-US" altLang="ko-KR" sz="1800" b="1" dirty="0"/>
              <a:t> </a:t>
            </a:r>
            <a:r>
              <a:rPr lang="en-US" altLang="ko-KR" sz="1800" b="1" dirty="0" smtClean="0"/>
              <a:t>                                                                  </a:t>
            </a:r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endParaRPr lang="en-US" altLang="ko-KR" sz="1800" b="1" dirty="0" smtClean="0"/>
          </a:p>
          <a:p>
            <a:pPr marL="457200" lvl="1" indent="0">
              <a:buNone/>
            </a:pPr>
            <a:endParaRPr lang="en-US" altLang="ko-KR" sz="1800" b="1" dirty="0"/>
          </a:p>
          <a:p>
            <a:pPr marL="457200" lvl="1" indent="0">
              <a:buNone/>
            </a:pPr>
            <a:r>
              <a:rPr lang="en-US" altLang="ko-KR" sz="1800" b="1" dirty="0" smtClean="0"/>
              <a:t>      </a:t>
            </a:r>
            <a:r>
              <a:rPr lang="en-US" altLang="ko-KR" sz="1800" b="1" dirty="0" smtClean="0"/>
              <a:t>save </a:t>
            </a:r>
            <a:r>
              <a:rPr lang="ko-KR" altLang="en-US" sz="1800" b="1" dirty="0" smtClean="0"/>
              <a:t>호출 순서 </a:t>
            </a:r>
            <a:r>
              <a:rPr lang="en-US" altLang="ko-KR" sz="1800" b="1" dirty="0" smtClean="0"/>
              <a:t>: </a:t>
            </a:r>
            <a:r>
              <a:rPr lang="en-US" altLang="ko-KR" sz="1800" b="1" dirty="0"/>
              <a:t>D</a:t>
            </a:r>
            <a:r>
              <a:rPr lang="en-US" altLang="ko-KR" sz="1800" b="1" dirty="0">
                <a:sym typeface="Wingdings" panose="05000000000000000000" pitchFamily="2" charset="2"/>
              </a:rPr>
              <a:t>B</a:t>
            </a:r>
            <a:r>
              <a:rPr lang="en-US" altLang="ko-KR" sz="1800" b="1" dirty="0" smtClean="0">
                <a:sym typeface="Wingdings" panose="05000000000000000000" pitchFamily="2" charset="2"/>
              </a:rPr>
              <a:t>C</a:t>
            </a:r>
            <a:r>
              <a:rPr lang="en-US" altLang="ko-KR" sz="1800" b="1" dirty="0">
                <a:sym typeface="Wingdings" panose="05000000000000000000" pitchFamily="2" charset="2"/>
              </a:rPr>
              <a:t>A</a:t>
            </a:r>
            <a:endParaRPr lang="ko-KR" altLang="en-US" sz="1800" b="1" dirty="0"/>
          </a:p>
          <a:p>
            <a:pPr marL="457200" lvl="1" indent="0">
              <a:buNone/>
            </a:pPr>
            <a:endParaRPr lang="ko-KR" altLang="en-US" sz="18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6725" y="2314575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2141538" y="339090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76724" y="4829175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43650" y="3390900"/>
            <a:ext cx="714375" cy="4476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8" name="Straight Arrow Connector 7"/>
          <p:cNvCxnSpPr>
            <a:stCxn id="5" idx="2"/>
            <a:endCxn id="18" idx="0"/>
          </p:cNvCxnSpPr>
          <p:nvPr/>
        </p:nvCxnSpPr>
        <p:spPr>
          <a:xfrm flipH="1">
            <a:off x="2498726" y="2762250"/>
            <a:ext cx="2135187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2"/>
            <a:endCxn id="19" idx="0"/>
          </p:cNvCxnSpPr>
          <p:nvPr/>
        </p:nvCxnSpPr>
        <p:spPr>
          <a:xfrm>
            <a:off x="2498726" y="3838575"/>
            <a:ext cx="2135186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20" idx="0"/>
          </p:cNvCxnSpPr>
          <p:nvPr/>
        </p:nvCxnSpPr>
        <p:spPr>
          <a:xfrm>
            <a:off x="4633913" y="2762250"/>
            <a:ext cx="2066925" cy="628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flipH="1">
            <a:off x="4633912" y="3838575"/>
            <a:ext cx="2066926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1858" y="2392918"/>
            <a:ext cx="2117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save(self):…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124700" y="3390900"/>
            <a:ext cx="2117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save(self):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…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super(</a:t>
            </a:r>
            <a:r>
              <a:rPr lang="en-US" altLang="ko-KR" sz="1400" dirty="0" err="1" smtClean="0"/>
              <a:t>C,self</a:t>
            </a:r>
            <a:r>
              <a:rPr lang="en-US" altLang="ko-KR" sz="1400" dirty="0" smtClean="0"/>
              <a:t>).save()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57796" y="3376910"/>
            <a:ext cx="2117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save(self):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…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super(</a:t>
            </a:r>
            <a:r>
              <a:rPr lang="en-US" altLang="ko-KR" sz="1400" dirty="0" err="1" smtClean="0"/>
              <a:t>B,self</a:t>
            </a:r>
            <a:r>
              <a:rPr lang="en-US" altLang="ko-KR" sz="1400" dirty="0" smtClean="0"/>
              <a:t>).save()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07558" y="4686300"/>
            <a:ext cx="21171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def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save(self):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…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super(</a:t>
            </a:r>
            <a:r>
              <a:rPr lang="en-US" altLang="ko-KR" sz="1400" dirty="0" err="1" smtClean="0"/>
              <a:t>D,self</a:t>
            </a:r>
            <a:r>
              <a:rPr lang="en-US" altLang="ko-KR" sz="1400" dirty="0" smtClean="0"/>
              <a:t>).save()</a:t>
            </a:r>
          </a:p>
        </p:txBody>
      </p:sp>
    </p:spTree>
    <p:extLst>
      <p:ext uri="{BB962C8B-B14F-4D97-AF65-F5344CB8AC3E}">
        <p14:creationId xmlns:p14="http://schemas.microsoft.com/office/powerpoint/2010/main" val="34043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내장 자료형과 클래스의 통일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자료형 이름과 생성자의 일치</a:t>
            </a:r>
            <a:r>
              <a:rPr lang="en-US" altLang="ko-KR" dirty="0" smtClean="0"/>
              <a:t>(2.2)</a:t>
            </a:r>
          </a:p>
          <a:p>
            <a:pPr lvl="1"/>
            <a:r>
              <a:rPr lang="ko-KR" altLang="en-US" dirty="0"/>
              <a:t>자료형의 이름은 생성자의 이름과 같다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클래스 형과 자료형의 일치</a:t>
            </a:r>
            <a:r>
              <a:rPr lang="en-US" altLang="ko-KR" dirty="0" smtClean="0"/>
              <a:t>(2.2)</a:t>
            </a:r>
          </a:p>
          <a:p>
            <a:pPr lvl="1"/>
            <a:r>
              <a:rPr lang="ko-KR" altLang="en-US" dirty="0"/>
              <a:t>클래스 이름이 곧 자료 형이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내장 자료형 서브 클래싱하기</a:t>
            </a:r>
            <a:r>
              <a:rPr lang="en-US" altLang="ko-KR" dirty="0"/>
              <a:t>(Stack)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Stack(list):</a:t>
            </a:r>
          </a:p>
          <a:p>
            <a:pPr marL="457200" lvl="1" indent="0">
              <a:buNone/>
            </a:pPr>
            <a:r>
              <a:rPr lang="en-US" altLang="ko-KR" dirty="0"/>
              <a:t>    push = </a:t>
            </a:r>
            <a:r>
              <a:rPr lang="en-US" altLang="ko-KR" dirty="0" err="1"/>
              <a:t>list.append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4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다형성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다형성</a:t>
            </a:r>
            <a:r>
              <a:rPr lang="en-US" altLang="ko-KR" dirty="0" smtClean="0"/>
              <a:t>(Polymorphism)</a:t>
            </a:r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여러 개의 형태를 가진다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는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 관계에 있는 다른 클래스들의 인스턴스들이 같은 멤버 함수 호출에 대해 각각 다르게 반응하는 것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다형성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ko-KR" dirty="0"/>
              <a:t>#Polymorphism</a:t>
            </a:r>
          </a:p>
          <a:p>
            <a:pPr marL="45720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Animal: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cry(self):</a:t>
            </a:r>
          </a:p>
          <a:p>
            <a:pPr marL="457200" lvl="1" indent="0">
              <a:buNone/>
            </a:pPr>
            <a:r>
              <a:rPr lang="en-US" altLang="ko-KR" dirty="0"/>
              <a:t>        print '...'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Dog(Animal):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cry(self):</a:t>
            </a:r>
          </a:p>
          <a:p>
            <a:pPr marL="457200" lvl="1" indent="0">
              <a:buNone/>
            </a:pPr>
            <a:r>
              <a:rPr lang="en-US" altLang="ko-KR" dirty="0"/>
              <a:t>        print '</a:t>
            </a:r>
            <a:r>
              <a:rPr lang="ko-KR" altLang="en-US" dirty="0"/>
              <a:t>멍멍</a:t>
            </a:r>
            <a:r>
              <a:rPr lang="en-US" altLang="ko-KR" dirty="0"/>
              <a:t>'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Duck(Animal):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cry(self):</a:t>
            </a:r>
          </a:p>
          <a:p>
            <a:pPr marL="457200" lvl="1" indent="0">
              <a:buNone/>
            </a:pPr>
            <a:r>
              <a:rPr lang="en-US" altLang="ko-KR" dirty="0"/>
              <a:t>        print '</a:t>
            </a:r>
            <a:r>
              <a:rPr lang="ko-KR" altLang="en-US" dirty="0"/>
              <a:t>꽥꽥</a:t>
            </a:r>
            <a:r>
              <a:rPr lang="en-US" altLang="ko-KR" dirty="0"/>
              <a:t>'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Fish(Animal):</a:t>
            </a:r>
          </a:p>
          <a:p>
            <a:pPr marL="457200" lvl="1" indent="0">
              <a:buNone/>
            </a:pPr>
            <a:r>
              <a:rPr lang="en-US" altLang="ko-KR" dirty="0"/>
              <a:t>    pass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for each in (Dog(), Duck(), Fish()):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each.cry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상속과 합성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(inheritance)</a:t>
            </a:r>
          </a:p>
          <a:p>
            <a:pPr lvl="1"/>
            <a:r>
              <a:rPr lang="en-US" altLang="ko-KR" dirty="0"/>
              <a:t>“is-a”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(A)</a:t>
            </a:r>
            <a:r>
              <a:rPr lang="ko-KR" altLang="en-US" dirty="0"/>
              <a:t>은 동물</a:t>
            </a:r>
            <a:r>
              <a:rPr lang="en-US" altLang="ko-KR" dirty="0"/>
              <a:t>(B)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로부터 상속받은 클래스 </a:t>
            </a:r>
            <a:r>
              <a:rPr lang="en-US" altLang="ko-KR" dirty="0"/>
              <a:t>A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합성</a:t>
            </a:r>
            <a:r>
              <a:rPr lang="en-US" altLang="ko-KR" dirty="0" smtClean="0"/>
              <a:t>(composition)</a:t>
            </a:r>
          </a:p>
          <a:p>
            <a:pPr lvl="1"/>
            <a:r>
              <a:rPr lang="en-US" altLang="ko-KR" dirty="0" smtClean="0"/>
              <a:t>“has-a”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자동차</a:t>
            </a:r>
            <a:r>
              <a:rPr lang="en-US" altLang="ko-KR" dirty="0" smtClean="0"/>
              <a:t>(A)</a:t>
            </a:r>
            <a:r>
              <a:rPr lang="ko-KR" altLang="en-US" dirty="0" smtClean="0"/>
              <a:t>는 엔진</a:t>
            </a:r>
            <a:r>
              <a:rPr lang="en-US" altLang="ko-KR" dirty="0" smtClean="0"/>
              <a:t>(B)</a:t>
            </a:r>
            <a:r>
              <a:rPr lang="ko-KR" altLang="en-US" dirty="0" smtClean="0"/>
              <a:t>을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클래스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인스턴스 객체를 갖는다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상속과 합성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dirty="0"/>
              <a:t>#Inheritance</a:t>
            </a:r>
          </a:p>
          <a:p>
            <a:pPr marL="457200" lvl="1" indent="0">
              <a:buNone/>
            </a:pPr>
            <a:r>
              <a:rPr lang="en-US" altLang="ko-KR" dirty="0"/>
              <a:t>'''class Set(list):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union(self, A):</a:t>
            </a:r>
          </a:p>
          <a:p>
            <a:pPr marL="457200" lvl="1" indent="0">
              <a:buNone/>
            </a:pPr>
            <a:r>
              <a:rPr lang="en-US" altLang="ko-KR" dirty="0"/>
              <a:t>        res = self[:]</a:t>
            </a:r>
          </a:p>
          <a:p>
            <a:pPr marL="457200" lvl="1" indent="0">
              <a:buNone/>
            </a:pPr>
            <a:r>
              <a:rPr lang="en-US" altLang="ko-KR" dirty="0"/>
              <a:t>        for x in A:</a:t>
            </a:r>
          </a:p>
          <a:p>
            <a:pPr marL="457200" lvl="1" indent="0">
              <a:buNone/>
            </a:pPr>
            <a:r>
              <a:rPr lang="en-US" altLang="ko-KR" dirty="0"/>
              <a:t>            if x not in res:</a:t>
            </a:r>
          </a:p>
          <a:p>
            <a:pPr marL="457200" lvl="1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res.append</a:t>
            </a:r>
            <a:r>
              <a:rPr lang="en-US" altLang="ko-KR" dirty="0"/>
              <a:t>(x)</a:t>
            </a:r>
          </a:p>
          <a:p>
            <a:pPr marL="457200" lvl="1" indent="0">
              <a:buNone/>
            </a:pPr>
            <a:r>
              <a:rPr lang="en-US" altLang="ko-KR" dirty="0"/>
              <a:t>        return Set(res)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 = Set([1,2,3])</a:t>
            </a:r>
          </a:p>
          <a:p>
            <a:pPr marL="457200" lvl="1" indent="0">
              <a:buNone/>
            </a:pPr>
            <a:r>
              <a:rPr lang="en-US" altLang="ko-KR" dirty="0"/>
              <a:t>B = Set([4,5,6])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print </a:t>
            </a:r>
            <a:r>
              <a:rPr lang="en-US" altLang="ko-KR" dirty="0" err="1"/>
              <a:t>A.union</a:t>
            </a:r>
            <a:r>
              <a:rPr lang="en-US" altLang="ko-KR" dirty="0"/>
              <a:t>(B)'''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 정의 및 인스턴스 객체 생성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클래스 정의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Simple:	# </a:t>
            </a:r>
            <a:r>
              <a:rPr lang="ko-KR" altLang="en-US" dirty="0"/>
              <a:t>헤더</a:t>
            </a:r>
            <a:r>
              <a:rPr lang="en-US" altLang="ko-KR" dirty="0"/>
              <a:t>(header)</a:t>
            </a:r>
          </a:p>
          <a:p>
            <a:pPr marL="457200" lvl="1" indent="0">
              <a:buNone/>
            </a:pPr>
            <a:r>
              <a:rPr lang="en-US" altLang="ko-KR" dirty="0"/>
              <a:t>	pass		# </a:t>
            </a:r>
            <a:r>
              <a:rPr lang="ko-KR" altLang="en-US" dirty="0"/>
              <a:t>몸체</a:t>
            </a:r>
            <a:r>
              <a:rPr lang="en-US" altLang="ko-KR" dirty="0"/>
              <a:t>(body)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인스턴스 객체의 생성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s1 = Simple()</a:t>
            </a:r>
          </a:p>
          <a:p>
            <a:pPr marL="457200" lvl="1" indent="0">
              <a:buNone/>
            </a:pPr>
            <a:r>
              <a:rPr lang="en-US" altLang="ko-KR" dirty="0" smtClean="0"/>
              <a:t>s2 </a:t>
            </a:r>
            <a:r>
              <a:rPr lang="en-US" altLang="ko-KR" dirty="0"/>
              <a:t>= Simple()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클래스와 인스턴스 객체는 각각 독립적인 공간을 갖는다</a:t>
            </a:r>
            <a:r>
              <a:rPr lang="en-US" altLang="ko-KR" dirty="0" smtClean="0"/>
              <a:t>.</a:t>
            </a:r>
          </a:p>
          <a:p>
            <a:pPr marL="0" lvl="1" indent="0">
              <a:buNone/>
            </a:pPr>
            <a:r>
              <a:rPr lang="en-US" altLang="ko-KR" dirty="0" smtClean="0"/>
              <a:t>	s1.stack = []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상속과 합성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altLang="ko-KR" dirty="0"/>
              <a:t>#composition</a:t>
            </a:r>
          </a:p>
          <a:p>
            <a:pPr marL="457200" lvl="1" indent="0">
              <a:buNone/>
            </a:pPr>
            <a:r>
              <a:rPr lang="en-US" altLang="ko-KR" dirty="0"/>
              <a:t>class Set: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d = None):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self.data</a:t>
            </a:r>
            <a:r>
              <a:rPr lang="en-US" altLang="ko-KR" dirty="0"/>
              <a:t> = d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union(self, A):</a:t>
            </a:r>
          </a:p>
          <a:p>
            <a:pPr marL="457200" lvl="1" indent="0">
              <a:buNone/>
            </a:pPr>
            <a:r>
              <a:rPr lang="en-US" altLang="ko-KR" dirty="0"/>
              <a:t>        res = </a:t>
            </a:r>
            <a:r>
              <a:rPr lang="en-US" altLang="ko-KR" dirty="0" err="1"/>
              <a:t>self.data</a:t>
            </a:r>
            <a:r>
              <a:rPr lang="en-US" altLang="ko-KR" dirty="0"/>
              <a:t>[:]</a:t>
            </a:r>
          </a:p>
          <a:p>
            <a:pPr marL="457200" lvl="1" indent="0">
              <a:buNone/>
            </a:pPr>
            <a:r>
              <a:rPr lang="en-US" altLang="ko-KR" dirty="0"/>
              <a:t>        for x in A:</a:t>
            </a:r>
          </a:p>
          <a:p>
            <a:pPr marL="457200" lvl="1" indent="0">
              <a:buNone/>
            </a:pPr>
            <a:r>
              <a:rPr lang="en-US" altLang="ko-KR" dirty="0"/>
              <a:t>            if x not in res:</a:t>
            </a:r>
          </a:p>
          <a:p>
            <a:pPr marL="457200" lvl="1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res.append</a:t>
            </a:r>
            <a:r>
              <a:rPr lang="en-US" altLang="ko-KR" dirty="0"/>
              <a:t>(x)</a:t>
            </a:r>
          </a:p>
          <a:p>
            <a:pPr marL="457200" lvl="1" indent="0">
              <a:buNone/>
            </a:pPr>
            <a:r>
              <a:rPr lang="en-US" altLang="ko-KR" dirty="0"/>
              <a:t>        return Set(res)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getitem</a:t>
            </a:r>
            <a:r>
              <a:rPr lang="en-US" altLang="ko-KR" dirty="0"/>
              <a:t>__(self, k):</a:t>
            </a:r>
          </a:p>
          <a:p>
            <a:pPr marL="457200" lvl="1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self.data</a:t>
            </a:r>
            <a:r>
              <a:rPr lang="en-US" altLang="ko-KR" dirty="0"/>
              <a:t>[k]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repr</a:t>
            </a:r>
            <a:r>
              <a:rPr lang="en-US" altLang="ko-KR" dirty="0"/>
              <a:t>__(self):</a:t>
            </a:r>
          </a:p>
          <a:p>
            <a:pPr marL="457200" lvl="1" indent="0">
              <a:buNone/>
            </a:pPr>
            <a:r>
              <a:rPr lang="en-US" altLang="ko-KR" dirty="0"/>
              <a:t>        return '</a:t>
            </a:r>
            <a:r>
              <a:rPr lang="en-US" altLang="ko-KR" dirty="0" err="1"/>
              <a:t>self.data</a:t>
            </a:r>
            <a:r>
              <a:rPr lang="en-US" altLang="ko-KR" dirty="0"/>
              <a:t>'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 = Set([1,2,3])</a:t>
            </a:r>
          </a:p>
          <a:p>
            <a:pPr marL="457200" lvl="1" indent="0">
              <a:buNone/>
            </a:pPr>
            <a:r>
              <a:rPr lang="en-US" altLang="ko-KR" dirty="0"/>
              <a:t>B = Set([4,5,6])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print </a:t>
            </a:r>
            <a:r>
              <a:rPr lang="en-US" altLang="ko-KR" dirty="0" err="1"/>
              <a:t>A.union</a:t>
            </a:r>
            <a:r>
              <a:rPr lang="en-US" altLang="ko-KR" dirty="0"/>
              <a:t>(B)</a:t>
            </a:r>
          </a:p>
          <a:p>
            <a:pPr marL="457200" lvl="1" indent="0">
              <a:buNone/>
            </a:pPr>
            <a:r>
              <a:rPr lang="en-US" altLang="ko-KR" dirty="0"/>
              <a:t>print </a:t>
            </a:r>
            <a:r>
              <a:rPr lang="en-US" altLang="ko-KR" dirty="0" err="1"/>
              <a:t>A.union</a:t>
            </a:r>
            <a:r>
              <a:rPr lang="en-US" altLang="ko-KR" dirty="0"/>
              <a:t>(B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7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상속과 합성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상속과 합성의 차이점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합성이 구현하기는 더 단순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연산을 제공하는지 명백하다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상속은 새로 추가된 기능만을 혹은 변경되는 기능만을 작성하므로 코드가 짧아지나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어떠한 연산이 제공되는지 알기 어렵다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슈퍼 클래스들의 코드를 봐야만 어떤 연산이 지원되는지 알 수 있다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상속은 상속받은 특성으로 인해 의도하지 않은 사용에 대해서도 오픈될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합성을 이용하면 내부를 좀 더 쉽게 고칠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상속인 경우 슈퍼 클래스를 수정하는 것에는 주의를 필요로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합성은 필요한 시점까지 객체의 생성을 연기시킬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원하는 시점에서 객체를 없앨 수도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상속에서는 서브 클래스 인스턴스의 생성과 동시에 슈퍼 클래스의 이미지를 갖게 되며 종료 시까지 수명을 같이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상속은 다형성을 제공하므로 다시 서브 클래싱하기에 좋다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캡슐화</a:t>
            </a:r>
            <a:r>
              <a:rPr lang="en-US" altLang="ko-KR" dirty="0" smtClean="0"/>
              <a:t>(encapsulation)</a:t>
            </a:r>
          </a:p>
          <a:p>
            <a:pPr lvl="1"/>
            <a:r>
              <a:rPr lang="ko-KR" altLang="en-US" dirty="0" smtClean="0"/>
              <a:t>필요한 메쏘드와 멤버를 하나의 단위로 묶어 외부에서 접근 가능하도록 인터페이스를 제공하는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캡슐화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비공개 방식</a:t>
            </a:r>
            <a:r>
              <a:rPr lang="en-US" altLang="ko-KR" dirty="0" smtClean="0"/>
              <a:t>(black box)</a:t>
            </a:r>
          </a:p>
          <a:p>
            <a:pPr lvl="1"/>
            <a:r>
              <a:rPr lang="ko-KR" altLang="en-US" dirty="0" smtClean="0"/>
              <a:t>공개 방식</a:t>
            </a:r>
            <a:r>
              <a:rPr lang="en-US" altLang="ko-KR" dirty="0" smtClean="0"/>
              <a:t>(white box)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정보 은닉</a:t>
            </a:r>
            <a:r>
              <a:rPr lang="en-US" altLang="ko-KR" dirty="0" smtClean="0"/>
              <a:t>(information hiding)</a:t>
            </a:r>
          </a:p>
          <a:p>
            <a:pPr lvl="1"/>
            <a:r>
              <a:rPr lang="ko-KR" altLang="en-US" dirty="0" smtClean="0"/>
              <a:t>정보를 숨기는것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Private </a:t>
            </a:r>
            <a:r>
              <a:rPr lang="ko-KR" altLang="en-US" dirty="0" smtClean="0"/>
              <a:t>이름 변경 기능</a:t>
            </a:r>
            <a:endParaRPr lang="en-US" altLang="ko-KR" dirty="0"/>
          </a:p>
          <a:p>
            <a:pPr lvl="1"/>
            <a:r>
              <a:rPr lang="en-US" altLang="ko-KR" dirty="0" smtClean="0"/>
              <a:t>__</a:t>
            </a:r>
            <a:r>
              <a:rPr lang="ko-KR" altLang="en-US" dirty="0" smtClean="0"/>
              <a:t>로 시작하는 이름을 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_</a:t>
            </a:r>
            <a:r>
              <a:rPr lang="ko-KR" altLang="en-US" dirty="0" smtClean="0"/>
              <a:t>클래스 이름이 추가된다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Encapsulation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__x </a:t>
            </a:r>
            <a:r>
              <a:rPr lang="en-US" altLang="ko-KR" dirty="0" smtClean="0">
                <a:sym typeface="Wingdings" panose="05000000000000000000" pitchFamily="2" charset="2"/>
              </a:rPr>
              <a:t> _</a:t>
            </a:r>
            <a:r>
              <a:rPr lang="en-US" altLang="ko-KR" dirty="0" err="1" smtClean="0">
                <a:sym typeface="Wingdings" panose="05000000000000000000" pitchFamily="2" charset="2"/>
              </a:rPr>
              <a:t>Encapsulation__x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내부적인 이름들을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시작하여 내부용</a:t>
            </a:r>
            <a:r>
              <a:rPr lang="en-US" altLang="ko-KR" dirty="0" smtClean="0"/>
              <a:t>(private)</a:t>
            </a:r>
            <a:r>
              <a:rPr lang="ko-KR" altLang="en-US" dirty="0" smtClean="0"/>
              <a:t>임을 나타낸다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Capsul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__x = 1</a:t>
            </a:r>
          </a:p>
          <a:p>
            <a:pPr marL="457200" lvl="1" indent="0">
              <a:buNone/>
            </a:pPr>
            <a:r>
              <a:rPr lang="en-US" altLang="ko-KR" dirty="0"/>
              <a:t>    y = 2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 = </a:t>
            </a:r>
            <a:r>
              <a:rPr lang="en-US" altLang="ko-KR" dirty="0" err="1"/>
              <a:t>Capsul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print </a:t>
            </a:r>
            <a:r>
              <a:rPr lang="en-US" altLang="ko-KR" dirty="0" err="1"/>
              <a:t>dir</a:t>
            </a:r>
            <a:r>
              <a:rPr lang="en-US" altLang="ko-KR" dirty="0"/>
              <a:t>(a)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위임</a:t>
            </a:r>
            <a:r>
              <a:rPr lang="en-US" altLang="ko-KR" dirty="0" smtClean="0"/>
              <a:t>(Delegation)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상속 메카니즘 대신에 사용되는 기법</a:t>
            </a:r>
            <a:endParaRPr lang="en-US" altLang="ko-KR" dirty="0"/>
          </a:p>
          <a:p>
            <a:pPr lvl="1"/>
            <a:r>
              <a:rPr lang="ko-KR" altLang="en-US" dirty="0"/>
              <a:t>자신이 처리할 수 없는 메시지</a:t>
            </a:r>
            <a:r>
              <a:rPr lang="en-US" altLang="ko-KR" dirty="0"/>
              <a:t>(</a:t>
            </a:r>
            <a:r>
              <a:rPr lang="ko-KR" altLang="en-US" dirty="0"/>
              <a:t>메쏘드 호출</a:t>
            </a:r>
            <a:r>
              <a:rPr lang="en-US" altLang="ko-KR" dirty="0"/>
              <a:t>)</a:t>
            </a:r>
            <a:r>
              <a:rPr lang="ko-KR" altLang="en-US" dirty="0"/>
              <a:t>을 수신하면</a:t>
            </a:r>
            <a:r>
              <a:rPr lang="en-US" altLang="ko-KR" dirty="0"/>
              <a:t>, </a:t>
            </a:r>
            <a:r>
              <a:rPr lang="ko-KR" altLang="en-US" dirty="0"/>
              <a:t>그 메시지를 처리할 수 있는 다른 객체로 전달하는 것</a:t>
            </a:r>
            <a:endParaRPr lang="en-US" altLang="ko-KR" dirty="0"/>
          </a:p>
          <a:p>
            <a:pPr lvl="1"/>
            <a:r>
              <a:rPr lang="ko-KR" altLang="en-US" dirty="0"/>
              <a:t>혹은 중간에 있는 클래스가 다른 객체의 메쏘드 호출을 대신 위임받아 처리하는 것</a:t>
            </a:r>
            <a:endParaRPr lang="en-US" altLang="ko-KR" dirty="0"/>
          </a:p>
          <a:p>
            <a:r>
              <a:rPr lang="ko-KR" altLang="en-US" dirty="0" smtClean="0"/>
              <a:t>구현</a:t>
            </a:r>
            <a:endParaRPr lang="en-US" altLang="ko-KR" dirty="0"/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__</a:t>
            </a:r>
            <a:r>
              <a:rPr lang="ko-KR" altLang="en-US" dirty="0" smtClean="0"/>
              <a:t>을 이용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정의되지 않은 속성을 참조할 때 호출된다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형식</a:t>
            </a:r>
            <a:r>
              <a:rPr lang="en-US" altLang="ko-KR" dirty="0" smtClean="0"/>
              <a:t>:__</a:t>
            </a:r>
            <a:r>
              <a:rPr lang="en-US" altLang="ko-KR" dirty="0" err="1" smtClean="0"/>
              <a:t>getattr</a:t>
            </a:r>
            <a:r>
              <a:rPr lang="en-US" altLang="ko-KR" dirty="0" smtClean="0"/>
              <a:t>__(</a:t>
            </a:r>
            <a:r>
              <a:rPr lang="en-US" altLang="ko-KR" dirty="0" err="1" smtClean="0"/>
              <a:t>self,name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Delegation: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data):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self.stack</a:t>
            </a:r>
            <a:r>
              <a:rPr lang="en-US" altLang="ko-KR" dirty="0"/>
              <a:t> = data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getattr</a:t>
            </a:r>
            <a:r>
              <a:rPr lang="en-US" altLang="ko-KR" dirty="0"/>
              <a:t>__(self, name):</a:t>
            </a:r>
          </a:p>
          <a:p>
            <a:pPr marL="457200" lvl="1" indent="0">
              <a:buNone/>
            </a:pPr>
            <a:r>
              <a:rPr lang="en-US" altLang="ko-KR" dirty="0"/>
              <a:t>        print 'Delegation %s ..' % name,</a:t>
            </a:r>
          </a:p>
          <a:p>
            <a:pPr marL="457200" lvl="1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getattr</a:t>
            </a:r>
            <a:r>
              <a:rPr lang="en-US" altLang="ko-KR" dirty="0"/>
              <a:t>(</a:t>
            </a:r>
            <a:r>
              <a:rPr lang="en-US" altLang="ko-KR" dirty="0" err="1"/>
              <a:t>self.stack</a:t>
            </a:r>
            <a:r>
              <a:rPr lang="en-US" altLang="ko-KR" dirty="0"/>
              <a:t>, name)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a = Delegation([1,2,3,1,4])</a:t>
            </a:r>
          </a:p>
          <a:p>
            <a:pPr marL="457200" lvl="1" indent="0">
              <a:buNone/>
            </a:pPr>
            <a:r>
              <a:rPr lang="en-US" altLang="ko-KR" dirty="0"/>
              <a:t>print </a:t>
            </a:r>
            <a:r>
              <a:rPr lang="en-US" altLang="ko-KR" dirty="0" err="1"/>
              <a:t>a.pop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print </a:t>
            </a:r>
            <a:r>
              <a:rPr lang="en-US" altLang="ko-KR" dirty="0" err="1"/>
              <a:t>a.count</a:t>
            </a:r>
            <a:r>
              <a:rPr lang="en-US" altLang="ko-KR" dirty="0"/>
              <a:t>(1)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문서 문자열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문서 문자열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클래스나 메쏘드 몸체</a:t>
            </a:r>
            <a:r>
              <a:rPr lang="en-US" altLang="ko-KR" dirty="0" smtClean="0"/>
              <a:t>(body)</a:t>
            </a:r>
            <a:r>
              <a:rPr lang="ko-KR" altLang="en-US" dirty="0" smtClean="0"/>
              <a:t>에 처음으로 오는 문자열은 문서 문자열로 간주된다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Doc:</a:t>
            </a:r>
          </a:p>
          <a:p>
            <a:pPr marL="457200" lvl="1" indent="0">
              <a:buNone/>
            </a:pPr>
            <a:r>
              <a:rPr lang="en-US" altLang="ko-KR" dirty="0"/>
              <a:t>    "Doc class __doc__ string"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(self):</a:t>
            </a:r>
          </a:p>
          <a:p>
            <a:pPr marL="457200" lvl="1" indent="0">
              <a:buNone/>
            </a:pPr>
            <a:r>
              <a:rPr lang="en-US" altLang="ko-KR" dirty="0"/>
              <a:t>        "Doc class </a:t>
            </a:r>
            <a:r>
              <a:rPr lang="en-US" altLang="ko-KR" dirty="0" err="1"/>
              <a:t>func</a:t>
            </a:r>
            <a:r>
              <a:rPr lang="en-US" altLang="ko-KR" dirty="0"/>
              <a:t> __</a:t>
            </a:r>
            <a:r>
              <a:rPr lang="en-US" altLang="ko-KR" dirty="0" err="1"/>
              <a:t>doc__string</a:t>
            </a:r>
            <a:r>
              <a:rPr lang="en-US" altLang="ko-KR" dirty="0"/>
              <a:t>"</a:t>
            </a:r>
          </a:p>
          <a:p>
            <a:pPr marL="457200" lvl="1" indent="0">
              <a:buNone/>
            </a:pPr>
            <a:r>
              <a:rPr lang="en-US" altLang="ko-KR" dirty="0"/>
              <a:t>        pass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1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예외란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문법 에러</a:t>
            </a:r>
            <a:r>
              <a:rPr lang="en-US" altLang="ko-KR" dirty="0" smtClean="0"/>
              <a:t>(syntax error)</a:t>
            </a:r>
          </a:p>
          <a:p>
            <a:pPr lvl="1"/>
            <a:r>
              <a:rPr lang="ko-KR" altLang="en-US" dirty="0"/>
              <a:t>문법적인 오류</a:t>
            </a:r>
            <a:r>
              <a:rPr lang="en-US" altLang="ko-KR" dirty="0"/>
              <a:t>. </a:t>
            </a:r>
            <a:r>
              <a:rPr lang="ko-KR" altLang="en-US" dirty="0"/>
              <a:t>더 이상 진행할 수 없다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예외</a:t>
            </a:r>
            <a:r>
              <a:rPr lang="en-US" altLang="ko-KR" dirty="0" smtClean="0"/>
              <a:t>(exception)</a:t>
            </a:r>
          </a:p>
          <a:p>
            <a:pPr lvl="1"/>
            <a:r>
              <a:rPr lang="ko-KR" altLang="en-US" dirty="0" smtClean="0"/>
              <a:t>문법은 맞으나 코드를 더 이상 진행할 수 없는 상황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</a:t>
            </a:r>
            <a:r>
              <a:rPr lang="ko-KR" altLang="en-US" dirty="0" smtClean="0"/>
              <a:t>으로 나누기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문자열과 숫자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참조범위를 넘어선 인덱스 사용하기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정의되지 않은 변수 사용하기 등</a:t>
            </a:r>
            <a:r>
              <a:rPr lang="en-US" altLang="ko-KR" dirty="0" smtClean="0"/>
              <a:t>…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(try/except/else)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try/except/else </a:t>
            </a:r>
            <a:r>
              <a:rPr lang="ko-KR" altLang="en-US" dirty="0" smtClean="0"/>
              <a:t>절 사용하기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b="0" dirty="0" smtClean="0"/>
              <a:t>try :</a:t>
            </a:r>
          </a:p>
          <a:p>
            <a:pPr marL="0" indent="0">
              <a:buNone/>
            </a:pPr>
            <a:r>
              <a:rPr lang="en-US" altLang="ko-KR" b="0" dirty="0"/>
              <a:t>	</a:t>
            </a:r>
            <a:r>
              <a:rPr lang="en-US" altLang="ko-KR" b="0" dirty="0" smtClean="0"/>
              <a:t>	</a:t>
            </a:r>
            <a:r>
              <a:rPr lang="ko-KR" altLang="en-US" b="0" dirty="0" smtClean="0"/>
              <a:t>문들</a:t>
            </a:r>
            <a:r>
              <a:rPr lang="en-US" altLang="ko-KR" b="0" dirty="0" smtClean="0"/>
              <a:t>1</a:t>
            </a:r>
          </a:p>
          <a:p>
            <a:pPr marL="0" indent="0">
              <a:buNone/>
            </a:pPr>
            <a:r>
              <a:rPr lang="en-US" altLang="ko-KR" b="0" dirty="0"/>
              <a:t>	</a:t>
            </a:r>
            <a:r>
              <a:rPr lang="en-US" altLang="ko-KR" b="0" dirty="0" smtClean="0"/>
              <a:t>except </a:t>
            </a:r>
            <a:r>
              <a:rPr lang="ko-KR" altLang="en-US" b="0" dirty="0" smtClean="0"/>
              <a:t>예외종류</a:t>
            </a:r>
            <a:r>
              <a:rPr lang="en-US" altLang="ko-KR" b="0" dirty="0" smtClean="0"/>
              <a:t>1 :</a:t>
            </a:r>
          </a:p>
          <a:p>
            <a:pPr marL="0" indent="0">
              <a:buNone/>
            </a:pPr>
            <a:r>
              <a:rPr lang="en-US" altLang="ko-KR" b="0" dirty="0"/>
              <a:t>	</a:t>
            </a:r>
            <a:r>
              <a:rPr lang="en-US" altLang="ko-KR" b="0" dirty="0" smtClean="0"/>
              <a:t>	</a:t>
            </a:r>
            <a:r>
              <a:rPr lang="ko-KR" altLang="en-US" b="0" dirty="0" smtClean="0"/>
              <a:t>문들</a:t>
            </a:r>
            <a:r>
              <a:rPr lang="en-US" altLang="ko-KR" b="0" dirty="0" smtClean="0"/>
              <a:t>2</a:t>
            </a:r>
          </a:p>
          <a:p>
            <a:pPr marL="0" indent="0">
              <a:buNone/>
            </a:pPr>
            <a:r>
              <a:rPr lang="en-US" altLang="ko-KR" b="0" dirty="0"/>
              <a:t>	</a:t>
            </a:r>
            <a:r>
              <a:rPr lang="en-US" altLang="ko-KR" b="0" dirty="0" smtClean="0"/>
              <a:t>except </a:t>
            </a:r>
            <a:r>
              <a:rPr lang="ko-KR" altLang="en-US" b="0" dirty="0" smtClean="0"/>
              <a:t>예외종류</a:t>
            </a:r>
            <a:r>
              <a:rPr lang="en-US" altLang="ko-KR" b="0" dirty="0" smtClean="0"/>
              <a:t>2:</a:t>
            </a:r>
          </a:p>
          <a:p>
            <a:pPr marL="0" indent="0">
              <a:buNone/>
            </a:pPr>
            <a:r>
              <a:rPr lang="en-US" altLang="ko-KR" b="0" dirty="0"/>
              <a:t>		</a:t>
            </a:r>
            <a:r>
              <a:rPr lang="ko-KR" altLang="en-US" b="0" dirty="0" smtClean="0"/>
              <a:t>문들</a:t>
            </a:r>
            <a:r>
              <a:rPr lang="en-US" altLang="ko-KR" b="0" dirty="0" smtClean="0"/>
              <a:t>3</a:t>
            </a:r>
          </a:p>
          <a:p>
            <a:pPr marL="0" indent="0">
              <a:buNone/>
            </a:pPr>
            <a:r>
              <a:rPr lang="en-US" altLang="ko-KR" b="0" dirty="0"/>
              <a:t>	</a:t>
            </a:r>
            <a:r>
              <a:rPr lang="en-US" altLang="ko-KR" b="0" dirty="0" smtClean="0"/>
              <a:t>else:</a:t>
            </a:r>
          </a:p>
          <a:p>
            <a:pPr marL="0" indent="0">
              <a:buNone/>
            </a:pPr>
            <a:r>
              <a:rPr lang="en-US" altLang="ko-KR" b="0" dirty="0" smtClean="0"/>
              <a:t>		</a:t>
            </a:r>
            <a:r>
              <a:rPr lang="ko-KR" altLang="en-US" b="0" dirty="0" smtClean="0"/>
              <a:t>문들</a:t>
            </a:r>
            <a:r>
              <a:rPr lang="en-US" altLang="ko-KR" b="0" dirty="0" smtClean="0"/>
              <a:t>4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43562" y="1905000"/>
            <a:ext cx="1400175" cy="447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Before…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467475" y="2838450"/>
            <a:ext cx="1057275" cy="409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action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515099" y="3724275"/>
            <a:ext cx="1447801" cy="40957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16200000" scaled="0"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handler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6515098" y="4591050"/>
            <a:ext cx="1876427" cy="409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else action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643562" y="5305425"/>
            <a:ext cx="1400175" cy="4476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After…</a:t>
            </a:r>
            <a:endParaRPr lang="ko-KR" altLang="en-US" dirty="0"/>
          </a:p>
        </p:txBody>
      </p:sp>
      <p:cxnSp>
        <p:nvCxnSpPr>
          <p:cNvPr id="11" name="Curved Connector 10"/>
          <p:cNvCxnSpPr>
            <a:stCxn id="5" idx="2"/>
            <a:endCxn id="6" idx="0"/>
          </p:cNvCxnSpPr>
          <p:nvPr/>
        </p:nvCxnSpPr>
        <p:spPr>
          <a:xfrm rot="16200000" flipH="1">
            <a:off x="6426994" y="2269330"/>
            <a:ext cx="485775" cy="65246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1"/>
            <a:endCxn id="7" idx="1"/>
          </p:cNvCxnSpPr>
          <p:nvPr/>
        </p:nvCxnSpPr>
        <p:spPr>
          <a:xfrm rot="10800000" flipH="1" flipV="1">
            <a:off x="6467475" y="3043237"/>
            <a:ext cx="47624" cy="885825"/>
          </a:xfrm>
          <a:prstGeom prst="curvedConnector3">
            <a:avLst>
              <a:gd name="adj1" fmla="val -18400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" idx="1"/>
            <a:endCxn id="8" idx="1"/>
          </p:cNvCxnSpPr>
          <p:nvPr/>
        </p:nvCxnSpPr>
        <p:spPr>
          <a:xfrm rot="10800000" flipH="1" flipV="1">
            <a:off x="6467474" y="3043238"/>
            <a:ext cx="47623" cy="1752600"/>
          </a:xfrm>
          <a:prstGeom prst="curvedConnector3">
            <a:avLst>
              <a:gd name="adj1" fmla="val -45801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3"/>
            <a:endCxn id="9" idx="3"/>
          </p:cNvCxnSpPr>
          <p:nvPr/>
        </p:nvCxnSpPr>
        <p:spPr>
          <a:xfrm flipH="1">
            <a:off x="7043737" y="3929063"/>
            <a:ext cx="919163" cy="1600200"/>
          </a:xfrm>
          <a:prstGeom prst="curvedConnector3">
            <a:avLst>
              <a:gd name="adj1" fmla="val -1170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8" idx="2"/>
            <a:endCxn id="9" idx="0"/>
          </p:cNvCxnSpPr>
          <p:nvPr/>
        </p:nvCxnSpPr>
        <p:spPr>
          <a:xfrm rot="5400000">
            <a:off x="6746081" y="4598194"/>
            <a:ext cx="304800" cy="1109662"/>
          </a:xfrm>
          <a:prstGeom prst="curvedConnector3">
            <a:avLst>
              <a:gd name="adj1" fmla="val 25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86450" y="251460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try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86450" y="3354943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except E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8674" y="3734872"/>
            <a:ext cx="160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예외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가 발생했을때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05224" y="4538960"/>
            <a:ext cx="160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예외 </a:t>
            </a:r>
            <a:r>
              <a:rPr lang="en-US" altLang="ko-KR" dirty="0" smtClean="0"/>
              <a:t>E</a:t>
            </a:r>
            <a:r>
              <a:rPr lang="ko-KR" altLang="en-US" dirty="0" smtClean="0"/>
              <a:t>가 발생하지 않았을 때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07893" y="4169627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else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8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(try/except/else)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 smtClean="0"/>
          </a:p>
          <a:p>
            <a:r>
              <a:rPr lang="en-US" altLang="ko-KR" sz="5500" dirty="0" smtClean="0"/>
              <a:t>try/except/else </a:t>
            </a:r>
            <a:r>
              <a:rPr lang="ko-KR" altLang="en-US" sz="5500" dirty="0" smtClean="0"/>
              <a:t>절 사용 예</a:t>
            </a:r>
            <a:endParaRPr lang="en-US" altLang="ko-KR" sz="55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3500" b="0" dirty="0"/>
              <a:t>a = 5</a:t>
            </a:r>
          </a:p>
          <a:p>
            <a:pPr marL="0" indent="0">
              <a:buNone/>
            </a:pPr>
            <a:r>
              <a:rPr lang="en-US" altLang="ko-KR" sz="3500" b="0" dirty="0"/>
              <a:t>b = 0</a:t>
            </a:r>
          </a:p>
          <a:p>
            <a:pPr marL="0" indent="0">
              <a:buNone/>
            </a:pPr>
            <a:endParaRPr lang="en-US" altLang="ko-KR" sz="3500" b="0" dirty="0"/>
          </a:p>
          <a:p>
            <a:pPr marL="0" indent="0">
              <a:buNone/>
            </a:pPr>
            <a:r>
              <a:rPr lang="en-US" altLang="ko-KR" sz="3500" b="0" dirty="0"/>
              <a:t>try:</a:t>
            </a:r>
          </a:p>
          <a:p>
            <a:pPr marL="0" indent="0">
              <a:buNone/>
            </a:pPr>
            <a:r>
              <a:rPr lang="en-US" altLang="ko-KR" sz="3500" b="0" dirty="0"/>
              <a:t>    c = a * a / b</a:t>
            </a:r>
          </a:p>
          <a:p>
            <a:pPr marL="0" indent="0">
              <a:buNone/>
            </a:pPr>
            <a:r>
              <a:rPr lang="en-US" altLang="ko-KR" sz="3500" b="0" dirty="0"/>
              <a:t>except </a:t>
            </a:r>
            <a:r>
              <a:rPr lang="en-US" altLang="ko-KR" sz="3500" b="0" dirty="0" err="1"/>
              <a:t>ZeroDivisionError</a:t>
            </a:r>
            <a:r>
              <a:rPr lang="en-US" altLang="ko-KR" sz="3500" b="0" dirty="0"/>
              <a:t>:</a:t>
            </a:r>
          </a:p>
          <a:p>
            <a:pPr marL="0" indent="0">
              <a:buNone/>
            </a:pPr>
            <a:r>
              <a:rPr lang="en-US" altLang="ko-KR" sz="3500" b="0" dirty="0"/>
              <a:t>    print 'has no inverse'</a:t>
            </a:r>
          </a:p>
          <a:p>
            <a:pPr marL="0" indent="0">
              <a:buNone/>
            </a:pPr>
            <a:endParaRPr lang="en-US" altLang="ko-KR" sz="3500" b="0" dirty="0"/>
          </a:p>
          <a:p>
            <a:pPr marL="0" indent="0">
              <a:buNone/>
            </a:pPr>
            <a:endParaRPr lang="en-US" altLang="ko-KR" sz="3500" b="0" dirty="0"/>
          </a:p>
          <a:p>
            <a:pPr marL="0" indent="0">
              <a:buNone/>
            </a:pPr>
            <a:r>
              <a:rPr lang="en-US" altLang="ko-KR" sz="3500" b="0" dirty="0" smtClean="0"/>
              <a:t>-------------------------------------------------------------------------------------------------------</a:t>
            </a:r>
            <a:endParaRPr lang="en-US" altLang="ko-KR" sz="3500" b="0" dirty="0"/>
          </a:p>
          <a:p>
            <a:pPr marL="0" indent="0">
              <a:buNone/>
            </a:pPr>
            <a:endParaRPr lang="en-US" altLang="ko-KR" sz="3500" b="0" dirty="0"/>
          </a:p>
          <a:p>
            <a:pPr marL="0" indent="0">
              <a:buNone/>
            </a:pPr>
            <a:r>
              <a:rPr lang="en-US" altLang="ko-KR" sz="3500" b="0" dirty="0"/>
              <a:t>name = '</a:t>
            </a:r>
            <a:r>
              <a:rPr lang="en-US" altLang="ko-KR" sz="3500" b="0" dirty="0" err="1"/>
              <a:t>testopenfile</a:t>
            </a:r>
            <a:r>
              <a:rPr lang="en-US" altLang="ko-KR" sz="3500" b="0" dirty="0"/>
              <a:t>'</a:t>
            </a:r>
          </a:p>
          <a:p>
            <a:pPr marL="0" indent="0">
              <a:buNone/>
            </a:pPr>
            <a:endParaRPr lang="en-US" altLang="ko-KR" sz="3500" b="0" dirty="0"/>
          </a:p>
          <a:p>
            <a:pPr marL="0" indent="0">
              <a:buNone/>
            </a:pPr>
            <a:r>
              <a:rPr lang="en-US" altLang="ko-KR" sz="3500" b="0" dirty="0"/>
              <a:t>try:</a:t>
            </a:r>
          </a:p>
          <a:p>
            <a:pPr marL="0" indent="0">
              <a:buNone/>
            </a:pPr>
            <a:r>
              <a:rPr lang="en-US" altLang="ko-KR" sz="3500" b="0" dirty="0"/>
              <a:t>    f = open(</a:t>
            </a:r>
            <a:r>
              <a:rPr lang="en-US" altLang="ko-KR" sz="3500" b="0" dirty="0" err="1"/>
              <a:t>name,'r</a:t>
            </a:r>
            <a:r>
              <a:rPr lang="en-US" altLang="ko-KR" sz="3500" b="0" dirty="0"/>
              <a:t>')</a:t>
            </a:r>
          </a:p>
          <a:p>
            <a:pPr marL="0" indent="0">
              <a:buNone/>
            </a:pPr>
            <a:r>
              <a:rPr lang="en-US" altLang="ko-KR" sz="3500" b="0" dirty="0"/>
              <a:t>except </a:t>
            </a:r>
            <a:r>
              <a:rPr lang="en-US" altLang="ko-KR" sz="3500" b="0" dirty="0" err="1"/>
              <a:t>IOError</a:t>
            </a:r>
            <a:r>
              <a:rPr lang="en-US" altLang="ko-KR" sz="3500" b="0" dirty="0"/>
              <a:t>:</a:t>
            </a:r>
          </a:p>
          <a:p>
            <a:pPr marL="0" indent="0">
              <a:buNone/>
            </a:pPr>
            <a:r>
              <a:rPr lang="en-US" altLang="ko-KR" sz="3500" b="0" dirty="0"/>
              <a:t>             print 'cannot open', name</a:t>
            </a:r>
          </a:p>
          <a:p>
            <a:pPr marL="0" indent="0">
              <a:buNone/>
            </a:pPr>
            <a:r>
              <a:rPr lang="en-US" altLang="ko-KR" sz="3500" b="0" dirty="0"/>
              <a:t>else:</a:t>
            </a:r>
          </a:p>
          <a:p>
            <a:pPr marL="0" indent="0">
              <a:buNone/>
            </a:pPr>
            <a:r>
              <a:rPr lang="en-US" altLang="ko-KR" sz="3500" b="0" dirty="0"/>
              <a:t>             print name, 'has', </a:t>
            </a:r>
            <a:r>
              <a:rPr lang="en-US" altLang="ko-KR" sz="3500" b="0" dirty="0" err="1"/>
              <a:t>len</a:t>
            </a:r>
            <a:r>
              <a:rPr lang="en-US" altLang="ko-KR" sz="3500" b="0" dirty="0"/>
              <a:t>(</a:t>
            </a:r>
            <a:r>
              <a:rPr lang="en-US" altLang="ko-KR" sz="3500" b="0" dirty="0" err="1"/>
              <a:t>f.readlines</a:t>
            </a:r>
            <a:r>
              <a:rPr lang="en-US" altLang="ko-KR" sz="3500" b="0" dirty="0"/>
              <a:t>()),  'lines'</a:t>
            </a:r>
          </a:p>
          <a:p>
            <a:pPr marL="0" indent="0">
              <a:buNone/>
            </a:pPr>
            <a:r>
              <a:rPr lang="en-US" altLang="ko-KR" sz="3500" b="0" dirty="0"/>
              <a:t>             </a:t>
            </a:r>
            <a:r>
              <a:rPr lang="en-US" altLang="ko-KR" sz="3500" b="0" dirty="0" err="1"/>
              <a:t>f.close</a:t>
            </a:r>
            <a:r>
              <a:rPr lang="en-US" altLang="ko-KR" sz="3500" b="0" dirty="0"/>
              <a:t>()</a:t>
            </a:r>
            <a:endParaRPr lang="en-US" altLang="ko-KR" sz="3500" b="0" dirty="0" smtClean="0"/>
          </a:p>
          <a:p>
            <a:pPr marL="914400" lvl="2" indent="0">
              <a:buNone/>
            </a:pPr>
            <a:endParaRPr lang="en-US" altLang="ko-KR" sz="3500" dirty="0" smtClean="0"/>
          </a:p>
          <a:p>
            <a:pPr marL="0" indent="0">
              <a:buNone/>
            </a:pPr>
            <a:r>
              <a:rPr lang="en-US" altLang="ko-KR" sz="3500" dirty="0" smtClean="0"/>
              <a:t>	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3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(try/finally)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sz="1800" dirty="0" smtClean="0"/>
              <a:t>finally</a:t>
            </a:r>
            <a:r>
              <a:rPr lang="ko-KR" altLang="en-US" sz="1800" dirty="0" smtClean="0"/>
              <a:t>를 사용하면 예외 발생에 관계없이 모두 수행한다</a:t>
            </a:r>
            <a:r>
              <a:rPr lang="en-US" altLang="ko-KR" sz="1800" dirty="0" smtClean="0"/>
              <a:t>.(except</a:t>
            </a:r>
            <a:r>
              <a:rPr lang="ko-KR" altLang="en-US" sz="1800" dirty="0" smtClean="0"/>
              <a:t>를 함께 사용할 수 없다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400" b="0" dirty="0" smtClean="0"/>
              <a:t> try</a:t>
            </a:r>
            <a:r>
              <a:rPr lang="en-US" altLang="ko-KR" sz="1400" b="0" dirty="0"/>
              <a:t>:</a:t>
            </a:r>
          </a:p>
          <a:p>
            <a:pPr marL="0" indent="0">
              <a:buNone/>
            </a:pPr>
            <a:r>
              <a:rPr lang="en-US" altLang="ko-KR" sz="1400" b="0" dirty="0"/>
              <a:t>    </a:t>
            </a:r>
            <a:r>
              <a:rPr lang="en-US" altLang="ko-KR" sz="1400" b="0" dirty="0" smtClean="0"/>
              <a:t>print ‘file Open’</a:t>
            </a:r>
            <a:endParaRPr lang="en-US" altLang="ko-KR" sz="1400" b="0" dirty="0"/>
          </a:p>
          <a:p>
            <a:pPr marL="0" indent="0">
              <a:buNone/>
            </a:pPr>
            <a:r>
              <a:rPr lang="en-US" altLang="ko-KR" sz="1400" b="0" dirty="0" smtClean="0"/>
              <a:t> finally</a:t>
            </a:r>
            <a:r>
              <a:rPr lang="en-US" altLang="ko-KR" sz="1400" b="0" dirty="0"/>
              <a:t>:</a:t>
            </a:r>
          </a:p>
          <a:p>
            <a:pPr marL="0" indent="0">
              <a:buNone/>
            </a:pPr>
            <a:r>
              <a:rPr lang="en-US" altLang="ko-KR" sz="1400" b="0" dirty="0"/>
              <a:t>    print </a:t>
            </a:r>
            <a:r>
              <a:rPr lang="en-US" altLang="ko-KR" sz="1400" b="0" dirty="0" smtClean="0"/>
              <a:t>'file close</a:t>
            </a:r>
            <a:r>
              <a:rPr lang="en-US" altLang="ko-KR" sz="1400" b="0" dirty="0"/>
              <a:t>'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(</a:t>
            </a:r>
            <a:r>
              <a:rPr lang="ko-KR" altLang="en-US" dirty="0"/>
              <a:t>클래스 정의 및 인스턴스 객체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메쏘드 정의하기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함수를 정의하는 것과 동일하다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첫 인수로 인스턴스 객체가 온다</a:t>
            </a:r>
            <a:r>
              <a:rPr lang="en-US" altLang="ko-KR" dirty="0" smtClean="0"/>
              <a:t>(self)</a:t>
            </a:r>
          </a:p>
          <a:p>
            <a:pPr lvl="1"/>
            <a:r>
              <a:rPr lang="en-US" altLang="ko-KR" dirty="0" smtClean="0"/>
              <a:t>self</a:t>
            </a:r>
            <a:r>
              <a:rPr lang="ko-KR" altLang="en-US" dirty="0" smtClean="0"/>
              <a:t>는 인스턴스 객체를 가리킨다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 err="1" smtClean="0"/>
              <a:t>Myclass</a:t>
            </a:r>
            <a:r>
              <a:rPr lang="en-US" altLang="ko-KR" dirty="0" smtClean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set(self, v)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err="1" smtClean="0"/>
              <a:t>self.value</a:t>
            </a:r>
            <a:r>
              <a:rPr lang="en-US" altLang="ko-KR" dirty="0"/>
              <a:t> </a:t>
            </a:r>
            <a:r>
              <a:rPr lang="en-US" altLang="ko-KR" dirty="0" smtClean="0"/>
              <a:t>= v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put(self):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print </a:t>
            </a:r>
            <a:r>
              <a:rPr lang="en-US" altLang="ko-KR" dirty="0" err="1" smtClean="0"/>
              <a:t>self.value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내장 예외의 종류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sz="1800" dirty="0" smtClean="0"/>
              <a:t>클래스 상속관계로 정의되어 있다</a:t>
            </a:r>
            <a:r>
              <a:rPr lang="en-US" altLang="ko-KR" sz="1800" dirty="0" smtClean="0"/>
              <a:t>.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71259"/>
              </p:ext>
            </p:extLst>
          </p:nvPr>
        </p:nvGraphicFramePr>
        <p:xfrm>
          <a:off x="1333500" y="2673350"/>
          <a:ext cx="6096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Exception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모든 예외의 루트 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StandardError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SystemExit</a:t>
                      </a:r>
                      <a:r>
                        <a:rPr lang="ko-KR" altLang="en-US" dirty="0" smtClean="0"/>
                        <a:t>을 제외한 모든 내장 예외의 베이스 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ArithmeticError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산술 에러의 베이스 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LookupError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IndexError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KeyError</a:t>
                      </a:r>
                      <a:r>
                        <a:rPr lang="ko-KR" altLang="en-US" baseline="0" dirty="0" smtClean="0"/>
                        <a:t>의 베이스 클래스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EnvironmentError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외부에서 발생하는 모든 예외의 베이스 클래스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IOError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OSError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1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(raise</a:t>
            </a:r>
            <a:r>
              <a:rPr lang="ko-KR" altLang="en-US" dirty="0" smtClean="0"/>
              <a:t>로 예외 발생하기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b="0" dirty="0"/>
              <a:t>class </a:t>
            </a:r>
            <a:r>
              <a:rPr lang="en-US" altLang="ko-KR" sz="1800" b="0" dirty="0" err="1"/>
              <a:t>SquareSeq</a:t>
            </a:r>
            <a:r>
              <a:rPr lang="en-US" altLang="ko-KR" sz="1800" b="0" dirty="0"/>
              <a:t>:</a:t>
            </a:r>
          </a:p>
          <a:p>
            <a:pPr marL="0" indent="0">
              <a:buNone/>
            </a:pPr>
            <a:r>
              <a:rPr lang="en-US" altLang="ko-KR" sz="1800" b="0" dirty="0"/>
              <a:t>    </a:t>
            </a:r>
            <a:r>
              <a:rPr lang="en-US" altLang="ko-KR" sz="1800" b="0" dirty="0" err="1"/>
              <a:t>def</a:t>
            </a:r>
            <a:r>
              <a:rPr lang="en-US" altLang="ko-KR" sz="1800" b="0" dirty="0"/>
              <a:t> __</a:t>
            </a:r>
            <a:r>
              <a:rPr lang="en-US" altLang="ko-KR" sz="1800" b="0" dirty="0" err="1"/>
              <a:t>init</a:t>
            </a:r>
            <a:r>
              <a:rPr lang="en-US" altLang="ko-KR" sz="1800" b="0" dirty="0"/>
              <a:t>__(</a:t>
            </a:r>
            <a:r>
              <a:rPr lang="en-US" altLang="ko-KR" sz="1800" b="0" dirty="0" err="1"/>
              <a:t>self,n</a:t>
            </a:r>
            <a:r>
              <a:rPr lang="en-US" altLang="ko-KR" sz="1800" b="0" dirty="0"/>
              <a:t>):</a:t>
            </a:r>
          </a:p>
          <a:p>
            <a:pPr marL="0" indent="0">
              <a:buNone/>
            </a:pPr>
            <a:r>
              <a:rPr lang="en-US" altLang="ko-KR" sz="1800" b="0" dirty="0"/>
              <a:t>        </a:t>
            </a:r>
            <a:r>
              <a:rPr lang="en-US" altLang="ko-KR" sz="1800" b="0" dirty="0" err="1"/>
              <a:t>self.n</a:t>
            </a:r>
            <a:r>
              <a:rPr lang="en-US" altLang="ko-KR" sz="1800" b="0" dirty="0"/>
              <a:t> = n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  </a:t>
            </a:r>
            <a:r>
              <a:rPr lang="en-US" altLang="ko-KR" sz="1800" b="0" dirty="0" err="1"/>
              <a:t>def</a:t>
            </a:r>
            <a:r>
              <a:rPr lang="en-US" altLang="ko-KR" sz="1800" b="0" dirty="0"/>
              <a:t> __</a:t>
            </a:r>
            <a:r>
              <a:rPr lang="en-US" altLang="ko-KR" sz="1800" b="0" dirty="0" err="1"/>
              <a:t>getitem</a:t>
            </a:r>
            <a:r>
              <a:rPr lang="en-US" altLang="ko-KR" sz="1800" b="0" dirty="0"/>
              <a:t>__(self, k):</a:t>
            </a:r>
          </a:p>
          <a:p>
            <a:pPr marL="0" indent="0">
              <a:buNone/>
            </a:pPr>
            <a:r>
              <a:rPr lang="en-US" altLang="ko-KR" sz="1800" b="0" dirty="0"/>
              <a:t>        if k &gt;= </a:t>
            </a:r>
            <a:r>
              <a:rPr lang="en-US" altLang="ko-KR" sz="1800" b="0" dirty="0" err="1"/>
              <a:t>self.n</a:t>
            </a:r>
            <a:r>
              <a:rPr lang="en-US" altLang="ko-KR" sz="1800" b="0" dirty="0"/>
              <a:t> or k &lt; 0:</a:t>
            </a:r>
          </a:p>
          <a:p>
            <a:pPr marL="0" indent="0">
              <a:buNone/>
            </a:pPr>
            <a:r>
              <a:rPr lang="en-US" altLang="ko-KR" sz="1800" b="0" dirty="0"/>
              <a:t>            raise </a:t>
            </a:r>
            <a:r>
              <a:rPr lang="en-US" altLang="ko-KR" sz="1800" b="0" dirty="0" err="1"/>
              <a:t>IndexError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      return k*k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  </a:t>
            </a:r>
            <a:r>
              <a:rPr lang="en-US" altLang="ko-KR" sz="1800" b="0" dirty="0" err="1"/>
              <a:t>def</a:t>
            </a:r>
            <a:r>
              <a:rPr lang="en-US" altLang="ko-KR" sz="1800" b="0" dirty="0"/>
              <a:t> __</a:t>
            </a:r>
            <a:r>
              <a:rPr lang="en-US" altLang="ko-KR" sz="1800" b="0" dirty="0" err="1"/>
              <a:t>len</a:t>
            </a:r>
            <a:r>
              <a:rPr lang="en-US" altLang="ko-KR" sz="1800" b="0" dirty="0"/>
              <a:t>__(self):</a:t>
            </a:r>
          </a:p>
          <a:p>
            <a:pPr marL="0" indent="0">
              <a:buNone/>
            </a:pPr>
            <a:r>
              <a:rPr lang="en-US" altLang="ko-KR" sz="1800" b="0" dirty="0"/>
              <a:t>        return </a:t>
            </a:r>
            <a:r>
              <a:rPr lang="en-US" altLang="ko-KR" sz="1800" b="0" dirty="0" err="1"/>
              <a:t>self.n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        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s = </a:t>
            </a:r>
            <a:r>
              <a:rPr lang="en-US" altLang="ko-KR" sz="1800" b="0" dirty="0" err="1"/>
              <a:t>SquareSeq</a:t>
            </a:r>
            <a:r>
              <a:rPr lang="en-US" altLang="ko-KR" sz="1800" b="0" dirty="0"/>
              <a:t>(10)</a:t>
            </a:r>
          </a:p>
          <a:p>
            <a:pPr marL="0" indent="0">
              <a:buNone/>
            </a:pPr>
            <a:r>
              <a:rPr lang="en-US" altLang="ko-KR" sz="1800" b="0" dirty="0"/>
              <a:t>s[11]</a:t>
            </a: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(raise</a:t>
            </a:r>
            <a:r>
              <a:rPr lang="ko-KR" altLang="en-US" dirty="0" smtClean="0"/>
              <a:t>로 예외 발생하기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정의 클래스 예외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b="0" dirty="0"/>
              <a:t>class </a:t>
            </a:r>
            <a:r>
              <a:rPr lang="en-US" altLang="ko-KR" sz="1800" b="0" dirty="0" err="1"/>
              <a:t>MyException</a:t>
            </a:r>
            <a:r>
              <a:rPr lang="en-US" altLang="ko-KR" sz="1800" b="0" dirty="0"/>
              <a:t>(Exception):</a:t>
            </a:r>
          </a:p>
          <a:p>
            <a:pPr marL="0" indent="0">
              <a:buNone/>
            </a:pPr>
            <a:r>
              <a:rPr lang="en-US" altLang="ko-KR" sz="1800" b="0" dirty="0"/>
              <a:t>    pass</a:t>
            </a:r>
          </a:p>
          <a:p>
            <a:pPr marL="0" indent="0">
              <a:buNone/>
            </a:pP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try:</a:t>
            </a:r>
          </a:p>
          <a:p>
            <a:pPr marL="0" indent="0">
              <a:buNone/>
            </a:pPr>
            <a:r>
              <a:rPr lang="en-US" altLang="ko-KR" sz="1800" b="0" dirty="0"/>
              <a:t>    raise </a:t>
            </a:r>
            <a:r>
              <a:rPr lang="en-US" altLang="ko-KR" sz="1800" b="0" dirty="0" err="1"/>
              <a:t>MyException</a:t>
            </a:r>
            <a:endParaRPr lang="en-US" altLang="ko-KR" sz="1800" b="0" dirty="0"/>
          </a:p>
          <a:p>
            <a:pPr marL="0" indent="0">
              <a:buNone/>
            </a:pPr>
            <a:r>
              <a:rPr lang="en-US" altLang="ko-KR" sz="1800" b="0" dirty="0"/>
              <a:t>except </a:t>
            </a:r>
            <a:r>
              <a:rPr lang="en-US" altLang="ko-KR" sz="1800" b="0" dirty="0" err="1"/>
              <a:t>MyException</a:t>
            </a:r>
            <a:r>
              <a:rPr lang="en-US" altLang="ko-KR" sz="1800" b="0" dirty="0"/>
              <a:t>:</a:t>
            </a:r>
          </a:p>
          <a:p>
            <a:pPr marL="0" indent="0">
              <a:buNone/>
            </a:pPr>
            <a:r>
              <a:rPr lang="en-US" altLang="ko-KR" sz="1800" b="0" dirty="0"/>
              <a:t>    print 'caught'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2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(assert</a:t>
            </a:r>
            <a:r>
              <a:rPr lang="ko-KR" altLang="en-US" dirty="0" smtClean="0"/>
              <a:t>문으로 예외 발생하기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assert </a:t>
            </a:r>
            <a:r>
              <a:rPr lang="ko-KR" altLang="en-US" dirty="0" smtClean="0"/>
              <a:t>테스트코드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테스트코드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거짓이면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rase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AssertionError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예외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파이썬을 </a:t>
            </a:r>
            <a:r>
              <a:rPr lang="en-US" altLang="ko-KR" dirty="0" smtClean="0"/>
              <a:t>–O </a:t>
            </a:r>
            <a:r>
              <a:rPr lang="ko-KR" altLang="en-US" dirty="0" smtClean="0"/>
              <a:t>옵션으로 실행하면 컴파일된 바이트 코드로 부터 삭제된다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assert 10 &gt; 4 * 2, '10 is bigger'</a:t>
            </a:r>
          </a:p>
          <a:p>
            <a:pPr marL="0" indent="0">
              <a:buNone/>
            </a:pPr>
            <a:r>
              <a:rPr lang="en-US" altLang="ko-KR" dirty="0"/>
              <a:t>&gt;&gt;&gt; assert 10 &gt; 4 * 3, '10 is bigger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약한 참조란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약한 참조</a:t>
            </a:r>
            <a:r>
              <a:rPr lang="en-US" altLang="ko-KR" dirty="0" smtClean="0"/>
              <a:t>(weak reference)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레퍼런스 카운트로 고려되지 않는 레퍼런스</a:t>
            </a:r>
            <a:endParaRPr lang="en-US" altLang="ko-KR" dirty="0"/>
          </a:p>
          <a:p>
            <a:pPr lvl="1"/>
            <a:r>
              <a:rPr lang="ko-KR" altLang="en-US" dirty="0"/>
              <a:t>순환 참조로 인한 쓰레기 수집 기능을 방해받지 않기 위해서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weakref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지원</a:t>
            </a:r>
            <a:r>
              <a:rPr lang="en-US" altLang="ko-KR" dirty="0" smtClean="0"/>
              <a:t>(2.1)</a:t>
            </a:r>
          </a:p>
          <a:p>
            <a:pPr lvl="1"/>
            <a:r>
              <a:rPr lang="en-US" altLang="ko-KR" dirty="0" err="1" smtClean="0"/>
              <a:t>weakerf.ref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약한 참조 객체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weakref.proxy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프록시 객체 생성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weakref.WeakValueDictionary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weakref.WeakKeyDictionary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600" b="0" dirty="0"/>
              <a:t>import </a:t>
            </a:r>
            <a:r>
              <a:rPr lang="en-US" altLang="ko-KR" sz="1600" b="0" dirty="0" err="1"/>
              <a:t>weakref</a:t>
            </a:r>
            <a:endParaRPr lang="en-US" altLang="ko-KR" sz="1600" b="0" dirty="0"/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class </a:t>
            </a:r>
            <a:r>
              <a:rPr lang="en-US" altLang="ko-KR" sz="1600" b="0" dirty="0" err="1"/>
              <a:t>WeakrefTest</a:t>
            </a:r>
            <a:r>
              <a:rPr lang="en-US" altLang="ko-KR" sz="1600" b="0" dirty="0"/>
              <a:t>:</a:t>
            </a:r>
          </a:p>
          <a:p>
            <a:pPr marL="0" indent="0">
              <a:buNone/>
            </a:pPr>
            <a:r>
              <a:rPr lang="en-US" altLang="ko-KR" sz="1600" b="0" dirty="0"/>
              <a:t>    a = 1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w = </a:t>
            </a:r>
            <a:r>
              <a:rPr lang="en-US" altLang="ko-KR" sz="1600" b="0" dirty="0" err="1"/>
              <a:t>WeakrefTest</a:t>
            </a:r>
            <a:r>
              <a:rPr lang="en-US" altLang="ko-KR" sz="1600" b="0" dirty="0"/>
              <a:t>()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r = </a:t>
            </a:r>
            <a:r>
              <a:rPr lang="en-US" altLang="ko-KR" sz="1600" b="0" dirty="0" err="1"/>
              <a:t>weakref.ref</a:t>
            </a:r>
            <a:r>
              <a:rPr lang="en-US" altLang="ko-KR" sz="1600" b="0" dirty="0"/>
              <a:t>(w)</a:t>
            </a:r>
          </a:p>
          <a:p>
            <a:pPr marL="0" indent="0">
              <a:buNone/>
            </a:pPr>
            <a:r>
              <a:rPr lang="en-US" altLang="ko-KR" sz="1600" b="0" dirty="0"/>
              <a:t>print r().a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/>
              <a:t>#p = </a:t>
            </a:r>
            <a:r>
              <a:rPr lang="en-US" altLang="ko-KR" sz="1600" b="0" dirty="0" err="1"/>
              <a:t>weakref.proxy</a:t>
            </a:r>
            <a:r>
              <a:rPr lang="en-US" altLang="ko-KR" sz="1600" b="0" dirty="0"/>
              <a:t>(w)</a:t>
            </a:r>
          </a:p>
          <a:p>
            <a:pPr marL="0" indent="0">
              <a:buNone/>
            </a:pPr>
            <a:r>
              <a:rPr lang="en-US" altLang="ko-KR" sz="1600" b="0" dirty="0"/>
              <a:t>#print </a:t>
            </a:r>
            <a:r>
              <a:rPr lang="en-US" altLang="ko-KR" sz="1600" b="0" dirty="0" err="1"/>
              <a:t>p.a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  <a:endParaRPr lang="en-US" altLang="ko-KR" sz="1600" b="0" dirty="0"/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 smtClean="0"/>
              <a:t>del </a:t>
            </a:r>
            <a:r>
              <a:rPr lang="en-US" altLang="ko-KR" sz="1600" b="0" dirty="0"/>
              <a:t>w</a:t>
            </a:r>
          </a:p>
          <a:p>
            <a:pPr marL="0" indent="0">
              <a:buNone/>
            </a:pPr>
            <a:r>
              <a:rPr lang="en-US" altLang="ko-KR" sz="1600" b="0" dirty="0" smtClean="0"/>
              <a:t>print </a:t>
            </a:r>
            <a:r>
              <a:rPr lang="en-US" altLang="ko-KR" sz="1600" b="0" dirty="0"/>
              <a:t>r</a:t>
            </a:r>
            <a:r>
              <a:rPr lang="en-US" altLang="ko-KR" sz="1600" b="0" dirty="0" smtClean="0"/>
              <a:t>()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b="0" dirty="0" smtClean="0"/>
              <a:t>print </a:t>
            </a:r>
            <a:r>
              <a:rPr lang="en-US" altLang="ko-KR" sz="1600" b="0" dirty="0"/>
              <a:t>r().</a:t>
            </a:r>
            <a:r>
              <a:rPr lang="en-US" altLang="ko-KR" sz="1600" b="0" dirty="0" smtClean="0"/>
              <a:t>a</a:t>
            </a:r>
          </a:p>
          <a:p>
            <a:pPr marL="0" indent="0">
              <a:buNone/>
            </a:pPr>
            <a:r>
              <a:rPr lang="en-US" altLang="ko-KR" sz="1600" b="0" dirty="0" smtClean="0">
                <a:sym typeface="Wingdings" panose="05000000000000000000" pitchFamily="2" charset="2"/>
              </a:rPr>
              <a:t></a:t>
            </a:r>
            <a:endParaRPr lang="en-US" altLang="ko-KR" sz="1600" b="0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getweakrefcount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약한 참조의 개수 알아보기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getweakrefs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약한 참조 객체 얻기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weakref.getweakrefcount</a:t>
            </a:r>
            <a:r>
              <a:rPr lang="en-US" altLang="ko-KR" dirty="0"/>
              <a:t>(w)</a:t>
            </a:r>
          </a:p>
          <a:p>
            <a:pPr marL="457200" lvl="1" indent="0">
              <a:buNone/>
            </a:pPr>
            <a:r>
              <a:rPr lang="en-US" altLang="ko-KR" dirty="0"/>
              <a:t>2</a:t>
            </a:r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weakref.getweakrefs</a:t>
            </a:r>
            <a:r>
              <a:rPr lang="en-US" altLang="ko-KR" dirty="0"/>
              <a:t>(w)</a:t>
            </a:r>
          </a:p>
          <a:p>
            <a:pPr marL="457200" lvl="1" indent="0">
              <a:buNone/>
            </a:pPr>
            <a:r>
              <a:rPr lang="en-US" altLang="ko-KR" dirty="0"/>
              <a:t>[&lt;</a:t>
            </a:r>
            <a:r>
              <a:rPr lang="en-US" altLang="ko-KR" dirty="0" err="1"/>
              <a:t>weakref</a:t>
            </a:r>
            <a:r>
              <a:rPr lang="en-US" altLang="ko-KR" dirty="0"/>
              <a:t> at 02957E40; to 'instance' at 0293BF08&gt;, &lt;</a:t>
            </a:r>
            <a:r>
              <a:rPr lang="en-US" altLang="ko-KR" dirty="0" err="1"/>
              <a:t>weakproxy</a:t>
            </a:r>
            <a:r>
              <a:rPr lang="en-US" altLang="ko-KR" dirty="0"/>
              <a:t> at 029A4270 to instance at 0293BF08&gt;]</a:t>
            </a:r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약한 사전</a:t>
            </a:r>
            <a:r>
              <a:rPr lang="en-US" altLang="ko-KR" dirty="0" smtClean="0"/>
              <a:t>(weak dictionary)</a:t>
            </a:r>
          </a:p>
          <a:p>
            <a:pPr lvl="1"/>
            <a:r>
              <a:rPr lang="ko-KR" altLang="en-US" dirty="0" smtClean="0"/>
              <a:t>캐쉬</a:t>
            </a:r>
            <a:r>
              <a:rPr lang="en-US" altLang="ko-KR" dirty="0" smtClean="0"/>
              <a:t>(cache)</a:t>
            </a:r>
            <a:r>
              <a:rPr lang="ko-KR" altLang="en-US" dirty="0" smtClean="0"/>
              <a:t>라고도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키</a:t>
            </a:r>
            <a:r>
              <a:rPr lang="en-US" altLang="ko-KR" dirty="0" smtClean="0"/>
              <a:t>(key) </a:t>
            </a:r>
            <a:r>
              <a:rPr lang="ko-KR" altLang="en-US" dirty="0" smtClean="0"/>
              <a:t>혹은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으로 사용되는 객체는 약한 참조가 가능해야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사전의 키</a:t>
            </a:r>
            <a:r>
              <a:rPr lang="en-US" altLang="ko-KR" dirty="0" smtClean="0"/>
              <a:t>(key) </a:t>
            </a:r>
            <a:r>
              <a:rPr lang="ko-KR" altLang="en-US" dirty="0" smtClean="0"/>
              <a:t>혹은 값</a:t>
            </a:r>
            <a:r>
              <a:rPr lang="en-US" altLang="ko-KR" dirty="0" smtClean="0"/>
              <a:t>(value)</a:t>
            </a:r>
            <a:r>
              <a:rPr lang="ko-KR" altLang="en-US" dirty="0" smtClean="0"/>
              <a:t>으로 약한 참조를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객체가 삭제되면 자동적으로 캐쉬에 있는 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 쌍도 삭제된다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WeakValueDictionary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값으로 약한 참조를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WeakKeyDictionary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키로 약한 참조를 갖는다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altLang="ko-KR" dirty="0" smtClean="0"/>
          </a:p>
          <a:p>
            <a:r>
              <a:rPr lang="en-US" altLang="ko-KR" sz="2300" dirty="0" err="1" smtClean="0"/>
              <a:t>WeakValuedictionary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900" b="0" dirty="0" smtClean="0"/>
              <a:t>class </a:t>
            </a:r>
            <a:r>
              <a:rPr lang="en-US" altLang="ko-KR" sz="1900" b="0" dirty="0" err="1" smtClean="0"/>
              <a:t>WeakValueDic</a:t>
            </a:r>
            <a:r>
              <a:rPr lang="en-US" altLang="ko-KR" sz="1900" b="0" dirty="0" smtClean="0"/>
              <a:t>:</a:t>
            </a: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/>
              <a:t>	</a:t>
            </a:r>
            <a:r>
              <a:rPr lang="en-US" altLang="ko-KR" sz="1900" b="0" dirty="0" smtClean="0"/>
              <a:t>pass</a:t>
            </a:r>
          </a:p>
          <a:p>
            <a:pPr marL="0" indent="0">
              <a:buNone/>
            </a:pP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 smtClean="0"/>
              <a:t>w </a:t>
            </a:r>
            <a:r>
              <a:rPr lang="en-US" altLang="ko-KR" sz="1900" b="0" dirty="0"/>
              <a:t>= </a:t>
            </a:r>
            <a:r>
              <a:rPr lang="en-US" altLang="ko-KR" sz="1900" b="0" dirty="0" err="1"/>
              <a:t>WeakValueDic</a:t>
            </a:r>
            <a:r>
              <a:rPr lang="en-US" altLang="ko-KR" sz="1900" b="0" dirty="0" smtClean="0"/>
              <a:t>()</a:t>
            </a:r>
          </a:p>
          <a:p>
            <a:pPr marL="0" indent="0">
              <a:buNone/>
            </a:pPr>
            <a:r>
              <a:rPr lang="en-US" altLang="ko-KR" sz="1900" b="0" dirty="0" err="1" smtClean="0"/>
              <a:t>w.a</a:t>
            </a:r>
            <a:r>
              <a:rPr lang="en-US" altLang="ko-KR" sz="1900" b="0" dirty="0" smtClean="0"/>
              <a:t> </a:t>
            </a:r>
            <a:r>
              <a:rPr lang="en-US" altLang="ko-KR" sz="1900" b="0" dirty="0"/>
              <a:t>= </a:t>
            </a:r>
            <a:r>
              <a:rPr lang="en-US" altLang="ko-KR" sz="1900" b="0" dirty="0" smtClean="0"/>
              <a:t>4</a:t>
            </a:r>
          </a:p>
          <a:p>
            <a:pPr marL="0" indent="0">
              <a:buNone/>
            </a:pP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 smtClean="0"/>
              <a:t>d </a:t>
            </a:r>
            <a:r>
              <a:rPr lang="en-US" altLang="ko-KR" sz="1900" b="0" dirty="0"/>
              <a:t>= </a:t>
            </a:r>
            <a:r>
              <a:rPr lang="en-US" altLang="ko-KR" sz="1900" b="0" dirty="0" err="1"/>
              <a:t>weakref.WeakValueDictionary</a:t>
            </a:r>
            <a:r>
              <a:rPr lang="en-US" altLang="ko-KR" sz="1900" b="0" dirty="0" smtClean="0"/>
              <a:t>() </a:t>
            </a: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 smtClean="0"/>
              <a:t>d[1</a:t>
            </a:r>
            <a:r>
              <a:rPr lang="en-US" altLang="ko-KR" sz="1900" b="0" dirty="0"/>
              <a:t>] = </a:t>
            </a:r>
            <a:r>
              <a:rPr lang="en-US" altLang="ko-KR" sz="1900" b="0" dirty="0" smtClean="0"/>
              <a:t>w			#</a:t>
            </a:r>
            <a:r>
              <a:rPr lang="ko-KR" altLang="en-US" sz="1900" b="0" dirty="0" smtClean="0"/>
              <a:t>항목 생성</a:t>
            </a:r>
            <a:endParaRPr lang="en-US" altLang="ko-KR" sz="1900" b="0" dirty="0" smtClean="0"/>
          </a:p>
          <a:p>
            <a:pPr marL="0" indent="0">
              <a:buNone/>
            </a:pP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 err="1" smtClean="0"/>
              <a:t>d.items</a:t>
            </a:r>
            <a:r>
              <a:rPr lang="en-US" altLang="ko-KR" sz="1900" b="0" dirty="0" smtClean="0"/>
              <a:t>()			#</a:t>
            </a:r>
            <a:r>
              <a:rPr lang="ko-KR" altLang="en-US" sz="1900" b="0" dirty="0" smtClean="0"/>
              <a:t>사전 내용 확인</a:t>
            </a:r>
            <a:endParaRPr lang="en-US" altLang="ko-KR" sz="1900" b="0" dirty="0"/>
          </a:p>
          <a:p>
            <a:pPr>
              <a:buFont typeface="Wingdings"/>
              <a:buChar char="à"/>
            </a:pPr>
            <a:r>
              <a:rPr lang="en-US" altLang="ko-KR" sz="1900" b="0" dirty="0" smtClean="0"/>
              <a:t>[(</a:t>
            </a:r>
            <a:r>
              <a:rPr lang="en-US" altLang="ko-KR" sz="1900" b="0" dirty="0"/>
              <a:t>1, &lt;__main__.</a:t>
            </a:r>
            <a:r>
              <a:rPr lang="en-US" altLang="ko-KR" sz="1900" b="0" dirty="0" err="1"/>
              <a:t>WeakValueDic</a:t>
            </a:r>
            <a:r>
              <a:rPr lang="en-US" altLang="ko-KR" sz="1900" b="0" dirty="0"/>
              <a:t> instance at 0x02A7BF08</a:t>
            </a:r>
            <a:r>
              <a:rPr lang="en-US" altLang="ko-KR" sz="1900" b="0" dirty="0" smtClean="0"/>
              <a:t>&gt;)]</a:t>
            </a:r>
          </a:p>
          <a:p>
            <a:pPr marL="0" indent="0">
              <a:buNone/>
            </a:pPr>
            <a:endParaRPr lang="en-US" altLang="ko-KR" sz="1900" b="0" dirty="0" smtClean="0"/>
          </a:p>
          <a:p>
            <a:pPr marL="0" indent="0">
              <a:buNone/>
            </a:pPr>
            <a:r>
              <a:rPr lang="en-US" altLang="ko-KR" sz="1900" b="0" dirty="0" smtClean="0"/>
              <a:t>d[1</a:t>
            </a:r>
            <a:r>
              <a:rPr lang="en-US" altLang="ko-KR" sz="1900" b="0" dirty="0"/>
              <a:t>].</a:t>
            </a:r>
            <a:r>
              <a:rPr lang="en-US" altLang="ko-KR" sz="1900" b="0" dirty="0" smtClean="0"/>
              <a:t>a				#</a:t>
            </a:r>
            <a:r>
              <a:rPr lang="ko-KR" altLang="en-US" sz="1900" b="0" dirty="0" smtClean="0"/>
              <a:t>참조</a:t>
            </a: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 smtClean="0">
                <a:sym typeface="Wingdings" panose="05000000000000000000" pitchFamily="2" charset="2"/>
              </a:rPr>
              <a:t></a:t>
            </a:r>
            <a:r>
              <a:rPr lang="en-US" altLang="ko-KR" sz="1900" b="0" dirty="0" smtClean="0"/>
              <a:t>4</a:t>
            </a:r>
          </a:p>
          <a:p>
            <a:pPr marL="0" indent="0">
              <a:buNone/>
            </a:pP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 smtClean="0"/>
              <a:t>del w				#</a:t>
            </a:r>
            <a:r>
              <a:rPr lang="ko-KR" altLang="en-US" sz="1900" b="0" dirty="0" smtClean="0"/>
              <a:t>객체 삭제</a:t>
            </a:r>
            <a:endParaRPr lang="en-US" altLang="ko-KR" sz="1900" b="0" dirty="0" smtClean="0"/>
          </a:p>
          <a:p>
            <a:pPr marL="0" indent="0">
              <a:buNone/>
            </a:pP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 err="1" smtClean="0"/>
              <a:t>d.items</a:t>
            </a:r>
            <a:r>
              <a:rPr lang="en-US" altLang="ko-KR" sz="1900" b="0" dirty="0" smtClean="0"/>
              <a:t>()			</a:t>
            </a: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 smtClean="0">
                <a:sym typeface="Wingdings" panose="05000000000000000000" pitchFamily="2" charset="2"/>
              </a:rPr>
              <a:t></a:t>
            </a:r>
            <a:r>
              <a:rPr lang="en-US" altLang="ko-KR" sz="1900" b="0" dirty="0" smtClean="0"/>
              <a:t>[]</a:t>
            </a:r>
            <a:endParaRPr lang="en-US" altLang="ko-KR" sz="1900" b="0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WeakKeydictionary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900" b="0" dirty="0" smtClean="0"/>
              <a:t>class </a:t>
            </a:r>
            <a:r>
              <a:rPr lang="en-US" altLang="ko-KR" sz="1900" b="0" dirty="0"/>
              <a:t>C:</a:t>
            </a:r>
          </a:p>
          <a:p>
            <a:pPr marL="0" indent="0">
              <a:buNone/>
            </a:pPr>
            <a:r>
              <a:rPr lang="en-US" altLang="ko-KR" sz="1900" b="0" dirty="0"/>
              <a:t>    pass</a:t>
            </a:r>
          </a:p>
          <a:p>
            <a:pPr marL="0" indent="0">
              <a:buNone/>
            </a:pP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/>
              <a:t>d = </a:t>
            </a:r>
            <a:r>
              <a:rPr lang="en-US" altLang="ko-KR" sz="1900" b="0" dirty="0" err="1"/>
              <a:t>weakref.WeakKeyDictionary</a:t>
            </a:r>
            <a:r>
              <a:rPr lang="en-US" altLang="ko-KR" sz="1900" b="0" dirty="0"/>
              <a:t>()</a:t>
            </a:r>
          </a:p>
          <a:p>
            <a:pPr marL="0" indent="0">
              <a:buNone/>
            </a:pPr>
            <a:r>
              <a:rPr lang="en-US" altLang="ko-KR" sz="1900" b="0" dirty="0"/>
              <a:t>c = C()</a:t>
            </a:r>
          </a:p>
          <a:p>
            <a:pPr marL="0" indent="0">
              <a:buNone/>
            </a:pPr>
            <a:r>
              <a:rPr lang="en-US" altLang="ko-KR" sz="1900" b="0" dirty="0" err="1"/>
              <a:t>c.a</a:t>
            </a:r>
            <a:r>
              <a:rPr lang="en-US" altLang="ko-KR" sz="1900" b="0" dirty="0"/>
              <a:t> = 4</a:t>
            </a:r>
          </a:p>
          <a:p>
            <a:pPr marL="0" indent="0">
              <a:buNone/>
            </a:pPr>
            <a:r>
              <a:rPr lang="en-US" altLang="ko-KR" sz="1900" b="0" dirty="0"/>
              <a:t>d[c] = 1</a:t>
            </a:r>
          </a:p>
          <a:p>
            <a:pPr marL="0" indent="0">
              <a:buNone/>
            </a:pP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/>
              <a:t>print </a:t>
            </a:r>
            <a:r>
              <a:rPr lang="en-US" altLang="ko-KR" sz="1900" b="0" dirty="0" err="1"/>
              <a:t>d.items</a:t>
            </a:r>
            <a:r>
              <a:rPr lang="en-US" altLang="ko-KR" sz="1900" b="0" dirty="0"/>
              <a:t>()</a:t>
            </a:r>
          </a:p>
          <a:p>
            <a:pPr marL="0" indent="0">
              <a:buNone/>
            </a:pPr>
            <a:r>
              <a:rPr lang="en-US" altLang="ko-KR" sz="1900" b="0" dirty="0">
                <a:sym typeface="Wingdings" panose="05000000000000000000" pitchFamily="2" charset="2"/>
              </a:rPr>
              <a:t>[(&lt;__</a:t>
            </a:r>
            <a:r>
              <a:rPr lang="en-US" altLang="ko-KR" sz="1900" b="0" dirty="0" err="1">
                <a:sym typeface="Wingdings" panose="05000000000000000000" pitchFamily="2" charset="2"/>
              </a:rPr>
              <a:t>main__.C</a:t>
            </a:r>
            <a:r>
              <a:rPr lang="en-US" altLang="ko-KR" sz="1900" b="0" dirty="0">
                <a:sym typeface="Wingdings" panose="05000000000000000000" pitchFamily="2" charset="2"/>
              </a:rPr>
              <a:t> instance at 0x02B2BF08&gt;, 1)]</a:t>
            </a:r>
            <a:endParaRPr lang="en-US" altLang="ko-KR" sz="1900" b="0" dirty="0"/>
          </a:p>
          <a:p>
            <a:pPr marL="0" indent="0">
              <a:buNone/>
            </a:pP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/>
              <a:t>del c</a:t>
            </a:r>
          </a:p>
          <a:p>
            <a:pPr marL="0" indent="0">
              <a:buNone/>
            </a:pPr>
            <a:endParaRPr lang="en-US" altLang="ko-KR" sz="1900" b="0" dirty="0"/>
          </a:p>
          <a:p>
            <a:pPr marL="0" indent="0">
              <a:buNone/>
            </a:pPr>
            <a:r>
              <a:rPr lang="en-US" altLang="ko-KR" sz="1900" b="0" dirty="0"/>
              <a:t>print </a:t>
            </a:r>
            <a:r>
              <a:rPr lang="en-US" altLang="ko-KR" sz="1900" b="0" dirty="0" err="1"/>
              <a:t>d.items</a:t>
            </a:r>
            <a:r>
              <a:rPr lang="en-US" altLang="ko-KR" sz="1900" b="0" dirty="0"/>
              <a:t>()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[]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메쏘드의 정의와 호출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바운드 인스턴스 메쏘드 </a:t>
            </a:r>
            <a:r>
              <a:rPr lang="en-US" altLang="ko-KR" dirty="0" smtClean="0"/>
              <a:t>(bound instance method)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c = </a:t>
            </a:r>
            <a:r>
              <a:rPr lang="en-US" altLang="ko-KR" dirty="0" err="1"/>
              <a:t>MyClass</a:t>
            </a:r>
            <a:r>
              <a:rPr lang="en-US" altLang="ko-KR" dirty="0"/>
              <a:t>()	# </a:t>
            </a:r>
            <a:r>
              <a:rPr lang="ko-KR" altLang="en-US" dirty="0"/>
              <a:t>인스턴스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c.set</a:t>
            </a:r>
            <a:r>
              <a:rPr lang="en-US" altLang="ko-KR" dirty="0"/>
              <a:t>(‘egg’)	</a:t>
            </a:r>
          </a:p>
          <a:p>
            <a:pPr marL="457200" lvl="1" indent="0">
              <a:buNone/>
            </a:pPr>
            <a:r>
              <a:rPr lang="en-US" altLang="ko-KR" dirty="0" err="1"/>
              <a:t>c.put</a:t>
            </a:r>
            <a:r>
              <a:rPr lang="en-US" altLang="ko-KR" dirty="0" smtClean="0"/>
              <a:t>()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언바운드 클래스 메쏘드 </a:t>
            </a:r>
            <a:r>
              <a:rPr lang="en-US" altLang="ko-KR" dirty="0" smtClean="0"/>
              <a:t>(Unbound class method)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err="1" smtClean="0"/>
              <a:t>MyClass.set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c,’egg</a:t>
            </a:r>
            <a:r>
              <a:rPr lang="en-US" altLang="ko-KR" dirty="0" smtClean="0"/>
              <a:t>’)</a:t>
            </a:r>
          </a:p>
          <a:p>
            <a:pPr marL="457200" lvl="1" indent="0">
              <a:buNone/>
            </a:pPr>
            <a:r>
              <a:rPr lang="en-US" altLang="ko-KR" dirty="0" err="1" smtClean="0"/>
              <a:t>MyClass.put</a:t>
            </a:r>
            <a:r>
              <a:rPr lang="en-US" altLang="ko-KR" dirty="0" smtClean="0"/>
              <a:t>(c)		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반복자</a:t>
            </a:r>
            <a:r>
              <a:rPr lang="en-US" altLang="ko-KR" dirty="0" smtClean="0"/>
              <a:t>(iterator)-2.2</a:t>
            </a:r>
          </a:p>
          <a:p>
            <a:pPr lvl="1"/>
            <a:r>
              <a:rPr lang="ko-KR" altLang="en-US" dirty="0" smtClean="0"/>
              <a:t>인덱싱 없이 순차적으로 자료를 참조할 수 있도록 만든 것이다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7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반복자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반복자 객체는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내장 함수로 만들어진다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반복자 객체는 </a:t>
            </a:r>
            <a:r>
              <a:rPr lang="en-US" altLang="ko-KR" dirty="0" smtClean="0"/>
              <a:t>next() </a:t>
            </a:r>
            <a:r>
              <a:rPr lang="ko-KR" altLang="en-US" dirty="0" smtClean="0"/>
              <a:t>메쏘드를 가진다</a:t>
            </a:r>
            <a:r>
              <a:rPr lang="en-US" altLang="ko-KR" dirty="0" smtClean="0"/>
              <a:t>.(next()</a:t>
            </a:r>
            <a:r>
              <a:rPr lang="ko-KR" altLang="en-US" dirty="0" smtClean="0"/>
              <a:t>메쏘드를 가지는 객체가 반복자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반복자 객체가 </a:t>
            </a:r>
            <a:r>
              <a:rPr lang="en-US" altLang="ko-KR" dirty="0" smtClean="0"/>
              <a:t>next() </a:t>
            </a:r>
            <a:r>
              <a:rPr lang="ko-KR" altLang="en-US" dirty="0" smtClean="0"/>
              <a:t>메쏘드로 더 이상 자료를 넘겨줄 수 없는 경우에는 </a:t>
            </a:r>
            <a:r>
              <a:rPr lang="en-US" altLang="ko-KR" dirty="0" err="1" smtClean="0"/>
              <a:t>Stopiteration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예외를 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5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&gt;&gt;&gt; I = </a:t>
            </a:r>
            <a:r>
              <a:rPr lang="en-US" altLang="ko-KR" dirty="0" err="1"/>
              <a:t>iter</a:t>
            </a:r>
            <a:r>
              <a:rPr lang="en-US" altLang="ko-KR" dirty="0"/>
              <a:t>([1,2,3])</a:t>
            </a:r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I.next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1</a:t>
            </a:r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I.next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2</a:t>
            </a:r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I.next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3</a:t>
            </a:r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I.next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Traceback</a:t>
            </a:r>
            <a:r>
              <a:rPr lang="en-US" altLang="ko-KR" dirty="0">
                <a:solidFill>
                  <a:srgbClr val="FF0000"/>
                </a:solidFill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File "&lt;pyshell#85&gt;", line 1, in &lt;module&gt;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I.next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StopIteration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 smtClean="0"/>
              <a:t>---------------------------------------------------------------------------------------------------</a:t>
            </a:r>
          </a:p>
          <a:p>
            <a:pPr marL="457200" lvl="1" indent="0">
              <a:buNone/>
            </a:pPr>
            <a:r>
              <a:rPr lang="en-US" altLang="ko-KR" dirty="0"/>
              <a:t>&gt;&gt;&gt; while 1:</a:t>
            </a:r>
          </a:p>
          <a:p>
            <a:pPr marL="457200" lvl="1" indent="0">
              <a:buNone/>
            </a:pPr>
            <a:r>
              <a:rPr lang="en-US" altLang="ko-KR" dirty="0"/>
              <a:t>	try:</a:t>
            </a:r>
          </a:p>
          <a:p>
            <a:pPr marL="457200" lvl="1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I.next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	except </a:t>
            </a:r>
            <a:r>
              <a:rPr lang="en-US" altLang="ko-KR" dirty="0" err="1"/>
              <a:t>StopIteration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		break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클래스에 반복자 구현하기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Seq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fname</a:t>
            </a:r>
            <a:r>
              <a:rPr lang="en-US" altLang="ko-KR" dirty="0"/>
              <a:t>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self.file</a:t>
            </a:r>
            <a:r>
              <a:rPr lang="en-US" altLang="ko-KR" dirty="0"/>
              <a:t> = open(</a:t>
            </a:r>
            <a:r>
              <a:rPr lang="en-US" altLang="ko-KR" dirty="0" err="1"/>
              <a:t>fname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__</a:t>
            </a:r>
            <a:r>
              <a:rPr lang="en-US" altLang="ko-KR" dirty="0" err="1">
                <a:solidFill>
                  <a:srgbClr val="FF0000"/>
                </a:solidFill>
              </a:rPr>
              <a:t>iter</a:t>
            </a:r>
            <a:r>
              <a:rPr lang="en-US" altLang="ko-KR" dirty="0">
                <a:solidFill>
                  <a:srgbClr val="FF0000"/>
                </a:solidFill>
              </a:rPr>
              <a:t>__</a:t>
            </a:r>
            <a:r>
              <a:rPr lang="en-US" altLang="ko-KR" dirty="0"/>
              <a:t>(self): </a:t>
            </a:r>
            <a:r>
              <a:rPr lang="en-US" altLang="ko-KR" dirty="0" smtClean="0"/>
              <a:t>#</a:t>
            </a:r>
            <a:r>
              <a:rPr lang="en-US" altLang="ko-KR" dirty="0" err="1" smtClean="0"/>
              <a:t>iter</a:t>
            </a:r>
            <a:r>
              <a:rPr lang="en-US" altLang="ko-KR" dirty="0"/>
              <a:t>(..)</a:t>
            </a:r>
            <a:r>
              <a:rPr lang="ko-KR" altLang="en-US" dirty="0"/>
              <a:t>에 의해서 호출되는 </a:t>
            </a:r>
            <a:r>
              <a:rPr lang="ko-KR" altLang="en-US" dirty="0" smtClean="0"/>
              <a:t>메쏘드</a:t>
            </a:r>
            <a:r>
              <a:rPr lang="en-US" altLang="ko-KR" dirty="0" smtClean="0"/>
              <a:t>(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return self     </a:t>
            </a:r>
            <a:r>
              <a:rPr lang="en-US" altLang="ko-KR"/>
              <a:t>#</a:t>
            </a:r>
            <a:r>
              <a:rPr lang="en-US" altLang="ko-KR" smtClean="0"/>
              <a:t>next </a:t>
            </a:r>
            <a:r>
              <a:rPr lang="ko-KR" altLang="en-US" dirty="0"/>
              <a:t>메쏘드를 가지고 있으므로 </a:t>
            </a:r>
            <a:r>
              <a:rPr lang="en-US" altLang="ko-KR" dirty="0"/>
              <a:t>self</a:t>
            </a:r>
            <a:r>
              <a:rPr lang="ko-KR" altLang="en-US" dirty="0"/>
              <a:t>가</a:t>
            </a:r>
          </a:p>
          <a:p>
            <a:pPr marL="457200" lvl="1" indent="0">
              <a:buNone/>
            </a:pPr>
            <a:r>
              <a:rPr lang="ko-KR" altLang="en-US" dirty="0"/>
              <a:t>                        </a:t>
            </a:r>
            <a:r>
              <a:rPr lang="en-US" altLang="ko-KR" dirty="0"/>
              <a:t>#</a:t>
            </a:r>
            <a:r>
              <a:rPr lang="ko-KR" altLang="en-US" dirty="0"/>
              <a:t>반복자가 된다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next(self):     #</a:t>
            </a:r>
            <a:r>
              <a:rPr lang="ko-KR" altLang="en-US" dirty="0"/>
              <a:t>반복자가 가져야 할 메쏘드</a:t>
            </a:r>
          </a:p>
          <a:p>
            <a:pPr marL="457200" lvl="1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line = </a:t>
            </a:r>
            <a:r>
              <a:rPr lang="en-US" altLang="ko-KR" dirty="0" err="1"/>
              <a:t>self.file.readline</a:t>
            </a:r>
            <a:r>
              <a:rPr lang="en-US" altLang="ko-KR" dirty="0"/>
              <a:t>()</a:t>
            </a:r>
          </a:p>
          <a:p>
            <a:pPr marL="457200" lvl="1" indent="0">
              <a:buNone/>
            </a:pPr>
            <a:r>
              <a:rPr lang="en-US" altLang="ko-KR" dirty="0"/>
              <a:t>        if not line: raise </a:t>
            </a:r>
            <a:r>
              <a:rPr lang="en-US" altLang="ko-KR" dirty="0" err="1"/>
              <a:t>StopIteration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    return </a:t>
            </a:r>
            <a:r>
              <a:rPr lang="en-US" altLang="ko-KR" dirty="0" smtClean="0"/>
              <a:t>line</a:t>
            </a:r>
          </a:p>
          <a:p>
            <a:pPr marL="457200" lvl="1" indent="0">
              <a:buNone/>
            </a:pPr>
            <a:r>
              <a:rPr lang="en-US" altLang="ko-KR" dirty="0" smtClean="0"/>
              <a:t>----------------------------------------------------------------------------------</a:t>
            </a:r>
          </a:p>
          <a:p>
            <a:pPr marL="457200" lvl="1" indent="0">
              <a:buNone/>
            </a:pPr>
            <a:r>
              <a:rPr lang="en-US" altLang="ko-KR" dirty="0"/>
              <a:t>&gt;&gt;&gt; S = </a:t>
            </a:r>
            <a:r>
              <a:rPr lang="en-US" altLang="ko-KR" dirty="0" err="1"/>
              <a:t>Seq</a:t>
            </a:r>
            <a:r>
              <a:rPr lang="en-US" altLang="ko-KR" dirty="0"/>
              <a:t>('TestSeq.txt')</a:t>
            </a:r>
          </a:p>
          <a:p>
            <a:pPr marL="457200" lvl="1" indent="0">
              <a:buNone/>
            </a:pPr>
            <a:r>
              <a:rPr lang="en-US" altLang="ko-KR" dirty="0"/>
              <a:t>&gt;&gt;&gt; for line in S:</a:t>
            </a:r>
          </a:p>
          <a:p>
            <a:pPr marL="457200" lvl="1" indent="0">
              <a:buNone/>
            </a:pPr>
            <a:r>
              <a:rPr lang="en-US" altLang="ko-KR" dirty="0"/>
              <a:t>	print line,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반복자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사전의 반복자</a:t>
            </a:r>
            <a:endParaRPr lang="en-US" altLang="ko-KR" dirty="0" smtClean="0"/>
          </a:p>
          <a:p>
            <a:pPr lvl="1"/>
            <a:r>
              <a:rPr lang="ko-KR" altLang="en-US" dirty="0"/>
              <a:t>그 자체가 반복자이다</a:t>
            </a:r>
            <a:r>
              <a:rPr lang="en-US" altLang="ko-KR" dirty="0"/>
              <a:t>. for </a:t>
            </a:r>
            <a:r>
              <a:rPr lang="ko-KR" altLang="en-US" dirty="0"/>
              <a:t>루프에서 키에 대해 반복한다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 = {'one':1, 'two':2, 'three':3}</a:t>
            </a:r>
          </a:p>
          <a:p>
            <a:pPr marL="457200" lvl="1" indent="0">
              <a:buNone/>
            </a:pPr>
            <a:r>
              <a:rPr lang="en-US" altLang="ko-KR" dirty="0"/>
              <a:t>for key in d:</a:t>
            </a:r>
          </a:p>
          <a:p>
            <a:pPr marL="457200" lvl="1" indent="0">
              <a:buNone/>
            </a:pPr>
            <a:r>
              <a:rPr lang="en-US" altLang="ko-KR" dirty="0"/>
              <a:t>	print key, d[key]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파일 객체의 반복자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객체가 라인 단위의 반복자를 지원한다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앞에 </a:t>
            </a:r>
            <a:r>
              <a:rPr lang="en-US" altLang="ko-KR" dirty="0" err="1" smtClean="0"/>
              <a:t>Seq</a:t>
            </a:r>
            <a:r>
              <a:rPr lang="ko-KR" altLang="en-US" dirty="0" smtClean="0"/>
              <a:t>같은 클래스 만들필요없음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f </a:t>
            </a:r>
            <a:r>
              <a:rPr lang="en-US" altLang="ko-KR" dirty="0"/>
              <a:t>= open('TestSeq.txt')</a:t>
            </a:r>
          </a:p>
          <a:p>
            <a:pPr marL="457200" lvl="1" indent="0">
              <a:buNone/>
            </a:pPr>
            <a:r>
              <a:rPr lang="en-US" altLang="ko-KR" dirty="0" smtClean="0"/>
              <a:t>for </a:t>
            </a:r>
            <a:r>
              <a:rPr lang="en-US" altLang="ko-KR" dirty="0"/>
              <a:t>line in f:</a:t>
            </a:r>
          </a:p>
          <a:p>
            <a:pPr marL="457200" lvl="1" indent="0">
              <a:buNone/>
            </a:pPr>
            <a:r>
              <a:rPr lang="en-US" altLang="ko-KR" dirty="0"/>
              <a:t>	print line,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(generator))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기존의 함수 호출 방식</a:t>
            </a:r>
            <a:endParaRPr lang="en-US" altLang="ko-KR" dirty="0" smtClean="0"/>
          </a:p>
          <a:p>
            <a:pPr lvl="1"/>
            <a:r>
              <a:rPr lang="ko-KR" altLang="en-US" dirty="0"/>
              <a:t>함수가 호출 될 때 인수들과 내부 변수들이 새로운 영역</a:t>
            </a:r>
            <a:r>
              <a:rPr lang="en-US" altLang="ko-KR" dirty="0"/>
              <a:t>(</a:t>
            </a:r>
            <a:r>
              <a:rPr lang="ko-KR" altLang="en-US" dirty="0"/>
              <a:t>대부분은 스택</a:t>
            </a:r>
            <a:r>
              <a:rPr lang="en-US" altLang="ko-KR" dirty="0"/>
              <a:t>)</a:t>
            </a:r>
            <a:r>
              <a:rPr lang="ko-KR" altLang="en-US" dirty="0"/>
              <a:t>에 만들어지고 리턴할 때 메모리에서 사라진다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f(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c = a * b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d = a + b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 return c, d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발생자란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함수가 호출된 후에 되돌아 갈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메모리가 헤제되지 않고 그대로 남아있다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다시 그 함수가 호출될 때 이 전에 수행이 종료되었던 지점 이후를 계속 진행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(generator))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0" dirty="0" smtClean="0"/>
              <a:t>#</a:t>
            </a:r>
            <a:r>
              <a:rPr lang="en-US" altLang="ko-KR" b="0" dirty="0" smtClean="0"/>
              <a:t>generator.py</a:t>
            </a:r>
            <a:endParaRPr lang="en-US" altLang="ko-KR" b="0" dirty="0" smtClean="0"/>
          </a:p>
          <a:p>
            <a:r>
              <a:rPr lang="ko-KR" altLang="en-US" dirty="0" smtClean="0"/>
              <a:t>발생자의 예</a:t>
            </a:r>
            <a:r>
              <a:rPr lang="en-US" altLang="ko-KR" dirty="0" smtClean="0"/>
              <a:t>1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0" dirty="0"/>
              <a:t>from __future__ import </a:t>
            </a:r>
            <a:r>
              <a:rPr lang="en-US" altLang="ko-KR" b="0" dirty="0" smtClean="0"/>
              <a:t>generators #2.3</a:t>
            </a:r>
            <a:r>
              <a:rPr lang="ko-KR" altLang="en-US" b="0" dirty="0" smtClean="0"/>
              <a:t>부턴 필요없음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generate_ints</a:t>
            </a:r>
            <a:r>
              <a:rPr lang="en-US" altLang="ko-KR" b="0" dirty="0"/>
              <a:t>(N):</a:t>
            </a:r>
          </a:p>
          <a:p>
            <a:pPr marL="0" indent="0">
              <a:buNone/>
            </a:pPr>
            <a:r>
              <a:rPr lang="en-US" altLang="ko-KR" b="0" dirty="0"/>
              <a:t>    for </a:t>
            </a:r>
            <a:r>
              <a:rPr lang="en-US" altLang="ko-KR" b="0" dirty="0" err="1"/>
              <a:t>i</a:t>
            </a:r>
            <a:r>
              <a:rPr lang="en-US" altLang="ko-KR" b="0" dirty="0"/>
              <a:t> in range(N):</a:t>
            </a:r>
          </a:p>
          <a:p>
            <a:pPr marL="0" indent="0">
              <a:buNone/>
            </a:pPr>
            <a:r>
              <a:rPr lang="en-US" altLang="ko-KR" b="0" dirty="0"/>
              <a:t>        </a:t>
            </a:r>
            <a:r>
              <a:rPr lang="en-US" altLang="ko-KR" b="0" dirty="0">
                <a:solidFill>
                  <a:srgbClr val="FF0000"/>
                </a:solidFill>
              </a:rPr>
              <a:t>yield</a:t>
            </a:r>
            <a:r>
              <a:rPr lang="en-US" altLang="ko-KR" b="0" dirty="0"/>
              <a:t> </a:t>
            </a:r>
            <a:r>
              <a:rPr lang="en-US" altLang="ko-KR" b="0" dirty="0" err="1"/>
              <a:t>i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 smtClean="0"/>
              <a:t>gen </a:t>
            </a:r>
            <a:r>
              <a:rPr lang="en-US" altLang="ko-KR" b="0" dirty="0"/>
              <a:t>= </a:t>
            </a:r>
            <a:r>
              <a:rPr lang="en-US" altLang="ko-KR" b="0" dirty="0" err="1"/>
              <a:t>generate_ints</a:t>
            </a:r>
            <a:r>
              <a:rPr lang="en-US" altLang="ko-KR" b="0" dirty="0"/>
              <a:t>(10)</a:t>
            </a:r>
          </a:p>
          <a:p>
            <a:pPr marL="0" indent="0">
              <a:buNone/>
            </a:pPr>
            <a:r>
              <a:rPr lang="en-US" altLang="ko-KR" b="0" dirty="0"/>
              <a:t>print </a:t>
            </a:r>
            <a:r>
              <a:rPr lang="en-US" altLang="ko-KR" b="0" dirty="0" smtClean="0"/>
              <a:t>gen</a:t>
            </a: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print </a:t>
            </a:r>
            <a:r>
              <a:rPr lang="en-US" altLang="ko-KR" b="0" dirty="0" err="1"/>
              <a:t>gen.next</a:t>
            </a:r>
            <a:r>
              <a:rPr lang="en-US" altLang="ko-KR" b="0" dirty="0"/>
              <a:t>()</a:t>
            </a:r>
          </a:p>
          <a:p>
            <a:pPr marL="0" indent="0">
              <a:buNone/>
            </a:pPr>
            <a:r>
              <a:rPr lang="en-US" altLang="ko-KR" b="0" dirty="0"/>
              <a:t>print </a:t>
            </a:r>
            <a:r>
              <a:rPr lang="en-US" altLang="ko-KR" b="0" dirty="0" err="1"/>
              <a:t>gen.next</a:t>
            </a:r>
            <a:r>
              <a:rPr lang="en-US" altLang="ko-KR" b="0" dirty="0"/>
              <a:t>()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print '------------------'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for k in gen:</a:t>
            </a:r>
          </a:p>
          <a:p>
            <a:pPr marL="0" indent="0">
              <a:buNone/>
            </a:pPr>
            <a:r>
              <a:rPr lang="en-US" altLang="ko-KR" b="0" dirty="0"/>
              <a:t>    print 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약한 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발생자</a:t>
            </a:r>
            <a:r>
              <a:rPr lang="en-US" altLang="ko-KR" dirty="0" smtClean="0"/>
              <a:t>(generator))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dirty="0"/>
              <a:t>#fibonacci</a:t>
            </a:r>
            <a:r>
              <a:rPr lang="en-US" altLang="ko-KR" b="0" dirty="0" smtClean="0"/>
              <a:t>.py</a:t>
            </a:r>
            <a:endParaRPr lang="en-US" altLang="ko-KR" b="0" dirty="0" smtClean="0"/>
          </a:p>
          <a:p>
            <a:r>
              <a:rPr lang="ko-KR" altLang="en-US" dirty="0" smtClean="0"/>
              <a:t>발생자의 예</a:t>
            </a:r>
            <a:r>
              <a:rPr lang="en-US" altLang="ko-KR" dirty="0" smtClean="0"/>
              <a:t>2(</a:t>
            </a:r>
            <a:r>
              <a:rPr lang="ko-KR" altLang="en-US" dirty="0" smtClean="0"/>
              <a:t>피보나치수열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0" dirty="0" err="1"/>
              <a:t>def</a:t>
            </a:r>
            <a:r>
              <a:rPr lang="en-US" altLang="ko-KR" b="0" dirty="0"/>
              <a:t> </a:t>
            </a:r>
            <a:r>
              <a:rPr lang="en-US" altLang="ko-KR" b="0" dirty="0" err="1"/>
              <a:t>fibonacci</a:t>
            </a:r>
            <a:r>
              <a:rPr lang="en-US" altLang="ko-KR" b="0" dirty="0"/>
              <a:t>(a=1, b=1):</a:t>
            </a:r>
          </a:p>
          <a:p>
            <a:pPr marL="0" indent="0">
              <a:buNone/>
            </a:pPr>
            <a:r>
              <a:rPr lang="en-US" altLang="ko-KR" b="0" dirty="0"/>
              <a:t>    while 1:</a:t>
            </a:r>
          </a:p>
          <a:p>
            <a:pPr marL="0" indent="0">
              <a:buNone/>
            </a:pPr>
            <a:r>
              <a:rPr lang="en-US" altLang="ko-KR" b="0" dirty="0"/>
              <a:t>        yield a</a:t>
            </a:r>
          </a:p>
          <a:p>
            <a:pPr marL="0" indent="0">
              <a:buNone/>
            </a:pPr>
            <a:r>
              <a:rPr lang="en-US" altLang="ko-KR" b="0" dirty="0"/>
              <a:t>        a, b = b, </a:t>
            </a:r>
            <a:r>
              <a:rPr lang="en-US" altLang="ko-KR" b="0" dirty="0" err="1"/>
              <a:t>a+b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0" dirty="0"/>
              <a:t>for k in </a:t>
            </a:r>
            <a:r>
              <a:rPr lang="en-US" altLang="ko-KR" b="0" dirty="0" err="1"/>
              <a:t>fibonacci</a:t>
            </a:r>
            <a:r>
              <a:rPr lang="en-US" altLang="ko-KR" b="0" dirty="0"/>
              <a:t>():</a:t>
            </a:r>
          </a:p>
          <a:p>
            <a:pPr marL="0" indent="0">
              <a:buNone/>
            </a:pPr>
            <a:r>
              <a:rPr lang="en-US" altLang="ko-KR" b="0" dirty="0"/>
              <a:t>    if k &gt; 100: break</a:t>
            </a:r>
          </a:p>
          <a:p>
            <a:pPr marL="0" indent="0">
              <a:buNone/>
            </a:pPr>
            <a:r>
              <a:rPr lang="en-US" altLang="ko-KR" b="0" dirty="0"/>
              <a:t>    print k,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쌩</a:t>
            </a:r>
            <a:r>
              <a:rPr lang="ko-KR" altLang="en-US" dirty="0"/>
              <a:t>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ko-KR" altLang="en-US" sz="6000" dirty="0" smtClean="0"/>
              <a:t>수고 하셨습니다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(</a:t>
            </a:r>
            <a:r>
              <a:rPr lang="ko-KR" altLang="en-US" dirty="0"/>
              <a:t>메쏘드의 정의와 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클래스 내부에서의 메쏘드 호출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MyClass2: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set(self, v):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self.value</a:t>
            </a:r>
            <a:r>
              <a:rPr lang="en-US" altLang="ko-KR" dirty="0"/>
              <a:t> = v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incr</a:t>
            </a:r>
            <a:r>
              <a:rPr lang="en-US" altLang="ko-KR" dirty="0"/>
              <a:t>(self):</a:t>
            </a:r>
          </a:p>
          <a:p>
            <a:pPr marL="45720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self.set</a:t>
            </a:r>
            <a:r>
              <a:rPr lang="en-US" altLang="ko-KR" dirty="0"/>
              <a:t>(</a:t>
            </a:r>
            <a:r>
              <a:rPr lang="en-US" altLang="ko-KR" dirty="0" err="1"/>
              <a:t>self.value</a:t>
            </a:r>
            <a:r>
              <a:rPr lang="en-US" altLang="ko-KR" dirty="0"/>
              <a:t> + 1)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put(self):</a:t>
            </a:r>
          </a:p>
          <a:p>
            <a:pPr marL="457200" lvl="1" indent="0">
              <a:buNone/>
            </a:pPr>
            <a:r>
              <a:rPr lang="en-US" altLang="ko-KR" dirty="0"/>
              <a:t>        print </a:t>
            </a:r>
            <a:r>
              <a:rPr lang="en-US" altLang="ko-KR" dirty="0" err="1"/>
              <a:t>self.value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클래스</a:t>
            </a:r>
            <a:r>
              <a:rPr lang="en-US" altLang="ko-KR" dirty="0"/>
              <a:t> (</a:t>
            </a:r>
            <a:r>
              <a:rPr lang="ko-KR" altLang="en-US" dirty="0"/>
              <a:t>메쏘드의 정의와 호출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정적 메쏘드</a:t>
            </a:r>
            <a:r>
              <a:rPr lang="en-US" altLang="ko-KR" dirty="0" smtClean="0"/>
              <a:t>(static method)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sz="1600" b="0" dirty="0" smtClean="0"/>
              <a:t>인스턴스 객체 없이 클래스에서 직접 호출할 수 있는 메쏘드</a:t>
            </a:r>
            <a:endParaRPr lang="en-US" altLang="ko-KR" sz="1600" b="0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class </a:t>
            </a:r>
            <a:r>
              <a:rPr lang="en-US" altLang="ko-KR" dirty="0"/>
              <a:t>Test: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spam(x, y): # self </a:t>
            </a:r>
            <a:r>
              <a:rPr lang="ko-KR" altLang="en-US" dirty="0"/>
              <a:t>가 없다</a:t>
            </a:r>
          </a:p>
          <a:p>
            <a:pPr marL="457200" lvl="1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print 'static method', x, y</a:t>
            </a:r>
          </a:p>
          <a:p>
            <a:pPr marL="457200" lvl="1" indent="0">
              <a:buNone/>
            </a:pPr>
            <a:r>
              <a:rPr lang="en-US" altLang="ko-KR" dirty="0"/>
              <a:t>    spam = </a:t>
            </a:r>
            <a:r>
              <a:rPr lang="en-US" altLang="ko-KR" dirty="0" err="1"/>
              <a:t>staticmethod</a:t>
            </a:r>
            <a:r>
              <a:rPr lang="en-US" altLang="ko-KR" dirty="0"/>
              <a:t>(spam)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----------------------------------------------------------------------------------------------------</a:t>
            </a:r>
          </a:p>
          <a:p>
            <a:pPr marL="457200" lvl="1" indent="0">
              <a:buNone/>
            </a:pPr>
            <a:r>
              <a:rPr lang="en-US" altLang="ko-KR" dirty="0" err="1" smtClean="0"/>
              <a:t>Test.spam</a:t>
            </a:r>
            <a:r>
              <a:rPr lang="en-US" altLang="ko-KR" dirty="0" smtClean="0"/>
              <a:t>(1, 2)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test = Test()</a:t>
            </a:r>
          </a:p>
          <a:p>
            <a:pPr marL="457200" lvl="1" indent="0">
              <a:buNone/>
            </a:pPr>
            <a:r>
              <a:rPr lang="en-US" altLang="ko-KR" dirty="0" err="1" smtClean="0"/>
              <a:t>test.spam</a:t>
            </a:r>
            <a:r>
              <a:rPr lang="en-US" altLang="ko-KR" dirty="0" smtClean="0"/>
              <a:t>(1, 2)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23207</TotalTime>
  <Words>4284</Words>
  <Application>Microsoft Office PowerPoint</Application>
  <PresentationFormat>On-screen Show (4:3)</PresentationFormat>
  <Paragraphs>1323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Python</vt:lpstr>
      <vt:lpstr>목차</vt:lpstr>
      <vt:lpstr>1. 클래스(파이썬 클래스란?)</vt:lpstr>
      <vt:lpstr>1. 클래스(용어 정리)</vt:lpstr>
      <vt:lpstr>1. 클래스(클래스 정의 및 인스턴스 객체 생성)</vt:lpstr>
      <vt:lpstr>1. 클래스 (클래스 정의 및 인스턴스 객체 생성)</vt:lpstr>
      <vt:lpstr>1. 클래스(메쏘드의 정의와 호출)</vt:lpstr>
      <vt:lpstr>1. 클래스 (메쏘드의 정의와 호출)</vt:lpstr>
      <vt:lpstr>1. 클래스 (메쏘드의 정의와 호출)</vt:lpstr>
      <vt:lpstr>1. 클래스 (메쏘드의 정의와 호출)</vt:lpstr>
      <vt:lpstr>1. 클래스(클래스 멤버와 인스턴스 멤버)</vt:lpstr>
      <vt:lpstr>1. 클래스 (클래스 멤버와 인스턴스 멤버)</vt:lpstr>
      <vt:lpstr>1. 클래스 (클래스 멤버와 인스턴스 멤버)</vt:lpstr>
      <vt:lpstr>1. 클래스 (클래스 멤버와 인스턴스 멤버)</vt:lpstr>
      <vt:lpstr>1. 클래스 (생성자와 소멸자)</vt:lpstr>
      <vt:lpstr>1. 클래스 (연산자 중복)</vt:lpstr>
      <vt:lpstr>1. 클래스 (연산자 중복)</vt:lpstr>
      <vt:lpstr>1. 클래스 (연산자 중복)</vt:lpstr>
      <vt:lpstr>1. 클래스 (연산자 중복)</vt:lpstr>
      <vt:lpstr>1. 클래스 (연산자 중복)</vt:lpstr>
      <vt:lpstr>1. 클래스 (연산자 중복)</vt:lpstr>
      <vt:lpstr>1. 클래스 (연산자 중복)</vt:lpstr>
      <vt:lpstr>1. 클래스 (연산자 중복)</vt:lpstr>
      <vt:lpstr>1. 클래스 (연산자 중복)</vt:lpstr>
      <vt:lpstr>1. 클래스 (특별한 속성들)</vt:lpstr>
      <vt:lpstr>1. 클래스 (특별한 속성들)</vt:lpstr>
      <vt:lpstr>1. 클래스 (특별한 속성들)</vt:lpstr>
      <vt:lpstr>1. 클래스 (상속)</vt:lpstr>
      <vt:lpstr>1. 클래스 (상속)</vt:lpstr>
      <vt:lpstr>1. 클래스 (상속)</vt:lpstr>
      <vt:lpstr>1. 클래스 (특별한 속성들)</vt:lpstr>
      <vt:lpstr>1. 클래스 (상속)</vt:lpstr>
      <vt:lpstr>1. 클래스 (상속)</vt:lpstr>
      <vt:lpstr>1. 클래스 (다중 상속)</vt:lpstr>
      <vt:lpstr>1. 클래스 (다중 상속)</vt:lpstr>
      <vt:lpstr>1. 클래스 (다중 상속)</vt:lpstr>
      <vt:lpstr>1. 클래스 (다중 상속)</vt:lpstr>
      <vt:lpstr>1. 클래스 (다중 상속)</vt:lpstr>
      <vt:lpstr>1. 클래스 (다중 상속)</vt:lpstr>
      <vt:lpstr>1. 클래스 (다중 상속)</vt:lpstr>
      <vt:lpstr>1. 클래스 (다중 상속)</vt:lpstr>
      <vt:lpstr>1. 클래스 (협동적 클래스와 super)</vt:lpstr>
      <vt:lpstr>1. 클래스 (협동적 클래스와 super)</vt:lpstr>
      <vt:lpstr>1. 클래스 (협동적 클래스와 super)</vt:lpstr>
      <vt:lpstr>1. 클래스 (내장 자료형과 클래스의 통일)</vt:lpstr>
      <vt:lpstr>1. 클래스 (다형성)</vt:lpstr>
      <vt:lpstr>1. 클래스 (다형성)</vt:lpstr>
      <vt:lpstr>1. 클래스 (상속과 합성)</vt:lpstr>
      <vt:lpstr>1. 클래스 (상속과 합성)</vt:lpstr>
      <vt:lpstr>1. 클래스 (상속과 합성)</vt:lpstr>
      <vt:lpstr>1. 클래스 (상속과 합성)</vt:lpstr>
      <vt:lpstr>1. 클래스 (캡슐화)</vt:lpstr>
      <vt:lpstr>1. 클래스 (캡슐화)</vt:lpstr>
      <vt:lpstr>1. 클래스 (위임)</vt:lpstr>
      <vt:lpstr>1. 클래스 (문서 문자열)</vt:lpstr>
      <vt:lpstr>2. 예외 처리(예외란?)</vt:lpstr>
      <vt:lpstr>2. 예외 처리(try/except/else)</vt:lpstr>
      <vt:lpstr>2. 예외 처리(try/except/else)</vt:lpstr>
      <vt:lpstr>2. 예외 처리(try/finally)</vt:lpstr>
      <vt:lpstr>2. 예외 처리(내장 예외의 종류)</vt:lpstr>
      <vt:lpstr>2. 예외 처리(raise로 예외 발생하기)</vt:lpstr>
      <vt:lpstr>2. 예외 처리(raise로 예외 발생하기)</vt:lpstr>
      <vt:lpstr>2. 예외 처리(assert문으로 예외 발생하기)</vt:lpstr>
      <vt:lpstr>3. 약한 참조, 참조자, 발생자(약한 참조란?)</vt:lpstr>
      <vt:lpstr>3. 약한 참조, 참조자, 발생자(약한 참조)</vt:lpstr>
      <vt:lpstr>3. 약한 참조, 참조자, 발생자(약한 참조)</vt:lpstr>
      <vt:lpstr>3. 약한 참조, 참조자, 발생자(약한 참조)</vt:lpstr>
      <vt:lpstr>3. 약한 참조, 참조자, 발생자(약한 참조)</vt:lpstr>
      <vt:lpstr>3. 약한 참조, 참조자, 발생자(약한 참조)</vt:lpstr>
      <vt:lpstr>3. 약한 참조, 참조자, 발생자(반복자)</vt:lpstr>
      <vt:lpstr>3. 약한 참조, 참조자, 발생자(반복자)</vt:lpstr>
      <vt:lpstr>3. 약한 참조, 참조자, 발생자(반복자)</vt:lpstr>
      <vt:lpstr>3. 약한 참조, 참조자, 발생자(반복자)</vt:lpstr>
      <vt:lpstr>3. 약한 참조, 참조자, 발생자(반복자)</vt:lpstr>
      <vt:lpstr>3. 약한 참조, 참조자, 발생자(발생자(generator))</vt:lpstr>
      <vt:lpstr>3. 약한 참조, 참조자, 발생자(발생자(generator))</vt:lpstr>
      <vt:lpstr>3. 약한 참조, 참조자, 발생자(발생자(generator))</vt:lpstr>
      <vt:lpstr>쌩유</vt:lpstr>
    </vt:vector>
  </TitlesOfParts>
  <Company>realBAE@paran.com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수현 배</dc:creator>
  <cp:lastModifiedBy>Minkyu Lee</cp:lastModifiedBy>
  <cp:revision>321</cp:revision>
  <dcterms:created xsi:type="dcterms:W3CDTF">2012-02-09T05:22:12Z</dcterms:created>
  <dcterms:modified xsi:type="dcterms:W3CDTF">2014-10-23T05:50:06Z</dcterms:modified>
</cp:coreProperties>
</file>