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296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93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2382308"/>
          </a:xfrm>
        </p:spPr>
        <p:txBody>
          <a:bodyPr/>
          <a:lstStyle/>
          <a:p>
            <a:r>
              <a:rPr lang="ko-KR" altLang="en-US" dirty="0" smtClean="0"/>
              <a:t>회사 소개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919132"/>
            <a:ext cx="6400800" cy="7196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바른개발연구소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5BEFB-2B22-A747-BC0E-D3148C7D2D5B}" type="datetimeFigureOut">
              <a:rPr lang="en-US" smtClean="0"/>
              <a:pPr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766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5BEFB-2B22-A747-BC0E-D3148C7D2D5B}" type="datetimeFigureOut">
              <a:rPr lang="en-US" smtClean="0"/>
              <a:pPr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0721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5BEFB-2B22-A747-BC0E-D3148C7D2D5B}" type="datetimeFigureOut">
              <a:rPr lang="en-US" smtClean="0"/>
              <a:pPr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2665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2382308"/>
          </a:xfrm>
        </p:spPr>
        <p:txBody>
          <a:bodyPr/>
          <a:lstStyle/>
          <a:p>
            <a:r>
              <a:rPr lang="ko-KR" altLang="en-US" dirty="0" smtClean="0"/>
              <a:t>회사 소개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FCA9-4CE1-45A8-8B66-200E5C327A96}" type="datetime1">
              <a:rPr lang="en-US" altLang="ko-KR" smtClean="0"/>
              <a:pPr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그림 6" descr="스크린샷 2013-11-29 오후 12.13.35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90925" y="4722812"/>
            <a:ext cx="2200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1766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6762"/>
          </a:xfrm>
        </p:spPr>
        <p:txBody>
          <a:bodyPr>
            <a:normAutofit/>
          </a:bodyPr>
          <a:lstStyle>
            <a:lvl1pPr algn="l">
              <a:defRPr sz="3000" baseline="0">
                <a:latin typeface="Tahoma" pitchFamily="34" charset="0"/>
                <a:ea typeface="맑은 고딕" pitchFamily="50" charset="-127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600"/>
            <a:ext cx="8229600" cy="4881563"/>
          </a:xfrm>
        </p:spPr>
        <p:txBody>
          <a:bodyPr/>
          <a:lstStyle>
            <a:lvl1pPr>
              <a:defRPr sz="2400">
                <a:latin typeface="Tahoma" pitchFamily="34" charset="0"/>
                <a:cs typeface="Tahoma" pitchFamily="34" charset="0"/>
              </a:defRPr>
            </a:lvl1pPr>
            <a:lvl2pPr>
              <a:defRPr sz="2400">
                <a:latin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5BEFB-2B22-A747-BC0E-D3148C7D2D5B}" type="datetimeFigureOut">
              <a:rPr lang="en-US" smtClean="0"/>
              <a:pPr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스크린샷 2012-02-09 오후 2.30.2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6191857"/>
            <a:ext cx="8229600" cy="45719"/>
          </a:xfrm>
          <a:prstGeom prst="rect">
            <a:avLst/>
          </a:prstGeom>
        </p:spPr>
      </p:pic>
      <p:pic>
        <p:nvPicPr>
          <p:cNvPr id="9" name="Picture 8" descr="스크린샷 2012-02-09 오후 2.30.2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995681"/>
            <a:ext cx="8229600" cy="45719"/>
          </a:xfrm>
          <a:prstGeom prst="rect">
            <a:avLst/>
          </a:prstGeom>
        </p:spPr>
      </p:pic>
      <p:pic>
        <p:nvPicPr>
          <p:cNvPr id="10" name="그림 9" descr="스크린샷 2013-11-29 오후 12.13.35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86525" y="6292850"/>
            <a:ext cx="2200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08401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5BEFB-2B22-A747-BC0E-D3148C7D2D5B}" type="datetimeFigureOut">
              <a:rPr lang="en-US" smtClean="0"/>
              <a:pPr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81125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5BEFB-2B22-A747-BC0E-D3148C7D2D5B}" type="datetimeFigureOut">
              <a:rPr lang="en-US" smtClean="0"/>
              <a:pPr/>
              <a:t>11/6/2014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7141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5BEFB-2B22-A747-BC0E-D3148C7D2D5B}" type="datetimeFigureOut">
              <a:rPr lang="en-US" smtClean="0"/>
              <a:pPr/>
              <a:t>11/6/2014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2607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5BEFB-2B22-A747-BC0E-D3148C7D2D5B}" type="datetimeFigureOut">
              <a:rPr lang="en-US" smtClean="0"/>
              <a:pPr/>
              <a:t>11/6/2014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8080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5BEFB-2B22-A747-BC0E-D3148C7D2D5B}" type="datetimeFigureOut">
              <a:rPr lang="en-US" smtClean="0"/>
              <a:pPr/>
              <a:t>11/6/2014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293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5BEFB-2B22-A747-BC0E-D3148C7D2D5B}" type="datetimeFigureOut">
              <a:rPr lang="en-US" smtClean="0"/>
              <a:pPr/>
              <a:t>11/6/2014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0655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5BEFB-2B22-A747-BC0E-D3148C7D2D5B}" type="datetimeFigureOut">
              <a:rPr lang="en-US" smtClean="0"/>
              <a:pPr/>
              <a:t>11/6/2014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6979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5BEFB-2B22-A747-BC0E-D3148C7D2D5B}" type="datetimeFigureOut">
              <a:rPr lang="en-US" smtClean="0"/>
              <a:pPr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1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8801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54C43-EFAD-204E-BF7E-FDC738BAC1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5917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T하단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114925"/>
            <a:ext cx="9144000" cy="1743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5425"/>
            <a:ext cx="7772400" cy="2382308"/>
          </a:xfrm>
        </p:spPr>
        <p:txBody>
          <a:bodyPr/>
          <a:lstStyle/>
          <a:p>
            <a:r>
              <a:rPr lang="en-US" altLang="ko-KR" sz="8000" smtClean="0"/>
              <a:t>Python</a:t>
            </a:r>
            <a:endParaRPr lang="en-US" sz="20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4067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 </a:t>
            </a:r>
            <a:r>
              <a:rPr lang="ko-KR" altLang="en-US" smtClean="0"/>
              <a:t>소켓의 동작 모드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타임아웃</a:t>
            </a:r>
            <a:endParaRPr lang="en-US" altLang="ko-KR" smtClean="0"/>
          </a:p>
          <a:p>
            <a:pPr>
              <a:buNone/>
            </a:pPr>
            <a:r>
              <a:rPr lang="en-US" altLang="ko-KR" sz="1600" smtClean="0"/>
              <a:t>	- </a:t>
            </a:r>
            <a:r>
              <a:rPr lang="ko-KR" altLang="en-US" sz="1600" smtClean="0"/>
              <a:t>블로킹 모드는 타임아웃 </a:t>
            </a:r>
            <a:r>
              <a:rPr lang="en-US" altLang="ko-KR" sz="1600" smtClean="0"/>
              <a:t>= </a:t>
            </a:r>
            <a:r>
              <a:rPr lang="ko-KR" altLang="en-US" sz="1600" smtClean="0"/>
              <a:t>무한대</a:t>
            </a:r>
            <a:endParaRPr lang="en-US" altLang="ko-KR" sz="1600" smtClean="0"/>
          </a:p>
          <a:p>
            <a:pPr>
              <a:buNone/>
            </a:pPr>
            <a:r>
              <a:rPr lang="en-US" altLang="ko-KR" sz="1600" smtClean="0"/>
              <a:t>	- </a:t>
            </a:r>
            <a:r>
              <a:rPr lang="ko-KR" altLang="en-US" sz="1600" smtClean="0"/>
              <a:t>비블로킹 모드는 타임아웃 </a:t>
            </a:r>
            <a:r>
              <a:rPr lang="en-US" altLang="ko-KR" sz="1600" smtClean="0"/>
              <a:t>= 0 </a:t>
            </a:r>
          </a:p>
          <a:p>
            <a:pPr>
              <a:buNone/>
            </a:pPr>
            <a:endParaRPr lang="en-US" altLang="ko-KR" sz="1600" smtClean="0"/>
          </a:p>
          <a:p>
            <a:pPr>
              <a:buNone/>
            </a:pPr>
            <a:r>
              <a:rPr lang="en-US" altLang="ko-KR" sz="1600" smtClean="0"/>
              <a:t>	*settimeout(value) – </a:t>
            </a:r>
            <a:r>
              <a:rPr lang="ko-KR" altLang="en-US" sz="1600" smtClean="0"/>
              <a:t>소켓에 타임아웃 값을 설정 한다</a:t>
            </a:r>
            <a:r>
              <a:rPr lang="en-US" altLang="ko-KR" sz="1600" smtClean="0"/>
              <a:t>. (value = </a:t>
            </a:r>
            <a:r>
              <a:rPr lang="ko-KR" altLang="en-US" sz="1600" smtClean="0"/>
              <a:t>초단위</a:t>
            </a:r>
            <a:r>
              <a:rPr lang="en-US" altLang="ko-KR" sz="1600" smtClean="0"/>
              <a:t>)</a:t>
            </a:r>
          </a:p>
          <a:p>
            <a:pPr>
              <a:buNone/>
            </a:pPr>
            <a:r>
              <a:rPr lang="en-US" altLang="ko-KR" sz="1600" smtClean="0"/>
              <a:t>	*gettimeout() – </a:t>
            </a:r>
            <a:r>
              <a:rPr lang="ko-KR" altLang="en-US" sz="1600" smtClean="0"/>
              <a:t>타임아웃 값을 읽어 낸다</a:t>
            </a:r>
            <a:r>
              <a:rPr lang="en-US" altLang="ko-KR" sz="1600" smtClean="0"/>
              <a:t>.</a:t>
            </a:r>
          </a:p>
        </p:txBody>
      </p:sp>
      <p:pic>
        <p:nvPicPr>
          <p:cNvPr id="3074" name="Picture 2" descr="\\psf\Home\Desktop\스크린샷 2014-10-16 오후 2.03.0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4887" y="3428999"/>
            <a:ext cx="1609725" cy="4857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6. UDP </a:t>
            </a:r>
            <a:r>
              <a:rPr lang="ko-KR" altLang="en-US" smtClean="0"/>
              <a:t>소켓 프로그래밍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소켓 객체를 </a:t>
            </a:r>
            <a:r>
              <a:rPr lang="en-US" altLang="ko-KR" smtClean="0"/>
              <a:t>AF_INET, SOCK_DGRAM </a:t>
            </a:r>
            <a:r>
              <a:rPr lang="ko-KR" altLang="en-US" smtClean="0"/>
              <a:t>인수로 생성 </a:t>
            </a:r>
            <a:endParaRPr lang="ko-KR" altLang="en-US"/>
          </a:p>
        </p:txBody>
      </p:sp>
      <p:pic>
        <p:nvPicPr>
          <p:cNvPr id="4099" name="Picture 3" descr="\\psf\Home\Desktop\스크린샷 2014-10-16 오후 3.26.3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19663" y="2390775"/>
            <a:ext cx="3400425" cy="1181100"/>
          </a:xfrm>
          <a:prstGeom prst="rect">
            <a:avLst/>
          </a:prstGeom>
          <a:noFill/>
        </p:spPr>
      </p:pic>
      <p:pic>
        <p:nvPicPr>
          <p:cNvPr id="4100" name="Picture 4" descr="\\psf\Home\Desktop\스크린샷 2014-10-16 오후 3.22.3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390775"/>
            <a:ext cx="3533775" cy="1714500"/>
          </a:xfrm>
          <a:prstGeom prst="rect">
            <a:avLst/>
          </a:prstGeom>
          <a:noFill/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457200" y="1863726"/>
            <a:ext cx="3086100" cy="565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서버</a:t>
            </a: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914900" y="1863726"/>
            <a:ext cx="3086100" cy="565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ko-KR" altLang="en-US" sz="2400" smtClean="0">
                <a:latin typeface="Tahoma" pitchFamily="34" charset="0"/>
                <a:cs typeface="Tahoma" pitchFamily="34" charset="0"/>
              </a:rPr>
              <a:t>클라이언트</a:t>
            </a:r>
            <a:endParaRPr lang="en-US" altLang="ko-KR" sz="2400" smtClean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7. </a:t>
            </a:r>
            <a:r>
              <a:rPr lang="ko-KR" altLang="en-US" smtClean="0"/>
              <a:t>소켓 동작의 간단한 예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Finger </a:t>
            </a:r>
            <a:r>
              <a:rPr lang="ko-KR" altLang="en-US" smtClean="0"/>
              <a:t>클라이언트 </a:t>
            </a:r>
            <a:endParaRPr lang="en-US" altLang="ko-KR" smtClean="0"/>
          </a:p>
          <a:p>
            <a:pPr>
              <a:buNone/>
            </a:pPr>
            <a:r>
              <a:rPr lang="en-US" altLang="ko-KR" smtClean="0"/>
              <a:t>	</a:t>
            </a:r>
            <a:r>
              <a:rPr lang="en-US" altLang="ko-KR" sz="1600" smtClean="0"/>
              <a:t>- </a:t>
            </a:r>
            <a:r>
              <a:rPr lang="ko-KR" altLang="en-US" sz="1600" smtClean="0"/>
              <a:t>핑거</a:t>
            </a:r>
            <a:r>
              <a:rPr lang="en-US" altLang="ko-KR" sz="1600" smtClean="0"/>
              <a:t>(Finger)</a:t>
            </a:r>
            <a:r>
              <a:rPr lang="ko-KR" altLang="en-US" sz="1600" smtClean="0"/>
              <a:t>는 사용자에 관한 정보를 제공하는 프로토콜이다</a:t>
            </a:r>
            <a:r>
              <a:rPr lang="en-US" altLang="ko-KR" sz="1600" smtClean="0"/>
              <a:t>.</a:t>
            </a:r>
          </a:p>
          <a:p>
            <a:pPr>
              <a:buNone/>
            </a:pPr>
            <a:r>
              <a:rPr lang="en-US" altLang="ko-KR" sz="1600" smtClean="0"/>
              <a:t>	- </a:t>
            </a:r>
            <a:r>
              <a:rPr lang="ko-KR" altLang="en-US" sz="1600" smtClean="0"/>
              <a:t>핑거 프로토콜은 간단해서 클라이언트가 사용자의 이름을 제공하면 서버는</a:t>
            </a:r>
            <a:endParaRPr lang="en-US" altLang="ko-KR" sz="1600" smtClean="0"/>
          </a:p>
          <a:p>
            <a:pPr>
              <a:buNone/>
            </a:pPr>
            <a:r>
              <a:rPr lang="en-US" altLang="ko-KR" sz="1600" smtClean="0"/>
              <a:t>	</a:t>
            </a:r>
            <a:r>
              <a:rPr lang="ko-KR" altLang="en-US" sz="1600" smtClean="0"/>
              <a:t>  그 사람에 관한 정보를 보내준다</a:t>
            </a:r>
            <a:r>
              <a:rPr lang="en-US" altLang="ko-KR" sz="1600" smtClean="0"/>
              <a:t>. </a:t>
            </a:r>
            <a:r>
              <a:rPr lang="ko-KR" altLang="en-US" sz="1600" smtClean="0"/>
              <a:t>그리고 연결은 끊어진다</a:t>
            </a:r>
            <a:r>
              <a:rPr lang="en-US" altLang="ko-KR" sz="1600" smtClean="0"/>
              <a:t>. </a:t>
            </a:r>
          </a:p>
          <a:p>
            <a:pPr>
              <a:buNone/>
            </a:pPr>
            <a:r>
              <a:rPr lang="en-US" altLang="ko-KR" sz="1600" smtClean="0"/>
              <a:t>	- </a:t>
            </a:r>
            <a:r>
              <a:rPr lang="ko-KR" altLang="en-US" sz="1600" smtClean="0"/>
              <a:t>기본적으로 </a:t>
            </a:r>
            <a:r>
              <a:rPr lang="en-US" altLang="ko-KR" sz="1600" smtClean="0"/>
              <a:t>79 </a:t>
            </a:r>
            <a:r>
              <a:rPr lang="ko-KR" altLang="en-US" sz="1600" smtClean="0"/>
              <a:t>포트 사용</a:t>
            </a:r>
            <a:endParaRPr lang="en-US" altLang="ko-KR" sz="1600" smtClean="0"/>
          </a:p>
          <a:p>
            <a:pPr>
              <a:buNone/>
            </a:pPr>
            <a:r>
              <a:rPr lang="en-US" altLang="ko-KR" sz="1600" smtClean="0"/>
              <a:t>	- </a:t>
            </a:r>
            <a:r>
              <a:rPr lang="ko-KR" altLang="en-US" sz="1600" smtClean="0"/>
              <a:t>핑거 접속을 허용하지 않는 시스템에 접근하면 에러 메시지가 나고 끝난다</a:t>
            </a:r>
            <a:r>
              <a:rPr lang="en-US" altLang="ko-KR" sz="1600" smtClean="0"/>
              <a:t>. </a:t>
            </a:r>
          </a:p>
          <a:p>
            <a:pPr>
              <a:buNone/>
            </a:pPr>
            <a:endParaRPr lang="en-US" altLang="ko-KR" sz="1600" smtClean="0"/>
          </a:p>
          <a:p>
            <a:pPr>
              <a:buNone/>
            </a:pPr>
            <a:r>
              <a:rPr lang="en-US" altLang="ko-KR" sz="1600" smtClean="0"/>
              <a:t>	</a:t>
            </a:r>
            <a:endParaRPr lang="ko-KR" altLang="en-US"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8. </a:t>
            </a:r>
            <a:r>
              <a:rPr lang="ko-KR" altLang="en-US" smtClean="0"/>
              <a:t>브로드캐스팅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smtClean="0"/>
              <a:t>브로드캐스팅이란 메시지를 어느 특정한 컴퓨터로만 보내는 것이 아니라</a:t>
            </a:r>
            <a:r>
              <a:rPr lang="en-US" altLang="ko-KR" sz="1600" smtClean="0"/>
              <a:t>, </a:t>
            </a:r>
            <a:r>
              <a:rPr lang="ko-KR" altLang="en-US" sz="1600" smtClean="0"/>
              <a:t>한 네트워크에 속한 모든 개체와 통신하는 모델 </a:t>
            </a:r>
            <a:endParaRPr lang="en-US" altLang="ko-KR" sz="1600" smtClean="0"/>
          </a:p>
          <a:p>
            <a:r>
              <a:rPr lang="ko-KR" altLang="en-US" sz="1600" smtClean="0"/>
              <a:t>따라서 브로드캐스팅 주소의 특정한 포트로 메시지를 보내면</a:t>
            </a:r>
            <a:r>
              <a:rPr lang="en-US" altLang="ko-KR" sz="1600" smtClean="0"/>
              <a:t>, </a:t>
            </a:r>
            <a:r>
              <a:rPr lang="ko-KR" altLang="en-US" sz="1600" smtClean="0"/>
              <a:t>그 포트에 연결되어 있는 네트워크의 컴퓨터들은 메시지를 모두 받을 수 있다</a:t>
            </a:r>
            <a:r>
              <a:rPr lang="en-US" altLang="ko-KR" sz="1600" smtClean="0"/>
              <a:t>.</a:t>
            </a:r>
          </a:p>
          <a:p>
            <a:pPr>
              <a:buNone/>
            </a:pPr>
            <a:endParaRPr lang="ko-KR" altLang="en-US" sz="1600"/>
          </a:p>
        </p:txBody>
      </p:sp>
      <p:pic>
        <p:nvPicPr>
          <p:cNvPr id="5122" name="Picture 2" descr="\\psf\Home\Desktop\스크린샷 2014-10-16 오후 4.38.5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" y="3105150"/>
            <a:ext cx="3924300" cy="1123950"/>
          </a:xfrm>
          <a:prstGeom prst="rect">
            <a:avLst/>
          </a:prstGeom>
          <a:noFill/>
        </p:spPr>
      </p:pic>
      <p:pic>
        <p:nvPicPr>
          <p:cNvPr id="5123" name="Picture 3" descr="\\psf\Home\Desktop\스크린샷 2014-10-16 오후 4.39.1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86350" y="3095625"/>
            <a:ext cx="3124200" cy="1133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9. </a:t>
            </a:r>
            <a:r>
              <a:rPr lang="ko-KR" altLang="en-US" smtClean="0"/>
              <a:t>멀티캐스팅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smtClean="0"/>
              <a:t>하나 또는 여러 네트워크에 속한 선별된 개체와 통신하는 모델 </a:t>
            </a:r>
            <a:endParaRPr lang="en-US" altLang="ko-KR" sz="1600" smtClean="0"/>
          </a:p>
          <a:p>
            <a:r>
              <a:rPr lang="ko-KR" altLang="en-US" sz="1600" smtClean="0"/>
              <a:t>하나의 네트워크 그룹에 속해 있어도 선별적인 그룹의 개체와 통신할 수 있고</a:t>
            </a:r>
            <a:r>
              <a:rPr lang="en-US" altLang="ko-KR" sz="1600" smtClean="0"/>
              <a:t>, </a:t>
            </a:r>
            <a:r>
              <a:rPr lang="ko-KR" altLang="en-US" sz="1600" smtClean="0"/>
              <a:t>여러 네트워크에 걸쳐 이러한 개체가 분산 되어있을 수도 있다</a:t>
            </a:r>
            <a:r>
              <a:rPr lang="en-US" altLang="ko-KR" sz="1600" smtClean="0"/>
              <a:t>. </a:t>
            </a:r>
          </a:p>
          <a:p>
            <a:r>
              <a:rPr lang="en-US" altLang="ko-KR" sz="1600" smtClean="0"/>
              <a:t>IP</a:t>
            </a:r>
            <a:r>
              <a:rPr lang="ko-KR" altLang="en-US" sz="1600" smtClean="0"/>
              <a:t>주소 범위는 </a:t>
            </a:r>
            <a:r>
              <a:rPr lang="en-US" altLang="ko-KR" sz="1600" smtClean="0"/>
              <a:t>224.0.0.0 ~ 239.255.255.255</a:t>
            </a:r>
            <a:r>
              <a:rPr lang="ko-KR" altLang="en-US" sz="1600" smtClean="0"/>
              <a:t>이며</a:t>
            </a:r>
            <a:r>
              <a:rPr lang="en-US" altLang="ko-KR" sz="1600" smtClean="0"/>
              <a:t>, UDP </a:t>
            </a:r>
            <a:r>
              <a:rPr lang="ko-KR" altLang="en-US" sz="1600" smtClean="0"/>
              <a:t>통신을 한다</a:t>
            </a:r>
            <a:r>
              <a:rPr lang="en-US" altLang="ko-KR" sz="1600" smtClean="0"/>
              <a:t>. </a:t>
            </a:r>
          </a:p>
          <a:p>
            <a:r>
              <a:rPr lang="ko-KR" altLang="en-US" sz="1600" smtClean="0"/>
              <a:t>멀티캐스트 데이터를 받으려면 반드시 그룹에 가입해야 하지만</a:t>
            </a:r>
            <a:r>
              <a:rPr lang="en-US" altLang="ko-KR" sz="1600" smtClean="0"/>
              <a:t>, </a:t>
            </a:r>
            <a:r>
              <a:rPr lang="ko-KR" altLang="en-US" sz="1600" smtClean="0"/>
              <a:t>데이터를 </a:t>
            </a:r>
            <a:r>
              <a:rPr lang="ko-KR" altLang="en-US" sz="1600" smtClean="0"/>
              <a:t>보내기 </a:t>
            </a:r>
            <a:r>
              <a:rPr lang="ko-KR" altLang="en-US" sz="1600" smtClean="0"/>
              <a:t>위해서는 그룹에 가입할 필요가 없다</a:t>
            </a:r>
            <a:r>
              <a:rPr lang="en-US" altLang="ko-KR" sz="1600" smtClean="0"/>
              <a:t>. </a:t>
            </a:r>
          </a:p>
          <a:p>
            <a:r>
              <a:rPr lang="ko-KR" altLang="en-US" sz="1600" smtClean="0"/>
              <a:t>그룹의 가입과 탈퇴는 자유롭고</a:t>
            </a:r>
            <a:r>
              <a:rPr lang="en-US" altLang="ko-KR" sz="1600" smtClean="0"/>
              <a:t>, </a:t>
            </a:r>
            <a:r>
              <a:rPr lang="ko-KR" altLang="en-US" sz="1600" smtClean="0"/>
              <a:t>그룹 구성원 모두 동등한 자격을 가지고 있다</a:t>
            </a:r>
            <a:r>
              <a:rPr lang="en-US" altLang="ko-KR" sz="1600" smtClean="0"/>
              <a:t>.</a:t>
            </a:r>
          </a:p>
          <a:p>
            <a:r>
              <a:rPr lang="ko-KR" altLang="en-US" sz="1600" smtClean="0"/>
              <a:t>기본적으로는 하나의 네트워크 그룹에서 멀티캐스팅이 동작하지만 멀티캐스터 라우터를 설정하면 다른 네트워크로도 똑같이 패킷을 전송할 수 있다</a:t>
            </a:r>
            <a:r>
              <a:rPr lang="en-US" altLang="ko-KR" sz="1600" smtClean="0"/>
              <a:t>. </a:t>
            </a:r>
          </a:p>
          <a:p>
            <a:endParaRPr lang="en-US" altLang="ko-KR" sz="1600" smtClean="0"/>
          </a:p>
          <a:p>
            <a:pPr>
              <a:buNone/>
            </a:pPr>
            <a:r>
              <a:rPr lang="en-US" altLang="ko-KR" sz="1600" smtClean="0"/>
              <a:t>	* </a:t>
            </a:r>
            <a:r>
              <a:rPr lang="ko-KR" altLang="en-US" sz="1600" smtClean="0"/>
              <a:t>가입 방법 </a:t>
            </a:r>
            <a:r>
              <a:rPr lang="en-US" altLang="ko-KR" sz="1600" smtClean="0"/>
              <a:t>: s.setsockopt(IPPROTO_IP, IP_ADD_MEMBERSHIP, mreq)</a:t>
            </a:r>
          </a:p>
          <a:p>
            <a:pPr>
              <a:buNone/>
            </a:pPr>
            <a:r>
              <a:rPr lang="en-US" altLang="ko-KR" sz="1600" smtClean="0"/>
              <a:t>	* </a:t>
            </a:r>
            <a:r>
              <a:rPr lang="ko-KR" altLang="en-US" sz="1600" smtClean="0"/>
              <a:t>탈퇴 방법 </a:t>
            </a:r>
            <a:r>
              <a:rPr lang="en-US" altLang="ko-KR" sz="1600" smtClean="0"/>
              <a:t>: s.setsockopt(IPPROTO_IP, IP_DROP_MEMBERSHIP, mreq)</a:t>
            </a:r>
            <a:endParaRPr lang="ko-KR" altLang="en-US" sz="1600" smtClean="0"/>
          </a:p>
          <a:p>
            <a:pPr>
              <a:buNone/>
            </a:pPr>
            <a:endParaRPr lang="en-US" altLang="ko-KR" sz="1600" smtClean="0"/>
          </a:p>
          <a:p>
            <a:pPr>
              <a:buNone/>
            </a:pPr>
            <a:endParaRPr lang="ko-KR" altLang="en-US"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9. </a:t>
            </a:r>
            <a:r>
              <a:rPr lang="ko-KR" altLang="en-US" smtClean="0"/>
              <a:t>멀티캐스팅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smtClean="0"/>
              <a:t>멀티캐스트 라우터를 이용해서 </a:t>
            </a:r>
            <a:r>
              <a:rPr lang="en-US" altLang="ko-KR" sz="1600" smtClean="0"/>
              <a:t>UDP </a:t>
            </a:r>
            <a:r>
              <a:rPr lang="ko-KR" altLang="en-US" sz="1600" smtClean="0"/>
              <a:t>패킷을 전송할 때 </a:t>
            </a:r>
            <a:r>
              <a:rPr lang="en-US" altLang="ko-KR" sz="1600" smtClean="0"/>
              <a:t>TTL(Time To Live) </a:t>
            </a:r>
            <a:r>
              <a:rPr lang="ko-KR" altLang="en-US" sz="1600" smtClean="0"/>
              <a:t>값을</a:t>
            </a:r>
            <a:endParaRPr lang="en-US" altLang="ko-KR" sz="1600" smtClean="0"/>
          </a:p>
          <a:p>
            <a:pPr>
              <a:buNone/>
            </a:pPr>
            <a:r>
              <a:rPr lang="en-US" altLang="ko-KR" sz="1600" smtClean="0"/>
              <a:t>	</a:t>
            </a:r>
            <a:r>
              <a:rPr lang="ko-KR" altLang="en-US" sz="1600" smtClean="0"/>
              <a:t>설정해 주어야 한다</a:t>
            </a:r>
            <a:r>
              <a:rPr lang="en-US" altLang="ko-KR" sz="1600" smtClean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600" smtClean="0"/>
              <a:t>TTL </a:t>
            </a:r>
            <a:r>
              <a:rPr lang="ko-KR" altLang="en-US" sz="1600" smtClean="0"/>
              <a:t>값 </a:t>
            </a:r>
            <a:r>
              <a:rPr lang="en-US" altLang="ko-KR" sz="1600" smtClean="0"/>
              <a:t>: </a:t>
            </a:r>
            <a:r>
              <a:rPr lang="ko-KR" altLang="en-US" sz="1600" smtClean="0"/>
              <a:t>몇 단계까지의 라우터를 거칠 때까지 패킷이 손실되지 않고 전달되도록 </a:t>
            </a:r>
            <a:endParaRPr lang="en-US" altLang="ko-KR" sz="1600" smtClean="0"/>
          </a:p>
          <a:p>
            <a:pPr>
              <a:buNone/>
            </a:pPr>
            <a:r>
              <a:rPr lang="en-US" altLang="ko-KR" sz="1600" smtClean="0"/>
              <a:t>	</a:t>
            </a:r>
            <a:r>
              <a:rPr lang="ko-KR" altLang="en-US" sz="1600" smtClean="0"/>
              <a:t>할 것인지에 대한 설정 </a:t>
            </a:r>
            <a:endParaRPr lang="en-US" altLang="ko-KR" sz="1600" smtClean="0"/>
          </a:p>
          <a:p>
            <a:pPr>
              <a:buFont typeface="Arial" pitchFamily="34" charset="0"/>
              <a:buChar char="•"/>
            </a:pPr>
            <a:r>
              <a:rPr lang="ko-KR" altLang="en-US" sz="1600" smtClean="0"/>
              <a:t>라우터는 패킷을 통과시킬 때마다 </a:t>
            </a:r>
            <a:r>
              <a:rPr lang="en-US" altLang="ko-KR" sz="1600" smtClean="0"/>
              <a:t>TTL </a:t>
            </a:r>
            <a:r>
              <a:rPr lang="ko-KR" altLang="en-US" sz="1600" smtClean="0"/>
              <a:t>값을 하나씩 감소시키며 </a:t>
            </a:r>
            <a:r>
              <a:rPr lang="en-US" altLang="ko-KR" sz="1600" smtClean="0"/>
              <a:t>TTL</a:t>
            </a:r>
            <a:r>
              <a:rPr lang="ko-KR" altLang="en-US" sz="1600" smtClean="0"/>
              <a:t> 이 </a:t>
            </a:r>
            <a:r>
              <a:rPr lang="en-US" altLang="ko-KR" sz="1600" smtClean="0"/>
              <a:t>0 </a:t>
            </a:r>
            <a:r>
              <a:rPr lang="ko-KR" altLang="en-US" sz="1600" smtClean="0"/>
              <a:t>이되면 </a:t>
            </a:r>
            <a:endParaRPr lang="en-US" altLang="ko-KR" sz="1600" smtClean="0"/>
          </a:p>
          <a:p>
            <a:pPr>
              <a:buNone/>
            </a:pPr>
            <a:r>
              <a:rPr lang="en-US" altLang="ko-KR" sz="1600" smtClean="0"/>
              <a:t>	</a:t>
            </a:r>
            <a:r>
              <a:rPr lang="ko-KR" altLang="en-US" sz="1600" smtClean="0"/>
              <a:t>더이상 라우터를 통과하지 못하는 것이다</a:t>
            </a:r>
            <a:r>
              <a:rPr lang="en-US" altLang="ko-KR" sz="1600" smtClean="0"/>
              <a:t>. </a:t>
            </a:r>
          </a:p>
          <a:p>
            <a:pPr>
              <a:buNone/>
            </a:pPr>
            <a:endParaRPr lang="en-US" altLang="ko-KR" sz="1600" smtClean="0"/>
          </a:p>
          <a:p>
            <a:pPr>
              <a:buNone/>
            </a:pPr>
            <a:r>
              <a:rPr lang="en-US" altLang="ko-KR" sz="1600" smtClean="0"/>
              <a:t>	*TTL = 0, </a:t>
            </a:r>
            <a:r>
              <a:rPr lang="ko-KR" altLang="en-US" sz="1600" smtClean="0"/>
              <a:t>같은 네트워크 안에서만 </a:t>
            </a:r>
            <a:endParaRPr lang="en-US" altLang="ko-KR" sz="1600" smtClean="0"/>
          </a:p>
          <a:p>
            <a:pPr>
              <a:buNone/>
            </a:pPr>
            <a:r>
              <a:rPr lang="en-US" altLang="ko-KR" sz="1600" smtClean="0"/>
              <a:t>	  TTL = 32, </a:t>
            </a:r>
            <a:r>
              <a:rPr lang="ko-KR" altLang="en-US" sz="1600" smtClean="0"/>
              <a:t>보통 같은 소속 기관 내의 네트워크</a:t>
            </a:r>
            <a:endParaRPr lang="en-US" altLang="ko-KR" sz="1600" smtClean="0"/>
          </a:p>
          <a:p>
            <a:pPr>
              <a:buNone/>
            </a:pPr>
            <a:r>
              <a:rPr lang="en-US" altLang="ko-KR" sz="1600" smtClean="0"/>
              <a:t>		TTL = 255, </a:t>
            </a:r>
            <a:r>
              <a:rPr lang="ko-KR" altLang="en-US" sz="1600" smtClean="0"/>
              <a:t>보통 전세계 네트워크를 뜻함</a:t>
            </a:r>
            <a:endParaRPr lang="ko-KR" altLang="en-US"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9. </a:t>
            </a:r>
            <a:r>
              <a:rPr lang="ko-KR" altLang="en-US" smtClean="0"/>
              <a:t>멀티캐스팅</a:t>
            </a:r>
            <a:endParaRPr lang="ko-KR" altLang="en-US"/>
          </a:p>
        </p:txBody>
      </p:sp>
      <p:pic>
        <p:nvPicPr>
          <p:cNvPr id="4" name="Picture 4" descr="\\psf\Home\Desktop\스크린샷 2014-10-30 오전 11.54.52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500" y="2204244"/>
            <a:ext cx="4772025" cy="3724275"/>
          </a:xfrm>
          <a:prstGeom prst="rect">
            <a:avLst/>
          </a:prstGeom>
          <a:noFill/>
        </p:spPr>
      </p:pic>
      <p:pic>
        <p:nvPicPr>
          <p:cNvPr id="5" name="Picture 3" descr="\\psf\Home\Desktop\스크린샷 2014-10-30 오전 11.55.0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" y="1280319"/>
            <a:ext cx="3762375" cy="6858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482370" y="1291709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서버 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558695" y="2219325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클라이언트 </a:t>
            </a:r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10. </a:t>
            </a:r>
            <a:r>
              <a:rPr lang="ko-KR" altLang="en-US" smtClean="0"/>
              <a:t>기타 유용한 </a:t>
            </a:r>
            <a:r>
              <a:rPr lang="en-US" altLang="ko-KR" smtClean="0"/>
              <a:t>socket </a:t>
            </a:r>
            <a:r>
              <a:rPr lang="ko-KR" altLang="en-US" smtClean="0"/>
              <a:t>함수들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smtClean="0"/>
              <a:t>getservbyname : </a:t>
            </a:r>
            <a:r>
              <a:rPr lang="ko-KR" altLang="en-US" sz="1600" smtClean="0"/>
              <a:t>인터넷 서비스에 대한 포트 번호를 알아내는 함수 </a:t>
            </a:r>
            <a:endParaRPr lang="en-US" altLang="ko-KR" sz="1600" smtClean="0"/>
          </a:p>
          <a:p>
            <a:r>
              <a:rPr lang="en-US" altLang="ko-KR" sz="1600" smtClean="0"/>
              <a:t>getsockname : </a:t>
            </a:r>
            <a:r>
              <a:rPr lang="ko-KR" altLang="en-US" sz="1600" smtClean="0"/>
              <a:t>소켓 객체에서 </a:t>
            </a:r>
            <a:r>
              <a:rPr lang="en-US" altLang="ko-KR" sz="1600" smtClean="0"/>
              <a:t>IP</a:t>
            </a:r>
            <a:r>
              <a:rPr lang="ko-KR" altLang="en-US" sz="1600" smtClean="0"/>
              <a:t>정보와 포트 번호를 추출할 수 있다</a:t>
            </a:r>
            <a:r>
              <a:rPr lang="en-US" altLang="ko-KR" sz="1600" smtClean="0"/>
              <a:t>.</a:t>
            </a:r>
          </a:p>
          <a:p>
            <a:r>
              <a:rPr lang="en-US" altLang="ko-KR" sz="1600" smtClean="0"/>
              <a:t>getaddrinfo : host </a:t>
            </a:r>
            <a:r>
              <a:rPr lang="ko-KR" altLang="en-US" sz="1600" smtClean="0"/>
              <a:t>의 </a:t>
            </a:r>
            <a:r>
              <a:rPr lang="en-US" altLang="ko-KR" sz="1600" smtClean="0"/>
              <a:t>port </a:t>
            </a:r>
            <a:r>
              <a:rPr lang="ko-KR" altLang="en-US" sz="1600" smtClean="0"/>
              <a:t>에 관한 정보를 리턴</a:t>
            </a:r>
            <a:endParaRPr lang="en-US" altLang="ko-KR" sz="1600" smtClean="0"/>
          </a:p>
          <a:p>
            <a:pPr>
              <a:buNone/>
            </a:pPr>
            <a:r>
              <a:rPr lang="en-US" altLang="ko-KR" sz="1600" smtClean="0"/>
              <a:t>	</a:t>
            </a:r>
            <a:r>
              <a:rPr lang="ko-KR" altLang="en-US" sz="1600" smtClean="0"/>
              <a:t>사용법 </a:t>
            </a:r>
            <a:r>
              <a:rPr lang="en-US" altLang="ko-KR" sz="1600" smtClean="0"/>
              <a:t>: getaddrinfo(host, port[, family, socktype, proto, flags])</a:t>
            </a:r>
          </a:p>
          <a:p>
            <a:pPr>
              <a:buNone/>
            </a:pPr>
            <a:r>
              <a:rPr lang="en-US" altLang="ko-KR" sz="1600" smtClean="0"/>
              <a:t>	</a:t>
            </a:r>
            <a:r>
              <a:rPr lang="ko-KR" altLang="en-US" sz="1600" smtClean="0"/>
              <a:t>리턴값 </a:t>
            </a:r>
            <a:r>
              <a:rPr lang="en-US" altLang="ko-KR" sz="1600" smtClean="0"/>
              <a:t>: family, socktype, proto, canonname, sockaddr </a:t>
            </a:r>
          </a:p>
          <a:p>
            <a:r>
              <a:rPr lang="en-US" altLang="ko-KR" sz="1600" smtClean="0"/>
              <a:t>gethostbyname : </a:t>
            </a:r>
            <a:r>
              <a:rPr lang="ko-KR" altLang="en-US" sz="1600" smtClean="0"/>
              <a:t>호스트 이름을 </a:t>
            </a:r>
            <a:r>
              <a:rPr lang="en-US" altLang="ko-KR" sz="1600" smtClean="0"/>
              <a:t>IPv4 </a:t>
            </a:r>
            <a:r>
              <a:rPr lang="ko-KR" altLang="en-US" sz="1600" smtClean="0"/>
              <a:t>형식의 주소로 변환한다</a:t>
            </a:r>
            <a:r>
              <a:rPr lang="en-US" altLang="ko-KR" sz="1600" smtClean="0"/>
              <a:t>.</a:t>
            </a:r>
          </a:p>
          <a:p>
            <a:r>
              <a:rPr lang="en-US" altLang="ko-KR" sz="1600" smtClean="0"/>
              <a:t>gethostname : </a:t>
            </a:r>
            <a:r>
              <a:rPr lang="ko-KR" altLang="en-US" sz="1600" smtClean="0"/>
              <a:t>파이썬을 실행하고 있는 호스트 컴퓨터의 이름을 리턴한다</a:t>
            </a:r>
            <a:r>
              <a:rPr lang="en-US" altLang="ko-KR" sz="1600" smtClean="0"/>
              <a:t>.</a:t>
            </a:r>
          </a:p>
          <a:p>
            <a:r>
              <a:rPr lang="en-US" altLang="ko-KR" sz="1600" smtClean="0"/>
              <a:t>getfqdn : </a:t>
            </a:r>
            <a:r>
              <a:rPr lang="ko-KR" altLang="en-US" sz="1600" smtClean="0"/>
              <a:t>전체 도메인 이름을 얻는다</a:t>
            </a:r>
            <a:r>
              <a:rPr lang="en-US" altLang="ko-KR" sz="1600" smtClean="0"/>
              <a:t>.</a:t>
            </a:r>
          </a:p>
          <a:p>
            <a:r>
              <a:rPr lang="en-US" altLang="ko-KR" sz="1600" smtClean="0"/>
              <a:t>makefile : </a:t>
            </a:r>
            <a:r>
              <a:rPr lang="ko-KR" altLang="en-US" sz="1600" smtClean="0"/>
              <a:t>소켓 객체의 메쏘드로써 소켓을 마치 파일처럼 다루게 해 주는 객체를 생성한다</a:t>
            </a:r>
            <a:r>
              <a:rPr lang="en-US" altLang="ko-KR" sz="1600" smtClean="0"/>
              <a:t>. (mode</a:t>
            </a:r>
            <a:r>
              <a:rPr lang="ko-KR" altLang="en-US" sz="1600" smtClean="0"/>
              <a:t>는 파일 오픈할 때의 모드와 동일</a:t>
            </a:r>
            <a:r>
              <a:rPr lang="en-US" altLang="ko-KR" sz="1600" smtClean="0"/>
              <a:t>. </a:t>
            </a:r>
            <a:r>
              <a:rPr lang="ko-KR" altLang="en-US" sz="1600" smtClean="0"/>
              <a:t>사용이 끝나면 </a:t>
            </a:r>
            <a:r>
              <a:rPr lang="en-US" altLang="ko-KR" sz="1600" smtClean="0"/>
              <a:t>close()</a:t>
            </a:r>
            <a:r>
              <a:rPr lang="ko-KR" altLang="en-US" sz="1600" smtClean="0"/>
              <a:t>한다</a:t>
            </a:r>
            <a:r>
              <a:rPr lang="en-US" altLang="ko-KR" sz="1600" smtClean="0"/>
              <a:t>.)</a:t>
            </a:r>
          </a:p>
          <a:p>
            <a:endParaRPr lang="en-US" altLang="ko-KR" sz="1600" smtClean="0"/>
          </a:p>
          <a:p>
            <a:endParaRPr lang="en-US" altLang="ko-KR" sz="160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10. </a:t>
            </a:r>
            <a:r>
              <a:rPr lang="ko-KR" altLang="en-US" smtClean="0"/>
              <a:t>기타 유용한 </a:t>
            </a:r>
            <a:r>
              <a:rPr lang="en-US" altLang="ko-KR" smtClean="0"/>
              <a:t>socket </a:t>
            </a:r>
            <a:r>
              <a:rPr lang="ko-KR" altLang="en-US" smtClean="0"/>
              <a:t>함수들 </a:t>
            </a:r>
            <a:endParaRPr lang="ko-KR" altLang="en-US"/>
          </a:p>
        </p:txBody>
      </p:sp>
      <p:pic>
        <p:nvPicPr>
          <p:cNvPr id="4" name="Picture 2" descr="\\psf\Home\Desktop\스크린샷 2014-10-30 오후 12.11.32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18406"/>
            <a:ext cx="2828925" cy="685800"/>
          </a:xfrm>
          <a:prstGeom prst="rect">
            <a:avLst/>
          </a:prstGeom>
          <a:noFill/>
        </p:spPr>
      </p:pic>
      <p:pic>
        <p:nvPicPr>
          <p:cNvPr id="8194" name="Picture 2" descr="\\psf\Home\Desktop\스크린샷 2014-10-30 오후 12.10.0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028825"/>
            <a:ext cx="4200525" cy="1143000"/>
          </a:xfrm>
          <a:prstGeom prst="rect">
            <a:avLst/>
          </a:prstGeom>
          <a:noFill/>
        </p:spPr>
      </p:pic>
      <p:pic>
        <p:nvPicPr>
          <p:cNvPr id="8195" name="Picture 3" descr="\\psf\Home\Desktop\스크린샷 2014-10-30 오후 12.19.50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3295650"/>
            <a:ext cx="2962275" cy="342900"/>
          </a:xfrm>
          <a:prstGeom prst="rect">
            <a:avLst/>
          </a:prstGeom>
          <a:noFill/>
        </p:spPr>
      </p:pic>
      <p:pic>
        <p:nvPicPr>
          <p:cNvPr id="8196" name="Picture 4" descr="\\psf\Home\Desktop\스크린샷 2014-10-30 오후 12.20.33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3767137"/>
            <a:ext cx="2333625" cy="371475"/>
          </a:xfrm>
          <a:prstGeom prst="rect">
            <a:avLst/>
          </a:prstGeom>
          <a:noFill/>
        </p:spPr>
      </p:pic>
      <p:pic>
        <p:nvPicPr>
          <p:cNvPr id="8197" name="Picture 5" descr="\\psf\Home\Desktop\스크린샷 2014-10-30 오후 12.26.09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" y="4252912"/>
            <a:ext cx="2371725" cy="121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11. FTP </a:t>
            </a:r>
            <a:r>
              <a:rPr lang="ko-KR" altLang="en-US" smtClean="0"/>
              <a:t>클라이언트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smtClean="0"/>
              <a:t>ftplib </a:t>
            </a:r>
            <a:r>
              <a:rPr lang="ko-KR" altLang="en-US" sz="1600" smtClean="0"/>
              <a:t>모듈 사용 </a:t>
            </a:r>
            <a:r>
              <a:rPr lang="en-US" altLang="ko-KR" sz="1600" smtClean="0"/>
              <a:t>– </a:t>
            </a:r>
            <a:r>
              <a:rPr lang="ko-KR" altLang="en-US" sz="1600" smtClean="0"/>
              <a:t>생략 </a:t>
            </a:r>
            <a:endParaRPr lang="ko-KR" altLang="en-US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000" b="1" smtClean="0">
              <a:latin typeface="+mn-ea"/>
            </a:endParaRPr>
          </a:p>
          <a:p>
            <a:r>
              <a:rPr lang="ko-KR" altLang="en-US" sz="2000" b="1" smtClean="0">
                <a:latin typeface="+mn-ea"/>
              </a:rPr>
              <a:t>소켓 프로그래밍 </a:t>
            </a:r>
            <a:endParaRPr lang="en-US" altLang="ko-KR" sz="2000" b="1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12. Telnet </a:t>
            </a:r>
            <a:r>
              <a:rPr lang="ko-KR" altLang="en-US" smtClean="0"/>
              <a:t>클라이언트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smtClean="0"/>
              <a:t>telnetlib </a:t>
            </a:r>
            <a:r>
              <a:rPr lang="ko-KR" altLang="en-US" sz="1600" smtClean="0"/>
              <a:t>모듈 사용</a:t>
            </a:r>
            <a:r>
              <a:rPr lang="en-US" altLang="ko-KR" sz="1600" smtClean="0"/>
              <a:t>.</a:t>
            </a:r>
          </a:p>
          <a:p>
            <a:r>
              <a:rPr lang="ko-KR" altLang="en-US" sz="1600" smtClean="0"/>
              <a:t>텔넷 객체 생성 </a:t>
            </a:r>
            <a:endParaRPr lang="en-US" altLang="ko-KR" sz="1600" smtClean="0"/>
          </a:p>
          <a:p>
            <a:pPr>
              <a:buNone/>
            </a:pPr>
            <a:r>
              <a:rPr lang="en-US" altLang="ko-KR" sz="1600" smtClean="0"/>
              <a:t>	ex) telnet = Telnet(‘popeye.gwu.ac.kr’) #</a:t>
            </a:r>
            <a:r>
              <a:rPr lang="ko-KR" altLang="en-US" sz="1600" smtClean="0"/>
              <a:t>기본적으로 </a:t>
            </a:r>
            <a:r>
              <a:rPr lang="en-US" altLang="ko-KR" sz="1600" smtClean="0"/>
              <a:t>23</a:t>
            </a:r>
            <a:r>
              <a:rPr lang="ko-KR" altLang="en-US" sz="1600" smtClean="0"/>
              <a:t>번 포트 사용 </a:t>
            </a:r>
            <a:endParaRPr lang="en-US" altLang="ko-KR" sz="1600" smtClean="0"/>
          </a:p>
          <a:p>
            <a:pPr>
              <a:buNone/>
            </a:pPr>
            <a:r>
              <a:rPr lang="en-US" altLang="ko-KR" sz="1600" smtClean="0"/>
              <a:t>	telnet = Telnet(‘popeye.gwu.ac.kr’, 8023) #</a:t>
            </a:r>
            <a:r>
              <a:rPr lang="ko-KR" altLang="en-US" sz="1600" smtClean="0"/>
              <a:t>다른포트를 사용하여 생성 가능 </a:t>
            </a:r>
            <a:endParaRPr lang="en-US" altLang="ko-KR" sz="1600" smtClean="0"/>
          </a:p>
          <a:p>
            <a:pPr>
              <a:buNone/>
            </a:pPr>
            <a:r>
              <a:rPr lang="ko-KR" altLang="en-US" sz="1600" smtClean="0"/>
              <a:t> </a:t>
            </a:r>
            <a:endParaRPr lang="en-US" altLang="ko-KR" sz="1600" smtClean="0"/>
          </a:p>
          <a:p>
            <a:endParaRPr lang="ko-KR" altLang="en-US"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12. Telnet </a:t>
            </a:r>
            <a:r>
              <a:rPr lang="ko-KR" altLang="en-US" smtClean="0"/>
              <a:t>클라이언트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smtClean="0"/>
              <a:t>텔넷 객체의 메쏘드</a:t>
            </a:r>
            <a:endParaRPr lang="en-US" altLang="ko-KR" sz="1600" smtClean="0"/>
          </a:p>
          <a:p>
            <a:pPr>
              <a:buNone/>
            </a:pPr>
            <a:r>
              <a:rPr lang="en-US" altLang="ko-KR" sz="1600" smtClean="0"/>
              <a:t>	- read_until(expected[, timeout]) </a:t>
            </a:r>
          </a:p>
          <a:p>
            <a:pPr>
              <a:buNone/>
            </a:pPr>
            <a:r>
              <a:rPr lang="en-US" altLang="ko-KR" sz="1600" smtClean="0"/>
              <a:t>		</a:t>
            </a:r>
            <a:r>
              <a:rPr lang="ko-KR" altLang="en-US" sz="1600" smtClean="0"/>
              <a:t>문자열 </a:t>
            </a:r>
            <a:r>
              <a:rPr lang="en-US" altLang="ko-KR" sz="1600" smtClean="0"/>
              <a:t>expected</a:t>
            </a:r>
            <a:r>
              <a:rPr lang="ko-KR" altLang="en-US" sz="1600" smtClean="0"/>
              <a:t>를 읽을 때까지 읽는다</a:t>
            </a:r>
            <a:r>
              <a:rPr lang="en-US" altLang="ko-KR" sz="1600" smtClean="0"/>
              <a:t>. </a:t>
            </a:r>
            <a:r>
              <a:rPr lang="ko-KR" altLang="en-US" sz="1600" smtClean="0"/>
              <a:t>혹은 </a:t>
            </a:r>
            <a:r>
              <a:rPr lang="en-US" altLang="ko-KR" sz="1600" smtClean="0"/>
              <a:t>timeout </a:t>
            </a:r>
            <a:r>
              <a:rPr lang="ko-KR" altLang="en-US" sz="1600" smtClean="0"/>
              <a:t>시간이 되면 중단한다</a:t>
            </a:r>
            <a:r>
              <a:rPr lang="en-US" altLang="ko-KR" sz="1600" smtClean="0"/>
              <a:t>.</a:t>
            </a:r>
            <a:r>
              <a:rPr lang="ko-KR" altLang="en-US" sz="1600" smtClean="0"/>
              <a:t> </a:t>
            </a:r>
            <a:endParaRPr lang="en-US" altLang="ko-KR" sz="1600" smtClean="0"/>
          </a:p>
          <a:p>
            <a:pPr>
              <a:buNone/>
            </a:pPr>
            <a:r>
              <a:rPr lang="en-US" altLang="ko-KR" sz="1600" smtClean="0"/>
              <a:t>		</a:t>
            </a:r>
            <a:r>
              <a:rPr lang="ko-KR" altLang="en-US" sz="1600" smtClean="0"/>
              <a:t>기대한 문자열이 발견되지 않으면 읽힌 문자가 리턴된다</a:t>
            </a:r>
            <a:r>
              <a:rPr lang="en-US" altLang="ko-KR" sz="1600" smtClean="0"/>
              <a:t>. </a:t>
            </a:r>
          </a:p>
          <a:p>
            <a:pPr>
              <a:buNone/>
            </a:pPr>
            <a:r>
              <a:rPr lang="en-US" altLang="ko-KR" sz="1600" smtClean="0"/>
              <a:t>		</a:t>
            </a:r>
            <a:r>
              <a:rPr lang="ko-KR" altLang="en-US" sz="1600" smtClean="0"/>
              <a:t>기대한 문자열이 발견되면 기대한 문자열이 리턴된다</a:t>
            </a:r>
            <a:r>
              <a:rPr lang="en-US" altLang="ko-KR" sz="1600" smtClean="0"/>
              <a:t>.</a:t>
            </a:r>
          </a:p>
          <a:p>
            <a:pPr>
              <a:buNone/>
            </a:pPr>
            <a:r>
              <a:rPr lang="en-US" altLang="ko-KR" sz="1600" smtClean="0"/>
              <a:t>	- read_all() </a:t>
            </a:r>
          </a:p>
          <a:p>
            <a:pPr>
              <a:buNone/>
            </a:pPr>
            <a:r>
              <a:rPr lang="en-US" altLang="ko-KR" sz="1600" smtClean="0"/>
              <a:t>		EOF</a:t>
            </a:r>
            <a:r>
              <a:rPr lang="ko-KR" altLang="en-US" sz="1600" smtClean="0"/>
              <a:t>까지 읽는다</a:t>
            </a:r>
            <a:r>
              <a:rPr lang="en-US" altLang="ko-KR" sz="1600" smtClean="0"/>
              <a:t>. </a:t>
            </a:r>
            <a:r>
              <a:rPr lang="ko-KR" altLang="en-US" sz="1600" smtClean="0"/>
              <a:t>연결이 끊어질때까지 블록된다</a:t>
            </a:r>
            <a:r>
              <a:rPr lang="en-US" altLang="ko-KR" sz="1600" smtClean="0"/>
              <a:t>.</a:t>
            </a:r>
          </a:p>
          <a:p>
            <a:pPr>
              <a:buNone/>
            </a:pPr>
            <a:r>
              <a:rPr lang="en-US" altLang="ko-KR" sz="1600" smtClean="0"/>
              <a:t>	- read_some() </a:t>
            </a:r>
          </a:p>
          <a:p>
            <a:pPr>
              <a:buNone/>
            </a:pPr>
            <a:r>
              <a:rPr lang="en-US" altLang="ko-KR" sz="1600" smtClean="0"/>
              <a:t>		</a:t>
            </a:r>
            <a:r>
              <a:rPr lang="ko-KR" altLang="en-US" sz="1600" smtClean="0"/>
              <a:t>최소한 한 바이트라도 읽는다</a:t>
            </a:r>
            <a:r>
              <a:rPr lang="en-US" altLang="ko-KR" sz="1600" smtClean="0"/>
              <a:t>. </a:t>
            </a:r>
            <a:r>
              <a:rPr lang="ko-KR" altLang="en-US" sz="1600" smtClean="0"/>
              <a:t>만일 </a:t>
            </a:r>
            <a:r>
              <a:rPr lang="en-US" altLang="ko-KR" sz="1600" smtClean="0"/>
              <a:t>EOF</a:t>
            </a:r>
            <a:r>
              <a:rPr lang="ko-KR" altLang="en-US" sz="1600" smtClean="0"/>
              <a:t>를 만나면 </a:t>
            </a:r>
            <a:r>
              <a:rPr lang="en-US" altLang="ko-KR" sz="1600" smtClean="0"/>
              <a:t>‘’</a:t>
            </a:r>
            <a:r>
              <a:rPr lang="ko-KR" altLang="en-US" sz="1600" smtClean="0"/>
              <a:t>를</a:t>
            </a:r>
            <a:r>
              <a:rPr lang="en-US" altLang="ko-KR" sz="1600" smtClean="0"/>
              <a:t> </a:t>
            </a:r>
            <a:r>
              <a:rPr lang="ko-KR" altLang="en-US" sz="1600" smtClean="0"/>
              <a:t>리턴한다</a:t>
            </a:r>
            <a:r>
              <a:rPr lang="en-US" altLang="ko-KR" sz="1600" smtClean="0"/>
              <a:t>.</a:t>
            </a:r>
          </a:p>
          <a:p>
            <a:pPr>
              <a:buNone/>
            </a:pPr>
            <a:r>
              <a:rPr lang="en-US" altLang="ko-KR" sz="1600" smtClean="0"/>
              <a:t>		</a:t>
            </a:r>
            <a:r>
              <a:rPr lang="ko-KR" altLang="en-US" sz="1600" smtClean="0"/>
              <a:t>데이터를 읽을 수 없으면 블록된다</a:t>
            </a:r>
            <a:r>
              <a:rPr lang="en-US" altLang="ko-KR" sz="1600" smtClean="0"/>
              <a:t>.</a:t>
            </a:r>
          </a:p>
          <a:p>
            <a:pPr>
              <a:buNone/>
            </a:pPr>
            <a:r>
              <a:rPr lang="en-US" altLang="ko-KR" sz="1600" smtClean="0"/>
              <a:t>	- read_very_eager() </a:t>
            </a:r>
          </a:p>
          <a:p>
            <a:pPr>
              <a:buNone/>
            </a:pPr>
            <a:r>
              <a:rPr lang="en-US" altLang="ko-KR" sz="1600" smtClean="0"/>
              <a:t>		</a:t>
            </a:r>
            <a:r>
              <a:rPr lang="ko-KR" altLang="en-US" sz="1600" smtClean="0"/>
              <a:t>입 출력을 블록시키지 않고 읽을 수 있는 것을 모두 읽는다</a:t>
            </a:r>
            <a:r>
              <a:rPr lang="en-US" altLang="ko-KR" sz="1600" smtClean="0"/>
              <a:t>.</a:t>
            </a:r>
          </a:p>
          <a:p>
            <a:pPr>
              <a:buNone/>
            </a:pPr>
            <a:r>
              <a:rPr lang="en-US" altLang="ko-KR" sz="1600" smtClean="0"/>
              <a:t>		</a:t>
            </a:r>
            <a:r>
              <a:rPr lang="ko-KR" altLang="en-US" sz="1600" smtClean="0"/>
              <a:t>읽을 문자가 없으면 </a:t>
            </a:r>
            <a:r>
              <a:rPr lang="en-US" altLang="ko-KR" sz="1600" smtClean="0"/>
              <a:t>‘’</a:t>
            </a:r>
            <a:r>
              <a:rPr lang="ko-KR" altLang="en-US" sz="1600" smtClean="0"/>
              <a:t>를</a:t>
            </a:r>
            <a:r>
              <a:rPr lang="en-US" altLang="ko-KR" sz="1600" smtClean="0"/>
              <a:t> </a:t>
            </a:r>
            <a:r>
              <a:rPr lang="ko-KR" altLang="en-US" sz="1600" smtClean="0"/>
              <a:t>리턴한다</a:t>
            </a:r>
            <a:r>
              <a:rPr lang="en-US" altLang="ko-KR" sz="1600" smtClean="0"/>
              <a:t>.</a:t>
            </a:r>
          </a:p>
          <a:p>
            <a:pPr>
              <a:buNone/>
            </a:pPr>
            <a:r>
              <a:rPr lang="en-US" altLang="ko-KR" sz="1600" smtClean="0"/>
              <a:t>	-	read_eager() </a:t>
            </a:r>
          </a:p>
          <a:p>
            <a:pPr>
              <a:buNone/>
            </a:pPr>
            <a:r>
              <a:rPr lang="en-US" altLang="ko-KR" sz="1600" smtClean="0"/>
              <a:t>		</a:t>
            </a:r>
            <a:r>
              <a:rPr lang="ko-KR" altLang="en-US" sz="1600" smtClean="0"/>
              <a:t>지금 당장 읽을 수 있는 문자를 읽는다</a:t>
            </a:r>
            <a:r>
              <a:rPr lang="en-US" altLang="ko-KR" sz="1600" smtClean="0"/>
              <a:t>. </a:t>
            </a:r>
            <a:r>
              <a:rPr lang="ko-KR" altLang="en-US" sz="1600" smtClean="0"/>
              <a:t>블록되지 않는다</a:t>
            </a:r>
            <a:r>
              <a:rPr lang="en-US" altLang="ko-KR" sz="1600" smtClean="0"/>
              <a:t>.</a:t>
            </a:r>
          </a:p>
          <a:p>
            <a:pPr>
              <a:buNone/>
            </a:pPr>
            <a:r>
              <a:rPr lang="en-US" altLang="ko-KR" sz="1600" smtClean="0"/>
              <a:t>	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12. Telnet </a:t>
            </a:r>
            <a:r>
              <a:rPr lang="ko-KR" altLang="en-US" smtClean="0"/>
              <a:t>클라이언트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1600" smtClean="0"/>
              <a:t>	- read_lazy() </a:t>
            </a:r>
          </a:p>
          <a:p>
            <a:pPr>
              <a:buNone/>
            </a:pPr>
            <a:r>
              <a:rPr lang="en-US" altLang="ko-KR" sz="1600" smtClean="0"/>
              <a:t>		</a:t>
            </a:r>
            <a:r>
              <a:rPr lang="ko-KR" altLang="en-US" sz="1600" smtClean="0"/>
              <a:t>큐에서 가능한 문자만을 읽는다</a:t>
            </a:r>
            <a:r>
              <a:rPr lang="en-US" altLang="ko-KR" sz="1600" smtClean="0"/>
              <a:t>. </a:t>
            </a:r>
            <a:r>
              <a:rPr lang="ko-KR" altLang="en-US" sz="1600" smtClean="0"/>
              <a:t>블록되지 않는다</a:t>
            </a:r>
            <a:r>
              <a:rPr lang="en-US" altLang="ko-KR" sz="1600" smtClean="0"/>
              <a:t>.</a:t>
            </a:r>
          </a:p>
          <a:p>
            <a:pPr>
              <a:buNone/>
            </a:pPr>
            <a:r>
              <a:rPr lang="en-US" altLang="ko-KR" sz="1600" smtClean="0"/>
              <a:t>	- read_very_lazy()</a:t>
            </a:r>
          </a:p>
          <a:p>
            <a:pPr>
              <a:buNone/>
            </a:pPr>
            <a:r>
              <a:rPr lang="en-US" altLang="ko-KR" sz="1600" smtClean="0"/>
              <a:t>		</a:t>
            </a:r>
            <a:r>
              <a:rPr lang="ko-KR" altLang="en-US" sz="1600" smtClean="0"/>
              <a:t>쿡드 큐</a:t>
            </a:r>
            <a:r>
              <a:rPr lang="en-US" altLang="ko-KR" sz="1600" smtClean="0"/>
              <a:t>(Cooked Queue)</a:t>
            </a:r>
            <a:r>
              <a:rPr lang="ko-KR" altLang="en-US" sz="1600" smtClean="0"/>
              <a:t>에서 읽을 수 있는 데이터를 읽는다</a:t>
            </a:r>
            <a:r>
              <a:rPr lang="en-US" altLang="ko-KR" sz="1600" smtClean="0"/>
              <a:t>. </a:t>
            </a:r>
            <a:r>
              <a:rPr lang="ko-KR" altLang="en-US" sz="1600" smtClean="0"/>
              <a:t>블록되지 않는다</a:t>
            </a:r>
            <a:r>
              <a:rPr lang="en-US" altLang="ko-KR" sz="1600" smtClean="0"/>
              <a:t>.</a:t>
            </a:r>
          </a:p>
          <a:p>
            <a:pPr>
              <a:buNone/>
            </a:pPr>
            <a:r>
              <a:rPr lang="en-US" altLang="ko-KR" sz="1600" smtClean="0"/>
              <a:t>	- open(host[, port])</a:t>
            </a:r>
          </a:p>
          <a:p>
            <a:pPr>
              <a:buNone/>
            </a:pPr>
            <a:r>
              <a:rPr lang="en-US" altLang="ko-KR" sz="1600" smtClean="0"/>
              <a:t>		Host</a:t>
            </a:r>
            <a:r>
              <a:rPr lang="ko-KR" altLang="en-US" sz="1600" smtClean="0"/>
              <a:t>에 연결한다</a:t>
            </a:r>
            <a:r>
              <a:rPr lang="en-US" altLang="ko-KR" sz="1600" smtClean="0"/>
              <a:t>. </a:t>
            </a:r>
            <a:r>
              <a:rPr lang="ko-KR" altLang="en-US" sz="1600" smtClean="0"/>
              <a:t>기본 포트는 </a:t>
            </a:r>
            <a:r>
              <a:rPr lang="en-US" altLang="ko-KR" sz="1600" smtClean="0"/>
              <a:t>23</a:t>
            </a:r>
            <a:r>
              <a:rPr lang="ko-KR" altLang="en-US" sz="1600" smtClean="0"/>
              <a:t>이다</a:t>
            </a:r>
            <a:r>
              <a:rPr lang="en-US" altLang="ko-KR" sz="1600" smtClean="0"/>
              <a:t>.</a:t>
            </a:r>
          </a:p>
          <a:p>
            <a:pPr>
              <a:buNone/>
            </a:pPr>
            <a:r>
              <a:rPr lang="en-US" altLang="ko-KR" sz="1600" smtClean="0"/>
              <a:t>		</a:t>
            </a:r>
            <a:r>
              <a:rPr lang="ko-KR" altLang="en-US" sz="1600" smtClean="0"/>
              <a:t>이미 열려 있는 인스턴스라면 이 메쏘드를 수행하지 말아라</a:t>
            </a:r>
            <a:r>
              <a:rPr lang="en-US" altLang="ko-KR" sz="1600" smtClean="0"/>
              <a:t>. </a:t>
            </a:r>
          </a:p>
          <a:p>
            <a:pPr>
              <a:buNone/>
            </a:pPr>
            <a:r>
              <a:rPr lang="en-US" altLang="ko-KR" sz="1600" smtClean="0"/>
              <a:t>	- close() </a:t>
            </a:r>
          </a:p>
          <a:p>
            <a:pPr>
              <a:buNone/>
            </a:pPr>
            <a:r>
              <a:rPr lang="en-US" altLang="ko-KR" sz="1600" smtClean="0"/>
              <a:t>		</a:t>
            </a:r>
            <a:r>
              <a:rPr lang="ko-KR" altLang="en-US" sz="1600" smtClean="0"/>
              <a:t>연결을 종료한다</a:t>
            </a:r>
            <a:r>
              <a:rPr lang="en-US" altLang="ko-KR" sz="1600" smtClean="0"/>
              <a:t>.</a:t>
            </a:r>
          </a:p>
          <a:p>
            <a:pPr>
              <a:buNone/>
            </a:pPr>
            <a:r>
              <a:rPr lang="en-US" altLang="ko-KR" sz="1600" smtClean="0"/>
              <a:t>	- Get_socket()   -&gt; </a:t>
            </a:r>
            <a:r>
              <a:rPr lang="ko-KR" altLang="en-US" sz="1600" smtClean="0"/>
              <a:t>책에 오타인듯</a:t>
            </a:r>
            <a:r>
              <a:rPr lang="en-US" altLang="ko-KR" sz="1600" smtClean="0"/>
              <a:t>.. get_socket()</a:t>
            </a:r>
            <a:r>
              <a:rPr lang="ko-KR" altLang="en-US" sz="1600" smtClean="0"/>
              <a:t>만 존재함</a:t>
            </a:r>
            <a:r>
              <a:rPr lang="en-US" altLang="ko-KR" sz="1600" smtClean="0"/>
              <a:t>. </a:t>
            </a:r>
          </a:p>
          <a:p>
            <a:pPr>
              <a:buNone/>
            </a:pPr>
            <a:r>
              <a:rPr lang="en-US" altLang="ko-KR" sz="1600" smtClean="0"/>
              <a:t>		</a:t>
            </a:r>
            <a:r>
              <a:rPr lang="ko-KR" altLang="en-US" sz="1600" smtClean="0"/>
              <a:t>내부적으로 사용되는 소켓 객체를 얻는다</a:t>
            </a:r>
            <a:r>
              <a:rPr lang="en-US" altLang="ko-KR" sz="1600" smtClean="0"/>
              <a:t>.</a:t>
            </a:r>
          </a:p>
          <a:p>
            <a:pPr>
              <a:buNone/>
            </a:pPr>
            <a:r>
              <a:rPr lang="en-US" altLang="ko-KR" sz="1600" smtClean="0"/>
              <a:t>	- fileno() </a:t>
            </a:r>
          </a:p>
          <a:p>
            <a:pPr>
              <a:buNone/>
            </a:pPr>
            <a:r>
              <a:rPr lang="en-US" altLang="ko-KR" sz="1600" smtClean="0"/>
              <a:t>		</a:t>
            </a:r>
            <a:r>
              <a:rPr lang="ko-KR" altLang="en-US" sz="1600" smtClean="0"/>
              <a:t>내부적으로 사용되는 소켓 객체의 파일 기술자를 얻는다</a:t>
            </a:r>
            <a:r>
              <a:rPr lang="en-US" altLang="ko-KR" sz="1600" smtClean="0"/>
              <a:t>.</a:t>
            </a:r>
          </a:p>
          <a:p>
            <a:pPr>
              <a:buNone/>
            </a:pPr>
            <a:r>
              <a:rPr lang="en-US" altLang="ko-KR" sz="1600" smtClean="0"/>
              <a:t>	- write(buffer) </a:t>
            </a:r>
          </a:p>
          <a:p>
            <a:pPr>
              <a:buNone/>
            </a:pPr>
            <a:r>
              <a:rPr lang="en-US" altLang="ko-KR" sz="1600" smtClean="0"/>
              <a:t>		</a:t>
            </a:r>
            <a:r>
              <a:rPr lang="ko-KR" altLang="en-US" sz="1600" smtClean="0"/>
              <a:t>소켓에 문자열을 쓴다</a:t>
            </a:r>
            <a:r>
              <a:rPr lang="en-US" altLang="ko-KR" sz="1600" smtClean="0"/>
              <a:t>. </a:t>
            </a:r>
            <a:r>
              <a:rPr lang="ko-KR" altLang="en-US" sz="1600" smtClean="0"/>
              <a:t>연결이 블록 상태이면 이 메쏘드도 블록된다</a:t>
            </a:r>
            <a:r>
              <a:rPr lang="en-US" altLang="ko-KR" sz="1600" smtClean="0"/>
              <a:t>.</a:t>
            </a:r>
          </a:p>
          <a:p>
            <a:pPr>
              <a:buNone/>
            </a:pPr>
            <a:r>
              <a:rPr lang="en-US" altLang="ko-KR" sz="1600" smtClean="0"/>
              <a:t>	</a:t>
            </a:r>
            <a:endParaRPr lang="ko-KR" altLang="en-US" sz="1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12. Telnet </a:t>
            </a:r>
            <a:r>
              <a:rPr lang="ko-KR" altLang="en-US" smtClean="0"/>
              <a:t>클라이언트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1600" smtClean="0"/>
              <a:t>	- interact() </a:t>
            </a:r>
          </a:p>
          <a:p>
            <a:pPr>
              <a:buNone/>
            </a:pPr>
            <a:r>
              <a:rPr lang="en-US" altLang="ko-KR" sz="1600" smtClean="0"/>
              <a:t>		</a:t>
            </a:r>
            <a:r>
              <a:rPr lang="ko-KR" altLang="en-US" sz="1600" smtClean="0"/>
              <a:t>아주 단순한 텔넷 클라이언트를 에뮬레이트한다</a:t>
            </a:r>
            <a:r>
              <a:rPr lang="en-US" altLang="ko-KR" sz="1600" smtClean="0"/>
              <a:t>.</a:t>
            </a:r>
          </a:p>
          <a:p>
            <a:pPr>
              <a:buNone/>
            </a:pPr>
            <a:r>
              <a:rPr lang="en-US" altLang="ko-KR" sz="1600" smtClean="0"/>
              <a:t>	- mt_interact() </a:t>
            </a:r>
          </a:p>
          <a:p>
            <a:pPr>
              <a:buNone/>
            </a:pPr>
            <a:r>
              <a:rPr lang="en-US" altLang="ko-KR" sz="1600" smtClean="0"/>
              <a:t>		interact()</a:t>
            </a:r>
            <a:r>
              <a:rPr lang="ko-KR" altLang="en-US" sz="1600" smtClean="0"/>
              <a:t>의 멀티쓰레드 버전이다</a:t>
            </a:r>
            <a:r>
              <a:rPr lang="en-US" altLang="ko-KR" sz="1600" smtClean="0"/>
              <a:t>. </a:t>
            </a:r>
          </a:p>
          <a:p>
            <a:pPr>
              <a:buNone/>
            </a:pPr>
            <a:r>
              <a:rPr lang="en-US" altLang="ko-KR" sz="1600" smtClean="0"/>
              <a:t>	- expect(list[, timeout])</a:t>
            </a:r>
          </a:p>
          <a:p>
            <a:pPr>
              <a:buNone/>
            </a:pPr>
            <a:r>
              <a:rPr lang="en-US" altLang="ko-KR" sz="1600" smtClean="0"/>
              <a:t>		</a:t>
            </a:r>
            <a:r>
              <a:rPr lang="ko-KR" altLang="en-US" sz="1600" smtClean="0"/>
              <a:t>정규식 리스트 중 하나가 매치될 때까지 읽는다</a:t>
            </a:r>
            <a:r>
              <a:rPr lang="en-US" altLang="ko-KR" sz="1600" smtClean="0"/>
              <a:t>. </a:t>
            </a:r>
            <a:r>
              <a:rPr lang="ko-KR" altLang="en-US" sz="1600" smtClean="0"/>
              <a:t>시간이 주어지지 않으면</a:t>
            </a:r>
            <a:endParaRPr lang="en-US" altLang="ko-KR" sz="1600" smtClean="0"/>
          </a:p>
          <a:p>
            <a:pPr>
              <a:buNone/>
            </a:pPr>
            <a:r>
              <a:rPr lang="en-US" altLang="ko-KR" sz="1600" smtClean="0"/>
              <a:t>		</a:t>
            </a:r>
            <a:r>
              <a:rPr lang="ko-KR" altLang="en-US" sz="1600" smtClean="0"/>
              <a:t>무한히 대기한다</a:t>
            </a:r>
            <a:r>
              <a:rPr lang="en-US" altLang="ko-KR" sz="1600" smtClean="0"/>
              <a:t>. </a:t>
            </a:r>
            <a:r>
              <a:rPr lang="ko-KR" altLang="en-US" sz="1600" smtClean="0"/>
              <a:t>정규식은 컴파일된 것이나</a:t>
            </a:r>
            <a:r>
              <a:rPr lang="en-US" altLang="ko-KR" sz="1600" smtClean="0"/>
              <a:t> </a:t>
            </a:r>
            <a:r>
              <a:rPr lang="ko-KR" altLang="en-US" sz="1600" smtClean="0"/>
              <a:t>되지 않은 것이나 모두 처리한다</a:t>
            </a:r>
            <a:r>
              <a:rPr lang="en-US" altLang="ko-KR" sz="1600" smtClean="0"/>
              <a:t>. </a:t>
            </a:r>
          </a:p>
          <a:p>
            <a:pPr>
              <a:buNone/>
            </a:pPr>
            <a:r>
              <a:rPr lang="en-US" altLang="ko-KR" sz="1600" smtClean="0"/>
              <a:t>	- set_option_negotiation_callback(callback)</a:t>
            </a:r>
          </a:p>
          <a:p>
            <a:pPr>
              <a:buNone/>
            </a:pPr>
            <a:r>
              <a:rPr lang="en-US" altLang="ko-KR" sz="1600" smtClean="0"/>
              <a:t>		</a:t>
            </a:r>
            <a:r>
              <a:rPr lang="ko-KR" altLang="en-US" sz="1600" smtClean="0"/>
              <a:t>텔넷 옵션이 입력 플로우에서 읽혀질 때마다 </a:t>
            </a:r>
            <a:r>
              <a:rPr lang="en-US" altLang="ko-KR" sz="1600" smtClean="0"/>
              <a:t>callback</a:t>
            </a:r>
            <a:r>
              <a:rPr lang="ko-KR" altLang="en-US" sz="1600" smtClean="0"/>
              <a:t>이 호출된다</a:t>
            </a:r>
            <a:r>
              <a:rPr lang="en-US" altLang="ko-KR" sz="1600" smtClean="0"/>
              <a:t>.</a:t>
            </a:r>
          </a:p>
          <a:p>
            <a:pPr>
              <a:buNone/>
            </a:pPr>
            <a:r>
              <a:rPr lang="en-US" altLang="ko-KR" sz="1600" smtClean="0"/>
              <a:t>		</a:t>
            </a:r>
            <a:r>
              <a:rPr lang="ko-KR" altLang="en-US" sz="1600" smtClean="0"/>
              <a:t>다음과 같은 형식을 가진다</a:t>
            </a:r>
            <a:r>
              <a:rPr lang="en-US" altLang="ko-KR" sz="1600" smtClean="0"/>
              <a:t>. </a:t>
            </a:r>
          </a:p>
          <a:p>
            <a:pPr>
              <a:buNone/>
            </a:pPr>
            <a:r>
              <a:rPr lang="en-US" altLang="ko-KR" sz="1600" smtClean="0"/>
              <a:t>		callback(telnet socket, command (DO/DO-NT/WILL/WONT), option) </a:t>
            </a:r>
          </a:p>
          <a:p>
            <a:pPr>
              <a:buNone/>
            </a:pPr>
            <a:r>
              <a:rPr lang="en-US" altLang="ko-KR" sz="1600" smtClean="0"/>
              <a:t>		</a:t>
            </a:r>
            <a:r>
              <a:rPr lang="ko-KR" altLang="en-US" sz="1600" smtClean="0"/>
              <a:t>이후에 </a:t>
            </a:r>
            <a:r>
              <a:rPr lang="en-US" altLang="ko-KR" sz="1600" smtClean="0"/>
              <a:t>telnetlib</a:t>
            </a:r>
            <a:r>
              <a:rPr lang="ko-KR" altLang="en-US" sz="1600" smtClean="0"/>
              <a:t>로 다른 행동을 취할 수 없다</a:t>
            </a:r>
            <a:r>
              <a:rPr lang="en-US" altLang="ko-KR" sz="1600" smtClean="0"/>
              <a:t>. </a:t>
            </a:r>
          </a:p>
          <a:p>
            <a:pPr>
              <a:buNone/>
            </a:pPr>
            <a:r>
              <a:rPr lang="en-US" altLang="ko-KR" sz="1600" smtClean="0"/>
              <a:t>		 </a:t>
            </a:r>
            <a:endParaRPr lang="ko-KR" altLang="en-US"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Thank you!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ko-KR" altLang="en-US" sz="6000" smtClean="0"/>
              <a:t>수고 하셨습니다</a:t>
            </a:r>
            <a:r>
              <a:rPr lang="en-US" altLang="ko-KR" sz="6000" smtClean="0"/>
              <a:t>.</a:t>
            </a:r>
            <a:endParaRPr lang="ko-KR" altLang="en-US" sz="60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 smtClean="0"/>
              <a:t>개요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소켓 </a:t>
            </a:r>
            <a:endParaRPr lang="en-US" altLang="ko-KR" smtClean="0"/>
          </a:p>
          <a:p>
            <a:pPr>
              <a:buNone/>
            </a:pPr>
            <a:r>
              <a:rPr lang="en-US" altLang="ko-KR" smtClean="0"/>
              <a:t>	</a:t>
            </a:r>
            <a:r>
              <a:rPr lang="en-US" altLang="ko-KR" sz="1600" smtClean="0"/>
              <a:t>- TCP/ IP </a:t>
            </a:r>
            <a:r>
              <a:rPr lang="ko-KR" altLang="en-US" sz="1600" smtClean="0"/>
              <a:t>프로토콜의 프로그래머 인터페이스</a:t>
            </a:r>
            <a:endParaRPr lang="en-US" altLang="ko-KR" sz="1600" smtClean="0"/>
          </a:p>
          <a:p>
            <a:pPr>
              <a:buNone/>
            </a:pPr>
            <a:r>
              <a:rPr lang="en-US" altLang="ko-KR" sz="1600" smtClean="0"/>
              <a:t>	- </a:t>
            </a:r>
            <a:r>
              <a:rPr lang="ko-KR" altLang="en-US" sz="1600" smtClean="0"/>
              <a:t>존재하는 프로세스들 간에 대화가 가능 하도록 하는 프로세스간 상호 통신 방식</a:t>
            </a:r>
            <a:endParaRPr lang="en-US" altLang="ko-KR" sz="1600" smtClean="0"/>
          </a:p>
          <a:p>
            <a:pPr>
              <a:buNone/>
            </a:pPr>
            <a:r>
              <a:rPr lang="en-US" altLang="ko-KR" sz="1600" smtClean="0"/>
              <a:t>	- </a:t>
            </a:r>
            <a:r>
              <a:rPr lang="ko-KR" altLang="en-US" sz="1600" smtClean="0"/>
              <a:t>동일한 컴퓨터 </a:t>
            </a:r>
            <a:r>
              <a:rPr lang="en-US" altLang="ko-KR" sz="1600" smtClean="0"/>
              <a:t>or </a:t>
            </a:r>
            <a:r>
              <a:rPr lang="ko-KR" altLang="en-US" sz="1600" smtClean="0"/>
              <a:t>서로 다른 컴퓨터 존재 가능 </a:t>
            </a:r>
            <a:endParaRPr lang="en-US" altLang="ko-KR" sz="160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 smtClean="0"/>
              <a:t>개요</a:t>
            </a:r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733550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프로토콜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명령어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포트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Echo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echo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7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Daytime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daytime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13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File Transfer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ftp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20/21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Telnet Terminal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telnet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23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Simple Mail Transfer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smtp</a:t>
                      </a:r>
                      <a:r>
                        <a:rPr lang="en-US" altLang="ko-KR" baseline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25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Trivial</a:t>
                      </a:r>
                      <a:r>
                        <a:rPr lang="en-US" altLang="ko-KR" baseline="0" smtClean="0"/>
                        <a:t> File Transfer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tftp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69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Finger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finger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79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Domain</a:t>
                      </a:r>
                      <a:r>
                        <a:rPr lang="en-US" altLang="ko-KR" baseline="0" smtClean="0"/>
                        <a:t> Name Service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domain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53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err="1" smtClean="0"/>
                        <a:t>HyperText</a:t>
                      </a:r>
                      <a:r>
                        <a:rPr lang="en-US" altLang="ko-KR" smtClean="0"/>
                        <a:t> Transfer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http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80/84/8000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err="1" smtClean="0"/>
                        <a:t>NetNews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nntp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119</a:t>
                      </a: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내용 개체 틀 2"/>
          <p:cNvSpPr txBox="1">
            <a:spLocks/>
          </p:cNvSpPr>
          <p:nvPr/>
        </p:nvSpPr>
        <p:spPr>
          <a:xfrm>
            <a:off x="457200" y="1244600"/>
            <a:ext cx="8229600" cy="4881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프로토콜과 표준 포트</a:t>
            </a:r>
            <a:endParaRPr kumimoji="0" lang="en-US" altLang="ko-KR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소켓의 종류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소켓의 종류</a:t>
            </a:r>
            <a:endParaRPr lang="en-US" altLang="ko-KR" smtClean="0"/>
          </a:p>
          <a:p>
            <a:pPr>
              <a:buNone/>
            </a:pPr>
            <a:r>
              <a:rPr lang="en-US" altLang="ko-KR" smtClean="0"/>
              <a:t>	</a:t>
            </a:r>
            <a:r>
              <a:rPr lang="en-US" altLang="ko-KR" sz="1600" smtClean="0"/>
              <a:t>- </a:t>
            </a:r>
            <a:r>
              <a:rPr lang="ko-KR" altLang="en-US" sz="1600" smtClean="0"/>
              <a:t>도메인</a:t>
            </a:r>
            <a:r>
              <a:rPr lang="en-US" altLang="ko-KR" sz="1600" smtClean="0"/>
              <a:t> (domain) : </a:t>
            </a:r>
            <a:r>
              <a:rPr lang="ko-KR" altLang="en-US" sz="1600" smtClean="0"/>
              <a:t>서버와 클라이언트 소켓이 있는 장소를 가리킨다</a:t>
            </a:r>
            <a:r>
              <a:rPr lang="en-US" altLang="ko-KR" sz="1600" smtClean="0"/>
              <a:t>. </a:t>
            </a:r>
          </a:p>
          <a:p>
            <a:pPr>
              <a:buNone/>
            </a:pPr>
            <a:r>
              <a:rPr lang="en-US" altLang="ko-KR" sz="1600" smtClean="0"/>
              <a:t>					     </a:t>
            </a:r>
            <a:r>
              <a:rPr lang="ko-KR" altLang="en-US" sz="1600" smtClean="0"/>
              <a:t>일반 적으로 지원되는 도메인들은 다음과 같다</a:t>
            </a:r>
            <a:r>
              <a:rPr lang="en-US" altLang="ko-KR" sz="1600" smtClean="0"/>
              <a:t>.</a:t>
            </a:r>
          </a:p>
          <a:p>
            <a:pPr>
              <a:buNone/>
            </a:pPr>
            <a:r>
              <a:rPr lang="en-US" altLang="ko-KR" sz="1600" smtClean="0"/>
              <a:t>	* AF_UNIX : </a:t>
            </a:r>
            <a:r>
              <a:rPr lang="ko-KR" altLang="en-US" sz="1600" smtClean="0"/>
              <a:t>클라이언트와 서버는 동일한 기계에 존재한다</a:t>
            </a:r>
            <a:r>
              <a:rPr lang="en-US" altLang="ko-KR" sz="1600" smtClean="0"/>
              <a:t>. (</a:t>
            </a:r>
            <a:r>
              <a:rPr lang="ko-KR" altLang="en-US" sz="1600" smtClean="0"/>
              <a:t>유닉스 도메인 소켓</a:t>
            </a:r>
            <a:r>
              <a:rPr lang="en-US" altLang="ko-KR" sz="1600" smtClean="0"/>
              <a:t>)</a:t>
            </a:r>
          </a:p>
          <a:p>
            <a:pPr>
              <a:buNone/>
            </a:pPr>
            <a:r>
              <a:rPr lang="en-US" altLang="ko-KR" sz="1600" smtClean="0"/>
              <a:t>	* AF_INET : </a:t>
            </a:r>
            <a:r>
              <a:rPr lang="ko-KR" altLang="en-US" sz="1600" smtClean="0"/>
              <a:t>클라이언트와 서버는 다른 기계에 존재할 수 있다</a:t>
            </a:r>
            <a:r>
              <a:rPr lang="en-US" altLang="ko-KR" sz="1600" smtClean="0"/>
              <a:t>. (IP </a:t>
            </a:r>
            <a:r>
              <a:rPr lang="ko-KR" altLang="en-US" sz="1600" smtClean="0"/>
              <a:t>소켓</a:t>
            </a:r>
            <a:r>
              <a:rPr lang="en-US" altLang="ko-KR" sz="1600" smtClean="0"/>
              <a:t>)</a:t>
            </a:r>
          </a:p>
          <a:p>
            <a:pPr>
              <a:buNone/>
            </a:pPr>
            <a:r>
              <a:rPr lang="en-US" altLang="ko-KR" sz="1600" smtClean="0"/>
              <a:t>	</a:t>
            </a:r>
          </a:p>
          <a:p>
            <a:pPr>
              <a:buNone/>
            </a:pPr>
            <a:r>
              <a:rPr lang="en-US" altLang="ko-KR" sz="1600" smtClean="0"/>
              <a:t>	- </a:t>
            </a:r>
            <a:r>
              <a:rPr lang="ko-KR" altLang="en-US" sz="1600" smtClean="0"/>
              <a:t>유형 </a:t>
            </a:r>
            <a:r>
              <a:rPr lang="en-US" altLang="ko-KR" sz="1600" smtClean="0"/>
              <a:t>(type)</a:t>
            </a:r>
            <a:r>
              <a:rPr lang="ko-KR" altLang="en-US" sz="1600" smtClean="0"/>
              <a:t> </a:t>
            </a:r>
            <a:r>
              <a:rPr lang="en-US" altLang="ko-KR" sz="1600" smtClean="0"/>
              <a:t>: </a:t>
            </a:r>
            <a:r>
              <a:rPr lang="ko-KR" altLang="en-US" sz="1600" smtClean="0"/>
              <a:t>클라이언트와 서버 사이에 존재할 수 있는 통신 유형이다</a:t>
            </a:r>
            <a:r>
              <a:rPr lang="en-US" altLang="ko-KR" sz="1600" smtClean="0"/>
              <a:t>.</a:t>
            </a:r>
          </a:p>
          <a:p>
            <a:pPr>
              <a:buNone/>
            </a:pPr>
            <a:r>
              <a:rPr lang="en-US" altLang="ko-KR" sz="1600" smtClean="0"/>
              <a:t>	* SOCK_STREAM : </a:t>
            </a:r>
            <a:r>
              <a:rPr lang="ko-KR" altLang="en-US" sz="1600" smtClean="0"/>
              <a:t>신뢰성 있는 스트림 방식의 소켓 생성</a:t>
            </a:r>
            <a:r>
              <a:rPr lang="en-US" altLang="ko-KR" sz="1600" smtClean="0"/>
              <a:t> </a:t>
            </a:r>
          </a:p>
          <a:p>
            <a:pPr>
              <a:buNone/>
            </a:pPr>
            <a:r>
              <a:rPr lang="en-US" altLang="ko-KR" sz="1600" smtClean="0"/>
              <a:t>					    (TCP)</a:t>
            </a:r>
            <a:r>
              <a:rPr lang="ko-KR" altLang="en-US" sz="1600" smtClean="0"/>
              <a:t>일련번호가 붙으며</a:t>
            </a:r>
            <a:r>
              <a:rPr lang="en-US" altLang="ko-KR" sz="1600" smtClean="0"/>
              <a:t>,</a:t>
            </a:r>
            <a:r>
              <a:rPr lang="ko-KR" altLang="en-US" sz="1600" smtClean="0"/>
              <a:t> 양방향 연결에 기초한 바이트 가변 </a:t>
            </a:r>
            <a:r>
              <a:rPr lang="en-US" altLang="ko-KR" sz="1600" smtClean="0"/>
              <a:t>					    </a:t>
            </a:r>
            <a:r>
              <a:rPr lang="ko-KR" altLang="en-US" sz="1600" smtClean="0"/>
              <a:t>길이의 스트림이다</a:t>
            </a:r>
            <a:r>
              <a:rPr lang="en-US" altLang="ko-KR" sz="1600" smtClean="0"/>
              <a:t>. </a:t>
            </a:r>
          </a:p>
          <a:p>
            <a:pPr>
              <a:buNone/>
            </a:pPr>
            <a:r>
              <a:rPr lang="en-US" altLang="ko-KR" sz="1600" smtClean="0"/>
              <a:t>	* SOCK_DGRAM : </a:t>
            </a:r>
            <a:r>
              <a:rPr lang="ko-KR" altLang="en-US" sz="1600" smtClean="0"/>
              <a:t>데이터그램 방식의 소켓 생성</a:t>
            </a:r>
            <a:endParaRPr lang="en-US" altLang="ko-KR" sz="1600" smtClean="0"/>
          </a:p>
          <a:p>
            <a:pPr>
              <a:buNone/>
            </a:pPr>
            <a:r>
              <a:rPr lang="en-US" altLang="ko-KR" sz="1600" smtClean="0"/>
              <a:t>					   (UDP) </a:t>
            </a:r>
            <a:r>
              <a:rPr lang="ko-KR" altLang="en-US" sz="1600" smtClean="0"/>
              <a:t>전보와 비슷한 비연결</a:t>
            </a:r>
            <a:r>
              <a:rPr lang="en-US" altLang="ko-KR" sz="1600" smtClean="0"/>
              <a:t>, </a:t>
            </a:r>
            <a:r>
              <a:rPr lang="ko-KR" altLang="en-US" sz="1600" smtClean="0"/>
              <a:t>비신뢰적인 고정 길이의 메시지이다</a:t>
            </a:r>
            <a:r>
              <a:rPr lang="en-US" altLang="ko-KR" sz="1600" smtClean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 Socket </a:t>
            </a:r>
            <a:r>
              <a:rPr lang="ko-KR" altLang="en-US" smtClean="0"/>
              <a:t>객체의 기본 메쏘드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서버 </a:t>
            </a:r>
            <a:endParaRPr lang="en-US" altLang="ko-KR" smtClean="0"/>
          </a:p>
          <a:p>
            <a:pPr>
              <a:buNone/>
            </a:pPr>
            <a:r>
              <a:rPr lang="en-US" altLang="ko-KR" sz="1600" smtClean="0"/>
              <a:t>	- socket(</a:t>
            </a:r>
            <a:r>
              <a:rPr lang="ko-KR" altLang="en-US" sz="1600" smtClean="0"/>
              <a:t>도메인</a:t>
            </a:r>
            <a:r>
              <a:rPr lang="en-US" altLang="ko-KR" sz="1600" smtClean="0"/>
              <a:t>, </a:t>
            </a:r>
            <a:r>
              <a:rPr lang="ko-KR" altLang="en-US" sz="1600" smtClean="0"/>
              <a:t>유형</a:t>
            </a:r>
            <a:r>
              <a:rPr lang="en-US" altLang="ko-KR" sz="1600" smtClean="0"/>
              <a:t>) : </a:t>
            </a:r>
            <a:r>
              <a:rPr lang="ko-KR" altLang="en-US" sz="1600" smtClean="0"/>
              <a:t>소켓 객체를 생성한다</a:t>
            </a:r>
            <a:r>
              <a:rPr lang="en-US" altLang="ko-KR" sz="1600" smtClean="0"/>
              <a:t>.</a:t>
            </a:r>
          </a:p>
          <a:p>
            <a:pPr>
              <a:buNone/>
            </a:pPr>
            <a:r>
              <a:rPr lang="en-US" altLang="ko-KR" sz="1600" smtClean="0"/>
              <a:t>	- bind((host, port)) : </a:t>
            </a:r>
            <a:r>
              <a:rPr lang="ko-KR" altLang="en-US" sz="1600" smtClean="0"/>
              <a:t>소켓을 </a:t>
            </a:r>
            <a:r>
              <a:rPr lang="en-US" altLang="ko-KR" sz="1600" smtClean="0"/>
              <a:t>host</a:t>
            </a:r>
            <a:r>
              <a:rPr lang="ko-KR" altLang="en-US" sz="1600" smtClean="0"/>
              <a:t>컴퓨터의 </a:t>
            </a:r>
            <a:r>
              <a:rPr lang="en-US" altLang="ko-KR" sz="1600" smtClean="0"/>
              <a:t>port</a:t>
            </a:r>
            <a:r>
              <a:rPr lang="ko-KR" altLang="en-US" sz="1600" smtClean="0"/>
              <a:t>에 연결 시킨다</a:t>
            </a:r>
            <a:r>
              <a:rPr lang="en-US" altLang="ko-KR" sz="1600" smtClean="0"/>
              <a:t>.</a:t>
            </a:r>
          </a:p>
          <a:p>
            <a:pPr>
              <a:buNone/>
            </a:pPr>
            <a:r>
              <a:rPr lang="en-US" altLang="ko-KR" sz="1600" smtClean="0"/>
              <a:t>	- listen(n) : </a:t>
            </a:r>
            <a:r>
              <a:rPr lang="ko-KR" altLang="en-US" sz="1600" smtClean="0"/>
              <a:t>연결을 원하는 클라이언트가 대기할 수 있는 큐의 크기이다</a:t>
            </a:r>
            <a:r>
              <a:rPr lang="en-US" altLang="ko-KR" sz="1600" smtClean="0"/>
              <a:t>. </a:t>
            </a:r>
          </a:p>
          <a:p>
            <a:pPr>
              <a:buNone/>
            </a:pPr>
            <a:r>
              <a:rPr lang="en-US" altLang="ko-KR" sz="1600" smtClean="0"/>
              <a:t>				 1 </a:t>
            </a:r>
            <a:r>
              <a:rPr lang="ko-KR" altLang="en-US" sz="1600" smtClean="0"/>
              <a:t>이상의 값을 가져야 하며</a:t>
            </a:r>
            <a:r>
              <a:rPr lang="en-US" altLang="ko-KR" sz="1600" smtClean="0"/>
              <a:t> </a:t>
            </a:r>
            <a:r>
              <a:rPr lang="ko-KR" altLang="en-US" sz="1600" smtClean="0"/>
              <a:t>최대값은 시스템에 따라 다르나 보통 </a:t>
            </a:r>
            <a:r>
              <a:rPr lang="en-US" altLang="ko-KR" sz="1600" smtClean="0"/>
              <a:t>5</a:t>
            </a:r>
            <a:r>
              <a:rPr lang="ko-KR" altLang="en-US" sz="1600" smtClean="0"/>
              <a:t>이다</a:t>
            </a:r>
            <a:r>
              <a:rPr lang="en-US" altLang="ko-KR" sz="1600" smtClean="0"/>
              <a:t>. </a:t>
            </a:r>
          </a:p>
          <a:p>
            <a:pPr>
              <a:buNone/>
            </a:pPr>
            <a:r>
              <a:rPr lang="en-US" altLang="ko-KR" sz="1600" smtClean="0"/>
              <a:t>	- accept() : </a:t>
            </a:r>
            <a:r>
              <a:rPr lang="ko-KR" altLang="en-US" sz="1600" smtClean="0"/>
              <a:t>클라이언트의 연결을 받아들인다</a:t>
            </a:r>
            <a:r>
              <a:rPr lang="en-US" altLang="ko-KR" sz="1600" smtClean="0"/>
              <a:t>. </a:t>
            </a:r>
            <a:r>
              <a:rPr lang="ko-KR" altLang="en-US" sz="1600" smtClean="0"/>
              <a:t>블로킹</a:t>
            </a:r>
            <a:r>
              <a:rPr lang="en-US" altLang="ko-KR" sz="1600" smtClean="0"/>
              <a:t>(Blocking) </a:t>
            </a:r>
            <a:r>
              <a:rPr lang="ko-KR" altLang="en-US" sz="1600" smtClean="0"/>
              <a:t>모드일 때 </a:t>
            </a:r>
            <a:r>
              <a:rPr lang="en-US" altLang="ko-KR" sz="1600" smtClean="0"/>
              <a:t>					 </a:t>
            </a:r>
            <a:r>
              <a:rPr lang="ko-KR" altLang="en-US" sz="1600" smtClean="0"/>
              <a:t>클라이언트가 연결을 시도할 때까지 기다린다</a:t>
            </a:r>
            <a:r>
              <a:rPr lang="en-US" altLang="ko-KR" sz="1600" smtClean="0"/>
              <a:t>. </a:t>
            </a:r>
          </a:p>
          <a:p>
            <a:pPr>
              <a:buNone/>
            </a:pPr>
            <a:r>
              <a:rPr lang="en-US" altLang="ko-KR" sz="1600" smtClean="0"/>
              <a:t>	- recv(bufsize) : </a:t>
            </a:r>
            <a:r>
              <a:rPr lang="ko-KR" altLang="en-US" sz="1600" smtClean="0"/>
              <a:t>소켓으로부터 데이터를 읽어 온다</a:t>
            </a:r>
            <a:r>
              <a:rPr lang="en-US" altLang="ko-KR" sz="1600" smtClean="0"/>
              <a:t>. </a:t>
            </a:r>
            <a:r>
              <a:rPr lang="ko-KR" altLang="en-US" sz="1600" smtClean="0"/>
              <a:t>한 번에 읽어들이는 최대 데이터 </a:t>
            </a:r>
            <a:r>
              <a:rPr lang="en-US" altLang="ko-KR" sz="1600" smtClean="0"/>
              <a:t>				</a:t>
            </a:r>
            <a:r>
              <a:rPr lang="ko-KR" altLang="en-US" sz="1600" smtClean="0"/>
              <a:t>양은 </a:t>
            </a:r>
            <a:r>
              <a:rPr lang="en-US" altLang="ko-KR" sz="1600" smtClean="0"/>
              <a:t>bufsize</a:t>
            </a:r>
            <a:r>
              <a:rPr lang="ko-KR" altLang="en-US" sz="1600" smtClean="0"/>
              <a:t>에 의해 결정된다</a:t>
            </a:r>
            <a:r>
              <a:rPr lang="en-US" altLang="ko-KR" sz="1600" smtClean="0"/>
              <a:t>.</a:t>
            </a:r>
          </a:p>
          <a:p>
            <a:pPr>
              <a:buNone/>
            </a:pPr>
            <a:r>
              <a:rPr lang="en-US" altLang="ko-KR" sz="1600" smtClean="0"/>
              <a:t>	- send(string) : </a:t>
            </a:r>
            <a:r>
              <a:rPr lang="ko-KR" altLang="en-US" sz="1600" smtClean="0"/>
              <a:t>데이터</a:t>
            </a:r>
            <a:r>
              <a:rPr lang="en-US" altLang="ko-KR" sz="1600" smtClean="0"/>
              <a:t>(string)</a:t>
            </a:r>
            <a:r>
              <a:rPr lang="ko-KR" altLang="en-US" sz="1600" smtClean="0"/>
              <a:t>를 소켓에 쓴다</a:t>
            </a:r>
            <a:r>
              <a:rPr lang="en-US" altLang="ko-KR" sz="1600" smtClean="0"/>
              <a:t>. </a:t>
            </a:r>
            <a:r>
              <a:rPr lang="ko-KR" altLang="en-US" sz="1600" smtClean="0"/>
              <a:t>값은 한 클라이언트로 전달된다</a:t>
            </a:r>
            <a:r>
              <a:rPr lang="en-US" altLang="ko-KR" sz="1600" smtClean="0"/>
              <a:t>.</a:t>
            </a:r>
          </a:p>
          <a:p>
            <a:pPr>
              <a:buNone/>
            </a:pPr>
            <a:r>
              <a:rPr lang="en-US" altLang="ko-KR" sz="1600" smtClean="0"/>
              <a:t>	- close() : </a:t>
            </a:r>
            <a:r>
              <a:rPr lang="ko-KR" altLang="en-US" sz="1600" smtClean="0"/>
              <a:t>소켓을 닫는다</a:t>
            </a:r>
            <a:r>
              <a:rPr lang="en-US" altLang="ko-KR" sz="1600" smtClean="0"/>
              <a:t>. </a:t>
            </a:r>
            <a:r>
              <a:rPr lang="ko-KR" altLang="en-US" sz="1600" smtClean="0"/>
              <a:t>앞으로의 모든 소켓에 대한 연산은 실패한다</a:t>
            </a:r>
            <a:r>
              <a:rPr lang="en-US" altLang="ko-KR" sz="1600" smtClean="0"/>
              <a:t>.  </a:t>
            </a:r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 Socket </a:t>
            </a:r>
            <a:r>
              <a:rPr lang="ko-KR" altLang="en-US" smtClean="0"/>
              <a:t>객체의 기본 메쏘드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클라이언트</a:t>
            </a:r>
            <a:endParaRPr lang="en-US" altLang="ko-KR" smtClean="0"/>
          </a:p>
          <a:p>
            <a:pPr>
              <a:buNone/>
            </a:pPr>
            <a:r>
              <a:rPr lang="en-US" altLang="ko-KR" sz="1600" smtClean="0"/>
              <a:t>	- </a:t>
            </a:r>
            <a:r>
              <a:rPr lang="ko-KR" altLang="en-US" sz="1600" smtClean="0"/>
              <a:t>객체 생성과</a:t>
            </a:r>
            <a:r>
              <a:rPr lang="en-US" altLang="ko-KR" sz="1600" smtClean="0"/>
              <a:t>, </a:t>
            </a:r>
            <a:r>
              <a:rPr lang="ko-KR" altLang="en-US" sz="1600" smtClean="0"/>
              <a:t>소켓 닫는 메쏘드는 동일 </a:t>
            </a:r>
            <a:endParaRPr lang="en-US" altLang="ko-KR" sz="1600" smtClean="0"/>
          </a:p>
          <a:p>
            <a:pPr>
              <a:buNone/>
            </a:pPr>
            <a:r>
              <a:rPr lang="en-US" altLang="ko-KR" sz="1600" smtClean="0"/>
              <a:t>	- connect((host, port)) : </a:t>
            </a:r>
            <a:r>
              <a:rPr lang="ko-KR" altLang="en-US" sz="1600" smtClean="0"/>
              <a:t>클라이언트가 지정된 주소로 소켓 연결을 시도한다</a:t>
            </a:r>
            <a:r>
              <a:rPr lang="en-US" altLang="ko-KR" sz="1600" smtClean="0"/>
              <a:t>.</a:t>
            </a:r>
          </a:p>
          <a:p>
            <a:pPr>
              <a:buNone/>
            </a:pPr>
            <a:r>
              <a:rPr lang="en-US" altLang="ko-KR" sz="1600" smtClean="0"/>
              <a:t>	- recv(bufsize) : </a:t>
            </a:r>
            <a:r>
              <a:rPr lang="ko-KR" altLang="en-US" sz="1600" smtClean="0"/>
              <a:t>소켓으로부터 데이터를 읽어 온다</a:t>
            </a:r>
            <a:r>
              <a:rPr lang="en-US" altLang="ko-KR" sz="1600" smtClean="0"/>
              <a:t>. </a:t>
            </a:r>
            <a:r>
              <a:rPr lang="ko-KR" altLang="en-US" sz="1600" smtClean="0"/>
              <a:t>한 번에 읽어들이는 최대 데이터 </a:t>
            </a:r>
            <a:r>
              <a:rPr lang="en-US" altLang="ko-KR" sz="1600" smtClean="0"/>
              <a:t>				</a:t>
            </a:r>
            <a:r>
              <a:rPr lang="ko-KR" altLang="en-US" sz="1600" smtClean="0"/>
              <a:t>양은 </a:t>
            </a:r>
            <a:r>
              <a:rPr lang="en-US" altLang="ko-KR" sz="1600" smtClean="0"/>
              <a:t>bufsize</a:t>
            </a:r>
            <a:r>
              <a:rPr lang="ko-KR" altLang="en-US" sz="1600" smtClean="0"/>
              <a:t>에 의해 결정된다</a:t>
            </a:r>
            <a:r>
              <a:rPr lang="en-US" altLang="ko-KR" sz="1600" smtClean="0"/>
              <a:t>. </a:t>
            </a:r>
          </a:p>
          <a:p>
            <a:pPr>
              <a:buNone/>
            </a:pPr>
            <a:r>
              <a:rPr lang="en-US" altLang="ko-KR" sz="1600" smtClean="0"/>
              <a:t>	- send(string) : </a:t>
            </a:r>
            <a:r>
              <a:rPr lang="ko-KR" altLang="en-US" sz="1600" smtClean="0"/>
              <a:t>데이터</a:t>
            </a:r>
            <a:r>
              <a:rPr lang="en-US" altLang="ko-KR" sz="1600" smtClean="0"/>
              <a:t>(string)</a:t>
            </a:r>
            <a:r>
              <a:rPr lang="ko-KR" altLang="en-US" sz="1600" smtClean="0"/>
              <a:t>를 소켓에 쓴다</a:t>
            </a:r>
            <a:r>
              <a:rPr lang="en-US" altLang="ko-KR" sz="1600" smtClean="0"/>
              <a:t>. </a:t>
            </a:r>
            <a:r>
              <a:rPr lang="ko-KR" altLang="en-US" sz="1600" smtClean="0"/>
              <a:t>값은 서버로 전달된다</a:t>
            </a:r>
            <a:r>
              <a:rPr lang="en-US" altLang="ko-KR" sz="1600" smtClean="0"/>
              <a:t>.</a:t>
            </a:r>
            <a:endParaRPr lang="ko-KR" altLang="en-US"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소켓 프로그래밍 절차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44601"/>
            <a:ext cx="3086100" cy="565150"/>
          </a:xfrm>
        </p:spPr>
        <p:txBody>
          <a:bodyPr/>
          <a:lstStyle/>
          <a:p>
            <a:r>
              <a:rPr lang="ko-KR" altLang="en-US" smtClean="0"/>
              <a:t>서버</a:t>
            </a:r>
            <a:endParaRPr lang="ko-KR" altLang="en-US"/>
          </a:p>
        </p:txBody>
      </p:sp>
      <p:pic>
        <p:nvPicPr>
          <p:cNvPr id="1026" name="Picture 2" descr="\\psf\Home\Desktop\스크린샷 2014-10-16 오후 12.26.3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52624"/>
            <a:ext cx="3086100" cy="1476375"/>
          </a:xfrm>
          <a:prstGeom prst="rect">
            <a:avLst/>
          </a:prstGeom>
          <a:noFill/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4914900" y="1244601"/>
            <a:ext cx="3086100" cy="565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ko-KR" altLang="en-US" sz="2400" smtClean="0">
                <a:latin typeface="Tahoma" pitchFamily="34" charset="0"/>
                <a:cs typeface="Tahoma" pitchFamily="34" charset="0"/>
              </a:rPr>
              <a:t>클라이언트</a:t>
            </a:r>
            <a:endParaRPr lang="en-US" altLang="ko-KR" sz="2400" smtClean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027" name="Picture 3" descr="\\psf\Home\Desktop\스크린샷 2014-10-16 오후 12.27.0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14900" y="1952624"/>
            <a:ext cx="3209925" cy="8477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 </a:t>
            </a:r>
            <a:r>
              <a:rPr lang="ko-KR" altLang="en-US" smtClean="0"/>
              <a:t>소켓의 동작 모드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블로킹 모드 </a:t>
            </a:r>
            <a:endParaRPr lang="en-US" altLang="ko-KR" smtClean="0"/>
          </a:p>
          <a:p>
            <a:pPr>
              <a:buNone/>
            </a:pPr>
            <a:r>
              <a:rPr lang="en-US" altLang="ko-KR" smtClean="0"/>
              <a:t>	</a:t>
            </a:r>
            <a:r>
              <a:rPr lang="en-US" altLang="ko-KR" sz="1600" smtClean="0"/>
              <a:t>- </a:t>
            </a:r>
            <a:r>
              <a:rPr lang="ko-KR" altLang="en-US" sz="1600" smtClean="0"/>
              <a:t>기본적으로 소켓은 블로킹 모드로 동작</a:t>
            </a:r>
            <a:endParaRPr lang="en-US" altLang="ko-KR" sz="1600" smtClean="0"/>
          </a:p>
          <a:p>
            <a:pPr>
              <a:buNone/>
            </a:pPr>
            <a:r>
              <a:rPr lang="en-US" altLang="ko-KR" sz="1600" smtClean="0"/>
              <a:t>	- accept, recv, send</a:t>
            </a:r>
            <a:r>
              <a:rPr lang="ko-KR" altLang="en-US" sz="1600" smtClean="0"/>
              <a:t>를 호출했을 때 연결하고자 하는 클라이언트가 없거나</a:t>
            </a:r>
            <a:r>
              <a:rPr lang="en-US" altLang="ko-KR" sz="1600" smtClean="0"/>
              <a:t>, </a:t>
            </a:r>
          </a:p>
          <a:p>
            <a:pPr>
              <a:buNone/>
            </a:pPr>
            <a:r>
              <a:rPr lang="en-US" altLang="ko-KR" sz="1600" smtClean="0"/>
              <a:t>		</a:t>
            </a:r>
            <a:r>
              <a:rPr lang="ko-KR" altLang="en-US" sz="1600" smtClean="0"/>
              <a:t>읽을 데이터가 없거나</a:t>
            </a:r>
            <a:r>
              <a:rPr lang="en-US" altLang="ko-KR" sz="1600" smtClean="0"/>
              <a:t> </a:t>
            </a:r>
            <a:r>
              <a:rPr lang="ko-KR" altLang="en-US" sz="1600" smtClean="0"/>
              <a:t>혹은 보낼 데이터를 즉시 쓸 수 없을 때 그것이 처리될 때까지 </a:t>
            </a:r>
            <a:r>
              <a:rPr lang="en-US" altLang="ko-KR" sz="1600" smtClean="0"/>
              <a:t>	</a:t>
            </a:r>
            <a:r>
              <a:rPr lang="ko-KR" altLang="en-US" sz="1600" smtClean="0"/>
              <a:t>대기한다</a:t>
            </a:r>
            <a:r>
              <a:rPr lang="en-US" altLang="ko-KR" sz="160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ko-KR" altLang="en-US" smtClean="0"/>
              <a:t>비블로킹 모드</a:t>
            </a:r>
            <a:endParaRPr lang="en-US" altLang="ko-KR" smtClean="0"/>
          </a:p>
          <a:p>
            <a:pPr>
              <a:buNone/>
            </a:pPr>
            <a:r>
              <a:rPr lang="en-US" altLang="ko-KR" smtClean="0"/>
              <a:t>	 </a:t>
            </a:r>
            <a:r>
              <a:rPr lang="en-US" altLang="ko-KR" sz="1600" smtClean="0"/>
              <a:t>- </a:t>
            </a:r>
            <a:r>
              <a:rPr lang="ko-KR" altLang="en-US" sz="1600" smtClean="0"/>
              <a:t>블로킹 모드에서는 대기를 하지만</a:t>
            </a:r>
            <a:r>
              <a:rPr lang="en-US" altLang="ko-KR" sz="1600" smtClean="0"/>
              <a:t>, </a:t>
            </a:r>
            <a:r>
              <a:rPr lang="ko-KR" altLang="en-US" sz="1600" smtClean="0"/>
              <a:t>비블로킹 모드에서는 </a:t>
            </a:r>
            <a:r>
              <a:rPr lang="en-US" altLang="ko-KR" sz="1600" smtClean="0"/>
              <a:t>error </a:t>
            </a:r>
            <a:r>
              <a:rPr lang="ko-KR" altLang="en-US" sz="1600" smtClean="0"/>
              <a:t>예외가 발생한다</a:t>
            </a:r>
            <a:r>
              <a:rPr lang="en-US" altLang="ko-KR" sz="1600" smtClean="0"/>
              <a:t>.</a:t>
            </a:r>
          </a:p>
          <a:p>
            <a:pPr>
              <a:buNone/>
            </a:pPr>
            <a:endParaRPr lang="en-US" altLang="ko-KR" sz="1600" smtClean="0"/>
          </a:p>
          <a:p>
            <a:pPr>
              <a:buNone/>
            </a:pPr>
            <a:endParaRPr lang="en-US" altLang="ko-KR" sz="1600" smtClean="0"/>
          </a:p>
          <a:p>
            <a:pPr>
              <a:buNone/>
            </a:pPr>
            <a:r>
              <a:rPr lang="en-US" altLang="ko-KR" sz="1600" smtClean="0"/>
              <a:t>* setblocking(flag) </a:t>
            </a:r>
            <a:r>
              <a:rPr lang="ko-KR" altLang="en-US" sz="1600" smtClean="0"/>
              <a:t>함수를 이용하여 블로킹 </a:t>
            </a:r>
            <a:r>
              <a:rPr lang="en-US" altLang="ko-KR" sz="1600" smtClean="0"/>
              <a:t>/ </a:t>
            </a:r>
            <a:r>
              <a:rPr lang="ko-KR" altLang="en-US" sz="1600" smtClean="0"/>
              <a:t>비블로킹 모드 전환 한다</a:t>
            </a:r>
            <a:r>
              <a:rPr lang="en-US" altLang="ko-KR" sz="1600" smtClean="0"/>
              <a:t>. </a:t>
            </a:r>
          </a:p>
        </p:txBody>
      </p:sp>
      <p:pic>
        <p:nvPicPr>
          <p:cNvPr id="2051" name="Picture 3" descr="\\psf\Home\Desktop\스크린샷 2014-10-16 오후 2.02.1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4850" y="4943475"/>
            <a:ext cx="2419350" cy="323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23109</TotalTime>
  <Words>355</Words>
  <Application>Microsoft Macintosh PowerPoint</Application>
  <PresentationFormat>화면 슬라이드 쇼(4:3)</PresentationFormat>
  <Paragraphs>204</Paragraphs>
  <Slides>24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Theme</vt:lpstr>
      <vt:lpstr>Python</vt:lpstr>
      <vt:lpstr>목차</vt:lpstr>
      <vt:lpstr>1. 개요</vt:lpstr>
      <vt:lpstr>1. 개요</vt:lpstr>
      <vt:lpstr>2. 소켓의 종류</vt:lpstr>
      <vt:lpstr>3. Socket 객체의 기본 메쏘드</vt:lpstr>
      <vt:lpstr>3. Socket 객체의 기본 메쏘드</vt:lpstr>
      <vt:lpstr>4. 소켓 프로그래밍 절차 </vt:lpstr>
      <vt:lpstr>5. 소켓의 동작 모드</vt:lpstr>
      <vt:lpstr>5. 소켓의 동작 모드</vt:lpstr>
      <vt:lpstr>6. UDP 소켓 프로그래밍</vt:lpstr>
      <vt:lpstr>7. 소켓 동작의 간단한 예</vt:lpstr>
      <vt:lpstr>8. 브로드캐스팅</vt:lpstr>
      <vt:lpstr>9. 멀티캐스팅</vt:lpstr>
      <vt:lpstr>9. 멀티캐스팅</vt:lpstr>
      <vt:lpstr>9. 멀티캐스팅</vt:lpstr>
      <vt:lpstr>10. 기타 유용한 socket 함수들 </vt:lpstr>
      <vt:lpstr>10. 기타 유용한 socket 함수들 </vt:lpstr>
      <vt:lpstr>11. FTP 클라이언트</vt:lpstr>
      <vt:lpstr>12. Telnet 클라이언트 </vt:lpstr>
      <vt:lpstr>12. Telnet 클라이언트 </vt:lpstr>
      <vt:lpstr>12. Telnet 클라이언트 </vt:lpstr>
      <vt:lpstr>12. Telnet 클라이언트 </vt:lpstr>
      <vt:lpstr>Thank you!</vt:lpstr>
    </vt:vector>
  </TitlesOfParts>
  <Company>realBAE@paran.com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수현 배</dc:creator>
  <cp:lastModifiedBy>이지현</cp:lastModifiedBy>
  <cp:revision>258</cp:revision>
  <dcterms:created xsi:type="dcterms:W3CDTF">2012-02-09T05:22:12Z</dcterms:created>
  <dcterms:modified xsi:type="dcterms:W3CDTF">2014-11-06T08:12:45Z</dcterms:modified>
</cp:coreProperties>
</file>