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sldIdLst>
    <p:sldId id="259" r:id="rId2"/>
    <p:sldId id="33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294" r:id="rId40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8" autoAdjust="0"/>
    <p:restoredTop sz="92135" autoAdjust="0"/>
  </p:normalViewPr>
  <p:slideViewPr>
    <p:cSldViewPr snapToGrid="0" snapToObjects="1">
      <p:cViewPr>
        <p:scale>
          <a:sx n="100" d="100"/>
          <a:sy n="100" d="100"/>
        </p:scale>
        <p:origin x="-28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B6A593-0D6A-4599-9674-B3C53E2FA8EE}" type="datetimeFigureOut">
              <a:rPr lang="ko-KR" altLang="en-US" smtClean="0"/>
              <a:pPr/>
              <a:t>2014-10-02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991DB-9D15-4FB7-A7E3-229BC4A72D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991DB-9D15-4FB7-A7E3-229BC4A72D30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2382308"/>
          </a:xfrm>
        </p:spPr>
        <p:txBody>
          <a:bodyPr/>
          <a:lstStyle/>
          <a:p>
            <a:r>
              <a:rPr lang="ko-KR" altLang="en-US" dirty="0" smtClean="0"/>
              <a:t>회사 소개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0FCA9-4CE1-45A8-8B66-200E5C327A96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그림 6" descr="스크린샷 2013-11-29 오후 12.13.35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90925" y="4722812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176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97153-6CF2-4372-B24E-DEB8E0A1CAFE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072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1D872-F511-4DFC-89BD-CD5A00B90BA8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2266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6762"/>
          </a:xfrm>
        </p:spPr>
        <p:txBody>
          <a:bodyPr>
            <a:normAutofit/>
          </a:bodyPr>
          <a:lstStyle>
            <a:lvl1pPr algn="l">
              <a:defRPr sz="3000" baseline="0">
                <a:latin typeface="Tahoma" pitchFamily="34" charset="0"/>
                <a:ea typeface="맑은 고딕" pitchFamily="50" charset="-127"/>
                <a:cs typeface="Tahom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4600"/>
            <a:ext cx="8229600" cy="4881563"/>
          </a:xfrm>
        </p:spPr>
        <p:txBody>
          <a:bodyPr/>
          <a:lstStyle>
            <a:lvl1pPr>
              <a:defRPr sz="2000" b="1">
                <a:latin typeface="Tahoma" pitchFamily="34" charset="0"/>
                <a:cs typeface="Tahoma" pitchFamily="34" charset="0"/>
              </a:defRPr>
            </a:lvl1pPr>
            <a:lvl2pPr>
              <a:defRPr sz="1600">
                <a:latin typeface="Tahoma" pitchFamily="34" charset="0"/>
                <a:cs typeface="Tahoma" pitchFamily="34" charset="0"/>
              </a:defRPr>
            </a:lvl2pPr>
            <a:lvl3pPr>
              <a:defRPr sz="1600">
                <a:latin typeface="Tahoma" pitchFamily="34" charset="0"/>
                <a:cs typeface="Tahoma" pitchFamily="34" charset="0"/>
              </a:defRPr>
            </a:lvl3pPr>
            <a:lvl4pPr>
              <a:defRPr sz="1600">
                <a:latin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D747D-FC16-4F06-B451-98BEA5D3E402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191857"/>
            <a:ext cx="8229600" cy="45719"/>
          </a:xfrm>
          <a:prstGeom prst="rect">
            <a:avLst/>
          </a:prstGeom>
        </p:spPr>
      </p:pic>
      <p:pic>
        <p:nvPicPr>
          <p:cNvPr id="9" name="Picture 8" descr="스크린샷 2012-02-09 오후 2.30.2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5681"/>
            <a:ext cx="8229600" cy="45719"/>
          </a:xfrm>
          <a:prstGeom prst="rect">
            <a:avLst/>
          </a:prstGeom>
        </p:spPr>
      </p:pic>
      <p:pic>
        <p:nvPicPr>
          <p:cNvPr id="10" name="그림 9" descr="스크린샷 2013-11-29 오후 12.13.35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86525" y="6292850"/>
            <a:ext cx="2200275" cy="4286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840103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730D5-D5C0-433E-AE35-FE03C0FCE2D8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12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27AF6-0B06-4396-8165-052638AFDF7B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5714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66ED9-5056-49E2-83AB-1468D915B02F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60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3298-9BCD-4C0D-9DB7-5B4CFFAA5572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1808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3B118-B59A-4CB1-B918-E57816C6F260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02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B4A0-6256-4DB1-BD74-83B2292E050C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2065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D8E02-8524-4197-B1E9-805B8F010DE0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6979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B613C-8B1A-4B95-859C-7BDBA02B968C}" type="datetime1">
              <a:rPr lang="en-US" altLang="ko-KR" smtClean="0"/>
              <a:t>10/2/2014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91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8801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4C43-EFAD-204E-BF7E-FDC738BAC1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8591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T하단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14925"/>
            <a:ext cx="9144000" cy="1743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5425"/>
            <a:ext cx="7772400" cy="2382308"/>
          </a:xfrm>
        </p:spPr>
        <p:txBody>
          <a:bodyPr/>
          <a:lstStyle/>
          <a:p>
            <a:r>
              <a:rPr lang="en-US" altLang="ko-KR" sz="8000" dirty="0" smtClean="0"/>
              <a:t>Python</a:t>
            </a:r>
            <a:endParaRPr 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067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Indexing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Slicing</a:t>
            </a:r>
            <a:endParaRPr lang="ko-KR" altLang="en-US" dirty="0"/>
          </a:p>
        </p:txBody>
      </p:sp>
      <p:pic>
        <p:nvPicPr>
          <p:cNvPr id="4" name="그림 3" descr="스크린샷 2014-10-01 오후 3.23.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743075"/>
            <a:ext cx="2247900" cy="1733550"/>
          </a:xfrm>
          <a:prstGeom prst="rect">
            <a:avLst/>
          </a:prstGeom>
        </p:spPr>
      </p:pic>
      <p:pic>
        <p:nvPicPr>
          <p:cNvPr id="5" name="그림 4" descr="스크린샷 2014-10-01 오후 3.26.5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3652837"/>
            <a:ext cx="2076450" cy="26193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연결</a:t>
            </a:r>
            <a:r>
              <a:rPr lang="en-US" altLang="ko-KR" dirty="0" smtClean="0"/>
              <a:t>(+), </a:t>
            </a:r>
            <a:r>
              <a:rPr lang="ko-KR" altLang="en-US" dirty="0" smtClean="0"/>
              <a:t>반복</a:t>
            </a:r>
            <a:r>
              <a:rPr lang="en-US" altLang="ko-KR" dirty="0" smtClean="0"/>
              <a:t>(*)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변경 불가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길이</a:t>
            </a:r>
            <a:endParaRPr lang="ko-KR" altLang="en-US" dirty="0"/>
          </a:p>
        </p:txBody>
      </p:sp>
      <p:pic>
        <p:nvPicPr>
          <p:cNvPr id="6" name="그림 5" descr="스크린샷 2014-10-01 오후 3.28.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1624012"/>
            <a:ext cx="2333625" cy="904875"/>
          </a:xfrm>
          <a:prstGeom prst="rect">
            <a:avLst/>
          </a:prstGeom>
        </p:spPr>
      </p:pic>
      <p:pic>
        <p:nvPicPr>
          <p:cNvPr id="7" name="그림 6" descr="스크린샷 2014-10-01 오후 3.30.4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114674"/>
            <a:ext cx="4629150" cy="1590675"/>
          </a:xfrm>
          <a:prstGeom prst="rect">
            <a:avLst/>
          </a:prstGeom>
        </p:spPr>
      </p:pic>
      <p:pic>
        <p:nvPicPr>
          <p:cNvPr id="8" name="그림 7" descr="스크린샷 2014-10-01 오후 3.35.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537" y="5106988"/>
            <a:ext cx="1628775" cy="876300"/>
          </a:xfrm>
          <a:prstGeom prst="rect">
            <a:avLst/>
          </a:prstGeom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분류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자료형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38200" y="1695450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 모델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변경 가능성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접근 방법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수치 형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리터럴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직접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리터럴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튜플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불가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시퀀스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사전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저장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가능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매핑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그림 4" descr="스크린샷 2014-10-01 오후 3.58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4" y="4192588"/>
            <a:ext cx="2181225" cy="193357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메모리 관리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Garbage Collection</a:t>
            </a:r>
          </a:p>
          <a:p>
            <a:pPr lvl="1"/>
            <a:r>
              <a:rPr lang="ko-KR" altLang="en-US" dirty="0" smtClean="0"/>
              <a:t>객체 </a:t>
            </a:r>
            <a:r>
              <a:rPr lang="en-US" altLang="ko-KR" dirty="0" smtClean="0"/>
              <a:t>id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pic>
        <p:nvPicPr>
          <p:cNvPr id="4" name="그림 3" descr="스크린샷 2014-10-01 오후 4.01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2228850"/>
            <a:ext cx="1962150" cy="19050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제어문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if</a:t>
            </a: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if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 1 :</a:t>
            </a:r>
          </a:p>
          <a:p>
            <a:pPr lvl="2">
              <a:buNone/>
            </a:pPr>
            <a:r>
              <a:rPr lang="en-US" altLang="ko-KR" dirty="0" smtClean="0"/>
              <a:t>		statement 1</a:t>
            </a:r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>
                <a:solidFill>
                  <a:srgbClr val="FF0000"/>
                </a:solidFill>
              </a:rPr>
              <a:t>elif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조건식</a:t>
            </a:r>
            <a:r>
              <a:rPr lang="ko-KR" altLang="en-US" dirty="0" smtClean="0"/>
              <a:t> </a:t>
            </a:r>
            <a:r>
              <a:rPr lang="en-US" altLang="ko-KR" dirty="0" smtClean="0"/>
              <a:t>2 :</a:t>
            </a:r>
          </a:p>
          <a:p>
            <a:pPr lvl="2">
              <a:buNone/>
            </a:pPr>
            <a:r>
              <a:rPr lang="en-US" altLang="ko-KR" dirty="0" smtClean="0"/>
              <a:t>		statement 2</a:t>
            </a:r>
          </a:p>
          <a:p>
            <a:pPr lvl="2">
              <a:buNone/>
            </a:pPr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FF0000"/>
                </a:solidFill>
              </a:rPr>
              <a:t>else</a:t>
            </a:r>
            <a:r>
              <a:rPr lang="en-US" altLang="ko-KR" dirty="0" smtClean="0"/>
              <a:t> :</a:t>
            </a:r>
          </a:p>
          <a:p>
            <a:pPr lvl="2">
              <a:buNone/>
            </a:pPr>
            <a:r>
              <a:rPr lang="en-US" altLang="ko-KR" dirty="0" smtClean="0"/>
              <a:t>		statement 3</a:t>
            </a:r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들여쓰기에 대단히 </a:t>
            </a:r>
            <a:r>
              <a:rPr lang="ko-KR" altLang="en-US" dirty="0" err="1" smtClean="0"/>
              <a:t>민감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탭과 공백을 혼용하지 </a:t>
            </a:r>
            <a:r>
              <a:rPr lang="ko-KR" altLang="en-US" dirty="0" err="1" smtClean="0"/>
              <a:t>말것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일정한 간격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for</a:t>
            </a:r>
          </a:p>
          <a:p>
            <a:pPr lvl="2"/>
            <a:r>
              <a:rPr lang="en-US" altLang="ko-KR" dirty="0" smtClean="0"/>
              <a:t>for &lt;</a:t>
            </a:r>
            <a:r>
              <a:rPr lang="ko-KR" altLang="en-US" dirty="0" err="1" smtClean="0"/>
              <a:t>타겟</a:t>
            </a:r>
            <a:r>
              <a:rPr lang="en-US" altLang="ko-KR" dirty="0" smtClean="0"/>
              <a:t>&gt; in &lt;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&gt; :</a:t>
            </a:r>
          </a:p>
          <a:p>
            <a:pPr lvl="2">
              <a:buNone/>
            </a:pPr>
            <a:r>
              <a:rPr lang="en-US" altLang="ko-KR" dirty="0" smtClean="0"/>
              <a:t>		</a:t>
            </a:r>
            <a:r>
              <a:rPr lang="en-US" altLang="ko-KR" dirty="0" err="1" smtClean="0"/>
              <a:t>statemet</a:t>
            </a:r>
            <a:r>
              <a:rPr lang="en-US" altLang="ko-KR" dirty="0" smtClean="0"/>
              <a:t> 1</a:t>
            </a:r>
          </a:p>
          <a:p>
            <a:pPr lvl="2">
              <a:buNone/>
            </a:pPr>
            <a:r>
              <a:rPr lang="en-US" altLang="ko-KR" dirty="0" smtClean="0"/>
              <a:t>	else :</a:t>
            </a:r>
          </a:p>
          <a:p>
            <a:pPr lvl="2">
              <a:buNone/>
            </a:pPr>
            <a:r>
              <a:rPr lang="en-US" altLang="ko-KR" dirty="0" smtClean="0"/>
              <a:t>		statement 2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while</a:t>
            </a:r>
          </a:p>
          <a:p>
            <a:pPr lvl="2"/>
            <a:r>
              <a:rPr lang="en-US" altLang="ko-KR" dirty="0" smtClean="0"/>
              <a:t>while &lt;</a:t>
            </a:r>
            <a:r>
              <a:rPr lang="ko-KR" altLang="en-US" dirty="0" err="1" smtClean="0"/>
              <a:t>조건식</a:t>
            </a:r>
            <a:r>
              <a:rPr lang="en-US" altLang="ko-KR" dirty="0" smtClean="0"/>
              <a:t>&gt; :</a:t>
            </a:r>
          </a:p>
          <a:p>
            <a:pPr lvl="2">
              <a:buNone/>
            </a:pPr>
            <a:r>
              <a:rPr lang="en-US" altLang="ko-KR" dirty="0" smtClean="0"/>
              <a:t>		statement 1</a:t>
            </a:r>
          </a:p>
          <a:p>
            <a:pPr lvl="2">
              <a:buNone/>
            </a:pPr>
            <a:r>
              <a:rPr lang="en-US" altLang="ko-KR" dirty="0" smtClean="0"/>
              <a:t>	else :</a:t>
            </a:r>
          </a:p>
          <a:p>
            <a:pPr lvl="2">
              <a:buNone/>
            </a:pPr>
            <a:r>
              <a:rPr lang="en-US" altLang="ko-KR" dirty="0" smtClean="0"/>
              <a:t>		statement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def </a:t>
            </a:r>
            <a:r>
              <a:rPr lang="ko-KR" altLang="en-US" dirty="0" err="1" smtClean="0"/>
              <a:t>함수명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가인수들</a:t>
            </a:r>
            <a:r>
              <a:rPr lang="en-US" altLang="ko-KR" dirty="0" smtClean="0"/>
              <a:t>) :</a:t>
            </a:r>
          </a:p>
          <a:p>
            <a:pPr lvl="1">
              <a:buNone/>
            </a:pPr>
            <a:r>
              <a:rPr lang="en-US" altLang="ko-KR" dirty="0" smtClean="0"/>
              <a:t>		</a:t>
            </a:r>
            <a:r>
              <a:rPr lang="ko-KR" altLang="en-US" dirty="0" smtClean="0"/>
              <a:t>문들</a:t>
            </a:r>
            <a:endParaRPr lang="en-US" altLang="ko-KR" dirty="0" smtClean="0"/>
          </a:p>
        </p:txBody>
      </p:sp>
      <p:pic>
        <p:nvPicPr>
          <p:cNvPr id="4" name="그림 3" descr="스크린샷 2014-10-01 오후 4.09.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590800"/>
            <a:ext cx="3267075" cy="140970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정수형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3</a:t>
            </a:r>
          </a:p>
          <a:p>
            <a:pPr lvl="1"/>
            <a:r>
              <a:rPr lang="ko-KR" altLang="en-US" dirty="0" smtClean="0"/>
              <a:t>최대값 확인 </a:t>
            </a:r>
            <a:r>
              <a:rPr lang="en-US" altLang="ko-KR" dirty="0" smtClean="0"/>
              <a:t>: import sys; </a:t>
            </a:r>
            <a:r>
              <a:rPr lang="en-US" altLang="ko-KR" dirty="0" err="1" smtClean="0"/>
              <a:t>sys.maxint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실수형</a:t>
            </a:r>
            <a:r>
              <a:rPr lang="ko-KR" altLang="en-US" dirty="0" smtClean="0"/>
              <a:t>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1.2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롱형</a:t>
            </a:r>
            <a:r>
              <a:rPr lang="ko-KR" altLang="en-US" dirty="0" smtClean="0"/>
              <a:t>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1000L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복소수형</a:t>
            </a:r>
            <a:r>
              <a:rPr lang="ko-KR" altLang="en-US" dirty="0" smtClean="0"/>
              <a:t> 상수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 = 4 + 5j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Decimal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실수형과의</a:t>
            </a:r>
            <a:r>
              <a:rPr lang="ko-KR" altLang="en-US" dirty="0" smtClean="0"/>
              <a:t> 비교</a:t>
            </a:r>
            <a:endParaRPr lang="ko-KR" altLang="en-US" dirty="0"/>
          </a:p>
        </p:txBody>
      </p:sp>
      <p:pic>
        <p:nvPicPr>
          <p:cNvPr id="4" name="그림 3" descr="스크린샷 2014-10-01 오후 4.18.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685924"/>
            <a:ext cx="2619375" cy="1743075"/>
          </a:xfrm>
          <a:prstGeom prst="rect">
            <a:avLst/>
          </a:prstGeom>
        </p:spPr>
      </p:pic>
      <p:pic>
        <p:nvPicPr>
          <p:cNvPr id="5" name="그림 4" descr="스크린샷 2014-10-01 오후 5.04.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2" y="4043362"/>
            <a:ext cx="2466975" cy="1247775"/>
          </a:xfrm>
          <a:prstGeom prst="rect">
            <a:avLst/>
          </a:prstGeom>
        </p:spPr>
      </p:pic>
      <p:pic>
        <p:nvPicPr>
          <p:cNvPr id="6" name="그림 5" descr="스크린샷 2014-10-01 오후 5.06.5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162" y="4043362"/>
            <a:ext cx="2771775" cy="140017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산술 연산자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관계 연산자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95350" y="1743075"/>
          <a:ext cx="7791450" cy="1695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150"/>
                <a:gridCol w="2597150"/>
                <a:gridCol w="2597150"/>
              </a:tblGrid>
              <a:tr h="314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결합 순서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4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+,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단항연산자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오른쪽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>
                          <a:sym typeface="Wingdings" pitchFamily="2" charset="2"/>
                        </a:rPr>
                        <a:t>왼쪽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4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**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지수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오른쪽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>
                          <a:sym typeface="Wingdings" pitchFamily="2" charset="2"/>
                        </a:rPr>
                        <a:t>왼쪽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4389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*, /,</a:t>
                      </a:r>
                      <a:r>
                        <a:rPr lang="en-US" altLang="ko-KR" sz="1400" baseline="0" dirty="0" smtClean="0"/>
                        <a:t> %, //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곱하기</a:t>
                      </a:r>
                      <a:r>
                        <a:rPr lang="en-US" altLang="ko-KR" sz="1400" dirty="0" smtClean="0"/>
                        <a:t>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나누기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나머지</a:t>
                      </a:r>
                      <a:r>
                        <a:rPr lang="en-US" altLang="ko-KR" sz="1400" baseline="0" dirty="0" smtClean="0"/>
                        <a:t>, </a:t>
                      </a:r>
                      <a:r>
                        <a:rPr lang="ko-KR" altLang="en-US" sz="1400" baseline="0" dirty="0" smtClean="0"/>
                        <a:t>몫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왼쪽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>
                          <a:sym typeface="Wingdings" pitchFamily="2" charset="2"/>
                        </a:rPr>
                        <a:t>오른쪽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141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+,</a:t>
                      </a:r>
                      <a:r>
                        <a:rPr lang="en-US" altLang="ko-KR" sz="1400" baseline="0" dirty="0" smtClean="0"/>
                        <a:t> 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더하기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빼기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왼쪽 </a:t>
                      </a:r>
                      <a:r>
                        <a:rPr lang="en-US" altLang="ko-KR" sz="1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400" dirty="0" smtClean="0">
                          <a:sym typeface="Wingdings" pitchFamily="2" charset="2"/>
                        </a:rPr>
                        <a:t>오른쪽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95350" y="4238625"/>
          <a:ext cx="779145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5725"/>
                <a:gridCol w="3895725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논리 연산자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우선 </a:t>
                      </a:r>
                      <a:r>
                        <a:rPr lang="ko-KR" altLang="en-US" sz="1400" dirty="0" err="1" smtClean="0"/>
                        <a:t>순위순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r>
                        <a:rPr lang="en-US" altLang="ko-KR" sz="1400" baseline="0" dirty="0" smtClean="0"/>
                        <a:t> 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거짓이면 </a:t>
                      </a:r>
                      <a:r>
                        <a:rPr lang="en-US" altLang="ko-KR" sz="1400" dirty="0" smtClean="0"/>
                        <a:t>True,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아니면 </a:t>
                      </a:r>
                      <a:r>
                        <a:rPr lang="en-US" altLang="ko-KR" sz="1400" baseline="0" dirty="0" smtClean="0"/>
                        <a:t>False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and 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거짓이면 </a:t>
                      </a:r>
                      <a:r>
                        <a:rPr lang="en-US" altLang="ko-KR" sz="1400" dirty="0" smtClean="0"/>
                        <a:t>x, </a:t>
                      </a:r>
                      <a:r>
                        <a:rPr lang="ko-KR" altLang="en-US" sz="1400" dirty="0" smtClean="0"/>
                        <a:t>아니면 </a:t>
                      </a:r>
                      <a:r>
                        <a:rPr lang="en-US" altLang="ko-KR" sz="140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 or 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가 참이면</a:t>
                      </a:r>
                      <a:r>
                        <a:rPr lang="en-US" altLang="ko-KR" sz="1400" baseline="0" dirty="0" smtClean="0"/>
                        <a:t> x, </a:t>
                      </a:r>
                      <a:r>
                        <a:rPr lang="ko-KR" altLang="en-US" sz="1400" baseline="0" dirty="0" smtClean="0"/>
                        <a:t>아니면 </a:t>
                      </a:r>
                      <a:r>
                        <a:rPr lang="en-US" altLang="ko-KR" sz="1400" baseline="0" dirty="0" smtClean="0"/>
                        <a:t>y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시작하기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Python </a:t>
            </a:r>
            <a:r>
              <a:rPr lang="ko-KR" altLang="en-US" dirty="0" smtClean="0"/>
              <a:t>문과 기본 자료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비트 연산자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내장 수치 연산 함수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85823" y="1704975"/>
          <a:ext cx="780097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488"/>
                <a:gridCol w="3900488"/>
              </a:tblGrid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연산자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~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비트 반전</a:t>
                      </a:r>
                      <a:r>
                        <a:rPr lang="en-US" altLang="ko-KR" sz="1400" dirty="0" smtClean="0"/>
                        <a:t>(1</a:t>
                      </a:r>
                      <a:r>
                        <a:rPr lang="ko-KR" altLang="en-US" sz="1400" dirty="0" smtClean="0"/>
                        <a:t>의 보수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&lt;&lt;, &gt;&gt;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왼쪽으로 이동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오른쪽으로 이동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&amp;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비트 단위 </a:t>
                      </a:r>
                      <a:r>
                        <a:rPr lang="en-US" altLang="ko-KR" sz="1400" dirty="0" smtClean="0"/>
                        <a:t>AND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^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비트 단위 </a:t>
                      </a:r>
                      <a:r>
                        <a:rPr lang="en-US" altLang="ko-KR" sz="1400" dirty="0" smtClean="0"/>
                        <a:t>XOR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27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|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비트 단위 </a:t>
                      </a:r>
                      <a:r>
                        <a:rPr lang="en-US" altLang="ko-KR" sz="1400" dirty="0" smtClean="0"/>
                        <a:t>OR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85823" y="4267200"/>
          <a:ext cx="37814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14"/>
                <a:gridCol w="189071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abs(x)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절대값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int</a:t>
                      </a:r>
                      <a:r>
                        <a:rPr lang="en-US" altLang="ko-KR" sz="1400" dirty="0" smtClean="0"/>
                        <a:t>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정수형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long(x)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long</a:t>
                      </a:r>
                      <a:r>
                        <a:rPr lang="ko-KR" altLang="en-US" sz="1400" dirty="0" smtClean="0"/>
                        <a:t>형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float(x)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실수형</a:t>
                      </a:r>
                      <a:r>
                        <a:rPr lang="ko-KR" altLang="en-US" sz="1400" dirty="0" smtClean="0"/>
                        <a:t> 변환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905372" y="4267200"/>
          <a:ext cx="378142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714"/>
                <a:gridCol w="189071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함수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complex(re, </a:t>
                      </a:r>
                      <a:r>
                        <a:rPr lang="en-US" altLang="ko-KR" sz="1400" dirty="0" err="1" smtClean="0"/>
                        <a:t>im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복소수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c.conjugate</a:t>
                      </a:r>
                      <a:r>
                        <a:rPr lang="en-US" altLang="ko-KR" sz="1400" dirty="0" smtClean="0"/>
                        <a:t>()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복소수의 켤레 복소수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divmod</a:t>
                      </a:r>
                      <a:r>
                        <a:rPr lang="en-US" altLang="ko-KR" sz="1400" dirty="0" smtClean="0"/>
                        <a:t>(x, y)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(x//y, </a:t>
                      </a:r>
                      <a:r>
                        <a:rPr lang="en-US" altLang="ko-KR" sz="1400" dirty="0" err="1" smtClean="0"/>
                        <a:t>x%y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쌍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pow</a:t>
                      </a:r>
                      <a:r>
                        <a:rPr lang="en-US" altLang="ko-KR" sz="1400" dirty="0" smtClean="0"/>
                        <a:t>(x, y)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x</a:t>
                      </a:r>
                      <a:r>
                        <a:rPr lang="ko-KR" altLang="en-US" sz="1400" dirty="0" smtClean="0"/>
                        <a:t>의 </a:t>
                      </a:r>
                      <a:r>
                        <a:rPr lang="en-US" altLang="ko-KR" sz="1400" dirty="0" smtClean="0"/>
                        <a:t>y</a:t>
                      </a:r>
                      <a:r>
                        <a:rPr lang="ko-KR" altLang="en-US" sz="1400" dirty="0" smtClean="0"/>
                        <a:t>승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수치 </a:t>
            </a:r>
            <a:r>
              <a:rPr lang="ko-KR" altLang="en-US" dirty="0" err="1" smtClean="0"/>
              <a:t>자료형과</a:t>
            </a:r>
            <a:r>
              <a:rPr lang="ko-KR" altLang="en-US" dirty="0" smtClean="0"/>
              <a:t>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math </a:t>
            </a:r>
            <a:r>
              <a:rPr lang="ko-KR" altLang="en-US" dirty="0" smtClean="0"/>
              <a:t>모듈의 수치 연산 함수</a:t>
            </a:r>
            <a:endParaRPr lang="ko-KR" altLang="en-US" dirty="0"/>
          </a:p>
        </p:txBody>
      </p:sp>
      <p:pic>
        <p:nvPicPr>
          <p:cNvPr id="4" name="그림 3" descr="스크린샷 2014-10-01 오후 5.25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743075"/>
            <a:ext cx="3000375" cy="24574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시퀀스 </a:t>
            </a:r>
            <a:r>
              <a:rPr lang="ko-KR" altLang="en-US" dirty="0" err="1" smtClean="0"/>
              <a:t>자료형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여러 개의 객체를 저장할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객체들은 순서를 갖는다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각 객체들은 첨자를 이용하여 참조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시퀀스 </a:t>
            </a:r>
            <a:r>
              <a:rPr lang="ko-KR" altLang="en-US" dirty="0" err="1" smtClean="0"/>
              <a:t>자료형이</a:t>
            </a:r>
            <a:r>
              <a:rPr lang="ko-KR" altLang="en-US" dirty="0" smtClean="0"/>
              <a:t> 가지는 공통적인 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인덱싱</a:t>
            </a:r>
            <a:r>
              <a:rPr lang="en-US" altLang="ko-KR" dirty="0" smtClean="0"/>
              <a:t>(Indexing) – [k]</a:t>
            </a:r>
          </a:p>
          <a:p>
            <a:pPr lvl="1"/>
            <a:r>
              <a:rPr lang="ko-KR" altLang="en-US" dirty="0" err="1" smtClean="0"/>
              <a:t>슬라이싱</a:t>
            </a:r>
            <a:r>
              <a:rPr lang="en-US" altLang="ko-KR" dirty="0" smtClean="0"/>
              <a:t>(Slicing) – [s:t]</a:t>
            </a:r>
          </a:p>
          <a:p>
            <a:pPr lvl="1"/>
            <a:r>
              <a:rPr lang="ko-KR" altLang="en-US" dirty="0" smtClean="0"/>
              <a:t>연결하기</a:t>
            </a:r>
            <a:r>
              <a:rPr lang="en-US" altLang="ko-KR" dirty="0" smtClean="0"/>
              <a:t>(Concatenating) – +</a:t>
            </a:r>
          </a:p>
          <a:p>
            <a:pPr lvl="1"/>
            <a:r>
              <a:rPr lang="ko-KR" altLang="en-US" dirty="0" smtClean="0"/>
              <a:t>반복하기</a:t>
            </a:r>
            <a:r>
              <a:rPr lang="en-US" altLang="ko-KR" dirty="0" smtClean="0"/>
              <a:t>(Repetition) – *</a:t>
            </a:r>
          </a:p>
          <a:p>
            <a:pPr lvl="1"/>
            <a:r>
              <a:rPr lang="ko-KR" altLang="en-US" dirty="0" smtClean="0"/>
              <a:t>멤버십 테스트</a:t>
            </a:r>
            <a:r>
              <a:rPr lang="en-US" altLang="ko-KR" dirty="0" smtClean="0"/>
              <a:t>(Membership Test) – in</a:t>
            </a:r>
          </a:p>
          <a:p>
            <a:pPr lvl="1"/>
            <a:r>
              <a:rPr lang="ko-KR" altLang="en-US" dirty="0" smtClean="0"/>
              <a:t>길이 정보</a:t>
            </a:r>
            <a:r>
              <a:rPr lang="en-US" altLang="ko-KR" dirty="0" smtClean="0"/>
              <a:t> - </a:t>
            </a:r>
            <a:r>
              <a:rPr lang="en-US" altLang="ko-KR" dirty="0" err="1" smtClean="0"/>
              <a:t>len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슬라이싱</a:t>
            </a:r>
            <a:endParaRPr lang="ko-KR" altLang="en-US" dirty="0"/>
          </a:p>
        </p:txBody>
      </p:sp>
      <p:pic>
        <p:nvPicPr>
          <p:cNvPr id="4" name="그림 3" descr="스크린샷 2014-10-01 오후 5.42.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676400"/>
            <a:ext cx="2695575" cy="1924050"/>
          </a:xfrm>
          <a:prstGeom prst="rect">
            <a:avLst/>
          </a:prstGeom>
        </p:spPr>
      </p:pic>
      <p:pic>
        <p:nvPicPr>
          <p:cNvPr id="5" name="그림 4" descr="스크린샷 2014-10-01 오후 5.44.2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" y="4229100"/>
            <a:ext cx="2343150" cy="160020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확장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연결하기</a:t>
            </a:r>
            <a:endParaRPr lang="ko-KR" altLang="en-US" dirty="0"/>
          </a:p>
        </p:txBody>
      </p:sp>
      <p:pic>
        <p:nvPicPr>
          <p:cNvPr id="4" name="그림 3" descr="스크린샷 2014-10-01 오후 5.45.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685925"/>
            <a:ext cx="2057400" cy="1390650"/>
          </a:xfrm>
          <a:prstGeom prst="rect">
            <a:avLst/>
          </a:prstGeom>
        </p:spPr>
      </p:pic>
      <p:pic>
        <p:nvPicPr>
          <p:cNvPr id="5" name="그림 4" descr="스크린샷 2014-10-01 오후 5.46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3871912"/>
            <a:ext cx="2743200" cy="12668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반복하기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멤버십 테스트</a:t>
            </a:r>
            <a:endParaRPr lang="ko-KR" altLang="en-US" dirty="0"/>
          </a:p>
        </p:txBody>
      </p:sp>
      <p:pic>
        <p:nvPicPr>
          <p:cNvPr id="4" name="그림 3" descr="스크린샷 2014-10-01 오후 5.48.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704975"/>
            <a:ext cx="2667000" cy="1238250"/>
          </a:xfrm>
          <a:prstGeom prst="rect">
            <a:avLst/>
          </a:prstGeom>
        </p:spPr>
      </p:pic>
      <p:pic>
        <p:nvPicPr>
          <p:cNvPr id="5" name="그림 4" descr="스크린샷 2014-10-01 오후 5.48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919537"/>
            <a:ext cx="2676525" cy="15716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길이 정보</a:t>
            </a:r>
            <a:endParaRPr lang="ko-KR" altLang="en-US" dirty="0"/>
          </a:p>
        </p:txBody>
      </p:sp>
      <p:pic>
        <p:nvPicPr>
          <p:cNvPr id="4" name="그림 3" descr="스크린샷 2014-10-01 오후 5.49.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733550"/>
            <a:ext cx="2371725" cy="12382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정의하기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한 줄 문자열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여러 줄 문자열</a:t>
            </a:r>
            <a:endParaRPr lang="ko-KR" altLang="en-US" dirty="0"/>
          </a:p>
        </p:txBody>
      </p:sp>
      <p:pic>
        <p:nvPicPr>
          <p:cNvPr id="4" name="그림 3" descr="스크린샷 2014-10-01 오후 5.53.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009774"/>
            <a:ext cx="4086225" cy="1419225"/>
          </a:xfrm>
          <a:prstGeom prst="rect">
            <a:avLst/>
          </a:prstGeom>
        </p:spPr>
      </p:pic>
      <p:pic>
        <p:nvPicPr>
          <p:cNvPr id="5" name="그림 4" descr="스크린샷 2014-10-01 오후 5.54.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4010025"/>
            <a:ext cx="3209925" cy="1733550"/>
          </a:xfrm>
          <a:prstGeom prst="rect">
            <a:avLst/>
          </a:prstGeom>
        </p:spPr>
      </p:pic>
      <p:pic>
        <p:nvPicPr>
          <p:cNvPr id="6" name="그림 5" descr="스크린샷 2014-10-01 오후 5.55.4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012" y="4010025"/>
            <a:ext cx="3343275" cy="173355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이스케이프 문자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276350" y="1600200"/>
          <a:ext cx="74104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613"/>
                <a:gridCol w="1852613"/>
                <a:gridCol w="1852613"/>
                <a:gridCol w="1852613"/>
              </a:tblGrid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의미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 Enter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라인 연속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\n </a:t>
                      </a:r>
                      <a:r>
                        <a:rPr lang="ko-KR" altLang="en-US" sz="1400" dirty="0" smtClean="0"/>
                        <a:t>또는 </a:t>
                      </a:r>
                      <a:r>
                        <a:rPr lang="en-US" altLang="ko-KR" sz="1400" dirty="0" smtClean="0"/>
                        <a:t>\012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줄바꾸기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\\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 </a:t>
                      </a:r>
                      <a:r>
                        <a:rPr lang="ko-KR" altLang="en-US" sz="1400" dirty="0" smtClean="0"/>
                        <a:t>문자 자체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탭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\’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‘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\0xx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진 코드 </a:t>
                      </a:r>
                      <a:r>
                        <a:rPr lang="en-US" altLang="ko-KR" sz="1400" dirty="0" smtClean="0"/>
                        <a:t>xx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\”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“ </a:t>
                      </a:r>
                      <a:r>
                        <a:rPr lang="ko-KR" altLang="en-US" sz="1400" dirty="0" smtClean="0"/>
                        <a:t>문자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</a:t>
                      </a:r>
                      <a:r>
                        <a:rPr lang="en-US" altLang="ko-KR" sz="1400" dirty="0" err="1" smtClean="0"/>
                        <a:t>xXX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진 코드 </a:t>
                      </a:r>
                      <a:r>
                        <a:rPr lang="en-US" altLang="ko-KR" sz="1400" dirty="0" smtClean="0"/>
                        <a:t>XX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01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백스페이스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\e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Esc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키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변경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슬라이싱을</a:t>
            </a:r>
            <a:r>
              <a:rPr lang="ko-KR" altLang="en-US" dirty="0" smtClean="0"/>
              <a:t> 이용하여 변경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튜플을</a:t>
            </a:r>
            <a:r>
              <a:rPr lang="ko-KR" altLang="en-US" dirty="0" smtClean="0"/>
              <a:t> 이용한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4" name="그림 3" descr="스크린샷 2014-10-02 오전 12.36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87" y="1981200"/>
            <a:ext cx="2943225" cy="1085850"/>
          </a:xfrm>
          <a:prstGeom prst="rect">
            <a:avLst/>
          </a:prstGeom>
        </p:spPr>
      </p:pic>
      <p:pic>
        <p:nvPicPr>
          <p:cNvPr id="5" name="그림 4" descr="스크린샷 2014-10-02 오전 12.40.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4090987"/>
            <a:ext cx="2933700" cy="8096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Python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왜 배워야 하는가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생산성 뛰어남 </a:t>
            </a: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ko-KR" altLang="en-US" dirty="0" smtClean="0"/>
              <a:t>개발시간 단축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먼저 개발하라</a:t>
            </a:r>
            <a:r>
              <a:rPr lang="en-US" altLang="ko-KR" dirty="0" smtClean="0"/>
              <a:t>! </a:t>
            </a:r>
            <a:r>
              <a:rPr lang="ko-KR" altLang="en-US" dirty="0" smtClean="0"/>
              <a:t>그리고 나서 성능을 개선하라</a:t>
            </a:r>
            <a:r>
              <a:rPr lang="en-US" altLang="ko-KR" dirty="0" smtClean="0"/>
              <a:t>!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Python</a:t>
            </a:r>
            <a:r>
              <a:rPr lang="ko-KR" altLang="en-US" dirty="0" smtClean="0"/>
              <a:t>은 어떤 언어인가</a:t>
            </a:r>
            <a:r>
              <a:rPr lang="en-US" altLang="ko-KR" dirty="0" smtClean="0"/>
              <a:t>?</a:t>
            </a:r>
          </a:p>
          <a:p>
            <a:pPr lvl="1"/>
            <a:r>
              <a:rPr lang="ko-KR" altLang="en-US" dirty="0" smtClean="0"/>
              <a:t>대화 기능의 인터프리터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동적인 데이터 타입 결정 지원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플랫폼 독립적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개발 기간 단축에 초점을 둔 언어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쉬운 유지보수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많은 수의 라이브러리 제공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짧아지는 코드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확장 및 내장 기능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 smtClean="0"/>
              <a:t>사전을 이용한 </a:t>
            </a:r>
            <a:r>
              <a:rPr lang="ko-KR" altLang="en-US" dirty="0" err="1" smtClean="0"/>
              <a:t>포맷팅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단순한 문자열 대치 기능</a:t>
            </a:r>
            <a:endParaRPr lang="ko-KR" altLang="en-US" dirty="0"/>
          </a:p>
        </p:txBody>
      </p:sp>
      <p:pic>
        <p:nvPicPr>
          <p:cNvPr id="5" name="그림 4" descr="스크린샷 2014-10-02 오전 12.44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671637"/>
            <a:ext cx="5153025" cy="1247775"/>
          </a:xfrm>
          <a:prstGeom prst="rect">
            <a:avLst/>
          </a:prstGeom>
        </p:spPr>
      </p:pic>
      <p:pic>
        <p:nvPicPr>
          <p:cNvPr id="6" name="그림 5" descr="스크린샷 2014-10-02 오전 12.47.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3709987"/>
            <a:ext cx="4552950" cy="885825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포맷 문자열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200" y="1743075"/>
          <a:ext cx="818197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350"/>
                <a:gridCol w="6905625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포맷 문자열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 혹은 임의의 객체를 문자열로 변환한다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en-US" altLang="ko-KR" sz="1400" dirty="0" err="1" smtClean="0"/>
                        <a:t>str</a:t>
                      </a:r>
                      <a:r>
                        <a:rPr lang="en-US" altLang="ko-KR" sz="1400" dirty="0" smtClean="0"/>
                        <a:t>() </a:t>
                      </a:r>
                      <a:r>
                        <a:rPr lang="ko-KR" altLang="en-US" sz="1400" dirty="0" smtClean="0"/>
                        <a:t>함수 이용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/>
                        <a:t>문자열 혹은 임의의 객체를 문자열로 변환한다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en-US" altLang="ko-KR" sz="1400" dirty="0" err="1" smtClean="0"/>
                        <a:t>repr</a:t>
                      </a:r>
                      <a:r>
                        <a:rPr lang="en-US" altLang="ko-KR" sz="1400" dirty="0" smtClean="0"/>
                        <a:t>() </a:t>
                      </a:r>
                      <a:r>
                        <a:rPr lang="ko-KR" altLang="en-US" sz="1400" dirty="0" smtClean="0"/>
                        <a:t>함수 이용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길이 </a:t>
                      </a:r>
                      <a:r>
                        <a:rPr lang="en-US" altLang="ko-KR" sz="1400" dirty="0" smtClean="0"/>
                        <a:t>1</a:t>
                      </a:r>
                      <a:r>
                        <a:rPr lang="ko-KR" altLang="en-US" sz="1400" dirty="0" smtClean="0"/>
                        <a:t>의 문자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10</a:t>
                      </a:r>
                      <a:r>
                        <a:rPr lang="ko-KR" altLang="en-US" sz="1400" dirty="0" smtClean="0"/>
                        <a:t>진 정수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</a:t>
                      </a:r>
                      <a:r>
                        <a:rPr lang="en-US" altLang="ko-KR" sz="1400" dirty="0" err="1" smtClean="0"/>
                        <a:t>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%d</a:t>
                      </a:r>
                      <a:r>
                        <a:rPr lang="en-US" altLang="ko-KR" sz="1400" baseline="0" dirty="0" smtClean="0"/>
                        <a:t> </a:t>
                      </a:r>
                      <a:r>
                        <a:rPr lang="ko-KR" altLang="en-US" sz="1400" baseline="0" dirty="0" smtClean="0"/>
                        <a:t>와 동일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%u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부호 없는 정수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진수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진수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알파벳은 소문자로 표시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16</a:t>
                      </a:r>
                      <a:r>
                        <a:rPr lang="ko-KR" altLang="en-US" sz="1400" dirty="0" smtClean="0"/>
                        <a:t>진수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알파벳은 대문자로 표시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부동 소수점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실수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지수 형태로 표현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유효 숫자는 </a:t>
                      </a:r>
                      <a:r>
                        <a:rPr lang="en-US" altLang="ko-KR" sz="1400" dirty="0" smtClean="0"/>
                        <a:t>7</a:t>
                      </a:r>
                      <a:r>
                        <a:rPr lang="ko-KR" altLang="en-US" sz="1400" dirty="0" smtClean="0"/>
                        <a:t>자리로 표현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%e</a:t>
                      </a:r>
                      <a:r>
                        <a:rPr lang="ko-KR" altLang="en-US" sz="1400" dirty="0" smtClean="0"/>
                        <a:t>와 동일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지수 표현을 대문자 </a:t>
                      </a:r>
                      <a:r>
                        <a:rPr lang="en-US" altLang="ko-KR" sz="1400" dirty="0" smtClean="0"/>
                        <a:t>E</a:t>
                      </a:r>
                      <a:r>
                        <a:rPr lang="ko-KR" altLang="en-US" sz="1400" dirty="0" smtClean="0"/>
                        <a:t>로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부동 소수점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ko-KR" altLang="en-US" sz="1400" dirty="0" smtClean="0"/>
                        <a:t>실수</a:t>
                      </a:r>
                      <a:r>
                        <a:rPr lang="en-US" altLang="ko-KR" sz="1400" dirty="0" smtClean="0"/>
                        <a:t>)</a:t>
                      </a:r>
                      <a:r>
                        <a:rPr lang="ko-KR" altLang="en-US" sz="1400" dirty="0" smtClean="0"/>
                        <a:t>을 표현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부동 소수점을 편의에 따라 소수점 형식 혹은 지수 형식으로 변환</a:t>
                      </a:r>
                      <a:r>
                        <a:rPr lang="en-US" altLang="ko-KR" sz="1400" dirty="0" smtClean="0"/>
                        <a:t>. 6</a:t>
                      </a:r>
                      <a:r>
                        <a:rPr lang="ko-KR" altLang="en-US" sz="1400" dirty="0" smtClean="0"/>
                        <a:t>자리 유효숫자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%G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%g</a:t>
                      </a:r>
                      <a:r>
                        <a:rPr lang="ko-KR" altLang="en-US" sz="1400" dirty="0" smtClean="0"/>
                        <a:t>와 동일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지수 표현을 대문자 </a:t>
                      </a:r>
                      <a:r>
                        <a:rPr lang="en-US" altLang="ko-KR" sz="1400" dirty="0" smtClean="0"/>
                        <a:t>E</a:t>
                      </a:r>
                      <a:r>
                        <a:rPr lang="ko-KR" altLang="en-US" sz="1400" dirty="0" smtClean="0"/>
                        <a:t>로 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보조 포맷 문자열 지시자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57200" y="1676400"/>
          <a:ext cx="82296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850"/>
                <a:gridCol w="4019550"/>
                <a:gridCol w="2743200"/>
              </a:tblGrid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기호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m</a:t>
                      </a:r>
                      <a:r>
                        <a:rPr lang="ko-KR" altLang="en-US" sz="1400" dirty="0" smtClean="0"/>
                        <a:t>개의 최소 자리를 확보한다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</a:t>
                      </a:r>
                      <a:r>
                        <a:rPr lang="en-US" altLang="ko-KR" sz="1400" baseline="0" dirty="0" smtClean="0"/>
                        <a:t> ‘|%s|%5s|’ % (‘egg’, ‘egg’)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‘|egg|  egg|’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 smtClean="0"/>
                        <a:t>m.n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m</a:t>
                      </a:r>
                      <a:r>
                        <a:rPr lang="ko-KR" altLang="en-US" sz="1400" dirty="0" smtClean="0"/>
                        <a:t>개의 최소 자리를 확보하고</a:t>
                      </a:r>
                      <a:r>
                        <a:rPr lang="en-US" altLang="ko-KR" sz="1400" dirty="0" smtClean="0"/>
                        <a:t>,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n</a:t>
                      </a:r>
                      <a:r>
                        <a:rPr lang="ko-KR" altLang="en-US" sz="1400" dirty="0" smtClean="0"/>
                        <a:t>개의 소수점 이하 자리를 출력한다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</a:t>
                      </a:r>
                      <a:r>
                        <a:rPr lang="en-US" altLang="ko-KR" sz="1400" baseline="0" dirty="0" smtClean="0"/>
                        <a:t> ‘%5.2f” % 1.456789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‘1.46’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-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왼쪽으로 맞추어서 출력한다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</a:t>
                      </a:r>
                      <a:r>
                        <a:rPr lang="en-US" altLang="ko-KR" sz="1400" baseline="0" dirty="0" smtClean="0"/>
                        <a:t> ‘|%-5s|%5s|’ % (‘egg’, ‘egg’)</a:t>
                      </a:r>
                    </a:p>
                    <a:p>
                      <a:pPr algn="l" latinLnBrk="1"/>
                      <a:r>
                        <a:rPr lang="en-US" altLang="ko-KR" sz="1400" baseline="0" dirty="0" smtClean="0"/>
                        <a:t>‘|egg  |  egg|’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+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+/- </a:t>
                      </a:r>
                      <a:r>
                        <a:rPr lang="ko-KR" altLang="en-US" sz="1400" dirty="0" smtClean="0"/>
                        <a:t>부호 출력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 ‘%+d, %+d’ % (123, -123)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‘+123, -123’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공백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양수일 때 공백을 삽입한다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 ‘% d, % d’ % (123, -123)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‘ 123, -123’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#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8</a:t>
                      </a:r>
                      <a:r>
                        <a:rPr lang="ko-KR" altLang="en-US" sz="1400" dirty="0" smtClean="0"/>
                        <a:t>진수 출력에는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을</a:t>
                      </a:r>
                      <a:r>
                        <a:rPr lang="en-US" altLang="ko-KR" sz="1400" dirty="0" smtClean="0"/>
                        <a:t>, 16</a:t>
                      </a:r>
                      <a:r>
                        <a:rPr lang="ko-KR" altLang="en-US" sz="1400" dirty="0" smtClean="0"/>
                        <a:t>진수 출력에는 </a:t>
                      </a:r>
                      <a:r>
                        <a:rPr lang="en-US" altLang="ko-KR" sz="1400" dirty="0" smtClean="0"/>
                        <a:t>0x </a:t>
                      </a:r>
                      <a:r>
                        <a:rPr lang="ko-KR" altLang="en-US" sz="1400" dirty="0" smtClean="0"/>
                        <a:t>혹은 </a:t>
                      </a:r>
                      <a:r>
                        <a:rPr lang="en-US" altLang="ko-KR" sz="1400" dirty="0" smtClean="0"/>
                        <a:t>0X</a:t>
                      </a:r>
                      <a:r>
                        <a:rPr lang="ko-KR" altLang="en-US" sz="1400" dirty="0" smtClean="0"/>
                        <a:t>를 앞에 붙인다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 ‘%#o %#x %#X’ % (12, 12, 12)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‘014</a:t>
                      </a:r>
                      <a:r>
                        <a:rPr lang="en-US" altLang="ko-KR" sz="1400" baseline="0" dirty="0" smtClean="0"/>
                        <a:t> 0xc </a:t>
                      </a:r>
                      <a:r>
                        <a:rPr lang="en-US" altLang="ko-KR" sz="1400" baseline="0" dirty="0" err="1" smtClean="0"/>
                        <a:t>0XC</a:t>
                      </a:r>
                      <a:r>
                        <a:rPr lang="en-US" altLang="ko-KR" sz="1400" baseline="0" dirty="0" smtClean="0"/>
                        <a:t>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1381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dirty="0" smtClean="0"/>
                        <a:t>좌측 빈 공간을 </a:t>
                      </a:r>
                      <a:r>
                        <a:rPr lang="en-US" altLang="ko-KR" sz="1400" dirty="0" smtClean="0"/>
                        <a:t>0</a:t>
                      </a:r>
                      <a:r>
                        <a:rPr lang="ko-KR" altLang="en-US" sz="1400" dirty="0" smtClean="0"/>
                        <a:t>으로 채운다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 smtClean="0"/>
                        <a:t>&gt;&gt;&gt; ‘%05d’ % 12</a:t>
                      </a:r>
                    </a:p>
                    <a:p>
                      <a:pPr algn="l" latinLnBrk="1"/>
                      <a:r>
                        <a:rPr lang="en-US" altLang="ko-KR" sz="1400" dirty="0" smtClean="0"/>
                        <a:t>‘00012’</a:t>
                      </a:r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대소문자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정렬</a:t>
            </a:r>
            <a:endParaRPr lang="ko-KR" altLang="en-US" dirty="0"/>
          </a:p>
        </p:txBody>
      </p:sp>
      <p:pic>
        <p:nvPicPr>
          <p:cNvPr id="6" name="그림 5" descr="스크린샷 2014-10-02 오전 1.04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4" y="1947862"/>
            <a:ext cx="3343275" cy="2085975"/>
          </a:xfrm>
          <a:prstGeom prst="rect">
            <a:avLst/>
          </a:prstGeom>
        </p:spPr>
      </p:pic>
      <p:pic>
        <p:nvPicPr>
          <p:cNvPr id="7" name="그림 6" descr="스크린샷 2014-10-02 오전 1.06.5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161" y="4392613"/>
            <a:ext cx="5019675" cy="1733550"/>
          </a:xfrm>
          <a:prstGeom prst="rect">
            <a:avLst/>
          </a:prstGeom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검색</a:t>
            </a:r>
            <a:endParaRPr lang="ko-KR" altLang="en-US" dirty="0"/>
          </a:p>
        </p:txBody>
      </p:sp>
      <p:pic>
        <p:nvPicPr>
          <p:cNvPr id="4" name="그림 3" descr="스크린샷 2014-10-02 오전 1.10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671637"/>
            <a:ext cx="5391150" cy="4181475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편집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치환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분리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결합</a:t>
            </a:r>
            <a:endParaRPr lang="ko-KR" altLang="en-US" dirty="0"/>
          </a:p>
        </p:txBody>
      </p:sp>
      <p:pic>
        <p:nvPicPr>
          <p:cNvPr id="4" name="그림 3" descr="스크린샷 2014-10-02 오전 1.12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695450"/>
            <a:ext cx="3105150" cy="1733550"/>
          </a:xfrm>
          <a:prstGeom prst="rect">
            <a:avLst/>
          </a:prstGeom>
        </p:spPr>
      </p:pic>
      <p:pic>
        <p:nvPicPr>
          <p:cNvPr id="5" name="그림 4" descr="스크린샷 2014-10-02 오전 1.14.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3021013"/>
            <a:ext cx="3162300" cy="31051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숫자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문자 판별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채우기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자리 맞추기</a:t>
            </a:r>
            <a:endParaRPr lang="ko-KR" altLang="en-US" dirty="0"/>
          </a:p>
        </p:txBody>
      </p:sp>
      <p:pic>
        <p:nvPicPr>
          <p:cNvPr id="4" name="그림 3" descr="스크린샷 2014-10-02 오전 1.17.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685925"/>
            <a:ext cx="3019425" cy="2609850"/>
          </a:xfrm>
          <a:prstGeom prst="rect">
            <a:avLst/>
          </a:prstGeom>
        </p:spPr>
      </p:pic>
      <p:pic>
        <p:nvPicPr>
          <p:cNvPr id="5" name="그림 4" descr="스크린샷 2014-10-02 오전 1.18.5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5040313"/>
            <a:ext cx="2647950" cy="1085850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string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pic>
        <p:nvPicPr>
          <p:cNvPr id="5" name="그림 4" descr="스크린샷 2014-10-02 오전 1.22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49413"/>
            <a:ext cx="8219196" cy="4198937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유니코드</a:t>
            </a:r>
            <a:endParaRPr lang="ko-KR" altLang="en-US" dirty="0"/>
          </a:p>
        </p:txBody>
      </p:sp>
      <p:pic>
        <p:nvPicPr>
          <p:cNvPr id="4" name="그림 3" descr="스크린샷 2014-10-02 오전 1.25.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" y="1757362"/>
            <a:ext cx="2390775" cy="1114425"/>
          </a:xfrm>
          <a:prstGeom prst="rect">
            <a:avLst/>
          </a:prstGeom>
        </p:spPr>
      </p:pic>
      <p:pic>
        <p:nvPicPr>
          <p:cNvPr id="5" name="그림 4" descr="스크린샷 2014-10-02 오전 1.26.4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2" y="3257550"/>
            <a:ext cx="2314575" cy="885825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>
              <a:buNone/>
            </a:pPr>
            <a:r>
              <a:rPr lang="ko-KR" altLang="en-US" sz="6000" dirty="0" smtClean="0"/>
              <a:t>수고 하셨습니다</a:t>
            </a:r>
            <a:r>
              <a:rPr lang="en-US" altLang="ko-KR" sz="6000" dirty="0" smtClean="0"/>
              <a:t>.</a:t>
            </a:r>
            <a:endParaRPr lang="ko-KR" altLang="en-US" sz="6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Python </a:t>
            </a:r>
            <a:r>
              <a:rPr lang="ko-KR" altLang="en-US" dirty="0" smtClean="0"/>
              <a:t>시작하기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대화식 모드 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$ python </a:t>
            </a:r>
          </a:p>
          <a:p>
            <a:pPr lvl="1"/>
            <a:r>
              <a:rPr lang="ko-KR" altLang="en-US" dirty="0" smtClean="0"/>
              <a:t>명시적 실행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$ python aaa.py</a:t>
            </a:r>
          </a:p>
          <a:p>
            <a:pPr lvl="1"/>
            <a:r>
              <a:rPr lang="ko-KR" altLang="en-US" dirty="0" smtClean="0"/>
              <a:t>스크립트 실행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소스 파일 첫 라인에</a:t>
            </a:r>
            <a:r>
              <a:rPr lang="en-US" altLang="ko-KR" dirty="0" smtClean="0"/>
              <a:t> ‘#!/</a:t>
            </a:r>
            <a:r>
              <a:rPr lang="en-US" altLang="ko-KR" dirty="0" err="1" smtClean="0"/>
              <a:t>usr</a:t>
            </a:r>
            <a:r>
              <a:rPr lang="en-US" altLang="ko-KR" dirty="0" smtClean="0"/>
              <a:t>/bin/python’ </a:t>
            </a:r>
            <a:r>
              <a:rPr lang="ko-KR" altLang="en-US" dirty="0" smtClean="0"/>
              <a:t>추가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파일에 실행 권한 부여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chmod</a:t>
            </a:r>
            <a:r>
              <a:rPr lang="en-US" altLang="ko-KR" dirty="0" smtClean="0"/>
              <a:t> +x)</a:t>
            </a:r>
          </a:p>
          <a:p>
            <a:pPr lvl="1">
              <a:buNone/>
            </a:pPr>
            <a:r>
              <a:rPr lang="en-US" altLang="ko-KR" dirty="0" smtClean="0"/>
              <a:t>	$ ./aaa.py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smtClean="0"/>
              <a:t>종료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^D (</a:t>
            </a:r>
            <a:r>
              <a:rPr lang="ko-KR" altLang="en-US" dirty="0" smtClean="0"/>
              <a:t>도스 창에서는 </a:t>
            </a:r>
            <a:r>
              <a:rPr lang="en-US" altLang="ko-KR" dirty="0" smtClean="0"/>
              <a:t>^Z)</a:t>
            </a:r>
          </a:p>
          <a:p>
            <a:pPr lvl="1"/>
            <a:r>
              <a:rPr lang="en-US" altLang="ko-KR" dirty="0" smtClean="0"/>
              <a:t>quit()</a:t>
            </a:r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O : a, a1, </a:t>
            </a:r>
            <a:r>
              <a:rPr lang="en-US" altLang="ko-KR" dirty="0" err="1" smtClean="0"/>
              <a:t>my_name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MyName</a:t>
            </a:r>
            <a:r>
              <a:rPr lang="en-US" altLang="ko-KR" dirty="0" smtClean="0"/>
              <a:t>, _private, __</a:t>
            </a:r>
            <a:r>
              <a:rPr lang="en-US" altLang="ko-KR" dirty="0" err="1" smtClean="0"/>
              <a:t>private_member</a:t>
            </a:r>
            <a:r>
              <a:rPr lang="en-US" altLang="ko-KR" dirty="0" smtClean="0"/>
              <a:t>, …</a:t>
            </a:r>
          </a:p>
          <a:p>
            <a:pPr lvl="1"/>
            <a:r>
              <a:rPr lang="en-US" altLang="ko-KR" dirty="0" smtClean="0"/>
              <a:t>X : 1abc, @file, %x</a:t>
            </a:r>
          </a:p>
          <a:p>
            <a:pPr lvl="1">
              <a:buNone/>
            </a:pPr>
            <a:r>
              <a:rPr lang="en-US" altLang="ko-KR" dirty="0" smtClean="0"/>
              <a:t>* </a:t>
            </a:r>
            <a:r>
              <a:rPr lang="ko-KR" altLang="en-US" dirty="0" smtClean="0"/>
              <a:t>내장 함수를 </a:t>
            </a:r>
            <a:r>
              <a:rPr lang="ko-KR" altLang="en-US" dirty="0" err="1" smtClean="0"/>
              <a:t>변수명</a:t>
            </a:r>
            <a:r>
              <a:rPr lang="ko-KR" altLang="en-US" dirty="0" smtClean="0"/>
              <a:t> 사용할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 사용 불가</a:t>
            </a: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예약어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76300" y="3305175"/>
          <a:ext cx="75914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89"/>
                <a:gridCol w="1084489"/>
                <a:gridCol w="1084489"/>
                <a:gridCol w="1084489"/>
                <a:gridCol w="1084489"/>
                <a:gridCol w="1084489"/>
                <a:gridCol w="1084489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assert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break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class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continue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del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err="1" smtClean="0"/>
                        <a:t>elif</a:t>
                      </a:r>
                      <a:endParaRPr lang="ko-KR" alt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else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except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exec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finally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from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global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import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is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lambda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not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pass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print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raise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return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try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while</a:t>
                      </a:r>
                      <a:endParaRPr lang="ko-KR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yield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주석문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#, ‘’’, “””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연속 라인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\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확장치환문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+=, -=, *=, /=, …</a:t>
            </a:r>
          </a:p>
          <a:p>
            <a:pPr lvl="1">
              <a:buFont typeface="Arial" charset="0"/>
              <a:buChar char="•"/>
            </a:pPr>
            <a:r>
              <a:rPr lang="en-US" altLang="ko-KR" dirty="0" smtClean="0"/>
              <a:t>++, -- </a:t>
            </a:r>
            <a:r>
              <a:rPr lang="ko-KR" altLang="en-US" dirty="0" smtClean="0"/>
              <a:t>사용 불가</a:t>
            </a:r>
            <a:endParaRPr lang="en-US" altLang="ko-KR" dirty="0" smtClean="0"/>
          </a:p>
          <a:p>
            <a:pPr lvl="1">
              <a:buFont typeface="Arial" charset="0"/>
              <a:buChar char="•"/>
            </a:pPr>
            <a:endParaRPr lang="en-US" altLang="ko-KR" dirty="0" smtClean="0"/>
          </a:p>
          <a:p>
            <a:r>
              <a:rPr lang="ko-KR" altLang="en-US" dirty="0" smtClean="0"/>
              <a:t>객체의 치환</a:t>
            </a:r>
            <a:endParaRPr lang="ko-KR" altLang="en-US" dirty="0"/>
          </a:p>
        </p:txBody>
      </p:sp>
      <p:pic>
        <p:nvPicPr>
          <p:cNvPr id="4" name="그림 3" descr="스크린샷 2014-10-01 오전 11.37.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2862646"/>
            <a:ext cx="4610100" cy="3138103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문자열로 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 실행하기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eval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smtClean="0"/>
              <a:t>exec()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>
              <a:buNone/>
            </a:pPr>
            <a:endParaRPr lang="en-US" altLang="ko-KR" dirty="0" smtClean="0"/>
          </a:p>
          <a:p>
            <a:pPr lvl="1"/>
            <a:r>
              <a:rPr lang="en-US" altLang="ko-KR" dirty="0" smtClean="0"/>
              <a:t>compile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eval</a:t>
            </a:r>
            <a:r>
              <a:rPr lang="en-US" altLang="ko-KR" dirty="0" smtClean="0"/>
              <a:t>, exec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반복적으로 수행하게 되면 수행시간이 크게 늘어남</a:t>
            </a:r>
            <a:r>
              <a:rPr lang="en-US" altLang="ko-KR" dirty="0" smtClean="0"/>
              <a:t>.</a:t>
            </a:r>
          </a:p>
          <a:p>
            <a:pPr lvl="1">
              <a:buNone/>
            </a:pPr>
            <a:r>
              <a:rPr lang="en-US" altLang="ko-KR" dirty="0" smtClean="0"/>
              <a:t>	</a:t>
            </a:r>
            <a:r>
              <a:rPr lang="ko-KR" altLang="en-US" dirty="0" smtClean="0"/>
              <a:t>효율적인 수행을 위해 한번 변환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계속 사용</a:t>
            </a:r>
            <a:endParaRPr lang="en-US" altLang="ko-KR" dirty="0" smtClean="0"/>
          </a:p>
        </p:txBody>
      </p:sp>
      <p:pic>
        <p:nvPicPr>
          <p:cNvPr id="4" name="그림 3" descr="스크린샷 2014-10-01 오전 11.42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1919287"/>
            <a:ext cx="1762125" cy="885825"/>
          </a:xfrm>
          <a:prstGeom prst="rect">
            <a:avLst/>
          </a:prstGeom>
        </p:spPr>
      </p:pic>
      <p:pic>
        <p:nvPicPr>
          <p:cNvPr id="5" name="그림 4" descr="스크린샷 2014-10-01 오전 11.42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3395662"/>
            <a:ext cx="1762125" cy="885825"/>
          </a:xfrm>
          <a:prstGeom prst="rect">
            <a:avLst/>
          </a:prstGeom>
        </p:spPr>
      </p:pic>
      <p:pic>
        <p:nvPicPr>
          <p:cNvPr id="6" name="그림 5" descr="스크린샷 2014-10-01 오전 11.46.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3395662"/>
            <a:ext cx="3714750" cy="1409700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콘솔 입력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raw_input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smtClean="0"/>
              <a:t>input()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콘솔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print()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Python </a:t>
            </a:r>
            <a:r>
              <a:rPr lang="ko-KR" altLang="en-US" dirty="0" smtClean="0"/>
              <a:t>문과 기본 자료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자료형의</a:t>
            </a:r>
            <a:r>
              <a:rPr lang="ko-KR" altLang="en-US" dirty="0" smtClean="0"/>
              <a:t> 종류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7200" y="1743075"/>
          <a:ext cx="8229600" cy="289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/>
                <a:gridCol w="3429000"/>
                <a:gridCol w="29146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자료형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설명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예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수치형</a:t>
                      </a:r>
                      <a:r>
                        <a:rPr lang="en-US" altLang="ko-KR" sz="1400" dirty="0" smtClean="0"/>
                        <a:t>(Numbers)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정수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err="1" smtClean="0"/>
                        <a:t>롱형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실수</a:t>
                      </a:r>
                      <a:r>
                        <a:rPr lang="en-US" altLang="ko-KR" sz="1400" dirty="0" smtClean="0"/>
                        <a:t>, </a:t>
                      </a:r>
                      <a:r>
                        <a:rPr lang="ko-KR" altLang="en-US" sz="1400" dirty="0" smtClean="0"/>
                        <a:t>복소수 등을 표현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123, 12345L, 1.43</a:t>
                      </a:r>
                      <a:r>
                        <a:rPr lang="en-US" altLang="ko-KR" sz="1400" baseline="0" dirty="0" smtClean="0"/>
                        <a:t>, 5+4j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문자열</a:t>
                      </a:r>
                      <a:r>
                        <a:rPr lang="en-US" altLang="ko-KR" sz="1400" dirty="0" smtClean="0"/>
                        <a:t>(Strings)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문자열의 모임</a:t>
                      </a:r>
                      <a:r>
                        <a:rPr lang="en-US" altLang="ko-KR" sz="1400" dirty="0" smtClean="0"/>
                        <a:t>. </a:t>
                      </a:r>
                      <a:r>
                        <a:rPr lang="ko-KR" altLang="en-US" sz="1400" dirty="0" smtClean="0"/>
                        <a:t>내용 변경 불가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‘</a:t>
                      </a:r>
                      <a:r>
                        <a:rPr lang="en-US" altLang="ko-KR" sz="1400" dirty="0" err="1" smtClean="0"/>
                        <a:t>spams</a:t>
                      </a:r>
                      <a:r>
                        <a:rPr lang="en-US" altLang="ko-KR" sz="1400" dirty="0" smtClean="0"/>
                        <a:t>’, “ham”, ‘’’egg’’’, “””hot dog”””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리스트</a:t>
                      </a:r>
                      <a:r>
                        <a:rPr lang="en-US" altLang="ko-KR" sz="1400" dirty="0" smtClean="0"/>
                        <a:t>(Lists)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순서를 가지는 </a:t>
                      </a:r>
                      <a:r>
                        <a:rPr lang="ko-KR" altLang="en-US" sz="1400" dirty="0" err="1" smtClean="0"/>
                        <a:t>파이썬</a:t>
                      </a:r>
                      <a:r>
                        <a:rPr lang="ko-KR" altLang="en-US" sz="1400" dirty="0" smtClean="0"/>
                        <a:t> 임의 객체의 집합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[‘ham’, ‘spam’]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사전</a:t>
                      </a:r>
                      <a:r>
                        <a:rPr lang="en-US" altLang="ko-KR" sz="1400" dirty="0" smtClean="0"/>
                        <a:t>(Dictionaries)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순서를 가지지</a:t>
                      </a:r>
                      <a:r>
                        <a:rPr lang="ko-KR" altLang="en-US" sz="1400" baseline="0" dirty="0" smtClean="0"/>
                        <a:t>  않는 객체의 집합</a:t>
                      </a:r>
                      <a:endParaRPr lang="en-US" altLang="ko-KR" sz="1400" baseline="0" dirty="0" smtClean="0"/>
                    </a:p>
                    <a:p>
                      <a:pPr latinLnBrk="1"/>
                      <a:r>
                        <a:rPr lang="en-US" altLang="ko-KR" sz="1400" dirty="0" smtClean="0"/>
                        <a:t>Key</a:t>
                      </a:r>
                      <a:r>
                        <a:rPr lang="ko-KR" altLang="en-US" sz="1400" dirty="0" smtClean="0"/>
                        <a:t>로 값을 꺼낸다</a:t>
                      </a:r>
                      <a:r>
                        <a:rPr lang="en-US" altLang="ko-KR" sz="1400" dirty="0" smtClean="0"/>
                        <a:t>.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{‘ham’:4, ‘spam’:5}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/>
                        <a:t>튜플</a:t>
                      </a:r>
                      <a:r>
                        <a:rPr lang="en-US" altLang="ko-KR" sz="1400" dirty="0" smtClean="0"/>
                        <a:t>(</a:t>
                      </a:r>
                      <a:r>
                        <a:rPr lang="en-US" altLang="ko-KR" sz="1400" dirty="0" err="1" smtClean="0"/>
                        <a:t>Tuples</a:t>
                      </a:r>
                      <a:r>
                        <a:rPr lang="en-US" altLang="ko-KR" sz="1400" dirty="0" smtClean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순서를 가지는 </a:t>
                      </a:r>
                      <a:r>
                        <a:rPr lang="ko-KR" altLang="en-US" sz="1400" dirty="0" err="1" smtClean="0"/>
                        <a:t>파이썬</a:t>
                      </a:r>
                      <a:r>
                        <a:rPr lang="ko-KR" altLang="en-US" sz="1400" dirty="0" smtClean="0"/>
                        <a:t> 임의 객체의 집합</a:t>
                      </a:r>
                      <a:r>
                        <a:rPr lang="en-US" altLang="ko-KR" sz="1400" dirty="0" smtClean="0"/>
                        <a:t>.</a:t>
                      </a:r>
                    </a:p>
                    <a:p>
                      <a:pPr latinLnBrk="1"/>
                      <a:r>
                        <a:rPr lang="ko-KR" altLang="en-US" sz="1400" dirty="0" smtClean="0"/>
                        <a:t>내용 변경 불가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(‘ham’, ‘spam’)</a:t>
                      </a:r>
                      <a:endParaRPr lang="ko-KR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파일</a:t>
                      </a:r>
                      <a:r>
                        <a:rPr lang="en-US" altLang="ko-KR" sz="1400" dirty="0" smtClean="0"/>
                        <a:t>(Files)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smtClean="0"/>
                        <a:t>파일에 자료를 입</a:t>
                      </a:r>
                      <a:r>
                        <a:rPr lang="en-US" altLang="ko-KR" sz="1400" dirty="0" smtClean="0"/>
                        <a:t>/</a:t>
                      </a:r>
                      <a:r>
                        <a:rPr lang="ko-KR" altLang="en-US" sz="1400" dirty="0" smtClean="0"/>
                        <a:t>출력하기 위한 객체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smtClean="0"/>
                        <a:t>f = open(‘ham’)</a:t>
                      </a:r>
                      <a:endParaRPr lang="ko-KR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4C43-EFAD-204E-BF7E-FDC738BAC1C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8742</TotalTime>
  <Words>1269</Words>
  <Application>Microsoft Office PowerPoint</Application>
  <PresentationFormat>화면 슬라이드 쇼(4:3)</PresentationFormat>
  <Paragraphs>566</Paragraphs>
  <Slides>39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0" baseType="lpstr">
      <vt:lpstr>Office Theme</vt:lpstr>
      <vt:lpstr>Python</vt:lpstr>
      <vt:lpstr>목차</vt:lpstr>
      <vt:lpstr>1. Python 시작하기</vt:lpstr>
      <vt:lpstr>1. Python 시작하기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2. Python 문과 기본 자료</vt:lpstr>
      <vt:lpstr>3. 수치 자료형과 연산자</vt:lpstr>
      <vt:lpstr>3. 수치 자료형과 연산자</vt:lpstr>
      <vt:lpstr>3. 수치 자료형과 연산자</vt:lpstr>
      <vt:lpstr>3. 수치 자료형과 연산자</vt:lpstr>
      <vt:lpstr>3. 수치 자료형과 연산자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4. 문자열</vt:lpstr>
      <vt:lpstr>Thank you!</vt:lpstr>
    </vt:vector>
  </TitlesOfParts>
  <Company>realBAE@paran.com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수현 배</dc:creator>
  <cp:lastModifiedBy>수현 배</cp:lastModifiedBy>
  <cp:revision>236</cp:revision>
  <dcterms:created xsi:type="dcterms:W3CDTF">2012-02-09T05:22:12Z</dcterms:created>
  <dcterms:modified xsi:type="dcterms:W3CDTF">2014-10-02T08:34:21Z</dcterms:modified>
</cp:coreProperties>
</file>