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9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2382308"/>
          </a:xfrm>
        </p:spPr>
        <p:txBody>
          <a:bodyPr/>
          <a:lstStyle/>
          <a:p>
            <a:r>
              <a:rPr lang="ko-KR" altLang="en-US" dirty="0" smtClean="0"/>
              <a:t>회사 소개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919132"/>
            <a:ext cx="6400800" cy="719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바른개발연구소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072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266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2382308"/>
          </a:xfrm>
        </p:spPr>
        <p:txBody>
          <a:bodyPr/>
          <a:lstStyle/>
          <a:p>
            <a:r>
              <a:rPr lang="ko-KR" altLang="en-US" dirty="0" smtClean="0"/>
              <a:t>회사 소개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FCA9-4CE1-45A8-8B66-200E5C327A96}" type="datetime1">
              <a:rPr lang="en-US" altLang="ko-KR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6" descr="스크린샷 2013-11-29 오후 12.13.3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25" y="4722812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6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>
            <a:normAutofit/>
          </a:bodyPr>
          <a:lstStyle>
            <a:lvl1pPr algn="l">
              <a:defRPr sz="3000"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881563"/>
          </a:xfrm>
        </p:spPr>
        <p:txBody>
          <a:bodyPr/>
          <a:lstStyle>
            <a:lvl1pPr>
              <a:defRPr sz="2400">
                <a:latin typeface="Tahoma" pitchFamily="34" charset="0"/>
                <a:cs typeface="Tahoma" pitchFamily="34" charset="0"/>
              </a:defRPr>
            </a:lvl1pPr>
            <a:lvl2pPr>
              <a:defRPr sz="2400">
                <a:latin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6191857"/>
            <a:ext cx="8229600" cy="45719"/>
          </a:xfrm>
          <a:prstGeom prst="rect">
            <a:avLst/>
          </a:prstGeom>
        </p:spPr>
      </p:pic>
      <p:pic>
        <p:nvPicPr>
          <p:cNvPr id="9" name="Picture 8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995681"/>
            <a:ext cx="8229600" cy="45719"/>
          </a:xfrm>
          <a:prstGeom prst="rect">
            <a:avLst/>
          </a:prstGeom>
        </p:spPr>
      </p:pic>
      <p:pic>
        <p:nvPicPr>
          <p:cNvPr id="10" name="그림 9" descr="스크린샷 2013-11-29 오후 12.13.3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6525" y="6292850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840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71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6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8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9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65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7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BEFB-2B22-A747-BC0E-D3148C7D2D5B}" type="datetimeFigureOut">
              <a:rPr lang="en-US" smtClean="0"/>
              <a:pPr/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88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591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T하단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114925"/>
            <a:ext cx="9144000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5425"/>
            <a:ext cx="7772400" cy="2382308"/>
          </a:xfrm>
        </p:spPr>
        <p:txBody>
          <a:bodyPr/>
          <a:lstStyle/>
          <a:p>
            <a:r>
              <a:rPr lang="en-US" altLang="ko-KR" sz="8000" dirty="0" smtClean="0"/>
              <a:t>Python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06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내장</a:t>
            </a:r>
            <a:endParaRPr lang="en-US" altLang="ko-KR" dirty="0" smtClean="0"/>
          </a:p>
          <a:p>
            <a:pPr lvl="8">
              <a:buNone/>
            </a:pPr>
            <a:endParaRPr lang="en-US" altLang="ko-KR" sz="1800" dirty="0" smtClean="0"/>
          </a:p>
          <a:p>
            <a:pPr lvl="8">
              <a:buNone/>
            </a:pPr>
            <a:r>
              <a:rPr lang="en-US" altLang="ko-KR" sz="1800" dirty="0" smtClean="0"/>
              <a:t>0~9 </a:t>
            </a:r>
            <a:r>
              <a:rPr lang="ko-KR" altLang="en-US" sz="1800" dirty="0" smtClean="0"/>
              <a:t>까지 돌면서 제곱한 값을 리스트에 </a:t>
            </a:r>
            <a:endParaRPr lang="en-US" altLang="ko-KR" sz="1800" dirty="0" smtClean="0"/>
          </a:p>
          <a:p>
            <a:pPr lvl="8">
              <a:buNone/>
            </a:pPr>
            <a:r>
              <a:rPr lang="ko-KR" altLang="en-US" sz="1800" dirty="0" smtClean="0"/>
              <a:t>넣는다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	</a:t>
            </a:r>
            <a:r>
              <a:rPr lang="ko-KR" altLang="en-US" dirty="0" smtClean="0"/>
              <a:t>순차적인 정수 리스트 만들기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5123" name="Picture 3" descr="\\psf\Home\Desktop\스크린샷 2014-10-06 오후 7.48.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71675"/>
            <a:ext cx="2552700" cy="647700"/>
          </a:xfrm>
          <a:prstGeom prst="rect">
            <a:avLst/>
          </a:prstGeom>
          <a:noFill/>
        </p:spPr>
      </p:pic>
      <p:pic>
        <p:nvPicPr>
          <p:cNvPr id="5124" name="Picture 4" descr="\\psf\Home\Desktop\스크린샷 2014-10-06 오후 7.53.4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243387"/>
            <a:ext cx="2514600" cy="113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지역적으로 사용 가능한 이름 리스트 얻기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</a:p>
        </p:txBody>
      </p:sp>
      <p:pic>
        <p:nvPicPr>
          <p:cNvPr id="6146" name="Picture 2" descr="\\psf\Home\Desktop\스크린샷 2014-10-06 오후 7.56.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895475"/>
            <a:ext cx="5391150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명령행</a:t>
            </a:r>
            <a:r>
              <a:rPr lang="ko-KR" altLang="en-US" dirty="0" smtClean="0"/>
              <a:t> 인수 얻기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test.py </a:t>
            </a:r>
            <a:r>
              <a:rPr lang="ko-KR" altLang="en-US" dirty="0" smtClean="0"/>
              <a:t>파일 작성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3075" name="Picture 3" descr="\\psf\Home\Desktop\스크린샷 2014-10-07 오후 4.07.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2586037"/>
            <a:ext cx="3649761" cy="3300414"/>
          </a:xfrm>
          <a:prstGeom prst="rect">
            <a:avLst/>
          </a:prstGeom>
          <a:noFill/>
        </p:spPr>
      </p:pic>
      <p:pic>
        <p:nvPicPr>
          <p:cNvPr id="3076" name="Picture 4" descr="\\psf\Home\Desktop\스크린샷 2014-10-07 오후 4.07.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5675" y="1157287"/>
            <a:ext cx="5391150" cy="130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array </a:t>
            </a:r>
            <a:r>
              <a:rPr lang="ko-KR" altLang="en-US" dirty="0" smtClean="0"/>
              <a:t>모듈 이용하기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71549" y="1857375"/>
          <a:ext cx="4391026" cy="405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36"/>
                <a:gridCol w="1593115"/>
                <a:gridCol w="1781175"/>
              </a:tblGrid>
              <a:tr h="23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타입</a:t>
                      </a:r>
                      <a:r>
                        <a:rPr lang="ko-KR" altLang="en-US" sz="1400" baseline="0" dirty="0" smtClean="0"/>
                        <a:t> 코드</a:t>
                      </a:r>
                      <a:endParaRPr lang="en-US" altLang="ko-KR" sz="1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 </a:t>
                      </a:r>
                      <a:r>
                        <a:rPr lang="ko-KR" altLang="en-US" sz="1400" dirty="0" smtClean="0"/>
                        <a:t>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최소 바이트 수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Character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Signed</a:t>
                      </a:r>
                      <a:r>
                        <a:rPr lang="en-US" altLang="ko-KR" sz="1400" baseline="0" dirty="0" smtClean="0"/>
                        <a:t> integer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Unsigned integer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Signed integer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H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Unsigned integer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Signed integer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I (</a:t>
                      </a:r>
                      <a:r>
                        <a:rPr lang="ko-KR" altLang="en-US" sz="1400" dirty="0" smtClean="0"/>
                        <a:t>대문자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Unsigned integer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 (</a:t>
                      </a:r>
                      <a:r>
                        <a:rPr lang="ko-KR" altLang="en-US" sz="1400" dirty="0" smtClean="0"/>
                        <a:t>소문자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Signed integer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Unsigned integer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Floating</a:t>
                      </a:r>
                      <a:r>
                        <a:rPr lang="en-US" altLang="ko-KR" sz="1400" baseline="0" dirty="0" smtClean="0"/>
                        <a:t> 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</a:tr>
              <a:tr h="341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Floating</a:t>
                      </a:r>
                      <a:r>
                        <a:rPr lang="en-US" altLang="ko-KR" sz="1400" baseline="0" dirty="0" smtClean="0"/>
                        <a:t> point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초기 값으로 생성하기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동적으로 생산 및 배열 참조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8195" name="Picture 3" descr="\\psf\Home\Desktop\스크린샷 2014-10-06 오후 8.13.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7" y="1776412"/>
            <a:ext cx="3514725" cy="1304925"/>
          </a:xfrm>
          <a:prstGeom prst="rect">
            <a:avLst/>
          </a:prstGeom>
          <a:noFill/>
        </p:spPr>
      </p:pic>
      <p:pic>
        <p:nvPicPr>
          <p:cNvPr id="8196" name="Picture 4" descr="\\psf\Home\Desktop\스크린샷 2014-10-06 오후 8.19.3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2114550"/>
            <a:ext cx="306705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디렉토리의</a:t>
            </a:r>
            <a:r>
              <a:rPr lang="ko-KR" altLang="en-US" dirty="0" smtClean="0"/>
              <a:t> 파일 목록 얻기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 smtClean="0"/>
              <a:t>glob </a:t>
            </a:r>
            <a:r>
              <a:rPr lang="ko-KR" altLang="en-US" sz="1800" dirty="0" smtClean="0"/>
              <a:t>모듈의 </a:t>
            </a:r>
            <a:r>
              <a:rPr lang="en-US" altLang="ko-KR" sz="1800" dirty="0" smtClean="0"/>
              <a:t>glob </a:t>
            </a:r>
            <a:r>
              <a:rPr lang="ko-KR" altLang="en-US" sz="1800" dirty="0" smtClean="0"/>
              <a:t>함수를 사용함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와일드 카드 문자</a:t>
            </a:r>
            <a:r>
              <a:rPr lang="en-US" altLang="ko-KR" sz="1800" dirty="0" smtClean="0"/>
              <a:t>(?,*) </a:t>
            </a:r>
            <a:r>
              <a:rPr lang="ko-KR" altLang="en-US" sz="1800" dirty="0" smtClean="0"/>
              <a:t>지원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?</a:t>
            </a:r>
            <a:r>
              <a:rPr lang="ko-KR" altLang="en-US" sz="1800" dirty="0" smtClean="0"/>
              <a:t>는 임의의 문자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개와 </a:t>
            </a:r>
            <a:r>
              <a:rPr lang="ko-KR" altLang="en-US" sz="1800" dirty="0" err="1" smtClean="0"/>
              <a:t>매칭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*</a:t>
            </a:r>
            <a:r>
              <a:rPr lang="ko-KR" altLang="en-US" sz="1800" dirty="0" smtClean="0"/>
              <a:t>는 임의 개수</a:t>
            </a:r>
            <a:r>
              <a:rPr lang="en-US" altLang="ko-KR" sz="1800" dirty="0" smtClean="0"/>
              <a:t>(0</a:t>
            </a:r>
            <a:r>
              <a:rPr lang="ko-KR" altLang="en-US" sz="1800" dirty="0" smtClean="0"/>
              <a:t>개 포함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의 모든 문자와 매칭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[…] </a:t>
            </a:r>
            <a:r>
              <a:rPr lang="ko-KR" altLang="en-US" sz="1800" dirty="0" smtClean="0"/>
              <a:t>는 괄호 안의 임의의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 문자와 </a:t>
            </a:r>
            <a:r>
              <a:rPr lang="ko-KR" altLang="en-US" sz="1800" dirty="0" err="1" smtClean="0"/>
              <a:t>매칭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 err="1" smtClean="0"/>
              <a:t>isfile</a:t>
            </a:r>
            <a:r>
              <a:rPr lang="en-US" altLang="ko-KR" sz="1800" dirty="0" smtClean="0"/>
              <a:t>(path) – path</a:t>
            </a:r>
            <a:r>
              <a:rPr lang="ko-KR" altLang="en-US" sz="1800" dirty="0" smtClean="0"/>
              <a:t>가 일반 파일이면 </a:t>
            </a:r>
            <a:r>
              <a:rPr lang="en-US" altLang="ko-KR" sz="1800" dirty="0" smtClean="0"/>
              <a:t>True </a:t>
            </a:r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 err="1" smtClean="0"/>
              <a:t>isdir</a:t>
            </a:r>
            <a:r>
              <a:rPr lang="en-US" altLang="ko-KR" sz="1800" dirty="0" smtClean="0"/>
              <a:t>(path) – path</a:t>
            </a:r>
            <a:r>
              <a:rPr lang="ko-KR" altLang="en-US" sz="1800" dirty="0" smtClean="0"/>
              <a:t>가 디렉토리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폴더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이면 </a:t>
            </a:r>
            <a:r>
              <a:rPr lang="en-US" altLang="ko-KR" sz="1800" dirty="0" smtClean="0"/>
              <a:t>True</a:t>
            </a:r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 err="1" smtClean="0"/>
              <a:t>islink</a:t>
            </a:r>
            <a:r>
              <a:rPr lang="en-US" altLang="ko-KR" sz="1800" dirty="0" smtClean="0"/>
              <a:t>(path) – path</a:t>
            </a:r>
            <a:r>
              <a:rPr lang="ko-KR" altLang="en-US" sz="1800" dirty="0" smtClean="0"/>
              <a:t>가 심볼릭 링크이면 </a:t>
            </a:r>
            <a:r>
              <a:rPr lang="en-US" altLang="ko-KR" sz="1800" dirty="0" smtClean="0"/>
              <a:t>True</a:t>
            </a:r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en-US" altLang="ko-KR" sz="1800" dirty="0" err="1" smtClean="0"/>
              <a:t>ismount</a:t>
            </a:r>
            <a:r>
              <a:rPr lang="en-US" altLang="ko-KR" sz="1800" dirty="0" smtClean="0"/>
              <a:t>(path) – path</a:t>
            </a:r>
            <a:r>
              <a:rPr lang="ko-KR" altLang="en-US" sz="1800" dirty="0" smtClean="0"/>
              <a:t>가 마운트 포인트이면 </a:t>
            </a:r>
            <a:r>
              <a:rPr lang="en-US" altLang="ko-KR" sz="1800" dirty="0" smtClean="0"/>
              <a:t>True</a:t>
            </a:r>
          </a:p>
          <a:p>
            <a:pPr>
              <a:buNone/>
            </a:pPr>
            <a:r>
              <a:rPr lang="en-US" altLang="ko-KR" sz="1800" dirty="0" smtClean="0"/>
              <a:t>	- exists(path) – path</a:t>
            </a:r>
            <a:r>
              <a:rPr lang="ko-KR" altLang="en-US" sz="1800" dirty="0" smtClean="0"/>
              <a:t>가 존재하면 </a:t>
            </a:r>
            <a:r>
              <a:rPr lang="en-US" altLang="ko-KR" sz="1800" dirty="0" smtClean="0"/>
              <a:t>True</a:t>
            </a:r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9218" name="Picture 2" descr="\\psf\Home\Desktop\스크린샷 2014-10-06 오후 8.27.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3428999"/>
            <a:ext cx="4400550" cy="657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튜플의</a:t>
            </a:r>
            <a:r>
              <a:rPr lang="ko-KR" altLang="en-US" dirty="0" smtClean="0"/>
              <a:t> 연산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t = ()   # </a:t>
            </a:r>
            <a:r>
              <a:rPr lang="ko-KR" altLang="en-US" dirty="0" smtClean="0"/>
              <a:t>공 </a:t>
            </a:r>
            <a:r>
              <a:rPr lang="ko-KR" altLang="en-US" dirty="0" err="1" smtClean="0"/>
              <a:t>튜플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t = (1, 2, 3) # </a:t>
            </a:r>
            <a:r>
              <a:rPr lang="ko-KR" altLang="en-US" dirty="0" smtClean="0"/>
              <a:t>괄호 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t = 1, 2, 3  # </a:t>
            </a:r>
            <a:r>
              <a:rPr lang="ko-KR" altLang="en-US" dirty="0" smtClean="0"/>
              <a:t>괄호가 없어도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	r = (1) # r = 1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해석 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r = (1,) </a:t>
            </a:r>
            <a:r>
              <a:rPr lang="ko-KR" altLang="en-US" dirty="0" smtClean="0"/>
              <a:t>콤마 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r = 1,  # </a:t>
            </a:r>
            <a:r>
              <a:rPr lang="ko-KR" altLang="en-US" dirty="0" smtClean="0"/>
              <a:t>괄호는 없어도 콤마는 있어야 함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튜플의</a:t>
            </a:r>
            <a:r>
              <a:rPr lang="ko-KR" altLang="en-US" dirty="0" smtClean="0"/>
              <a:t> 함수사용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											t [0] = 100 </a:t>
            </a:r>
            <a:r>
              <a:rPr lang="ko-KR" altLang="en-US" dirty="0" smtClean="0"/>
              <a:t>허용</a:t>
            </a:r>
            <a:r>
              <a:rPr lang="en-US" altLang="ko-KR" dirty="0" smtClean="0"/>
              <a:t>X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10242" name="Picture 2" descr="\\psf\Home\Desktop\스크린샷 2014-10-06 오후 8.50.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7" y="1804987"/>
            <a:ext cx="4659779" cy="3652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패킹과 </a:t>
            </a:r>
            <a:r>
              <a:rPr lang="ko-KR" altLang="en-US" dirty="0" err="1" smtClean="0"/>
              <a:t>언패킹</a:t>
            </a: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err="1" smtClean="0"/>
              <a:t>튜플</a:t>
            </a:r>
            <a:r>
              <a:rPr lang="ko-KR" altLang="en-US" sz="1800" dirty="0" smtClean="0"/>
              <a:t> 패킹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한 </a:t>
            </a:r>
            <a:r>
              <a:rPr lang="ko-KR" altLang="en-US" sz="1800" dirty="0" err="1" smtClean="0"/>
              <a:t>튜플</a:t>
            </a:r>
            <a:r>
              <a:rPr lang="ko-KR" altLang="en-US" sz="1800" dirty="0" smtClean="0"/>
              <a:t> 안에 여러 개의 데이터를 넣는 것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err="1" smtClean="0"/>
              <a:t>튜플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언패킹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반대로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튜플에서</a:t>
            </a:r>
            <a:r>
              <a:rPr lang="ko-KR" altLang="en-US" sz="1800" dirty="0" smtClean="0"/>
              <a:t> 데이터를 꺼내 오는 것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(</a:t>
            </a:r>
            <a:r>
              <a:rPr lang="ko-KR" altLang="en-US" sz="1800" dirty="0" err="1" smtClean="0"/>
              <a:t>언패킹</a:t>
            </a:r>
            <a:r>
              <a:rPr lang="ko-KR" altLang="en-US" sz="1800" dirty="0" smtClean="0"/>
              <a:t> 시 받을 변수의 개수와 </a:t>
            </a:r>
            <a:r>
              <a:rPr lang="ko-KR" altLang="en-US" sz="1800" dirty="0" err="1" smtClean="0"/>
              <a:t>튜플의</a:t>
            </a:r>
            <a:r>
              <a:rPr lang="ko-KR" altLang="en-US" sz="1800" dirty="0" smtClean="0"/>
              <a:t> 내용 개수는 같아야 됨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pic>
        <p:nvPicPr>
          <p:cNvPr id="11266" name="Picture 2" descr="\\psf\Home\Desktop\스크린샷 2014-10-06 오후 8.55.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2533650"/>
            <a:ext cx="1562100" cy="179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리스트와의 공통점과 차이점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공통점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시퀀스 </a:t>
            </a:r>
            <a:r>
              <a:rPr lang="ko-KR" altLang="en-US" sz="1800" dirty="0" err="1" smtClean="0"/>
              <a:t>자료형</a:t>
            </a:r>
            <a:r>
              <a:rPr lang="en-US" altLang="ko-KR" sz="1800" dirty="0" smtClean="0"/>
              <a:t> (</a:t>
            </a:r>
            <a:r>
              <a:rPr lang="ko-KR" altLang="en-US" sz="1800" dirty="0" smtClean="0"/>
              <a:t>인덱싱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슬라이싱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연결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반복 지원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	- </a:t>
            </a:r>
            <a:r>
              <a:rPr lang="ko-KR" altLang="en-US" sz="1800" dirty="0" smtClean="0"/>
              <a:t>차이점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문자열과 같은 변경 불가능 시퀀스 </a:t>
            </a:r>
            <a:r>
              <a:rPr lang="en-US" altLang="ko-KR" sz="1800" dirty="0" smtClean="0"/>
              <a:t>-&gt; </a:t>
            </a:r>
            <a:r>
              <a:rPr lang="ko-KR" altLang="en-US" sz="1800" dirty="0" err="1" smtClean="0"/>
              <a:t>슬라이싱과</a:t>
            </a:r>
            <a:r>
              <a:rPr lang="ko-KR" altLang="en-US" sz="1800" dirty="0" smtClean="0"/>
              <a:t> 연결 이용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			</a:t>
            </a:r>
            <a:r>
              <a:rPr lang="ko-KR" altLang="en-US" sz="1800" dirty="0" err="1" smtClean="0"/>
              <a:t>메쏘드를</a:t>
            </a:r>
            <a:r>
              <a:rPr lang="ko-KR" altLang="en-US" sz="1800" dirty="0" smtClean="0"/>
              <a:t> 가지지 않는다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				- </a:t>
            </a:r>
            <a:r>
              <a:rPr lang="ko-KR" altLang="en-US" sz="1800" dirty="0" err="1" smtClean="0"/>
              <a:t>튜플은</a:t>
            </a:r>
            <a:r>
              <a:rPr lang="ko-KR" altLang="en-US" sz="1800" dirty="0" smtClean="0"/>
              <a:t> 포맷 문자열 지원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함수 </a:t>
            </a:r>
            <a:r>
              <a:rPr lang="ko-KR" altLang="en-US" sz="1800" dirty="0" err="1" smtClean="0"/>
              <a:t>호출시</a:t>
            </a:r>
            <a:r>
              <a:rPr lang="ko-KR" altLang="en-US" sz="1800" dirty="0" smtClean="0"/>
              <a:t> 가변 인수 지원 기능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err="1" smtClean="0"/>
              <a:t>튜플의</a:t>
            </a:r>
            <a:r>
              <a:rPr lang="ko-KR" altLang="en-US" sz="1800" dirty="0" smtClean="0"/>
              <a:t> 경우 변경이 되면 안 되는 자료에 주로 사용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리스트의 경우 변경이 가능한 자료에 주로 사용 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12290" name="Picture 2" descr="\\psf\Home\Desktop\스크린샷 2014-10-06 오후 9.01.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2" y="4333875"/>
            <a:ext cx="1762125" cy="1466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b="1" dirty="0" smtClean="0">
              <a:latin typeface="+mn-ea"/>
            </a:endParaRPr>
          </a:p>
          <a:p>
            <a:endParaRPr lang="en-US" altLang="ko-KR" sz="2000" b="1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sz="2000" b="1" dirty="0" smtClean="0">
                <a:latin typeface="+mn-ea"/>
              </a:rPr>
              <a:t>리스트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ko-KR" sz="2000" b="1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sz="2000" b="1" dirty="0" err="1" smtClean="0">
                <a:latin typeface="+mn-ea"/>
              </a:rPr>
              <a:t>튜플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ko-KR" sz="2000" b="1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sz="2000" b="1" dirty="0" smtClean="0">
                <a:latin typeface="+mn-ea"/>
              </a:rPr>
              <a:t>사전 및 집합</a:t>
            </a:r>
            <a:endParaRPr lang="en-US" altLang="ko-KR" sz="2000" b="1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endParaRPr lang="en-US" altLang="ko-KR" sz="2000" b="1" dirty="0" smtClean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sz="2000" b="1" dirty="0" smtClean="0">
                <a:latin typeface="+mn-ea"/>
              </a:rPr>
              <a:t>객체의 복사 및 형 변환</a:t>
            </a:r>
            <a:endParaRPr lang="ko-KR" altLang="en-US" sz="20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튜플을</a:t>
            </a:r>
            <a:r>
              <a:rPr lang="ko-KR" altLang="en-US" dirty="0" smtClean="0"/>
              <a:t> 사용하는 경우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dirty="0" smtClean="0"/>
              <a:t>1) </a:t>
            </a:r>
            <a:r>
              <a:rPr lang="ko-KR" altLang="en-US" sz="2000" dirty="0" smtClean="0"/>
              <a:t>함수에 있어서 하나 이상의 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경우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2) </a:t>
            </a:r>
            <a:r>
              <a:rPr lang="ko-KR" altLang="en-US" sz="2000" dirty="0" smtClean="0"/>
              <a:t>문자열 </a:t>
            </a:r>
            <a:r>
              <a:rPr lang="ko-KR" altLang="en-US" sz="2000" dirty="0" err="1" smtClean="0"/>
              <a:t>포매팅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3) </a:t>
            </a:r>
            <a:r>
              <a:rPr lang="ko-KR" altLang="en-US" sz="2000" dirty="0" err="1" smtClean="0"/>
              <a:t>튜플에</a:t>
            </a:r>
            <a:r>
              <a:rPr lang="ko-KR" altLang="en-US" sz="2000" dirty="0" smtClean="0"/>
              <a:t> 있는 값들을 함수 인수로 사용할 때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  <p:pic>
        <p:nvPicPr>
          <p:cNvPr id="13314" name="Picture 2" descr="\\psf\Home\Desktop\스크린샷 2014-10-06 오후 9.04.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2290762"/>
            <a:ext cx="2114550" cy="962025"/>
          </a:xfrm>
          <a:prstGeom prst="rect">
            <a:avLst/>
          </a:prstGeom>
          <a:noFill/>
        </p:spPr>
      </p:pic>
      <p:pic>
        <p:nvPicPr>
          <p:cNvPr id="13315" name="Picture 3" descr="\\psf\Home\Desktop\스크린샷 2014-10-06 오후 9.06.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3981450"/>
            <a:ext cx="3429000" cy="323850"/>
          </a:xfrm>
          <a:prstGeom prst="rect">
            <a:avLst/>
          </a:prstGeom>
          <a:noFill/>
        </p:spPr>
      </p:pic>
      <p:pic>
        <p:nvPicPr>
          <p:cNvPr id="13316" name="Picture 4" descr="\\psf\Home\Desktop\스크린샷 2014-10-06 오후 9.07.1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500" y="5148262"/>
            <a:ext cx="1228725" cy="485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경로명 다루기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 err="1" smtClean="0"/>
              <a:t>os.path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모듈의 경로명을 다루는 함수</a:t>
            </a:r>
            <a:r>
              <a:rPr lang="en-US" altLang="ko-KR" sz="1800" dirty="0" smtClean="0"/>
              <a:t>(split)</a:t>
            </a:r>
            <a:r>
              <a:rPr lang="ko-KR" altLang="en-US" sz="1800" dirty="0" smtClean="0"/>
              <a:t>가 튜플을 사용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										   - </a:t>
            </a:r>
            <a:r>
              <a:rPr lang="ko-KR" altLang="en-US" sz="1800" dirty="0" smtClean="0"/>
              <a:t>상대 경로를 절대 경로로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									   - </a:t>
            </a:r>
            <a:r>
              <a:rPr lang="ko-KR" altLang="en-US" sz="1800" dirty="0" smtClean="0"/>
              <a:t>파일의 존재 여부 검사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									   - </a:t>
            </a:r>
            <a:r>
              <a:rPr lang="ko-KR" altLang="en-US" sz="1800" dirty="0" smtClean="0"/>
              <a:t>파일의 크기 알아보기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									   - (</a:t>
            </a:r>
            <a:r>
              <a:rPr lang="ko-KR" altLang="en-US" sz="1800" dirty="0" err="1" smtClean="0"/>
              <a:t>디렉토리명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파일명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나누기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									   - </a:t>
            </a:r>
            <a:r>
              <a:rPr lang="ko-KR" altLang="en-US" sz="1800" dirty="0" err="1" smtClean="0"/>
              <a:t>디렉토리와</a:t>
            </a:r>
            <a:r>
              <a:rPr lang="ko-KR" altLang="en-US" sz="1800" dirty="0" smtClean="0"/>
              <a:t> 파일명 결합 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pic>
        <p:nvPicPr>
          <p:cNvPr id="14338" name="Picture 2" descr="\\psf\Home\Desktop\스크린샷 2014-10-06 오후 9.17.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2376487"/>
            <a:ext cx="3829050" cy="2105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다루기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dirty="0" err="1" smtClean="0"/>
              <a:t>urlparse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urlunparse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urljoin</a:t>
            </a:r>
            <a:endParaRPr lang="en-US" altLang="ko-KR" sz="2000" dirty="0" smtClean="0"/>
          </a:p>
        </p:txBody>
      </p:sp>
      <p:pic>
        <p:nvPicPr>
          <p:cNvPr id="15362" name="Picture 2" descr="\\psf\Home\Desktop\스크린샷 2014-10-06 오후 9.23.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14562"/>
            <a:ext cx="6324600" cy="847725"/>
          </a:xfrm>
          <a:prstGeom prst="rect">
            <a:avLst/>
          </a:prstGeom>
          <a:noFill/>
        </p:spPr>
      </p:pic>
      <p:pic>
        <p:nvPicPr>
          <p:cNvPr id="15363" name="Picture 3" descr="\\psf\Home\Desktop\스크린샷 2014-10-06 오후 9.26.3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690936"/>
            <a:ext cx="4381500" cy="523875"/>
          </a:xfrm>
          <a:prstGeom prst="rect">
            <a:avLst/>
          </a:prstGeom>
          <a:noFill/>
        </p:spPr>
      </p:pic>
      <p:pic>
        <p:nvPicPr>
          <p:cNvPr id="15364" name="Picture 4" descr="\\psf\Home\Desktop\스크린샷 2014-10-06 오후 9.29.3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786312"/>
            <a:ext cx="4686300" cy="67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사전 및 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사전은 자료의 순서를 가지지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매핑</a:t>
            </a:r>
            <a:r>
              <a:rPr lang="en-US" altLang="ko-KR" dirty="0" smtClean="0"/>
              <a:t>(Mapping) </a:t>
            </a:r>
            <a:r>
              <a:rPr lang="ko-KR" altLang="en-US" dirty="0" smtClean="0"/>
              <a:t>형 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키</a:t>
            </a:r>
            <a:r>
              <a:rPr lang="en-US" altLang="ko-KR" dirty="0" smtClean="0"/>
              <a:t>(Key) :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(Value) </a:t>
            </a:r>
            <a:r>
              <a:rPr lang="ko-KR" altLang="en-US" dirty="0" smtClean="0"/>
              <a:t>형 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키는 변경 불가능 </a:t>
            </a:r>
            <a:r>
              <a:rPr lang="ko-KR" altLang="en-US" dirty="0" err="1" smtClean="0"/>
              <a:t>자료형이어야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) O , 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</a:t>
            </a:r>
            <a:r>
              <a:rPr lang="en-US" altLang="ko-KR" dirty="0" smtClean="0"/>
              <a:t>) X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6386" name="Picture 2" descr="\\psf\Home\Desktop\스크린샷 2014-10-06 오후 9.37.4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3705225"/>
            <a:ext cx="2857500" cy="196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사전 및 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키나 값으로 활용 할 수 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pic>
        <p:nvPicPr>
          <p:cNvPr id="17411" name="Picture 3" descr="\\psf\Home\Desktop\스크린샷 2014-10-06 오후 9.39.3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1828800"/>
            <a:ext cx="2667000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사전 및 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사전의 주요 </a:t>
            </a:r>
            <a:r>
              <a:rPr lang="ko-KR" altLang="en-US" dirty="0" err="1" smtClean="0"/>
              <a:t>메쏘드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 err="1" smtClean="0"/>
              <a:t>D.keys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사전에서 키들을 리스트로 리턴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D.values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값들을 리스트로 리턴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D.items</a:t>
            </a:r>
            <a:r>
              <a:rPr lang="en-US" altLang="ko-KR" sz="1800" dirty="0" smtClean="0"/>
              <a:t>() : (key, value) </a:t>
            </a:r>
            <a:r>
              <a:rPr lang="ko-KR" altLang="en-US" sz="1800" dirty="0" smtClean="0"/>
              <a:t>리스트 리턴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key in D : </a:t>
            </a:r>
            <a:r>
              <a:rPr lang="ko-KR" altLang="en-US" sz="1800" dirty="0" smtClean="0"/>
              <a:t>키가 있는지 테스트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D.clear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사전 </a:t>
            </a:r>
            <a:r>
              <a:rPr lang="en-US" altLang="ko-KR" sz="1800" dirty="0" smtClean="0"/>
              <a:t>D</a:t>
            </a:r>
            <a:r>
              <a:rPr lang="ko-KR" altLang="en-US" sz="1800" dirty="0" smtClean="0"/>
              <a:t>의 모든 아이템 삭제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D.copy</a:t>
            </a:r>
            <a:r>
              <a:rPr lang="en-US" altLang="ko-KR" sz="1800" dirty="0" smtClean="0"/>
              <a:t>() : </a:t>
            </a:r>
            <a:r>
              <a:rPr lang="ko-KR" altLang="en-US" sz="1800" dirty="0" smtClean="0"/>
              <a:t>사전 복사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D.get</a:t>
            </a:r>
            <a:r>
              <a:rPr lang="en-US" altLang="ko-KR" sz="1800" dirty="0" smtClean="0"/>
              <a:t>(key) : </a:t>
            </a:r>
            <a:r>
              <a:rPr lang="ko-KR" altLang="en-US" sz="1800" dirty="0" smtClean="0"/>
              <a:t>값이 존재하면 값 리턴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아닐경우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리턴값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D.setdefault</a:t>
            </a:r>
            <a:r>
              <a:rPr lang="en-US" altLang="ko-KR" sz="1800" dirty="0" smtClean="0"/>
              <a:t>(key, value) : get</a:t>
            </a:r>
            <a:r>
              <a:rPr lang="ko-KR" altLang="en-US" sz="1800" dirty="0" smtClean="0"/>
              <a:t>과 같으나 값이 존재 하지않을 때 </a:t>
            </a:r>
            <a:r>
              <a:rPr lang="en-US" altLang="ko-KR" sz="1800" dirty="0" smtClean="0"/>
              <a:t>value</a:t>
            </a:r>
            <a:r>
              <a:rPr lang="ko-KR" altLang="en-US" sz="1800" dirty="0" smtClean="0"/>
              <a:t>값 설정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D.update</a:t>
            </a:r>
            <a:r>
              <a:rPr lang="en-US" altLang="ko-KR" sz="1800" dirty="0" smtClean="0"/>
              <a:t>(b) : for k in </a:t>
            </a:r>
            <a:r>
              <a:rPr lang="en-US" altLang="ko-KR" sz="1800" dirty="0" err="1" smtClean="0"/>
              <a:t>b.keys</a:t>
            </a:r>
            <a:r>
              <a:rPr lang="en-US" altLang="ko-KR" sz="1800" dirty="0" smtClean="0"/>
              <a:t>() : D[k] = b[k]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D.popitem</a:t>
            </a:r>
            <a:r>
              <a:rPr lang="en-US" altLang="ko-KR" sz="1800" dirty="0" smtClean="0"/>
              <a:t>() : (</a:t>
            </a:r>
            <a:r>
              <a:rPr lang="ko-KR" altLang="en-US" sz="1800" dirty="0" smtClean="0"/>
              <a:t>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처음 </a:t>
            </a:r>
            <a:r>
              <a:rPr lang="ko-KR" altLang="en-US" sz="1800" dirty="0" err="1" smtClean="0"/>
              <a:t>튜플을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리턴하고</a:t>
            </a:r>
            <a:r>
              <a:rPr lang="ko-KR" altLang="en-US" sz="1800" dirty="0" smtClean="0"/>
              <a:t> 사전에서 항목을 제거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D.pop(key) : key </a:t>
            </a:r>
            <a:r>
              <a:rPr lang="ko-KR" altLang="en-US" sz="1800" dirty="0" smtClean="0"/>
              <a:t>항목의 값을 </a:t>
            </a:r>
            <a:r>
              <a:rPr lang="ko-KR" altLang="en-US" sz="1800" dirty="0" err="1" smtClean="0"/>
              <a:t>리턴하고</a:t>
            </a:r>
            <a:r>
              <a:rPr lang="ko-KR" altLang="en-US" sz="1800" dirty="0" smtClean="0"/>
              <a:t> 사전에서 제거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사전 및 집합</a:t>
            </a:r>
            <a:endParaRPr lang="ko-KR" altLang="en-US" dirty="0"/>
          </a:p>
        </p:txBody>
      </p:sp>
      <p:pic>
        <p:nvPicPr>
          <p:cNvPr id="18434" name="Picture 2" descr="\\psf\Home\Desktop\스크린샷 2014-10-06 오후 10.13.2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1244600"/>
            <a:ext cx="4757580" cy="4137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사전 및 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집합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dirty="0" smtClean="0"/>
              <a:t>- set, </a:t>
            </a:r>
            <a:r>
              <a:rPr lang="en-US" altLang="ko-KR" sz="2000" dirty="0" err="1" smtClean="0"/>
              <a:t>frozenset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자료형은</a:t>
            </a:r>
            <a:r>
              <a:rPr lang="ko-KR" altLang="en-US" sz="2000" dirty="0" smtClean="0"/>
              <a:t> 변경 불가능한 값들을 저장하는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순서가 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없는 집합적 </a:t>
            </a:r>
            <a:r>
              <a:rPr lang="ko-KR" altLang="en-US" sz="2000" dirty="0" err="1" smtClean="0"/>
              <a:t>자료형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set </a:t>
            </a:r>
            <a:r>
              <a:rPr lang="ko-KR" altLang="en-US" sz="2000" dirty="0" err="1" smtClean="0"/>
              <a:t>자료형은</a:t>
            </a:r>
            <a:r>
              <a:rPr lang="ko-KR" altLang="en-US" sz="2000" dirty="0" smtClean="0"/>
              <a:t> 자체는 변경 가능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	</a:t>
            </a:r>
            <a:r>
              <a:rPr lang="en-US" altLang="ko-KR" sz="2000" dirty="0" err="1" smtClean="0"/>
              <a:t>frozenset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자료형은</a:t>
            </a:r>
            <a:r>
              <a:rPr lang="ko-KR" altLang="en-US" sz="2000" dirty="0" smtClean="0"/>
              <a:t> 변경 불가능 </a:t>
            </a:r>
            <a:r>
              <a:rPr lang="ko-KR" altLang="en-US" sz="2000" dirty="0" err="1" smtClean="0"/>
              <a:t>자료형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사전 및 집합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724024"/>
          <a:ext cx="8229600" cy="417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850"/>
                <a:gridCol w="1466850"/>
                <a:gridCol w="3771900"/>
              </a:tblGrid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동등한 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len</a:t>
                      </a:r>
                      <a:r>
                        <a:rPr lang="en-US" altLang="ko-KR" dirty="0" smtClean="0"/>
                        <a:t>(set)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원소의 수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in 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x </a:t>
                      </a:r>
                      <a:r>
                        <a:rPr lang="ko-KR" altLang="en-US" dirty="0" smtClean="0"/>
                        <a:t>가 집합 </a:t>
                      </a:r>
                      <a:r>
                        <a:rPr lang="en-US" altLang="ko-KR" dirty="0" smtClean="0"/>
                        <a:t>set</a:t>
                      </a:r>
                      <a:r>
                        <a:rPr lang="ko-KR" altLang="en-US" dirty="0" smtClean="0"/>
                        <a:t>의 원소인가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</a:t>
                      </a:r>
                      <a:r>
                        <a:rPr lang="en-US" altLang="ko-KR" dirty="0" smtClean="0"/>
                        <a:t>not in set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x</a:t>
                      </a:r>
                      <a:r>
                        <a:rPr lang="ko-KR" altLang="en-US" baseline="0" dirty="0" smtClean="0"/>
                        <a:t> 가 집합</a:t>
                      </a:r>
                      <a:r>
                        <a:rPr lang="en-US" altLang="ko-KR" baseline="0" dirty="0" smtClean="0"/>
                        <a:t> set</a:t>
                      </a:r>
                      <a:r>
                        <a:rPr lang="ko-KR" altLang="en-US" baseline="0" dirty="0" smtClean="0"/>
                        <a:t>의 원소가 아닌가</a:t>
                      </a:r>
                      <a:r>
                        <a:rPr lang="en-US" altLang="ko-KR" baseline="0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set.issubset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 &lt;=</a:t>
                      </a:r>
                      <a:r>
                        <a:rPr lang="en-US" altLang="ko-KR" baseline="0" dirty="0" smtClean="0"/>
                        <a:t>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set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t</a:t>
                      </a:r>
                      <a:r>
                        <a:rPr lang="ko-KR" altLang="en-US" dirty="0" smtClean="0"/>
                        <a:t>의 부분집합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set.issuperset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 &gt;=</a:t>
                      </a:r>
                      <a:r>
                        <a:rPr lang="en-US" altLang="ko-KR" baseline="0" dirty="0" smtClean="0"/>
                        <a:t>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set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t</a:t>
                      </a:r>
                      <a:r>
                        <a:rPr lang="ko-KR" altLang="en-US" dirty="0" smtClean="0"/>
                        <a:t>의 포함집합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set.union</a:t>
                      </a:r>
                      <a:r>
                        <a:rPr lang="en-US" altLang="ko-KR" dirty="0" smtClean="0"/>
                        <a:t>(t) s |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새로운 </a:t>
                      </a:r>
                      <a:r>
                        <a:rPr lang="en-US" altLang="ko-KR" baseline="0" dirty="0" smtClean="0"/>
                        <a:t>set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</a:t>
                      </a:r>
                      <a:r>
                        <a:rPr lang="ko-KR" altLang="en-US" baseline="0" dirty="0" smtClean="0"/>
                        <a:t>의 합집합 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set.intersection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 &amp;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새로운 </a:t>
                      </a:r>
                      <a:r>
                        <a:rPr lang="en-US" altLang="ko-KR" dirty="0" smtClean="0"/>
                        <a:t>set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t</a:t>
                      </a:r>
                      <a:r>
                        <a:rPr lang="ko-KR" altLang="en-US" dirty="0" smtClean="0"/>
                        <a:t>의 교집합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set.difference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 –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새로운 </a:t>
                      </a:r>
                      <a:r>
                        <a:rPr lang="en-US" altLang="ko-KR" dirty="0" smtClean="0"/>
                        <a:t>set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t</a:t>
                      </a:r>
                      <a:r>
                        <a:rPr lang="ko-KR" altLang="en-US" dirty="0" smtClean="0"/>
                        <a:t>의 차집합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set.symmetric_defference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 ^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새로운 </a:t>
                      </a:r>
                      <a:r>
                        <a:rPr lang="en-US" altLang="ko-KR" dirty="0" smtClean="0"/>
                        <a:t>set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t</a:t>
                      </a:r>
                      <a:r>
                        <a:rPr lang="ko-KR" altLang="en-US" dirty="0" smtClean="0"/>
                        <a:t>의 배타집합</a:t>
                      </a:r>
                      <a:endParaRPr lang="ko-KR" altLang="en-US" dirty="0"/>
                    </a:p>
                  </a:txBody>
                  <a:tcPr/>
                </a:tc>
              </a:tr>
              <a:tr h="379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set.copy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집합 </a:t>
                      </a:r>
                      <a:r>
                        <a:rPr lang="en-US" altLang="ko-KR" dirty="0" smtClean="0"/>
                        <a:t>set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복사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62075"/>
            <a:ext cx="448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set, </a:t>
            </a:r>
            <a:r>
              <a:rPr lang="en-US" altLang="ko-KR" dirty="0" err="1" smtClean="0"/>
              <a:t>frozenset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자료형에</a:t>
            </a:r>
            <a:r>
              <a:rPr lang="ko-KR" altLang="en-US" dirty="0" smtClean="0"/>
              <a:t> 적용 가능한 연산들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사전 및 집합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731407"/>
          <a:ext cx="82296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75"/>
                <a:gridCol w="1524000"/>
                <a:gridCol w="324802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동등한 표현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s.update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s|=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s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</a:t>
                      </a:r>
                      <a:r>
                        <a:rPr lang="ko-KR" altLang="en-US" baseline="0" dirty="0" smtClean="0"/>
                        <a:t>의 합집합을 </a:t>
                      </a:r>
                      <a:r>
                        <a:rPr lang="en-US" altLang="ko-KR" baseline="0" dirty="0" smtClean="0"/>
                        <a:t>s</a:t>
                      </a:r>
                      <a:r>
                        <a:rPr lang="ko-KR" altLang="en-US" baseline="0" dirty="0" smtClean="0"/>
                        <a:t>에 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s.intersection_update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 &amp;=</a:t>
                      </a:r>
                      <a:r>
                        <a:rPr lang="en-US" altLang="ko-KR" baseline="0" dirty="0" smtClean="0"/>
                        <a:t>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s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</a:t>
                      </a:r>
                      <a:r>
                        <a:rPr lang="ko-KR" altLang="en-US" baseline="0" dirty="0" smtClean="0"/>
                        <a:t>의 교집합을 </a:t>
                      </a:r>
                      <a:r>
                        <a:rPr lang="en-US" altLang="ko-KR" baseline="0" dirty="0" smtClean="0"/>
                        <a:t>s</a:t>
                      </a:r>
                      <a:r>
                        <a:rPr lang="ko-KR" altLang="en-US" baseline="0" dirty="0" smtClean="0"/>
                        <a:t>에 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s.difference_update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 -=</a:t>
                      </a:r>
                      <a:r>
                        <a:rPr lang="en-US" altLang="ko-KR" baseline="0" dirty="0" smtClean="0"/>
                        <a:t>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s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</a:t>
                      </a:r>
                      <a:r>
                        <a:rPr lang="ko-KR" altLang="en-US" baseline="0" dirty="0" smtClean="0"/>
                        <a:t>의 차집합을 </a:t>
                      </a:r>
                      <a:r>
                        <a:rPr lang="en-US" altLang="ko-KR" baseline="0" dirty="0" smtClean="0"/>
                        <a:t>s</a:t>
                      </a:r>
                      <a:r>
                        <a:rPr lang="ko-KR" altLang="en-US" baseline="0" dirty="0" smtClean="0"/>
                        <a:t>에 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s.symmetric_difference_update</a:t>
                      </a:r>
                      <a:r>
                        <a:rPr lang="en-US" altLang="ko-KR" dirty="0" smtClean="0"/>
                        <a:t>(t)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 ^=</a:t>
                      </a:r>
                      <a:r>
                        <a:rPr lang="en-US" altLang="ko-KR" baseline="0" dirty="0" smtClean="0"/>
                        <a:t> 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 s</a:t>
                      </a:r>
                      <a:r>
                        <a:rPr lang="ko-KR" altLang="en-US" baseline="0" dirty="0" smtClean="0"/>
                        <a:t>와 </a:t>
                      </a:r>
                      <a:r>
                        <a:rPr lang="en-US" altLang="ko-KR" baseline="0" dirty="0" smtClean="0"/>
                        <a:t>t</a:t>
                      </a:r>
                      <a:r>
                        <a:rPr lang="ko-KR" altLang="en-US" baseline="0" dirty="0" smtClean="0"/>
                        <a:t>의 배타집합을 </a:t>
                      </a:r>
                      <a:r>
                        <a:rPr lang="en-US" altLang="ko-KR" baseline="0" dirty="0" smtClean="0"/>
                        <a:t>s</a:t>
                      </a:r>
                      <a:r>
                        <a:rPr lang="ko-KR" altLang="en-US" baseline="0" dirty="0" smtClean="0"/>
                        <a:t>에 저장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s.add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원소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에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추가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s.remove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원소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를 </a:t>
                      </a:r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에서 제거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s.discard</a:t>
                      </a:r>
                      <a:r>
                        <a:rPr lang="en-US" altLang="ko-KR" dirty="0" smtClean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원소 </a:t>
                      </a:r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있다면 </a:t>
                      </a:r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에서 제거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s.pop()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s</a:t>
                      </a:r>
                      <a:r>
                        <a:rPr lang="ko-KR" altLang="en-US" dirty="0" smtClean="0"/>
                        <a:t>에서 임의의 원소를 하나 리턴하고 집합에서는 제거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s.clear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집합 </a:t>
                      </a:r>
                      <a:r>
                        <a:rPr lang="en-US" altLang="ko-KR" dirty="0" smtClean="0"/>
                        <a:t>s</a:t>
                      </a:r>
                      <a:r>
                        <a:rPr lang="ko-KR" altLang="en-US" dirty="0" smtClean="0"/>
                        <a:t>의 모든 원소 삭제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62075"/>
            <a:ext cx="373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set </a:t>
            </a:r>
            <a:r>
              <a:rPr lang="ko-KR" altLang="en-US" dirty="0" err="1" smtClean="0"/>
              <a:t>자료형에만</a:t>
            </a:r>
            <a:r>
              <a:rPr lang="ko-KR" altLang="en-US" dirty="0" smtClean="0"/>
              <a:t> 적용 가능한 연산들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ko-KR" altLang="en-US" dirty="0" smtClean="0"/>
              <a:t>시퀀스 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변경 가능</a:t>
            </a:r>
            <a:r>
              <a:rPr lang="en-US" altLang="ko-KR" dirty="0" smtClean="0"/>
              <a:t>(Mutable)</a:t>
            </a:r>
          </a:p>
          <a:p>
            <a:pPr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내장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중 변경 가능 </a:t>
            </a:r>
            <a:r>
              <a:rPr lang="ko-KR" altLang="en-US" dirty="0" err="1" smtClean="0"/>
              <a:t>자료형은</a:t>
            </a:r>
            <a:r>
              <a:rPr lang="ko-KR" altLang="en-US" dirty="0" smtClean="0"/>
              <a:t> 리스트와 사전</a:t>
            </a:r>
            <a:r>
              <a:rPr lang="en-US" altLang="ko-KR" dirty="0" smtClean="0"/>
              <a:t>)</a:t>
            </a:r>
          </a:p>
          <a:p>
            <a:pPr>
              <a:buFont typeface="Arial" charset="0"/>
              <a:buChar char="•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객체의 복사 및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copy </a:t>
            </a:r>
            <a:r>
              <a:rPr lang="ko-KR" altLang="en-US" dirty="0" smtClean="0"/>
              <a:t>모듈 사용 </a:t>
            </a:r>
            <a:endParaRPr lang="ko-KR" altLang="en-US" dirty="0"/>
          </a:p>
        </p:txBody>
      </p:sp>
      <p:pic>
        <p:nvPicPr>
          <p:cNvPr id="19458" name="Picture 2" descr="\\psf\Home\Desktop\스크린샷 2014-10-06 오후 10.45.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795462"/>
            <a:ext cx="1543050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객체의 복사 및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수치 형 변환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내장함수 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(a) </a:t>
            </a:r>
            <a:r>
              <a:rPr lang="en-US" altLang="ko-KR" sz="1800" dirty="0" smtClean="0"/>
              <a:t>	  : </a:t>
            </a:r>
            <a:r>
              <a:rPr lang="ko-KR" altLang="en-US" sz="1800" dirty="0" smtClean="0"/>
              <a:t>정수 변환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내장함수 </a:t>
            </a:r>
            <a:r>
              <a:rPr lang="en-US" altLang="ko-KR" sz="1800" dirty="0" smtClean="0"/>
              <a:t>round(a</a:t>
            </a:r>
            <a:r>
              <a:rPr lang="en-US" altLang="ko-KR" sz="1800" dirty="0" smtClean="0"/>
              <a:t>) 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반올림하여 정수형의 실수 취함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smtClean="0"/>
              <a:t>math </a:t>
            </a:r>
            <a:r>
              <a:rPr lang="ko-KR" altLang="en-US" sz="1800" dirty="0" smtClean="0"/>
              <a:t>모듈 </a:t>
            </a:r>
            <a:r>
              <a:rPr lang="en-US" altLang="ko-KR" sz="1800" dirty="0" smtClean="0"/>
              <a:t>floor(a</a:t>
            </a:r>
            <a:r>
              <a:rPr lang="en-US" altLang="ko-KR" sz="1800" dirty="0" smtClean="0"/>
              <a:t>) : </a:t>
            </a:r>
            <a:r>
              <a:rPr lang="ko-KR" altLang="en-US" sz="1800" dirty="0" smtClean="0"/>
              <a:t>주어진 인수보다 작거나 같은 수 중에서 가장 큰 </a:t>
            </a:r>
            <a:r>
              <a:rPr lang="en-US" altLang="ko-KR" sz="1800" dirty="0" smtClean="0"/>
              <a:t>						    </a:t>
            </a:r>
            <a:r>
              <a:rPr lang="ko-KR" altLang="en-US" sz="1800" dirty="0" smtClean="0"/>
              <a:t>정수형의 </a:t>
            </a:r>
            <a:r>
              <a:rPr lang="ko-KR" altLang="en-US" sz="1800" dirty="0" smtClean="0"/>
              <a:t>실수를 취함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 </a:t>
            </a:r>
            <a:r>
              <a:rPr lang="en-US" altLang="ko-KR" sz="1800" dirty="0" smtClean="0"/>
              <a:t>math </a:t>
            </a:r>
            <a:r>
              <a:rPr lang="ko-KR" altLang="en-US" sz="1800" dirty="0" smtClean="0"/>
              <a:t>모듈 </a:t>
            </a:r>
            <a:r>
              <a:rPr lang="en-US" altLang="ko-KR" sz="1800" dirty="0" smtClean="0"/>
              <a:t>ceil(a) 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주어진 실수보다 크거나 같은 수 중에서 가장 작은 </a:t>
            </a:r>
            <a:r>
              <a:rPr lang="en-US" altLang="ko-KR" sz="1800" dirty="0" smtClean="0"/>
              <a:t>						   </a:t>
            </a:r>
            <a:r>
              <a:rPr lang="ko-KR" altLang="en-US" sz="1800" dirty="0" smtClean="0"/>
              <a:t>정수형의 </a:t>
            </a:r>
            <a:r>
              <a:rPr lang="ko-KR" altLang="en-US" sz="1800" dirty="0" smtClean="0"/>
              <a:t>실수를 취함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실수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롱 형 변환 </a:t>
            </a:r>
            <a:r>
              <a:rPr lang="ko-KR" altLang="en-US" sz="1800" dirty="0" smtClean="0"/>
              <a:t>  </a:t>
            </a:r>
            <a:r>
              <a:rPr lang="en-US" altLang="ko-KR" sz="1800" dirty="0" smtClean="0"/>
              <a:t>: </a:t>
            </a:r>
            <a:r>
              <a:rPr lang="en-US" altLang="ko-KR" sz="1800" dirty="0" smtClean="0"/>
              <a:t>float(a), long(a)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복소수 형 변환 </a:t>
            </a:r>
            <a:r>
              <a:rPr lang="ko-KR" altLang="en-US" sz="1800" dirty="0" smtClean="0"/>
              <a:t>    </a:t>
            </a:r>
            <a:r>
              <a:rPr lang="en-US" altLang="ko-KR" sz="1800" dirty="0" smtClean="0"/>
              <a:t>: </a:t>
            </a:r>
            <a:r>
              <a:rPr lang="en-US" altLang="ko-KR" sz="1800" dirty="0" smtClean="0"/>
              <a:t>complex(a, b) </a:t>
            </a: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객체의 복사 및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문자열로의 형 변환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 smtClean="0"/>
              <a:t>1) 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(a) – </a:t>
            </a:r>
            <a:r>
              <a:rPr lang="ko-KR" altLang="en-US" sz="1800" dirty="0" smtClean="0"/>
              <a:t>문자열로 변환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2) </a:t>
            </a:r>
            <a:r>
              <a:rPr lang="en-US" altLang="ko-KR" sz="1800" dirty="0" err="1" smtClean="0"/>
              <a:t>repr</a:t>
            </a:r>
            <a:r>
              <a:rPr lang="en-US" altLang="ko-KR" sz="1800" dirty="0" smtClean="0"/>
              <a:t>(a) – </a:t>
            </a:r>
            <a:r>
              <a:rPr lang="ko-KR" altLang="en-US" sz="1800" dirty="0" smtClean="0"/>
              <a:t>문자열로 변환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3) ‘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’ – </a:t>
            </a:r>
            <a:r>
              <a:rPr lang="en-US" altLang="ko-KR" sz="1800" dirty="0" err="1" smtClean="0"/>
              <a:t>repr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obj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같음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	* </a:t>
            </a:r>
            <a:r>
              <a:rPr lang="en-US" altLang="ko-KR" sz="1800" dirty="0" err="1" smtClean="0"/>
              <a:t>str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은 비형식적인 문자열 변환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보기 좋게 출력될 문자열을 생성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* </a:t>
            </a:r>
            <a:r>
              <a:rPr lang="en-US" altLang="ko-KR" sz="1800" dirty="0" err="1" smtClean="0"/>
              <a:t>repr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은 좀 더 형식적인 문자열 변환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객체의 </a:t>
            </a:r>
            <a:r>
              <a:rPr lang="ko-KR" altLang="en-US" sz="1800" dirty="0" err="1" smtClean="0"/>
              <a:t>자료형을</a:t>
            </a:r>
            <a:r>
              <a:rPr lang="ko-KR" altLang="en-US" sz="1800" dirty="0" smtClean="0"/>
              <a:t> 정확하게 문자열로 </a:t>
            </a:r>
            <a:r>
              <a:rPr lang="en-US" altLang="ko-KR" sz="1800" dirty="0" smtClean="0"/>
              <a:t>	 </a:t>
            </a:r>
            <a:r>
              <a:rPr lang="ko-KR" altLang="en-US" sz="1800" dirty="0" smtClean="0"/>
              <a:t>표현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eval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역표현이</a:t>
            </a:r>
            <a:r>
              <a:rPr lang="ko-KR" altLang="en-US" sz="1800" dirty="0" smtClean="0"/>
              <a:t> 가능 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객체의 복사 및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리스트에서 사전으로 변환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1800" dirty="0" err="1" smtClean="0"/>
              <a:t>keylist</a:t>
            </a:r>
            <a:r>
              <a:rPr lang="en-US" altLang="ko-KR" sz="1800" dirty="0" smtClean="0"/>
              <a:t> = { ‘a’, ‘b’, ‘c’ }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valuelist</a:t>
            </a:r>
            <a:r>
              <a:rPr lang="en-US" altLang="ko-KR" sz="1800" dirty="0" smtClean="0"/>
              <a:t> = { 1, 2, 3 }</a:t>
            </a:r>
          </a:p>
          <a:p>
            <a:pPr>
              <a:buNone/>
            </a:pPr>
            <a:r>
              <a:rPr lang="en-US" altLang="ko-KR" sz="1800" dirty="0" smtClean="0"/>
              <a:t>	L = zip(</a:t>
            </a:r>
            <a:r>
              <a:rPr lang="en-US" altLang="ko-KR" sz="1800" dirty="0" err="1" smtClean="0"/>
              <a:t>keylist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valuelist</a:t>
            </a:r>
            <a:r>
              <a:rPr lang="en-US" altLang="ko-KR" sz="1800" dirty="0" smtClean="0"/>
              <a:t>) </a:t>
            </a:r>
          </a:p>
          <a:p>
            <a:pPr>
              <a:buNone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문자 변환 </a:t>
            </a: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chr</a:t>
            </a:r>
            <a:r>
              <a:rPr lang="en-US" altLang="ko-KR" sz="1800" dirty="0" smtClean="0"/>
              <a:t>(97)  = ‘a’     </a:t>
            </a:r>
            <a:r>
              <a:rPr lang="ko-KR" altLang="en-US" sz="1800" dirty="0" smtClean="0"/>
              <a:t>아스키 코드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문자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chr</a:t>
            </a:r>
            <a:r>
              <a:rPr lang="en-US" altLang="ko-KR" sz="1800" dirty="0" smtClean="0"/>
              <a:t>(‘a’)   = 97	   </a:t>
            </a:r>
            <a:r>
              <a:rPr lang="ko-KR" altLang="en-US" sz="1800" dirty="0" smtClean="0"/>
              <a:t>문자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/>
              <a:t>아스키 코드</a:t>
            </a:r>
            <a:endParaRPr lang="en-US" altLang="ko-KR" sz="1800" dirty="0" smtClean="0"/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객체의 복사 및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임의의 진수를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진수로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진수를 임의의 진수로 변환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/>
              <a:t>2 </a:t>
            </a:r>
            <a:r>
              <a:rPr lang="ko-KR" altLang="en-US" sz="1800" dirty="0" smtClean="0"/>
              <a:t>진수로 변환하는 내장 함수는 없음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구현 필요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en-US" altLang="ko-KR" sz="1800" smtClean="0"/>
              <a:t>Python 2.6 -&gt; bin(a)</a:t>
            </a:r>
            <a:r>
              <a:rPr lang="en-US" altLang="ko-KR" sz="1800" smtClean="0"/>
              <a:t> </a:t>
            </a:r>
            <a:endParaRPr lang="en-US" altLang="ko-KR" sz="1800" dirty="0" smtClean="0"/>
          </a:p>
        </p:txBody>
      </p:sp>
      <p:pic>
        <p:nvPicPr>
          <p:cNvPr id="20482" name="Picture 2" descr="\\psf\Home\Desktop\스크린샷 2014-10-06 오후 11.02.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7" y="1881187"/>
            <a:ext cx="1419225" cy="1323975"/>
          </a:xfrm>
          <a:prstGeom prst="rect">
            <a:avLst/>
          </a:prstGeom>
          <a:noFill/>
        </p:spPr>
      </p:pic>
      <p:pic>
        <p:nvPicPr>
          <p:cNvPr id="20483" name="Picture 3" descr="\\psf\Home\Desktop\스크린샷 2014-10-06 오후 11.04.5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37" y="4014787"/>
            <a:ext cx="1000125" cy="828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객체의 복사 및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정수를 콤마가 있는 문자열로 변환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pic>
        <p:nvPicPr>
          <p:cNvPr id="21506" name="Picture 2" descr="\\psf\Home\Desktop\스크린샷 2014-10-06 오후 11.08.3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2" y="1809749"/>
            <a:ext cx="8008968" cy="2695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ko-KR" altLang="en-US" sz="6000" dirty="0" smtClean="0"/>
              <a:t>수고 하셨습니다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중첩 리스트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리스트 </a:t>
            </a:r>
            <a:r>
              <a:rPr lang="en-US" altLang="ko-KR" sz="2000" dirty="0" smtClean="0"/>
              <a:t>s </a:t>
            </a:r>
            <a:r>
              <a:rPr lang="ko-KR" altLang="en-US" sz="2000" dirty="0" smtClean="0"/>
              <a:t>의 내용이 바뀌면 리스트</a:t>
            </a:r>
            <a:r>
              <a:rPr lang="en-US" altLang="ko-KR" sz="2000" dirty="0" smtClean="0"/>
              <a:t> t </a:t>
            </a:r>
            <a:r>
              <a:rPr lang="ko-KR" altLang="en-US" sz="2000" dirty="0" smtClean="0"/>
              <a:t>도 바뀐내용을 본다</a:t>
            </a:r>
            <a:r>
              <a:rPr lang="en-US" altLang="ko-KR" sz="2000" dirty="0" smtClean="0"/>
              <a:t>)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/>
              <a:t>	</a:t>
            </a:r>
            <a:r>
              <a:rPr lang="en-US" altLang="ko-KR" dirty="0" smtClean="0"/>
              <a:t>3</a:t>
            </a:r>
            <a:r>
              <a:rPr lang="ko-KR" altLang="en-US" dirty="0" smtClean="0"/>
              <a:t>중 리스트</a:t>
            </a:r>
            <a:endParaRPr lang="en-US" altLang="ko-KR" dirty="0" smtClean="0"/>
          </a:p>
          <a:p>
            <a:pPr>
              <a:buNone/>
            </a:pPr>
            <a:endParaRPr lang="en-US" altLang="ko-KR" sz="2000" dirty="0" smtClean="0"/>
          </a:p>
        </p:txBody>
      </p:sp>
      <p:pic>
        <p:nvPicPr>
          <p:cNvPr id="1026" name="Picture 2" descr="\\psf\Home\Desktop\스크린샷 2014-10-06 오후 3.36.5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3437" y="1785937"/>
            <a:ext cx="2009775" cy="695325"/>
          </a:xfrm>
          <a:prstGeom prst="rect">
            <a:avLst/>
          </a:prstGeom>
          <a:noFill/>
        </p:spPr>
      </p:pic>
      <p:pic>
        <p:nvPicPr>
          <p:cNvPr id="1027" name="Picture 3" descr="\\psf\Home\Desktop\스크린샷 2014-10-06 오후 3.36.5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437" y="3181350"/>
            <a:ext cx="2247900" cy="495300"/>
          </a:xfrm>
          <a:prstGeom prst="rect">
            <a:avLst/>
          </a:prstGeom>
          <a:noFill/>
        </p:spPr>
      </p:pic>
      <p:pic>
        <p:nvPicPr>
          <p:cNvPr id="1028" name="Picture 4" descr="\\psf\Home\Desktop\스크린샷 2014-10-06 오후 3.39.0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7725" y="4276725"/>
            <a:ext cx="2667000" cy="169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-US" altLang="ko-KR" dirty="0" smtClean="0"/>
              <a:t>Method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4400" y="2000250"/>
          <a:ext cx="73723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526"/>
                <a:gridCol w="61628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자료를 리스트 끝에 추가</a:t>
                      </a:r>
                      <a:r>
                        <a:rPr lang="en-US" altLang="ko-KR" baseline="0" dirty="0" smtClean="0"/>
                        <a:t> (</a:t>
                      </a:r>
                      <a:r>
                        <a:rPr lang="ko-KR" altLang="en-US" baseline="0" dirty="0" err="1" smtClean="0"/>
                        <a:t>스택의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Push)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자료를 지정된 위치에 삽입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요소 검색 </a:t>
                      </a:r>
                      <a:r>
                        <a:rPr lang="en-US" altLang="ko-KR" dirty="0" smtClean="0"/>
                        <a:t>(Search)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요소 개수 알아내기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리스트 정렬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reverse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자료 순서 바꾸기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지정 자료 값 한 개 삭제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리스트의 지정된 값 하나를 읽어 내고 삭제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스택의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Pop)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리스트를 추가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pic>
        <p:nvPicPr>
          <p:cNvPr id="2050" name="Picture 2" descr="\\psf\Home\Desktop\스크린샷 2014-10-06 오후 5.35.3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9124" y="1461294"/>
            <a:ext cx="2276475" cy="437873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057525" y="1583293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- 4</a:t>
            </a:r>
            <a:r>
              <a:rPr lang="ko-KR" altLang="en-US" dirty="0" smtClean="0"/>
              <a:t>번째 위치에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추가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6575" y="234529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- 30</a:t>
            </a:r>
            <a:r>
              <a:rPr lang="ko-KR" altLang="en-US" dirty="0" smtClean="0"/>
              <a:t>의 인덱스는</a:t>
            </a:r>
            <a:r>
              <a:rPr lang="en-US" altLang="ko-KR" dirty="0" smtClean="0"/>
              <a:t>?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76575" y="2752725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리스트에서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은 몇 개</a:t>
            </a:r>
            <a:r>
              <a:rPr lang="en-US" altLang="ko-KR" dirty="0" smtClean="0"/>
              <a:t>?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6575" y="3150632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리스트 순서 뒤집기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76575" y="373903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리스트 정렬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76575" y="4307443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리스트에서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값을 삭제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76575" y="4945618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리스트에</a:t>
            </a:r>
            <a:r>
              <a:rPr lang="en-US" altLang="ko-KR" dirty="0" smtClean="0"/>
              <a:t> 60, 70 </a:t>
            </a:r>
            <a:r>
              <a:rPr lang="ko-KR" altLang="en-US" dirty="0" smtClean="0"/>
              <a:t>을 추가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r>
              <a:rPr lang="ko-KR" altLang="en-US" dirty="0" smtClean="0"/>
              <a:t> 혹은 리스트의 리스트 반복 참조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cmp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라는 내장 함수를 이용하여 정렬할 순서를 결정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3074" name="Picture 2" descr="\\psf\Home\Desktop\스크린샷 2014-10-06 오후 6.17.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2" y="1852612"/>
            <a:ext cx="3495675" cy="1304925"/>
          </a:xfrm>
          <a:prstGeom prst="rect">
            <a:avLst/>
          </a:prstGeom>
          <a:noFill/>
        </p:spPr>
      </p:pic>
      <p:pic>
        <p:nvPicPr>
          <p:cNvPr id="3075" name="Picture 3" descr="\\psf\Home\Desktop\스크린샷 2014-10-06 오후 6.24.3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8012" y="4090987"/>
            <a:ext cx="2009775" cy="1323975"/>
          </a:xfrm>
          <a:prstGeom prst="rect">
            <a:avLst/>
          </a:prstGeom>
          <a:noFill/>
        </p:spPr>
      </p:pic>
      <p:pic>
        <p:nvPicPr>
          <p:cNvPr id="1026" name="Picture 2" descr="\\psf\Home\Desktop\스크린샷 2014-10-07 오후 3.38.5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062" y="4090987"/>
            <a:ext cx="1495425" cy="1190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sorted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2050" name="Picture 2" descr="C:\Users\jihyeon\Desktop\그림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3913" y="1852613"/>
            <a:ext cx="2656419" cy="26050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리스트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reversed </a:t>
            </a:r>
            <a:r>
              <a:rPr lang="ko-KR" altLang="en-US" dirty="0" smtClean="0"/>
              <a:t>내장 함수</a:t>
            </a:r>
            <a:endParaRPr lang="en-US" altLang="ko-KR" dirty="0" smtClean="0"/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만일 매우 큰 리스트를 역순으로 참조하려 한다면 다음과 같이 할 수 있다</a:t>
            </a: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L.reverse</a:t>
            </a:r>
            <a:r>
              <a:rPr lang="en-US" altLang="ko-KR" sz="1800" dirty="0" smtClean="0"/>
              <a:t>()    # </a:t>
            </a:r>
            <a:r>
              <a:rPr lang="ko-KR" altLang="en-US" sz="1800" dirty="0" smtClean="0"/>
              <a:t>순서 뒤집기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for </a:t>
            </a:r>
            <a:r>
              <a:rPr lang="en-US" altLang="ko-KR" sz="1800" dirty="0" err="1" smtClean="0"/>
              <a:t>ele</a:t>
            </a:r>
            <a:r>
              <a:rPr lang="en-US" altLang="ko-KR" sz="1800" dirty="0" smtClean="0"/>
              <a:t> in L:</a:t>
            </a:r>
          </a:p>
          <a:p>
            <a:pPr>
              <a:buNone/>
            </a:pPr>
            <a:r>
              <a:rPr lang="en-US" altLang="ko-KR" sz="1800" dirty="0" smtClean="0"/>
              <a:t>			</a:t>
            </a:r>
            <a:r>
              <a:rPr lang="en-US" altLang="ko-KR" sz="1800" dirty="0" err="1" smtClean="0"/>
              <a:t>some_function</a:t>
            </a:r>
            <a:r>
              <a:rPr lang="en-US" altLang="ko-KR" sz="1800" dirty="0" smtClean="0"/>
              <a:t>()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L.reverse</a:t>
            </a:r>
            <a:r>
              <a:rPr lang="en-US" altLang="ko-KR" sz="1800" dirty="0" smtClean="0"/>
              <a:t>()		# </a:t>
            </a:r>
            <a:r>
              <a:rPr lang="ko-KR" altLang="en-US" sz="1800" dirty="0" smtClean="0"/>
              <a:t>다시 뒤집기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 	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ko-KR" altLang="en-US" sz="1800" dirty="0" smtClean="0"/>
              <a:t>하지만 직접 역순으로 참조하기 위한 내장 함수 </a:t>
            </a:r>
            <a:r>
              <a:rPr lang="en-US" altLang="ko-KR" sz="1800" dirty="0" smtClean="0"/>
              <a:t>reversed </a:t>
            </a:r>
            <a:r>
              <a:rPr lang="ko-KR" altLang="en-US" sz="1800" dirty="0" smtClean="0"/>
              <a:t>가 있다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	(</a:t>
            </a:r>
            <a:r>
              <a:rPr lang="ko-KR" altLang="en-US" sz="1800" dirty="0" smtClean="0"/>
              <a:t>리스트 </a:t>
            </a:r>
            <a:r>
              <a:rPr lang="en-US" altLang="ko-KR" sz="1800" dirty="0" smtClean="0"/>
              <a:t>L</a:t>
            </a:r>
            <a:r>
              <a:rPr lang="ko-KR" altLang="en-US" sz="1800" dirty="0" smtClean="0"/>
              <a:t>의 상태는 그대로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 참조만 한다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	for </a:t>
            </a:r>
            <a:r>
              <a:rPr lang="en-US" altLang="ko-KR" sz="1800" dirty="0" err="1" smtClean="0"/>
              <a:t>ele</a:t>
            </a:r>
            <a:r>
              <a:rPr lang="en-US" altLang="ko-KR" sz="1800" dirty="0" smtClean="0"/>
              <a:t> in reversed(L):</a:t>
            </a:r>
          </a:p>
          <a:p>
            <a:pPr>
              <a:buNone/>
            </a:pPr>
            <a:r>
              <a:rPr lang="en-US" altLang="ko-KR" sz="1800" dirty="0" smtClean="0"/>
              <a:t>			print </a:t>
            </a:r>
            <a:r>
              <a:rPr lang="en-US" altLang="ko-KR" sz="1800" dirty="0" err="1" smtClean="0"/>
              <a:t>ele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719</Words>
  <Application>Microsoft Macintosh PowerPoint</Application>
  <PresentationFormat>화면 슬라이드 쇼(4:3)</PresentationFormat>
  <Paragraphs>350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Theme</vt:lpstr>
      <vt:lpstr>Python</vt:lpstr>
      <vt:lpstr>목차</vt:lpstr>
      <vt:lpstr>5. 리스트 </vt:lpstr>
      <vt:lpstr>5. 리스트 </vt:lpstr>
      <vt:lpstr>5. 리스트 </vt:lpstr>
      <vt:lpstr>5. 리스트 </vt:lpstr>
      <vt:lpstr>5. 리스트 </vt:lpstr>
      <vt:lpstr>5. 리스트 </vt:lpstr>
      <vt:lpstr>5. 리스트 </vt:lpstr>
      <vt:lpstr>5. 리스트 </vt:lpstr>
      <vt:lpstr>5. 리스트 </vt:lpstr>
      <vt:lpstr>5. 리스트 </vt:lpstr>
      <vt:lpstr>5. 리스트 </vt:lpstr>
      <vt:lpstr>5. 리스트 </vt:lpstr>
      <vt:lpstr>5. 리스트 </vt:lpstr>
      <vt:lpstr>6. 튜플</vt:lpstr>
      <vt:lpstr>6. 튜플</vt:lpstr>
      <vt:lpstr>6. 튜플</vt:lpstr>
      <vt:lpstr>6. 튜플</vt:lpstr>
      <vt:lpstr>6. 튜플</vt:lpstr>
      <vt:lpstr>6. 튜플</vt:lpstr>
      <vt:lpstr>6. 튜플</vt:lpstr>
      <vt:lpstr>7. 사전 및 집합</vt:lpstr>
      <vt:lpstr>7. 사전 및 집합</vt:lpstr>
      <vt:lpstr>7. 사전 및 집합</vt:lpstr>
      <vt:lpstr>7. 사전 및 집합</vt:lpstr>
      <vt:lpstr>7. 사전 및 집합</vt:lpstr>
      <vt:lpstr>7. 사전 및 집합</vt:lpstr>
      <vt:lpstr>7. 사전 및 집합</vt:lpstr>
      <vt:lpstr>8. 객체의 복사 및 형 변환</vt:lpstr>
      <vt:lpstr>8. 객체의 복사 및 형 변환</vt:lpstr>
      <vt:lpstr>8. 객체의 복사 및 형 변환</vt:lpstr>
      <vt:lpstr>8. 객체의 복사 및 형 변환</vt:lpstr>
      <vt:lpstr>8. 객체의 복사 및 형 변환</vt:lpstr>
      <vt:lpstr>8. 객체의 복사 및 형 변환</vt:lpstr>
      <vt:lpstr>Thank you!</vt:lpstr>
    </vt:vector>
  </TitlesOfParts>
  <Company>realBAE@paran.com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수현 배</dc:creator>
  <cp:lastModifiedBy>이지현</cp:lastModifiedBy>
  <cp:revision>88</cp:revision>
  <dcterms:created xsi:type="dcterms:W3CDTF">2012-02-09T05:22:12Z</dcterms:created>
  <dcterms:modified xsi:type="dcterms:W3CDTF">2014-10-08T12:18:05Z</dcterms:modified>
</cp:coreProperties>
</file>