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4" r:id="rId4"/>
    <p:sldId id="273" r:id="rId5"/>
    <p:sldId id="275" r:id="rId6"/>
    <p:sldId id="277" r:id="rId7"/>
    <p:sldId id="278" r:id="rId8"/>
    <p:sldId id="280" r:id="rId9"/>
    <p:sldId id="279" r:id="rId10"/>
    <p:sldId id="281" r:id="rId11"/>
    <p:sldId id="282" r:id="rId12"/>
    <p:sldId id="283" r:id="rId13"/>
    <p:sldId id="284" r:id="rId14"/>
    <p:sldId id="285" r:id="rId15"/>
    <p:sldId id="28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DAF"/>
    <a:srgbClr val="C55A1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36" autoAdjust="0"/>
    <p:restoredTop sz="94660"/>
  </p:normalViewPr>
  <p:slideViewPr>
    <p:cSldViewPr snapToGrid="0">
      <p:cViewPr varScale="1">
        <p:scale>
          <a:sx n="44" d="100"/>
          <a:sy n="44" d="100"/>
        </p:scale>
        <p:origin x="53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05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59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96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50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99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89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64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76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465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92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329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62A9B-7DE0-40F2-AC47-6E3CB3837B1C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1AF06-89CF-4EE0-A3CB-3415809810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8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smtClean="0"/>
              <a:t>DeepCoNN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Amazon Review Data 2023 Subscription </a:t>
            </a:r>
            <a:r>
              <a:rPr lang="en-US" altLang="ko-KR" smtClean="0"/>
              <a:t>Boxes Reviews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42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 Architecture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699924"/>
            <a:ext cx="10134600" cy="488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D-attn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Amazon Review Data 2023 Subscription </a:t>
            </a:r>
            <a:r>
              <a:rPr lang="en-US" altLang="ko-KR" smtClean="0"/>
              <a:t>Boxes Reviews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84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데이터셋 초기 비교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927" y="2734610"/>
            <a:ext cx="5495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1. 2014</a:t>
            </a:r>
            <a:r>
              <a:rPr lang="ko-KR" altLang="en-US" smtClean="0"/>
              <a:t>년 </a:t>
            </a:r>
            <a:r>
              <a:rPr lang="en-US" altLang="ko-KR" smtClean="0"/>
              <a:t>5-core </a:t>
            </a:r>
            <a:r>
              <a:rPr lang="en-US" altLang="ko-KR" smtClean="0"/>
              <a:t>Dataset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en-US" altLang="ko-KR" smtClean="0"/>
              <a:t>Context</a:t>
            </a:r>
            <a:r>
              <a:rPr lang="ko-KR" altLang="en-US" smtClean="0"/>
              <a:t>가 아닌 것은 제거</a:t>
            </a:r>
            <a:endParaRPr lang="en-US" altLang="ko-KR" smtClean="0"/>
          </a:p>
        </p:txBody>
      </p:sp>
      <p:cxnSp>
        <p:nvCxnSpPr>
          <p:cNvPr id="7" name="직선 연결선 6"/>
          <p:cNvCxnSpPr>
            <a:stCxn id="2" idx="2"/>
          </p:cNvCxnSpPr>
          <p:nvPr/>
        </p:nvCxnSpPr>
        <p:spPr>
          <a:xfrm>
            <a:off x="6096000" y="1690688"/>
            <a:ext cx="0" cy="467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8437" y="2734610"/>
            <a:ext cx="54956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1. 2023</a:t>
            </a:r>
            <a:r>
              <a:rPr lang="ko-KR" altLang="en-US" smtClean="0"/>
              <a:t>년 </a:t>
            </a:r>
            <a:r>
              <a:rPr lang="en-US" altLang="ko-KR"/>
              <a:t>Subscription Boxes Reviews </a:t>
            </a:r>
            <a:r>
              <a:rPr lang="en-US" altLang="ko-KR" smtClean="0"/>
              <a:t>Raw Dataset</a:t>
            </a:r>
          </a:p>
          <a:p>
            <a:endParaRPr lang="en-US" altLang="ko-KR" smtClean="0"/>
          </a:p>
          <a:p>
            <a:r>
              <a:rPr lang="en-US" altLang="ko-KR" smtClean="0"/>
              <a:t>2. WordTokenizer</a:t>
            </a:r>
          </a:p>
          <a:p>
            <a:endParaRPr lang="en-US" altLang="ko-KR"/>
          </a:p>
          <a:p>
            <a:r>
              <a:rPr lang="en-US" altLang="ko-KR" smtClean="0"/>
              <a:t>3. </a:t>
            </a:r>
            <a:r>
              <a:rPr lang="ko-KR" altLang="en-US" smtClean="0"/>
              <a:t>중복 행 제거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4. StopWord</a:t>
            </a:r>
            <a:r>
              <a:rPr lang="ko-KR" altLang="en-US" smtClean="0"/>
              <a:t>와 </a:t>
            </a:r>
            <a:r>
              <a:rPr lang="en-US" altLang="ko-KR" smtClean="0"/>
              <a:t>Punctuation </a:t>
            </a:r>
            <a:r>
              <a:rPr lang="ko-KR" altLang="en-US" smtClean="0"/>
              <a:t>제거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5. </a:t>
            </a:r>
            <a:r>
              <a:rPr lang="en-US" altLang="ko-KR" smtClean="0"/>
              <a:t>Review</a:t>
            </a:r>
            <a:r>
              <a:rPr lang="ko-KR" altLang="en-US" smtClean="0"/>
              <a:t>가 없는 데이터는 학습시킨 </a:t>
            </a:r>
            <a:r>
              <a:rPr lang="en-US" altLang="ko-KR" smtClean="0"/>
              <a:t>chatgpt</a:t>
            </a:r>
            <a:r>
              <a:rPr lang="ko-KR" altLang="en-US" smtClean="0"/>
              <a:t>를 통해 나온 </a:t>
            </a:r>
            <a:r>
              <a:rPr lang="en-US" altLang="ko-KR" smtClean="0"/>
              <a:t>review </a:t>
            </a:r>
            <a:r>
              <a:rPr lang="ko-KR" altLang="en-US" smtClean="0"/>
              <a:t>데이터로 채움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387927" y="1690688"/>
            <a:ext cx="549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D-attn </a:t>
            </a: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논문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8436" y="1690688"/>
            <a:ext cx="549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제작한 </a:t>
            </a:r>
            <a:r>
              <a:rPr lang="en-US" altLang="ko-KR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D-attn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05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37534" y="183443"/>
            <a:ext cx="611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빨간테두리</a:t>
            </a:r>
            <a:r>
              <a:rPr lang="en-US" altLang="ko-KR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Pre-Processing</a:t>
            </a:r>
            <a:endParaRPr lang="ko-KR" altLang="en-US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92500" y="838172"/>
            <a:ext cx="5171480" cy="39677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사전학습된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Glove 100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30,000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단어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37534" y="914515"/>
            <a:ext cx="5674321" cy="4369325"/>
            <a:chOff x="655781" y="1303174"/>
            <a:chExt cx="5674321" cy="436932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411" y="1303174"/>
              <a:ext cx="5243061" cy="4277530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655781" y="2235200"/>
              <a:ext cx="2759501" cy="34372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264798" y="2007735"/>
              <a:ext cx="11388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User</a:t>
              </a:r>
              <a:endParaRPr lang="ko-KR" altLang="en-US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531483" y="2235200"/>
              <a:ext cx="2798619" cy="3398911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605536" y="2007735"/>
              <a:ext cx="10600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Item</a:t>
              </a:r>
              <a:endParaRPr lang="ko-KR" altLang="en-US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6492500" y="1804413"/>
            <a:ext cx="5171480" cy="1513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텍스트 최대 길이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임베딩 차원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100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hidden size = 500(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k1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50(k2)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</a:t>
            </a:r>
            <a:r>
              <a:rPr lang="en-US" altLang="ko-KR" smtClean="0">
                <a:solidFill>
                  <a:schemeClr val="tx1"/>
                </a:solidFill>
              </a:rPr>
              <a:t>ully </a:t>
            </a:r>
            <a:r>
              <a:rPr lang="en-US" altLang="ko-KR">
                <a:solidFill>
                  <a:schemeClr val="tx1"/>
                </a:solidFill>
              </a:rPr>
              <a:t>Connected </a:t>
            </a:r>
            <a:r>
              <a:rPr lang="ko-KR" altLang="en-US">
                <a:solidFill>
                  <a:schemeClr val="tx1"/>
                </a:solidFill>
              </a:rPr>
              <a:t>레이어 히든 </a:t>
            </a:r>
            <a:r>
              <a:rPr lang="ko-KR" altLang="en-US">
                <a:solidFill>
                  <a:schemeClr val="tx1"/>
                </a:solidFill>
              </a:rPr>
              <a:t>사이즈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6411481" y="3682077"/>
            <a:ext cx="5333518" cy="2284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Local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Window size: 5, sigmoid, 200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필터</a:t>
            </a:r>
            <a:endParaRPr lang="en-US" altLang="ko-KR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Global</a:t>
            </a:r>
          </a:p>
          <a:p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Convolutional filter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크기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[2,3,4], tanh, 100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필터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40066" y="6330984"/>
            <a:ext cx="9638410" cy="4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Dropout = 0.5, Epoch = ?,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Learning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rate =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1e-4,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Batch Size =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32,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 =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Adam, MSE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4703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6492500" y="727897"/>
            <a:ext cx="5171480" cy="9372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Stop Word</a:t>
            </a:r>
            <a:r>
              <a:rPr lang="ko-KR" altLang="en-US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Punctuation</a:t>
            </a:r>
            <a:r>
              <a:rPr lang="ko-KR" altLang="en-US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제거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Embedding pickle </a:t>
            </a:r>
            <a:r>
              <a:rPr lang="ko-KR" altLang="en-US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</a:t>
            </a:r>
            <a:endParaRPr lang="en-US" altLang="ko-KR" smtClean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(word_embedding</a:t>
            </a:r>
            <a:r>
              <a:rPr lang="ko-KR" altLang="en-US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dictionary)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7534" y="183443"/>
            <a:ext cx="611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빨간테두리</a:t>
            </a:r>
            <a:r>
              <a:rPr lang="en-US" altLang="ko-KR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Pre-Processing</a:t>
            </a:r>
            <a:endParaRPr lang="ko-KR" altLang="en-US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92500" y="119058"/>
            <a:ext cx="5171480" cy="39677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2"/>
                </a:solidFill>
              </a:rPr>
              <a:t>Word2vec -&gt; Transnet </a:t>
            </a:r>
            <a:r>
              <a:rPr lang="ko-KR" altLang="en-US" smtClean="0">
                <a:solidFill>
                  <a:schemeClr val="accent2"/>
                </a:solidFill>
              </a:rPr>
              <a:t>인용 코드에 있던 파일</a:t>
            </a:r>
            <a:endParaRPr lang="en-US" altLang="ko-KR">
              <a:solidFill>
                <a:schemeClr val="accent2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37534" y="929425"/>
            <a:ext cx="5674321" cy="4369325"/>
            <a:chOff x="655781" y="1303174"/>
            <a:chExt cx="5674321" cy="4369325"/>
          </a:xfrm>
        </p:grpSpPr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1411" y="1303174"/>
              <a:ext cx="5243061" cy="4277530"/>
            </a:xfrm>
            <a:prstGeom prst="rect">
              <a:avLst/>
            </a:prstGeom>
          </p:spPr>
        </p:pic>
        <p:sp>
          <p:nvSpPr>
            <p:cNvPr id="39" name="직사각형 38"/>
            <p:cNvSpPr/>
            <p:nvPr/>
          </p:nvSpPr>
          <p:spPr>
            <a:xfrm>
              <a:off x="655781" y="2235200"/>
              <a:ext cx="2759501" cy="34372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64798" y="2007735"/>
              <a:ext cx="11388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User</a:t>
              </a:r>
              <a:endParaRPr lang="ko-KR" altLang="en-US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531483" y="2235200"/>
              <a:ext cx="2798619" cy="3398911"/>
            </a:xfrm>
            <a:prstGeom prst="rect">
              <a:avLst/>
            </a:prstGeom>
            <a:noFill/>
            <a:ln w="3810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05536" y="2007735"/>
              <a:ext cx="10600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mtClean="0">
                  <a:solidFill>
                    <a:schemeClr val="accent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Item</a:t>
              </a:r>
              <a:endParaRPr lang="ko-KR" altLang="en-US">
                <a:solidFill>
                  <a:schemeClr val="accent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3" name="직사각형 42"/>
          <p:cNvSpPr/>
          <p:nvPr/>
        </p:nvSpPr>
        <p:spPr>
          <a:xfrm>
            <a:off x="6492500" y="1804413"/>
            <a:ext cx="5171480" cy="1513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텍스트 최대 길이 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10,000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ko-KR" altLang="en-US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임베딩 차원 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64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hidden size = 500(k1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1(output)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(F</a:t>
            </a:r>
            <a:r>
              <a:rPr lang="en-US" altLang="ko-KR" smtClean="0">
                <a:solidFill>
                  <a:schemeClr val="tx1"/>
                </a:solidFill>
              </a:rPr>
              <a:t>ully </a:t>
            </a:r>
            <a:r>
              <a:rPr lang="en-US" altLang="ko-KR">
                <a:solidFill>
                  <a:schemeClr val="tx1"/>
                </a:solidFill>
              </a:rPr>
              <a:t>Connected </a:t>
            </a:r>
            <a:r>
              <a:rPr lang="ko-KR" altLang="en-US">
                <a:solidFill>
                  <a:schemeClr val="tx1"/>
                </a:solidFill>
              </a:rPr>
              <a:t>레이어 히든 </a:t>
            </a:r>
            <a:r>
              <a:rPr lang="ko-KR" altLang="en-US">
                <a:solidFill>
                  <a:schemeClr val="tx1"/>
                </a:solidFill>
              </a:rPr>
              <a:t>사이즈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en-US" altLang="ko-KR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411481" y="3682077"/>
            <a:ext cx="5333518" cy="22847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Local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Window size: 5, sigmoid, 200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필터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Global</a:t>
            </a:r>
          </a:p>
          <a:p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Convolutional filter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크기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[2,3,4], tanh, 100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필터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1440066" y="6330984"/>
            <a:ext cx="9638410" cy="4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Dropout = 0.5, 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Epoch = 10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Learning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rate =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1e-4,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Batch Size =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32,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Opt =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Adam, MSE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0042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 Architecture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690688"/>
            <a:ext cx="1031748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4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데이터셋 초기 비교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927" y="2873109"/>
            <a:ext cx="5495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1. 2014</a:t>
            </a:r>
            <a:r>
              <a:rPr lang="ko-KR" altLang="en-US" smtClean="0"/>
              <a:t>년 </a:t>
            </a:r>
            <a:r>
              <a:rPr lang="en-US" altLang="ko-KR" smtClean="0"/>
              <a:t>5-core Music instruments Dataset</a:t>
            </a:r>
          </a:p>
          <a:p>
            <a:endParaRPr lang="en-US" altLang="ko-KR"/>
          </a:p>
          <a:p>
            <a:r>
              <a:rPr lang="en-US" altLang="ko-KR" smtClean="0"/>
              <a:t>-&gt; </a:t>
            </a:r>
            <a:r>
              <a:rPr lang="ko-KR" altLang="en-US" smtClean="0"/>
              <a:t>모든 사용자와 상품에 대해 각각 적어도 </a:t>
            </a:r>
            <a:r>
              <a:rPr lang="en-US" altLang="ko-KR" smtClean="0"/>
              <a:t>5</a:t>
            </a:r>
            <a:r>
              <a:rPr lang="ko-KR" altLang="en-US" smtClean="0"/>
              <a:t>개 이상의 </a:t>
            </a:r>
            <a:r>
              <a:rPr lang="en-US" altLang="ko-KR"/>
              <a:t>R</a:t>
            </a:r>
            <a:r>
              <a:rPr lang="en-US" altLang="ko-KR" smtClean="0"/>
              <a:t>eview</a:t>
            </a:r>
            <a:r>
              <a:rPr lang="ko-KR" altLang="en-US" smtClean="0"/>
              <a:t>를 가진 데이터셋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2. </a:t>
            </a:r>
            <a:r>
              <a:rPr lang="ko-KR" altLang="en-US" smtClean="0"/>
              <a:t>데이터셋 자체가 이미 전처리된 데이터이기에 따로 조치를 취한 건 없음</a:t>
            </a:r>
            <a:r>
              <a:rPr lang="en-US" altLang="ko-KR" smtClean="0"/>
              <a:t>.</a:t>
            </a:r>
            <a:endParaRPr lang="en-US" altLang="ko-KR"/>
          </a:p>
          <a:p>
            <a:endParaRPr lang="ko-KR" altLang="en-US"/>
          </a:p>
        </p:txBody>
      </p:sp>
      <p:cxnSp>
        <p:nvCxnSpPr>
          <p:cNvPr id="7" name="직선 연결선 6"/>
          <p:cNvCxnSpPr>
            <a:stCxn id="2" idx="2"/>
          </p:cNvCxnSpPr>
          <p:nvPr/>
        </p:nvCxnSpPr>
        <p:spPr>
          <a:xfrm>
            <a:off x="6096000" y="1690688"/>
            <a:ext cx="0" cy="467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8437" y="2873109"/>
            <a:ext cx="5495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1. 2023</a:t>
            </a:r>
            <a:r>
              <a:rPr lang="ko-KR" altLang="en-US"/>
              <a:t>년 </a:t>
            </a:r>
            <a:r>
              <a:rPr lang="en-US" altLang="ko-KR"/>
              <a:t>Subscription Boxes Reviews Raw Dataset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en-US" altLang="ko-KR"/>
              <a:t>2. WordTokenizer</a:t>
            </a:r>
          </a:p>
          <a:p>
            <a:endParaRPr lang="en-US" altLang="ko-KR"/>
          </a:p>
          <a:p>
            <a:r>
              <a:rPr lang="en-US" altLang="ko-KR"/>
              <a:t>3. </a:t>
            </a:r>
            <a:r>
              <a:rPr lang="ko-KR" altLang="en-US"/>
              <a:t>중복 행 제거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4. StopWord</a:t>
            </a:r>
            <a:r>
              <a:rPr lang="ko-KR" altLang="en-US"/>
              <a:t>와 </a:t>
            </a:r>
            <a:r>
              <a:rPr lang="en-US" altLang="ko-KR"/>
              <a:t>Punctuation </a:t>
            </a:r>
            <a:r>
              <a:rPr lang="ko-KR" altLang="en-US"/>
              <a:t>제거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5. Review</a:t>
            </a:r>
            <a:r>
              <a:rPr lang="ko-KR" altLang="en-US"/>
              <a:t>가 없는 데이터는 학습시킨 </a:t>
            </a:r>
            <a:r>
              <a:rPr lang="en-US" altLang="ko-KR"/>
              <a:t>chatgpt</a:t>
            </a:r>
            <a:r>
              <a:rPr lang="ko-KR" altLang="en-US"/>
              <a:t>를 통해 나온 </a:t>
            </a:r>
            <a:r>
              <a:rPr lang="en-US" altLang="ko-KR"/>
              <a:t>review </a:t>
            </a:r>
            <a:r>
              <a:rPr lang="ko-KR" altLang="en-US"/>
              <a:t>데이터로 채움</a:t>
            </a:r>
            <a:endParaRPr lang="en-US" altLang="ko-KR"/>
          </a:p>
        </p:txBody>
      </p:sp>
      <p:sp>
        <p:nvSpPr>
          <p:cNvPr id="4" name="TextBox 3"/>
          <p:cNvSpPr txBox="1"/>
          <p:nvPr/>
        </p:nvSpPr>
        <p:spPr>
          <a:xfrm>
            <a:off x="387927" y="1690688"/>
            <a:ext cx="549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DeepCoNN </a:t>
            </a: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논문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08436" y="1690688"/>
            <a:ext cx="549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제작한 </a:t>
            </a:r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DeepCoNN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337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492500" y="1079050"/>
            <a:ext cx="5171480" cy="72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Google New Dataset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통해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300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벡터로</a:t>
            </a:r>
            <a:endParaRPr lang="en-US" altLang="ko-KR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Pre-Trained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시킨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Word2Vec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Embedding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92500" y="2149901"/>
            <a:ext cx="5171480" cy="1097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 size = 3, Kernel(Filter)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개수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100, Convolution layer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개수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추정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Kernel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Filter Size = 1, Activation F =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ReLU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92500" y="3732806"/>
            <a:ext cx="517148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Latent Features (User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Item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벡터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730489" y="728200"/>
            <a:ext cx="5333021" cy="5356346"/>
            <a:chOff x="151755" y="0"/>
            <a:chExt cx="6005080" cy="603134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b="5227"/>
            <a:stretch/>
          </p:blipFill>
          <p:spPr>
            <a:xfrm>
              <a:off x="151755" y="0"/>
              <a:ext cx="6005080" cy="5200073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>
              <a:stCxn id="8" idx="2"/>
            </p:cNvCxnSpPr>
            <p:nvPr/>
          </p:nvCxnSpPr>
          <p:spPr>
            <a:xfrm flipH="1">
              <a:off x="3146444" y="5200073"/>
              <a:ext cx="0" cy="415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1099204" y="5615709"/>
              <a:ext cx="4110182" cy="415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The Shared Layer</a:t>
              </a:r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492500" y="5024983"/>
            <a:ext cx="517148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Factorization Machine (FM)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34869" y="6317161"/>
            <a:ext cx="9638410" cy="4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Learning rate = 0.002, Batch Size = 100, Opt = RMSprop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534" y="183443"/>
            <a:ext cx="611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빨간테두리</a:t>
            </a:r>
            <a:r>
              <a:rPr lang="en-US" altLang="ko-KR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Pre-Processing</a:t>
            </a:r>
            <a:endParaRPr lang="ko-KR" altLang="en-US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92500" y="156003"/>
            <a:ext cx="5171480" cy="72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리뷰 평균적으로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150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단어 미만으로 구성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5030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492500" y="1152952"/>
            <a:ext cx="5171480" cy="72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사전학습된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Glove 50-dimensional embedding</a:t>
            </a:r>
          </a:p>
          <a:p>
            <a:pPr algn="ctr"/>
            <a:r>
              <a:rPr lang="en-US" altLang="ko-KR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</a:rPr>
              <a:t>glove.6B.50d.txt)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492500" y="2149901"/>
            <a:ext cx="5171480" cy="10974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 size = 3, Kernel(Filter)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개수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100, Convolution layer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개수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1,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Kernel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Filter Size = 1, Activation F =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ReLU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492500" y="3568635"/>
            <a:ext cx="517148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Latent Features (User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Item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벡터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730489" y="728200"/>
            <a:ext cx="5333021" cy="5356346"/>
            <a:chOff x="151755" y="0"/>
            <a:chExt cx="6005080" cy="6031345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rcRect b="5227"/>
            <a:stretch/>
          </p:blipFill>
          <p:spPr>
            <a:xfrm>
              <a:off x="151755" y="0"/>
              <a:ext cx="6005080" cy="5200073"/>
            </a:xfrm>
            <a:prstGeom prst="rect">
              <a:avLst/>
            </a:prstGeom>
          </p:spPr>
        </p:pic>
        <p:cxnSp>
          <p:nvCxnSpPr>
            <p:cNvPr id="9" name="직선 화살표 연결선 8"/>
            <p:cNvCxnSpPr>
              <a:stCxn id="8" idx="2"/>
            </p:cNvCxnSpPr>
            <p:nvPr/>
          </p:nvCxnSpPr>
          <p:spPr>
            <a:xfrm flipH="1">
              <a:off x="3146444" y="5200073"/>
              <a:ext cx="0" cy="4156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9"/>
            <p:cNvSpPr/>
            <p:nvPr/>
          </p:nvSpPr>
          <p:spPr>
            <a:xfrm>
              <a:off x="1099204" y="5615709"/>
              <a:ext cx="4110182" cy="41563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The Shared Layer</a:t>
              </a:r>
              <a:endParaRPr lang="ko-KR" altLang="en-US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6492500" y="4995426"/>
            <a:ext cx="5171480" cy="7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Dropout = 0.5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Factorization Machine (FM)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34869" y="6317161"/>
            <a:ext cx="9638410" cy="4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C55A11"/>
                </a:solidFill>
              </a:rPr>
              <a:t> L2 regularization = 1e-6</a:t>
            </a:r>
            <a:r>
              <a:rPr lang="en-US" altLang="ko-KR" smtClean="0">
                <a:solidFill>
                  <a:srgbClr val="C55A1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Epoch = 20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Learning rate = 0.002,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Batch Size = 128, Opt = Adam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7534" y="183443"/>
            <a:ext cx="611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빨간테두리</a:t>
            </a:r>
            <a:r>
              <a:rPr lang="en-US" altLang="ko-KR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Pre-Processing</a:t>
            </a:r>
            <a:endParaRPr lang="ko-KR" altLang="en-US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92500" y="156003"/>
            <a:ext cx="5171480" cy="72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Tokenizer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pad_sequence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endParaRPr lang="en-US" altLang="ko-KR" smtClean="0">
              <a:solidFill>
                <a:schemeClr val="accent2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리뷰 텍스트 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최대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단어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lang="en-US" altLang="ko-KR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mtClean="0">
                <a:solidFill>
                  <a:schemeClr val="accent2">
                    <a:lumMod val="7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 제한 및 패딩</a:t>
            </a:r>
            <a:endParaRPr lang="ko-KR" altLang="en-US">
              <a:solidFill>
                <a:schemeClr val="accent2">
                  <a:lumMod val="7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15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Model Architecture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630" y="1690688"/>
            <a:ext cx="1049274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0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Transnet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Amazon Review Data 2023 Subscription </a:t>
            </a:r>
            <a:r>
              <a:rPr lang="en-US" altLang="ko-KR" smtClean="0"/>
              <a:t>Boxes Reviews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42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데이터셋 초기 비교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7927" y="2734610"/>
            <a:ext cx="54956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1. 2014</a:t>
            </a:r>
            <a:r>
              <a:rPr lang="ko-KR" altLang="en-US" smtClean="0"/>
              <a:t>년 중복제거된 데이터셋을 사용함</a:t>
            </a:r>
            <a:r>
              <a:rPr lang="en-US" altLang="ko-KR" smtClean="0"/>
              <a:t>.</a:t>
            </a:r>
            <a:endParaRPr lang="en-US" altLang="ko-KR"/>
          </a:p>
          <a:p>
            <a:r>
              <a:rPr lang="en-US" altLang="ko-KR" smtClean="0"/>
              <a:t>-&gt; </a:t>
            </a:r>
            <a:r>
              <a:rPr lang="ko-KR" altLang="en-US" smtClean="0"/>
              <a:t>추측이지만</a:t>
            </a:r>
            <a:r>
              <a:rPr lang="en-US" altLang="ko-KR" smtClean="0"/>
              <a:t>, </a:t>
            </a:r>
            <a:r>
              <a:rPr lang="ko-KR" altLang="en-US" smtClean="0"/>
              <a:t>단순하게 중복된 데이터만 제거한 것으로 보임</a:t>
            </a:r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2. Stanford CoreNLP Tokenizer</a:t>
            </a:r>
          </a:p>
          <a:p>
            <a:endParaRPr lang="en-US" altLang="ko-KR"/>
          </a:p>
          <a:p>
            <a:r>
              <a:rPr lang="en-US" altLang="ko-KR" smtClean="0"/>
              <a:t>3. StopWord</a:t>
            </a:r>
            <a:r>
              <a:rPr lang="ko-KR" altLang="en-US" smtClean="0"/>
              <a:t>와 </a:t>
            </a:r>
            <a:r>
              <a:rPr lang="en-US" altLang="ko-KR" smtClean="0"/>
              <a:t>Punctuation</a:t>
            </a:r>
            <a:r>
              <a:rPr lang="ko-KR" altLang="en-US" smtClean="0"/>
              <a:t>은 별도의 토큰으로 간주함</a:t>
            </a:r>
            <a:r>
              <a:rPr lang="en-US" altLang="ko-KR" smtClean="0"/>
              <a:t>.</a:t>
            </a:r>
          </a:p>
        </p:txBody>
      </p:sp>
      <p:cxnSp>
        <p:nvCxnSpPr>
          <p:cNvPr id="7" name="직선 연결선 6"/>
          <p:cNvCxnSpPr>
            <a:stCxn id="2" idx="2"/>
          </p:cNvCxnSpPr>
          <p:nvPr/>
        </p:nvCxnSpPr>
        <p:spPr>
          <a:xfrm>
            <a:off x="6096000" y="1690688"/>
            <a:ext cx="0" cy="4673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08437" y="2734610"/>
            <a:ext cx="5495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1. 2023</a:t>
            </a:r>
            <a:r>
              <a:rPr lang="ko-KR" altLang="en-US" smtClean="0"/>
              <a:t>년 </a:t>
            </a:r>
            <a:r>
              <a:rPr lang="en-US" altLang="ko-KR"/>
              <a:t>Subscription Boxes Reviews </a:t>
            </a:r>
            <a:r>
              <a:rPr lang="en-US" altLang="ko-KR" smtClean="0"/>
              <a:t>Raw Dataset</a:t>
            </a:r>
          </a:p>
          <a:p>
            <a:endParaRPr lang="en-US" altLang="ko-KR"/>
          </a:p>
          <a:p>
            <a:endParaRPr lang="en-US" altLang="ko-KR" smtClean="0"/>
          </a:p>
          <a:p>
            <a:endParaRPr lang="en-US" altLang="ko-KR" smtClean="0"/>
          </a:p>
          <a:p>
            <a:r>
              <a:rPr lang="en-US" altLang="ko-KR" smtClean="0"/>
              <a:t>2. WordTokenizer</a:t>
            </a:r>
          </a:p>
          <a:p>
            <a:endParaRPr lang="en-US" altLang="ko-KR"/>
          </a:p>
          <a:p>
            <a:r>
              <a:rPr lang="en-US" altLang="ko-KR" smtClean="0"/>
              <a:t>3. </a:t>
            </a:r>
            <a:r>
              <a:rPr lang="ko-KR" altLang="en-US" smtClean="0"/>
              <a:t>중복 행 제거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 smtClean="0"/>
              <a:t>4. StopWord</a:t>
            </a:r>
            <a:r>
              <a:rPr lang="ko-KR" altLang="en-US" smtClean="0"/>
              <a:t>와 </a:t>
            </a:r>
            <a:r>
              <a:rPr lang="en-US" altLang="ko-KR" smtClean="0"/>
              <a:t>Punctuation </a:t>
            </a:r>
            <a:r>
              <a:rPr lang="ko-KR" altLang="en-US" smtClean="0"/>
              <a:t>제거</a:t>
            </a:r>
            <a:endParaRPr lang="en-US" altLang="ko-KR" smtClean="0"/>
          </a:p>
          <a:p>
            <a:endParaRPr lang="en-US" altLang="ko-KR"/>
          </a:p>
          <a:p>
            <a:r>
              <a:rPr lang="en-US" altLang="ko-KR"/>
              <a:t>5. Review</a:t>
            </a:r>
            <a:r>
              <a:rPr lang="ko-KR" altLang="en-US"/>
              <a:t>가 없는 데이터는 학습시킨 </a:t>
            </a:r>
            <a:r>
              <a:rPr lang="en-US" altLang="ko-KR"/>
              <a:t>chatgpt</a:t>
            </a:r>
            <a:r>
              <a:rPr lang="ko-KR" altLang="en-US"/>
              <a:t>를 통해 나온 </a:t>
            </a:r>
            <a:r>
              <a:rPr lang="en-US" altLang="ko-KR"/>
              <a:t>review </a:t>
            </a:r>
            <a:r>
              <a:rPr lang="ko-KR" altLang="en-US"/>
              <a:t>데이터로 </a:t>
            </a:r>
            <a:r>
              <a:rPr lang="ko-KR" altLang="en-US" smtClean="0"/>
              <a:t>채움</a:t>
            </a:r>
            <a:endParaRPr lang="en-US" altLang="ko-KR"/>
          </a:p>
        </p:txBody>
      </p:sp>
      <p:sp>
        <p:nvSpPr>
          <p:cNvPr id="6" name="TextBox 5"/>
          <p:cNvSpPr txBox="1"/>
          <p:nvPr/>
        </p:nvSpPr>
        <p:spPr>
          <a:xfrm>
            <a:off x="387927" y="1690688"/>
            <a:ext cx="549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Transnet </a:t>
            </a:r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논문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8436" y="1690688"/>
            <a:ext cx="5495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제작한 </a:t>
            </a:r>
            <a:r>
              <a:rPr lang="en-US" altLang="ko-KR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Transnet</a:t>
            </a:r>
            <a:endParaRPr lang="ko-KR" altLang="en-US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85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86242" y="750883"/>
            <a:ext cx="6239678" cy="4907177"/>
            <a:chOff x="740242" y="346948"/>
            <a:chExt cx="6239678" cy="490717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242" y="619760"/>
              <a:ext cx="5773029" cy="463436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63040" y="812800"/>
              <a:ext cx="281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리뷰 데이터가 </a:t>
              </a:r>
              <a:r>
                <a:rPr lang="ko-KR" altLang="en-US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없는</a:t>
              </a:r>
              <a:r>
                <a:rPr lang="ko-KR" altLang="en-US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상황</a:t>
              </a:r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65600" y="346948"/>
              <a:ext cx="281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리뷰 데이터가 </a:t>
              </a:r>
              <a:r>
                <a:rPr lang="ko-KR" altLang="en-US" smtClean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있는</a:t>
              </a:r>
              <a:r>
                <a:rPr lang="ko-KR" altLang="en-US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상황</a:t>
              </a:r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492500" y="727897"/>
            <a:ext cx="5171480" cy="9372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Stop Word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Punctuation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</a:t>
            </a:r>
            <a:endParaRPr lang="en-US" altLang="ko-KR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별도 토큰으로 간주하여 유지함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Word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벡터화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64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</a:t>
            </a:r>
            <a:endParaRPr lang="en-US" altLang="ko-KR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492500" y="1804413"/>
            <a:ext cx="5171480" cy="1513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텍스트 최대 길이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1000, 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어휘 집합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50,000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 size = 3, Kernel(Filter)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개수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100, Convolution layer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개수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추정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Activation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 = t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anh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92500" y="3397582"/>
            <a:ext cx="5171480" cy="393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Latent Features (User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Item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벡터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500" y="3891049"/>
            <a:ext cx="5171480" cy="348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Drop out = 0.5, L1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6492500" y="4380178"/>
                <a:ext cx="5171480" cy="11610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Factorization Machine (FM) -&gt; k=8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FM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 b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_ac" panose="020B0600000101010101" pitchFamily="50" charset="-127"/>
                  </a:rPr>
                  <a:t>=n</a:t>
                </a:r>
                <a:r>
                  <a:rPr lang="ko-KR" altLang="en-US" b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_ac" panose="020B0600000101010101" pitchFamily="50" charset="-127"/>
                  </a:rPr>
                  <a:t>차원</a:t>
                </a:r>
                <a:r>
                  <a:rPr lang="en-US" altLang="ko-KR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_ac" panose="020B0600000101010101" pitchFamily="50" charset="-127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 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𝐹𝑀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=n</a:t>
                </a:r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차원 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(n=50 </a:t>
                </a:r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예상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),</a:t>
                </a:r>
              </a:p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가중치 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0.001</a:t>
                </a:r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 초기화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L1 loss</a:t>
                </a:r>
              </a:p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행렬 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avg:</a:t>
                </a:r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</a:t>
                </a:r>
                <a:r>
                  <a:rPr lang="ko-KR" altLang="en-US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and std: 0.001</a:t>
                </a:r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정규분포로 초기화</a:t>
                </a:r>
                <a:endParaRPr lang="ko-KR" altLang="en-US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500" y="4380178"/>
                <a:ext cx="5171480" cy="1161041"/>
              </a:xfrm>
              <a:prstGeom prst="rect">
                <a:avLst/>
              </a:prstGeom>
              <a:blipFill>
                <a:blip r:embed="rId3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/>
          <p:cNvSpPr/>
          <p:nvPr/>
        </p:nvSpPr>
        <p:spPr>
          <a:xfrm>
            <a:off x="1440066" y="6330984"/>
            <a:ext cx="9638410" cy="4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Learning rate = 0.002, Batch Size = 500 (epoch = 1000), Opt = Adam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7534" y="183443"/>
            <a:ext cx="611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빨간테두리</a:t>
            </a:r>
            <a:r>
              <a:rPr lang="en-US" altLang="ko-KR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Pre-Processing</a:t>
            </a:r>
            <a:endParaRPr lang="ko-KR" altLang="en-US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92500" y="156003"/>
            <a:ext cx="5171480" cy="39677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Stanford CoreNLP Tokenizer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679440" y="5672499"/>
            <a:ext cx="6431580" cy="567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Transformer Layer = Fully Connected layer 2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L2 loss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행렬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avg: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and std: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0.1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정규분포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bias: 0.1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초기화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67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486242" y="750883"/>
            <a:ext cx="6239678" cy="4907177"/>
            <a:chOff x="740242" y="346948"/>
            <a:chExt cx="6239678" cy="4907177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0242" y="619760"/>
              <a:ext cx="5773029" cy="463436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63040" y="812800"/>
              <a:ext cx="281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리뷰 데이터가 </a:t>
              </a:r>
              <a:r>
                <a:rPr lang="ko-KR" altLang="en-US" smtClean="0">
                  <a:solidFill>
                    <a:srgbClr val="FF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없는</a:t>
              </a:r>
              <a:r>
                <a:rPr lang="ko-KR" altLang="en-US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상황</a:t>
              </a:r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65600" y="346948"/>
              <a:ext cx="28143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리뷰 데이터가 </a:t>
              </a:r>
              <a:r>
                <a:rPr lang="ko-KR" altLang="en-US" smtClean="0">
                  <a:solidFill>
                    <a:srgbClr val="00B0F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있는</a:t>
              </a:r>
              <a:r>
                <a:rPr lang="ko-KR" altLang="en-US" smtClean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상황</a:t>
              </a:r>
              <a:endParaRPr lang="ko-KR" altLang="en-US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6492500" y="727897"/>
            <a:ext cx="5171480" cy="937217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Stop Word</a:t>
            </a:r>
            <a:r>
              <a:rPr lang="ko-KR" altLang="en-US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Punctuation</a:t>
            </a:r>
            <a:r>
              <a:rPr lang="ko-KR" altLang="en-US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제거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</a:p>
          <a:p>
            <a:pPr algn="ctr"/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Embedding pickle </a:t>
            </a:r>
            <a:r>
              <a:rPr lang="ko-KR" altLang="en-US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</a:t>
            </a:r>
            <a:endParaRPr lang="en-US" altLang="ko-KR" smtClean="0">
              <a:solidFill>
                <a:schemeClr val="accent2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(word_embedding</a:t>
            </a:r>
            <a:r>
              <a:rPr lang="ko-KR" altLang="en-US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 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dictionary)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492500" y="1804413"/>
            <a:ext cx="5171480" cy="15135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텍스트 최대 길이 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80, 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어휘 집합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상위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50,000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endParaRPr lang="en-US" altLang="ko-KR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Window size = 3, Kernel(Filter)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개수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100, Convolution layer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개수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1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추정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),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Activation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 = t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anh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492500" y="3397582"/>
            <a:ext cx="5171480" cy="393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Latent Features (User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Item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50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차원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벡터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492500" y="3891049"/>
            <a:ext cx="5171480" cy="3481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Drop out = 0.5, L1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/>
              <p:cNvSpPr/>
              <p:nvPr/>
            </p:nvSpPr>
            <p:spPr>
              <a:xfrm>
                <a:off x="6492500" y="4380178"/>
                <a:ext cx="5171480" cy="116104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Factorization Machine (FM) -&gt; k=8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FM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_ac" panose="020B0600000101010101" pitchFamily="50" charset="-127"/>
                  </a:rPr>
                  <a:t>=n</a:t>
                </a:r>
                <a:r>
                  <a:rPr lang="ko-KR" altLang="en-US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_ac" panose="020B0600000101010101" pitchFamily="50" charset="-127"/>
                  </a:rPr>
                  <a:t>차원</a:t>
                </a:r>
                <a:r>
                  <a:rPr lang="en-US" altLang="ko-KR">
                    <a:solidFill>
                      <a:schemeClr val="tx1"/>
                    </a:solidFill>
                    <a:latin typeface="Cambria Math" panose="02040503050406030204" pitchFamily="18" charset="0"/>
                    <a:ea typeface="나눔스퀘어_ac" panose="020B0600000101010101" pitchFamily="50" charset="-127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   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𝐹𝑀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ko-KR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=n</a:t>
                </a:r>
                <a:r>
                  <a:rPr lang="ko-KR" altLang="en-US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차원 </a:t>
                </a:r>
                <a:r>
                  <a:rPr lang="en-US" altLang="ko-KR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(n=50 </a:t>
                </a:r>
                <a:r>
                  <a:rPr lang="ko-KR" altLang="en-US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예상</a:t>
                </a:r>
                <a:r>
                  <a:rPr lang="en-US" altLang="ko-KR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),</a:t>
                </a:r>
              </a:p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가중치 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0.001</a:t>
                </a:r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로 초기화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 L1 loss</a:t>
                </a:r>
              </a:p>
              <a:p>
                <a:pPr algn="ctr"/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행렬 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= avg:</a:t>
                </a:r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</a:t>
                </a:r>
                <a:r>
                  <a:rPr lang="ko-KR" altLang="en-US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and std: 0.001</a:t>
                </a:r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인</a:t>
                </a:r>
                <a:r>
                  <a:rPr lang="en-US" altLang="ko-KR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mtClean="0">
                    <a:solidFill>
                      <a:schemeClr val="tx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정규분포로 초기화</a:t>
                </a:r>
                <a:endParaRPr lang="ko-KR" altLang="en-US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3" name="직사각형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500" y="4380178"/>
                <a:ext cx="5171480" cy="1161041"/>
              </a:xfrm>
              <a:prstGeom prst="rect">
                <a:avLst/>
              </a:prstGeom>
              <a:blipFill>
                <a:blip r:embed="rId3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/>
          <p:cNvSpPr/>
          <p:nvPr/>
        </p:nvSpPr>
        <p:spPr>
          <a:xfrm>
            <a:off x="1440066" y="6330984"/>
            <a:ext cx="9638410" cy="4538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Learning rate = 0.002, </a:t>
            </a:r>
            <a:r>
              <a:rPr lang="en-US" altLang="ko-KR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Batch Size = 128 (epoch = 15)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Opt = Adam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7534" y="183443"/>
            <a:ext cx="6118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빨간테두리</a:t>
            </a:r>
            <a:r>
              <a:rPr lang="en-US" altLang="ko-KR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Pre-Processing</a:t>
            </a:r>
            <a:endParaRPr lang="ko-KR" altLang="en-US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492500" y="119058"/>
            <a:ext cx="5171480" cy="39677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accent2"/>
                </a:solidFill>
              </a:rPr>
              <a:t>WordPunctTokenizer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5679440" y="5672499"/>
            <a:ext cx="6431580" cy="5672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Transformer Layer = Fully Connected layer 2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L2 loss</a:t>
            </a:r>
          </a:p>
          <a:p>
            <a:pPr algn="ctr"/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행렬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=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avg: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and std: 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0.1</a:t>
            </a:r>
            <a:r>
              <a:rPr lang="ko-KR" altLang="en-US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정규분포 </a:t>
            </a:r>
            <a:r>
              <a:rPr lang="en-US" altLang="ko-KR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+</a:t>
            </a:r>
            <a:r>
              <a:rPr lang="en-US" altLang="ko-KR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bias: 0.1</a:t>
            </a:r>
            <a:r>
              <a:rPr lang="ko-KR" altLang="en-US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초기화</a:t>
            </a:r>
            <a:endParaRPr lang="ko-KR" altLang="en-US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420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970</Words>
  <Application>Microsoft Office PowerPoint</Application>
  <PresentationFormat>와이드스크린</PresentationFormat>
  <Paragraphs>157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나눔스퀘어_ac</vt:lpstr>
      <vt:lpstr>나눔스퀘어_ac Bold</vt:lpstr>
      <vt:lpstr>나눔스퀘어_ac ExtraBold</vt:lpstr>
      <vt:lpstr>맑은 고딕</vt:lpstr>
      <vt:lpstr>Arial</vt:lpstr>
      <vt:lpstr>Cambria Math</vt:lpstr>
      <vt:lpstr>Office 테마</vt:lpstr>
      <vt:lpstr>DeepCoNN</vt:lpstr>
      <vt:lpstr>데이터셋 초기 비교</vt:lpstr>
      <vt:lpstr>PowerPoint 프레젠테이션</vt:lpstr>
      <vt:lpstr>PowerPoint 프레젠테이션</vt:lpstr>
      <vt:lpstr>Model Architecture</vt:lpstr>
      <vt:lpstr>Transnet</vt:lpstr>
      <vt:lpstr>데이터셋 초기 비교</vt:lpstr>
      <vt:lpstr>PowerPoint 프레젠테이션</vt:lpstr>
      <vt:lpstr>PowerPoint 프레젠테이션</vt:lpstr>
      <vt:lpstr>Model Architecture</vt:lpstr>
      <vt:lpstr>D-attn</vt:lpstr>
      <vt:lpstr>데이터셋 초기 비교</vt:lpstr>
      <vt:lpstr>PowerPoint 프레젠테이션</vt:lpstr>
      <vt:lpstr>PowerPoint 프레젠테이션</vt:lpstr>
      <vt:lpstr>Model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HAIDS Lab</dc:title>
  <dc:creator>최 재준</dc:creator>
  <cp:lastModifiedBy>최 재준</cp:lastModifiedBy>
  <cp:revision>132</cp:revision>
  <dcterms:created xsi:type="dcterms:W3CDTF">2024-09-26T07:39:01Z</dcterms:created>
  <dcterms:modified xsi:type="dcterms:W3CDTF">2025-01-04T12:55:31Z</dcterms:modified>
</cp:coreProperties>
</file>