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handoutMasterIdLst>
    <p:handoutMasterId r:id="rId12"/>
  </p:handoutMasterIdLst>
  <p:sldIdLst>
    <p:sldId id="577" r:id="rId2"/>
    <p:sldId id="574" r:id="rId3"/>
    <p:sldId id="587" r:id="rId4"/>
    <p:sldId id="588" r:id="rId5"/>
    <p:sldId id="589" r:id="rId6"/>
    <p:sldId id="590" r:id="rId7"/>
    <p:sldId id="592" r:id="rId8"/>
    <p:sldId id="593" r:id="rId9"/>
    <p:sldId id="594" r:id="rId10"/>
  </p:sldIdLst>
  <p:sldSz cx="9144000" cy="6858000" type="screen4x3"/>
  <p:notesSz cx="9928225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485" autoAdjust="0"/>
  </p:normalViewPr>
  <p:slideViewPr>
    <p:cSldViewPr>
      <p:cViewPr>
        <p:scale>
          <a:sx n="75" d="100"/>
          <a:sy n="75" d="100"/>
        </p:scale>
        <p:origin x="-169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5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7E4AB18-20E1-438A-BF9E-5355061E5014}" type="datetimeFigureOut">
              <a:rPr lang="ko-KR" altLang="en-US"/>
              <a:pPr>
                <a:defRPr/>
              </a:pPr>
              <a:t>2018-07-03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A4CD763-D50E-4211-AEB4-A998CC29C3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82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28975" y="565150"/>
            <a:ext cx="3627438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>
            <a:extLst/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90600" y="3511550"/>
            <a:ext cx="8102600" cy="27749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ko-KR" noProof="0"/>
          </a:p>
        </p:txBody>
      </p:sp>
      <p:sp>
        <p:nvSpPr>
          <p:cNvPr id="7174" name="Rectangle 6">
            <a:extLst/>
          </p:cNvPr>
          <p:cNvSpPr>
            <a:spLocks noGrp="1" noChangeArrowheads="1"/>
          </p:cNvSpPr>
          <p:nvPr>
            <p:ph type="hdr" sz="quarter" idx="2"/>
          </p:nvPr>
        </p:nvSpPr>
        <p:spPr bwMode="auto">
          <a:xfrm>
            <a:off x="328613" y="0"/>
            <a:ext cx="4221162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>
            <a:extLst/>
          </p:cNvPr>
          <p:cNvSpPr>
            <a:spLocks noGrp="1" noChangeArrowheads="1"/>
          </p:cNvSpPr>
          <p:nvPr>
            <p:ph type="dt" idx="3"/>
          </p:nvPr>
        </p:nvSpPr>
        <p:spPr bwMode="auto">
          <a:xfrm>
            <a:off x="5457825" y="0"/>
            <a:ext cx="4222750" cy="3381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28613" y="6456363"/>
            <a:ext cx="4221162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itchFamily="50" charset="-127"/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7" name="Rectangle 9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57825" y="6456363"/>
            <a:ext cx="4222750" cy="33972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vert="horz" wrap="square" lIns="90022" tIns="46825" rIns="90022" bIns="46825" numCol="1" anchor="ctr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10000"/>
              </a:lnSpc>
              <a:defRPr sz="1400">
                <a:latin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F3CC918-B496-4F01-9E45-455917C9FB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6081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질문 사항</a:t>
            </a:r>
            <a:endParaRPr lang="en-US" altLang="ko-KR" sz="2000" kern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Bitrate </a:t>
            </a:r>
            <a:r>
              <a:rPr lang="ko-KR" altLang="en-US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조절 </a:t>
            </a:r>
            <a:endParaRPr lang="en-US" altLang="ko-KR" sz="20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2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Controller</a:t>
            </a:r>
            <a:r>
              <a:rPr kumimoji="0" lang="ko-KR" altLang="en-US" kern="0" dirty="0" smtClean="0">
                <a:sym typeface="굴림" pitchFamily="50" charset="-127"/>
              </a:rPr>
              <a:t>가 정보 수집한 뒤 </a:t>
            </a:r>
            <a:r>
              <a:rPr kumimoji="0" lang="en-US" altLang="ko-KR" kern="0" dirty="0" smtClean="0">
                <a:sym typeface="굴림" pitchFamily="50" charset="-127"/>
              </a:rPr>
              <a:t>Load</a:t>
            </a:r>
            <a:r>
              <a:rPr kumimoji="0" lang="en-US" altLang="ko-KR" kern="0" baseline="0" dirty="0" smtClean="0">
                <a:sym typeface="굴림" pitchFamily="50" charset="-127"/>
              </a:rPr>
              <a:t> Balancing</a:t>
            </a:r>
            <a:r>
              <a:rPr kumimoji="0" lang="ko-KR" altLang="en-US" kern="0" baseline="0" dirty="0" smtClean="0">
                <a:sym typeface="굴림" pitchFamily="50" charset="-127"/>
              </a:rPr>
              <a:t>한 후 </a:t>
            </a:r>
            <a:r>
              <a:rPr kumimoji="0" lang="en-US" altLang="ko-KR" kern="0" baseline="0" dirty="0" smtClean="0">
                <a:sym typeface="굴림" pitchFamily="50" charset="-127"/>
              </a:rPr>
              <a:t>bitrate </a:t>
            </a:r>
            <a:r>
              <a:rPr kumimoji="0" lang="ko-KR" altLang="en-US" kern="0" baseline="0" dirty="0" smtClean="0">
                <a:sym typeface="굴림" pitchFamily="50" charset="-127"/>
              </a:rPr>
              <a:t>조절까지</a:t>
            </a:r>
            <a:r>
              <a:rPr kumimoji="0" lang="en-US" altLang="ko-KR" kern="0" baseline="0" dirty="0" smtClean="0">
                <a:sym typeface="굴림" pitchFamily="50" charset="-127"/>
              </a:rPr>
              <a:t>(Jain Fairness Index </a:t>
            </a:r>
            <a:r>
              <a:rPr kumimoji="0" lang="ko-KR" altLang="en-US" kern="0" baseline="0" dirty="0" smtClean="0">
                <a:sym typeface="굴림" pitchFamily="50" charset="-127"/>
              </a:rPr>
              <a:t>값에 따라 </a:t>
            </a:r>
            <a:r>
              <a:rPr kumimoji="0" lang="en-US" altLang="ko-KR" kern="0" baseline="0" dirty="0" smtClean="0">
                <a:sym typeface="굴림" pitchFamily="50" charset="-127"/>
              </a:rPr>
              <a:t>Load balancing </a:t>
            </a:r>
            <a:r>
              <a:rPr kumimoji="0" lang="ko-KR" altLang="en-US" kern="0" baseline="0" dirty="0" err="1" smtClean="0">
                <a:sym typeface="굴림" pitchFamily="50" charset="-127"/>
              </a:rPr>
              <a:t>안할</a:t>
            </a:r>
            <a:r>
              <a:rPr kumimoji="0" lang="ko-KR" altLang="en-US" kern="0" baseline="0" dirty="0" smtClean="0">
                <a:sym typeface="굴림" pitchFamily="50" charset="-127"/>
              </a:rPr>
              <a:t> 수도</a:t>
            </a:r>
            <a:r>
              <a:rPr kumimoji="0" lang="en-US" altLang="ko-KR" kern="0" baseline="0" dirty="0" smtClean="0">
                <a:sym typeface="굴림" pitchFamily="50" charset="-127"/>
              </a:rPr>
              <a:t>)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3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0" lang="en-US" altLang="ko-KR" kern="0" dirty="0" smtClean="0">
                <a:sym typeface="굴림" pitchFamily="50" charset="-127"/>
              </a:rPr>
              <a:t>Load Balancing</a:t>
            </a:r>
            <a:r>
              <a:rPr kumimoji="0" lang="ko-KR" altLang="en-US" kern="0" baseline="0" dirty="0" smtClean="0">
                <a:sym typeface="굴림" pitchFamily="50" charset="-127"/>
              </a:rPr>
              <a:t> 명령과 동시에 </a:t>
            </a:r>
            <a:r>
              <a:rPr kumimoji="0" lang="en-US" altLang="ko-KR" kern="0" baseline="0" dirty="0" smtClean="0">
                <a:sym typeface="굴림" pitchFamily="50" charset="-127"/>
              </a:rPr>
              <a:t>Bitrate </a:t>
            </a:r>
            <a:r>
              <a:rPr kumimoji="0" lang="ko-KR" altLang="en-US" kern="0" baseline="0" dirty="0" smtClean="0">
                <a:sym typeface="굴림" pitchFamily="50" charset="-127"/>
              </a:rPr>
              <a:t>한계치 정보 제공</a:t>
            </a: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4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5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39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6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7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8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28975" y="565150"/>
            <a:ext cx="3625850" cy="2719388"/>
          </a:xfrm>
        </p:spPr>
      </p:sp>
      <p:sp>
        <p:nvSpPr>
          <p:cNvPr id="31747" name="슬라이드 노트 개체 틀 2">
            <a:extLst/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kumimoji="0" lang="en-US" altLang="ko-KR" kern="0" dirty="0" smtClean="0">
              <a:sym typeface="굴림" pitchFamily="50" charset="-127"/>
            </a:endParaRPr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12667F-E90D-4859-BB10-E2EFB7627976}" type="slidenum">
              <a:rPr lang="en-US" altLang="ko-KR" sz="1400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9</a:t>
            </a:fld>
            <a:endParaRPr lang="en-US" altLang="ko-KR" sz="140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79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95288" y="6065838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5411788"/>
            <a:ext cx="1512888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4">
            <a:extLst/>
          </p:cNvPr>
          <p:cNvSpPr>
            <a:spLocks noChangeArrowheads="1"/>
          </p:cNvSpPr>
          <p:nvPr/>
        </p:nvSpPr>
        <p:spPr bwMode="auto">
          <a:xfrm>
            <a:off x="0" y="0"/>
            <a:ext cx="9144000" cy="404813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8" name="Rectangle 15">
            <a:extLst/>
          </p:cNvPr>
          <p:cNvSpPr>
            <a:spLocks noChangeArrowheads="1"/>
          </p:cNvSpPr>
          <p:nvPr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9" name="날짜 개체 틀 3">
            <a:extLst/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바닥글 개체 틀 4">
            <a:extLst/>
          </p:cNvPr>
          <p:cNvSpPr>
            <a:spLocks noGrp="1"/>
          </p:cNvSpPr>
          <p:nvPr>
            <p:ph type="ftr" sz="quarter" idx="11"/>
          </p:nvPr>
        </p:nvSpPr>
        <p:spPr>
          <a:xfrm>
            <a:off x="4714875" y="5357813"/>
            <a:ext cx="2895600" cy="365125"/>
          </a:xfrm>
          <a:prstGeom prst="rect">
            <a:avLst/>
          </a:prstGeom>
        </p:spPr>
        <p:txBody>
          <a:bodyPr/>
          <a:lstStyle>
            <a:lvl1pPr eaLnBrk="1" latinLnBrk="1" hangingPunct="1">
              <a:defRPr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635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77025" y="227013"/>
            <a:ext cx="2071688" cy="60102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7013"/>
            <a:ext cx="6067425" cy="60102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939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제목, 내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371600" y="1752600"/>
            <a:ext cx="3467100" cy="4343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991100" y="17526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991100" y="4000500"/>
            <a:ext cx="3467100" cy="20955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385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7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91513" cy="6810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59313" y="1052513"/>
            <a:ext cx="4038600" cy="2516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59313" y="3721100"/>
            <a:ext cx="4038600" cy="25161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8516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51225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00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990033"/>
              </a:buClr>
              <a:buFont typeface="Wingdings" pitchFamily="2" charset="2"/>
              <a:buChar char="q"/>
              <a:defRPr sz="2400"/>
            </a:lvl1pPr>
            <a:lvl2pPr>
              <a:buClr>
                <a:srgbClr val="990033"/>
              </a:buClr>
              <a:defRPr sz="2000"/>
            </a:lvl2pPr>
            <a:lvl3pPr>
              <a:buClr>
                <a:srgbClr val="990033"/>
              </a:buClr>
              <a:defRPr sz="1800"/>
            </a:lvl3pPr>
            <a:lvl4pPr>
              <a:buClr>
                <a:srgbClr val="990033"/>
              </a:buClr>
              <a:defRPr sz="1600"/>
            </a:lvl4pPr>
            <a:lvl5pPr>
              <a:buClr>
                <a:srgbClr val="990033"/>
              </a:buCl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>
            <a:extLst/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61161-2E5C-46D0-95EC-509A5D61BACE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38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3881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1475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8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078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0443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10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6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0694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1">
            <a:extLst/>
          </p:cNvPr>
          <p:cNvSpPr txBox="1">
            <a:spLocks noChangeArrowheads="1"/>
          </p:cNvSpPr>
          <p:nvPr/>
        </p:nvSpPr>
        <p:spPr bwMode="auto">
          <a:xfrm>
            <a:off x="3492500" y="6362700"/>
            <a:ext cx="2112963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charset="-127"/>
              </a:rPr>
              <a:t>MCNL                     CSE</a:t>
            </a:r>
          </a:p>
        </p:txBody>
      </p:sp>
      <p:pic>
        <p:nvPicPr>
          <p:cNvPr id="5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6175375"/>
            <a:ext cx="892175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26081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7013"/>
            <a:ext cx="8291513" cy="681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세째 수준</a:t>
            </a:r>
          </a:p>
          <a:p>
            <a:pPr lvl="3"/>
            <a:r>
              <a:rPr lang="ko-KR" altLang="en-US" smtClean="0"/>
              <a:t>네째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Line 31"/>
          <p:cNvSpPr>
            <a:spLocks noChangeShapeType="1"/>
          </p:cNvSpPr>
          <p:nvPr/>
        </p:nvSpPr>
        <p:spPr bwMode="auto">
          <a:xfrm>
            <a:off x="396875" y="981075"/>
            <a:ext cx="8305800" cy="0"/>
          </a:xfrm>
          <a:prstGeom prst="line">
            <a:avLst/>
          </a:prstGeom>
          <a:noFill/>
          <a:ln w="127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46">
            <a:extLst/>
          </p:cNvPr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030" name="Rectangle 47">
            <a:extLst/>
          </p:cNvPr>
          <p:cNvSpPr>
            <a:spLocks noChangeArrowheads="1"/>
          </p:cNvSpPr>
          <p:nvPr/>
        </p:nvSpPr>
        <p:spPr bwMode="auto">
          <a:xfrm>
            <a:off x="0" y="-3175"/>
            <a:ext cx="9144000" cy="69850"/>
          </a:xfrm>
          <a:prstGeom prst="rect">
            <a:avLst/>
          </a:prstGeom>
          <a:solidFill>
            <a:srgbClr val="990033"/>
          </a:solidFill>
          <a:ln w="9525" algn="ctr">
            <a:solidFill>
              <a:srgbClr val="990033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7" name="슬라이드 번호 개체 틀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fld id="{E9AC2783-FA6E-4220-8CEA-F6292138BA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62" r:id="rId2"/>
    <p:sldLayoutId id="2147485963" r:id="rId3"/>
    <p:sldLayoutId id="2147485964" r:id="rId4"/>
    <p:sldLayoutId id="2147485965" r:id="rId5"/>
    <p:sldLayoutId id="2147485966" r:id="rId6"/>
    <p:sldLayoutId id="2147485967" r:id="rId7"/>
    <p:sldLayoutId id="2147485968" r:id="rId8"/>
    <p:sldLayoutId id="2147485969" r:id="rId9"/>
    <p:sldLayoutId id="2147485970" r:id="rId10"/>
    <p:sldLayoutId id="2147485971" r:id="rId11"/>
    <p:sldLayoutId id="21474859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0033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t" hangingPunct="0">
        <a:spcBef>
          <a:spcPct val="20000"/>
        </a:spcBef>
        <a:spcAft>
          <a:spcPct val="0"/>
        </a:spcAft>
        <a:buFont typeface="굴림" panose="020B0600000101010101" pitchFamily="50" charset="-127"/>
        <a:buChar char="‒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t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ú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t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t" hangingPunct="0">
        <a:spcBef>
          <a:spcPct val="20000"/>
        </a:spcBef>
        <a:spcAft>
          <a:spcPct val="0"/>
        </a:spcAft>
        <a:buFont typeface="Wingdings" pitchFamily="2" charset="2"/>
        <a:buChar char=" 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Goal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65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Goal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maximize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in video streaming over multiple </a:t>
            </a:r>
            <a:r>
              <a:rPr lang="en-US" altLang="ko-KR" sz="20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WiFi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networks with SDN</a:t>
            </a: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20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Adjusting Bitrate</a:t>
            </a:r>
            <a:endParaRPr lang="en-US" altLang="ko-KR" sz="16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ensure total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endParaRPr lang="en-US" altLang="ko-KR" sz="20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 Load Balancing</a:t>
            </a:r>
            <a:endParaRPr lang="en-US" altLang="ko-KR" sz="16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To ensure minimum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QoE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for each user</a:t>
            </a:r>
          </a:p>
          <a:p>
            <a:pPr lvl="0" fontAlgn="t">
              <a:spcBef>
                <a:spcPct val="20000"/>
              </a:spcBef>
              <a:buClr>
                <a:srgbClr val="A20000"/>
              </a:buClr>
              <a:buSzPct val="100000"/>
            </a:pP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1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2076102" y="4301520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3452601" y="469828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4403972" y="4304687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4050831" y="533257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오른쪽 화살표 27"/>
          <p:cNvSpPr/>
          <p:nvPr/>
        </p:nvSpPr>
        <p:spPr>
          <a:xfrm rot="16200000">
            <a:off x="3671488" y="3537424"/>
            <a:ext cx="1275906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9" name="오른쪽 화살표 28"/>
          <p:cNvSpPr/>
          <p:nvPr/>
        </p:nvSpPr>
        <p:spPr>
          <a:xfrm rot="12856666">
            <a:off x="4606433" y="3027987"/>
            <a:ext cx="1388029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8925088">
            <a:off x="2707243" y="3042763"/>
            <a:ext cx="11085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꺾인 연결선 5"/>
          <p:cNvCxnSpPr>
            <a:stCxn id="2" idx="0"/>
            <a:endCxn id="1030" idx="1"/>
          </p:cNvCxnSpPr>
          <p:nvPr/>
        </p:nvCxnSpPr>
        <p:spPr bwMode="auto">
          <a:xfrm rot="5400000" flipH="1" flipV="1">
            <a:off x="1934626" y="2414865"/>
            <a:ext cx="1983047" cy="1974298"/>
          </a:xfrm>
          <a:prstGeom prst="bentConnector2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" name="꺾인 연결선 11"/>
          <p:cNvCxnSpPr>
            <a:stCxn id="40" idx="0"/>
          </p:cNvCxnSpPr>
          <p:nvPr/>
        </p:nvCxnSpPr>
        <p:spPr bwMode="auto">
          <a:xfrm rot="5400000" flipH="1" flipV="1">
            <a:off x="2701750" y="3278347"/>
            <a:ext cx="1801310" cy="787061"/>
          </a:xfrm>
          <a:prstGeom prst="bentConnector3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4" name="꺾인 연결선 13"/>
          <p:cNvCxnSpPr>
            <a:stCxn id="41" idx="3"/>
          </p:cNvCxnSpPr>
          <p:nvPr/>
        </p:nvCxnSpPr>
        <p:spPr bwMode="auto">
          <a:xfrm flipH="1" flipV="1">
            <a:off x="4280192" y="2685565"/>
            <a:ext cx="554639" cy="3006540"/>
          </a:xfrm>
          <a:prstGeom prst="bentConnector4">
            <a:avLst>
              <a:gd name="adj1" fmla="val -41216"/>
              <a:gd name="adj2" fmla="val 5419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꺾인 연결선 17"/>
          <p:cNvCxnSpPr>
            <a:stCxn id="42" idx="0"/>
            <a:endCxn id="1030" idx="3"/>
          </p:cNvCxnSpPr>
          <p:nvPr/>
        </p:nvCxnSpPr>
        <p:spPr bwMode="auto">
          <a:xfrm rot="16200000" flipV="1">
            <a:off x="4113214" y="2772550"/>
            <a:ext cx="1630997" cy="906877"/>
          </a:xfrm>
          <a:prstGeom prst="bentConnector2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직사각형 26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21" name="타원 20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946758" y="4951710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52" name="오른쪽 화살표 51"/>
          <p:cNvSpPr/>
          <p:nvPr/>
        </p:nvSpPr>
        <p:spPr>
          <a:xfrm rot="18691493">
            <a:off x="2076102" y="4301520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3" name="오른쪽 화살표 52"/>
          <p:cNvSpPr/>
          <p:nvPr/>
        </p:nvSpPr>
        <p:spPr>
          <a:xfrm rot="21069168">
            <a:off x="3452601" y="469828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4" name="오른쪽 화살표 53"/>
          <p:cNvSpPr/>
          <p:nvPr/>
        </p:nvSpPr>
        <p:spPr>
          <a:xfrm rot="8977943">
            <a:off x="4403972" y="4304687"/>
            <a:ext cx="720080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55" name="오른쪽 화살표 54"/>
          <p:cNvSpPr/>
          <p:nvPr/>
        </p:nvSpPr>
        <p:spPr>
          <a:xfrm rot="15361692">
            <a:off x="4050831" y="533257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오른쪽 화살표 30"/>
          <p:cNvSpPr/>
          <p:nvPr/>
        </p:nvSpPr>
        <p:spPr>
          <a:xfrm rot="18240409">
            <a:off x="5492889" y="3904048"/>
            <a:ext cx="4320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2" name="오른쪽 화살표 31"/>
          <p:cNvSpPr/>
          <p:nvPr/>
        </p:nvSpPr>
        <p:spPr>
          <a:xfrm rot="5400000">
            <a:off x="3490517" y="3516330"/>
            <a:ext cx="12538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3" name="오른쪽 화살표 32"/>
          <p:cNvSpPr/>
          <p:nvPr/>
        </p:nvSpPr>
        <p:spPr>
          <a:xfrm rot="2148628">
            <a:off x="4689850" y="2821733"/>
            <a:ext cx="1388029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 rot="19849984">
            <a:off x="4399473" y="4534480"/>
            <a:ext cx="783703" cy="205000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 rot="8203778">
            <a:off x="2888626" y="3306856"/>
            <a:ext cx="1108547" cy="194962"/>
          </a:xfrm>
          <a:prstGeom prst="rightArrow">
            <a:avLst/>
          </a:prstGeom>
          <a:solidFill>
            <a:srgbClr val="00B050">
              <a:alpha val="5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1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dirty="0"/>
              <a:t>Basic Idea</a:t>
            </a:r>
            <a:endParaRPr lang="en-US" altLang="ko-KR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5852454" y="1545082"/>
            <a:ext cx="2607978" cy="1012119"/>
            <a:chOff x="6020005" y="1768809"/>
            <a:chExt cx="2607978" cy="1012119"/>
          </a:xfrm>
        </p:grpSpPr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8018" y="1768809"/>
              <a:ext cx="59055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직사각형 70"/>
            <p:cNvSpPr/>
            <p:nvPr/>
          </p:nvSpPr>
          <p:spPr>
            <a:xfrm>
              <a:off x="6020005" y="2534707"/>
              <a:ext cx="260797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9400" lvl="2" algn="just" fontAlgn="t">
                <a:spcBef>
                  <a:spcPct val="20000"/>
                </a:spcBef>
                <a:buClr>
                  <a:srgbClr val="A20000"/>
                </a:buClr>
              </a:pPr>
              <a:r>
                <a:rPr lang="en-US" altLang="ko-KR" sz="1000" b="1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rPr>
                <a:t>Media Server</a:t>
              </a:r>
              <a:endParaRPr lang="en-US" altLang="ko-KR" sz="1000" b="1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endParaRPr>
            </a:p>
          </p:txBody>
        </p:sp>
      </p:grpSp>
      <p:sp>
        <p:nvSpPr>
          <p:cNvPr id="72" name="타원 71"/>
          <p:cNvSpPr/>
          <p:nvPr/>
        </p:nvSpPr>
        <p:spPr>
          <a:xfrm>
            <a:off x="2927196" y="3315296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1407108" y="2685565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743144" y="2410490"/>
            <a:ext cx="2705992" cy="2705992"/>
          </a:xfrm>
          <a:prstGeom prst="ellipse">
            <a:avLst/>
          </a:prstGeom>
          <a:solidFill>
            <a:srgbClr val="00B050">
              <a:alpha val="2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7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98" y="2019965"/>
            <a:ext cx="5619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301" y="3382079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948" y="4277767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8" descr="C:\Users\dream\Desktop\a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978" y="3176426"/>
            <a:ext cx="314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직사각형 94"/>
          <p:cNvSpPr/>
          <p:nvPr/>
        </p:nvSpPr>
        <p:spPr>
          <a:xfrm>
            <a:off x="5202070" y="3916908"/>
            <a:ext cx="15039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AP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890974" y="2771222"/>
            <a:ext cx="26079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9400" lvl="2" algn="just" fontAlgn="t">
              <a:spcBef>
                <a:spcPct val="20000"/>
              </a:spcBef>
              <a:buClr>
                <a:srgbClr val="A20000"/>
              </a:buClr>
            </a:pPr>
            <a:r>
              <a:rPr lang="en-US" altLang="ko-KR" sz="1000" b="1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Controller</a:t>
            </a:r>
            <a:endParaRPr lang="en-US" altLang="ko-KR" sz="1000" b="1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sp>
        <p:nvSpPr>
          <p:cNvPr id="97" name="오른쪽 화살표 96"/>
          <p:cNvSpPr/>
          <p:nvPr/>
        </p:nvSpPr>
        <p:spPr>
          <a:xfrm rot="18691493">
            <a:off x="2076102" y="4301520"/>
            <a:ext cx="742181" cy="20607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98" name="오른쪽 화살표 97"/>
          <p:cNvSpPr/>
          <p:nvPr/>
        </p:nvSpPr>
        <p:spPr>
          <a:xfrm rot="21069168">
            <a:off x="3452601" y="469828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0" name="오른쪽 화살표 99"/>
          <p:cNvSpPr/>
          <p:nvPr/>
        </p:nvSpPr>
        <p:spPr>
          <a:xfrm rot="15361692">
            <a:off x="4050831" y="5332579"/>
            <a:ext cx="697662" cy="214298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pic>
        <p:nvPicPr>
          <p:cNvPr id="101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76" y="439353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51" y="4572532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83" y="5439728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dream\Desktop\cli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726" y="4041487"/>
            <a:ext cx="258848" cy="50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오른쪽 화살표 104"/>
          <p:cNvSpPr/>
          <p:nvPr/>
        </p:nvSpPr>
        <p:spPr>
          <a:xfrm rot="18240409">
            <a:off x="5492889" y="3904048"/>
            <a:ext cx="432047" cy="194962"/>
          </a:xfrm>
          <a:prstGeom prst="rightArrow">
            <a:avLst/>
          </a:prstGeom>
          <a:solidFill>
            <a:srgbClr val="00B0F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200" i="1" smtClean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349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collects information from clients</a:t>
            </a: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List of connectable Aps 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and current AP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load</a:t>
            </a:r>
            <a:r>
              <a:rPr lang="en-US" altLang="ko-KR" sz="16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balancing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bitrate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adjustment,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load</a:t>
            </a:r>
            <a:r>
              <a:rPr lang="en-US" altLang="ko-KR" sz="1600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balancing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Packet Error Rate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1600" b="1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load</a:t>
            </a:r>
            <a:r>
              <a:rPr lang="en-US" altLang="ko-KR" sz="1600" kern="0" dirty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balancing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4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collects information using Open Flow protocol</a:t>
            </a: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OFPMP_PORT_STATS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message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Clients 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respond to it with </a:t>
            </a:r>
            <a:r>
              <a:rPr lang="en-US" altLang="ko-KR" sz="1600" b="1" dirty="0" err="1">
                <a:solidFill>
                  <a:srgbClr val="FF0000"/>
                </a:solidFill>
              </a:rPr>
              <a:t>ofp_port_stats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message</a:t>
            </a:r>
            <a:endParaRPr lang="en-US" altLang="ko-KR" sz="16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34" y="2683431"/>
            <a:ext cx="1740991" cy="313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292766" y="5830863"/>
            <a:ext cx="255871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ofp_port_stats</a:t>
            </a:r>
            <a:r>
              <a:rPr lang="en-US" altLang="ko-KR" sz="1400" b="1" dirty="0" smtClean="0"/>
              <a:t> structure &gt;</a:t>
            </a:r>
            <a:endParaRPr lang="ko-KR" altLang="en-US" sz="1400" b="1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744031" y="3789040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3744031" y="4725144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72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Basic Idea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ko-KR" sz="12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395535" y="1135063"/>
            <a:ext cx="8353177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anose="05000000000000000000" pitchFamily="2" charset="2"/>
              <a:buChar char=""/>
            </a:pPr>
            <a:r>
              <a:rPr lang="en-US" altLang="ko-KR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Basic Idea</a:t>
            </a:r>
            <a:endParaRPr lang="en-US" altLang="ko-KR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648000" lvl="1" indent="-28575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l"/>
            </a:pP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SDN collects information using Open Flow protocol</a:t>
            </a:r>
            <a:endParaRPr lang="en-US" altLang="ko-KR" sz="1200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918000" lvl="2" indent="-228600" fontAlgn="t">
              <a:spcBef>
                <a:spcPct val="20000"/>
              </a:spcBef>
              <a:buClr>
                <a:srgbClr val="A20000"/>
              </a:buClr>
              <a:buFont typeface="굴림" pitchFamily="50" charset="-127"/>
              <a:buChar char="‒"/>
            </a:pPr>
            <a:r>
              <a:rPr lang="en-US" altLang="ko-KR" sz="2000" kern="0" dirty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Using </a:t>
            </a:r>
            <a:r>
              <a:rPr lang="en-US" altLang="ko-KR" sz="20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OFPMP_PORT_STATS</a:t>
            </a:r>
            <a:r>
              <a:rPr lang="en-US" altLang="ko-KR" sz="20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message</a:t>
            </a:r>
            <a:endParaRPr lang="en-US" altLang="ko-KR" sz="1600" kern="0" dirty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Calculate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bandwidth</a:t>
            </a:r>
            <a:r>
              <a:rPr lang="en-US" altLang="ko-KR" sz="1600" kern="0" dirty="0" smtClean="0">
                <a:solidFill>
                  <a:srgbClr val="000000"/>
                </a:solidFill>
                <a:latin typeface="Arial"/>
                <a:ea typeface="굴림"/>
                <a:cs typeface="Tahoma" panose="020B0604030504040204" pitchFamily="34" charset="0"/>
              </a:rPr>
              <a:t> and </a:t>
            </a:r>
            <a:r>
              <a:rPr lang="en-US" altLang="ko-KR" sz="1600" b="1" kern="0" dirty="0" smtClean="0">
                <a:solidFill>
                  <a:srgbClr val="FF0000"/>
                </a:solidFill>
                <a:latin typeface="Arial"/>
                <a:ea typeface="굴림"/>
                <a:cs typeface="Tahoma" panose="020B0604030504040204" pitchFamily="34" charset="0"/>
              </a:rPr>
              <a:t>packet error rate</a:t>
            </a:r>
          </a:p>
          <a:p>
            <a:pPr marL="1188000" lvl="3" indent="-228600" fontAlgn="t">
              <a:spcBef>
                <a:spcPct val="20000"/>
              </a:spcBef>
              <a:buClr>
                <a:srgbClr val="A20000"/>
              </a:buClr>
              <a:buSzPct val="100000"/>
              <a:buFont typeface="Wingdings" pitchFamily="2" charset="2"/>
              <a:buChar char="ú"/>
            </a:pPr>
            <a:endParaRPr lang="en-US" altLang="ko-KR" sz="1200" b="1" kern="0" dirty="0" smtClean="0">
              <a:solidFill>
                <a:srgbClr val="000000"/>
              </a:solidFill>
              <a:latin typeface="Arial"/>
              <a:ea typeface="굴림"/>
              <a:cs typeface="Tahoma" panose="020B060403050404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334" y="2683431"/>
            <a:ext cx="1740991" cy="313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3292766" y="5830863"/>
            <a:ext cx="2558714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&lt; 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ofp_port_stats</a:t>
            </a:r>
            <a:r>
              <a:rPr lang="en-US" altLang="ko-KR" sz="1400" b="1" dirty="0" smtClean="0"/>
              <a:t> structure &gt;</a:t>
            </a:r>
            <a:endParaRPr lang="ko-KR" altLang="en-US" sz="1400" b="1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3744031" y="3789040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/>
          <p:cNvCxnSpPr/>
          <p:nvPr/>
        </p:nvCxnSpPr>
        <p:spPr bwMode="auto">
          <a:xfrm>
            <a:off x="3744031" y="4725144"/>
            <a:ext cx="1656184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60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Problem Formulation</a:t>
            </a:r>
            <a:endParaRPr lang="en-US" altLang="ko-KR" dirty="0"/>
          </a:p>
        </p:txBody>
      </p:sp>
      <p:sp>
        <p:nvSpPr>
          <p:cNvPr id="18437" name="슬라이드 번호 개체 틀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fontAlgn="t">
              <a:spcBef>
                <a:spcPct val="20000"/>
              </a:spcBef>
              <a:buFont typeface="굴림" panose="020B0600000101010101" pitchFamily="50" charset="-127"/>
              <a:buChar char="‒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fontAlgn="t">
              <a:spcBef>
                <a:spcPct val="20000"/>
              </a:spcBef>
              <a:buSzPct val="80000"/>
              <a:buFont typeface="Wingdings" panose="05000000000000000000" pitchFamily="2" charset="2"/>
              <a:buChar char="ú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fontAlgn="t">
              <a:spcBef>
                <a:spcPct val="20000"/>
              </a:spcBef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t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 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fontAlgn="base">
              <a:spcBef>
                <a:spcPct val="0"/>
              </a:spcBef>
              <a:buSzTx/>
              <a:buFontTx/>
              <a:buNone/>
            </a:pPr>
            <a:fld id="{D46D02F3-C324-467B-BFC8-2B1C2F6D4D99}" type="slidenum">
              <a:rPr lang="en-US" altLang="ko-KR" sz="1200" smtClean="0"/>
              <a:pPr fontAlgn="base"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ko-KR" sz="12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/>
              <p:cNvSpPr/>
              <p:nvPr/>
            </p:nvSpPr>
            <p:spPr>
              <a:xfrm>
                <a:off x="395535" y="1135063"/>
                <a:ext cx="8353177" cy="5636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anose="05000000000000000000" pitchFamily="2" charset="2"/>
                  <a:buChar char=""/>
                </a:pPr>
                <a:r>
                  <a:rPr lang="en-US" altLang="ko-KR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Problem Formulation</a:t>
                </a:r>
                <a:endParaRPr lang="en-US" altLang="ko-KR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Load</a:t>
                </a: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𝐿</m:t>
                      </m:r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=</m:t>
                      </m:r>
                      <m:r>
                        <a:rPr lang="ko-KR" altLang="en-US" sz="200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𝛼</m:t>
                      </m:r>
                      <m:r>
                        <a:rPr lang="ko-KR" altLang="en-US" sz="200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∙</m:t>
                      </m:r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𝐵𝑎𝑛𝑑𝑤𝑖𝑑𝑡h</m:t>
                      </m:r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+</m:t>
                      </m:r>
                      <m:r>
                        <a:rPr lang="ko-KR" altLang="en-US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𝛽</m:t>
                      </m:r>
                      <m:r>
                        <a:rPr lang="ko-KR" altLang="en-US" sz="2000" i="1" ker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∙</m:t>
                      </m:r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𝑃𝑎𝑐𝑘𝑒𝑡</m:t>
                      </m:r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𝐸𝑟𝑟𝑜𝑟</m:t>
                      </m:r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 </m:t>
                      </m:r>
                      <m:r>
                        <a:rPr lang="en-US" altLang="ko-KR" sz="2000" b="0" i="1" kern="0" smtClean="0">
                          <a:solidFill>
                            <a:srgbClr val="000000"/>
                          </a:solidFill>
                          <a:latin typeface="Cambria Math"/>
                          <a:ea typeface="굴림"/>
                          <a:cs typeface="Tahoma" panose="020B0604030504040204" pitchFamily="34" charset="0"/>
                        </a:rPr>
                        <m:t>𝑅𝑎𝑡𝑒</m:t>
                      </m:r>
                    </m:oMath>
                  </m:oMathPara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endParaRPr lang="en-US" altLang="ko-KR" sz="18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MDP</a:t>
                </a: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State:			Bandwidth</a:t>
                </a: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, Packet Error Rate</a:t>
                </a: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Action:			Change AP</a:t>
                </a: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Transition Probability:	variance distribution of load</a:t>
                </a: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Discount Factor:	</a:t>
                </a:r>
                <a14:m>
                  <m:oMath xmlns:m="http://schemas.openxmlformats.org/officeDocument/2006/math">
                    <m:r>
                      <a:rPr lang="ko-KR" altLang="en-US" sz="2000" i="1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𝛾</m:t>
                    </m:r>
                  </m:oMath>
                </a14:m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Reward:		Jain Fairness Index</a:t>
                </a:r>
              </a:p>
              <a:p>
                <a:pPr marL="3432600" lvl="8" fontAlgn="t">
                  <a:spcBef>
                    <a:spcPct val="20000"/>
                  </a:spcBef>
                  <a:buClr>
                    <a:srgbClr val="A20000"/>
                  </a:buClr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ea typeface="굴림"/>
                    <a:cs typeface="Tahoma" panose="020B060403050404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ker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R</m:t>
                    </m:r>
                    <m:r>
                      <a:rPr lang="en-US" altLang="ko-KR" sz="2000" b="0" i="0" kern="0" smtClean="0">
                        <a:solidFill>
                          <a:srgbClr val="000000"/>
                        </a:solidFill>
                        <a:latin typeface="Cambria Math"/>
                        <a:ea typeface="굴림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200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ker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𝐿</m:t>
                                </m:r>
                              </m:e>
                            </m:nary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굴림"/>
                            <a:cs typeface="Tahoma" panose="020B0604030504040204" pitchFamily="34" charset="0"/>
                          </a:rPr>
                          <m:t>𝑛</m:t>
                        </m:r>
                        <m:r>
                          <a:rPr lang="en-US" altLang="ko-KR" sz="2000" b="0" i="1" kern="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ahoma" panose="020B0604030504040204" pitchFamily="34" charset="0"/>
                          </a:rPr>
                          <m:t>∙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kern="0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굴림"/>
                                <a:cs typeface="Tahoma" panose="020B060403050404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altLang="ko-KR" sz="2000" b="0" i="1" kern="0" smtClean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굴림"/>
                                    <a:cs typeface="Tahoma" panose="020B060403050404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1800" kern="0" dirty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648000" lvl="1" indent="-285750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  <a:buFont typeface="Wingdings" pitchFamily="2" charset="2"/>
                  <a:buChar char="l"/>
                </a:pPr>
                <a:r>
                  <a:rPr lang="en-US" altLang="ko-KR" sz="2000" kern="0" dirty="0" smtClean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Maximum Bitrate</a:t>
                </a:r>
              </a:p>
              <a:p>
                <a:pPr marL="819450" lvl="2" fontAlgn="t">
                  <a:spcBef>
                    <a:spcPct val="20000"/>
                  </a:spcBef>
                  <a:buClr>
                    <a:srgbClr val="A20000"/>
                  </a:buClr>
                  <a:buSzPct val="100000"/>
                </a:pPr>
                <a:r>
                  <a:rPr lang="en-US" altLang="ko-KR" sz="2000" kern="0" dirty="0">
                    <a:solidFill>
                      <a:srgbClr val="000000"/>
                    </a:solidFill>
                    <a:latin typeface="Arial"/>
                    <a:ea typeface="굴림"/>
                    <a:cs typeface="Tahoma" panose="020B0604030504040204" pitchFamily="34" charset="0"/>
                  </a:rPr>
                  <a:t>?</a:t>
                </a:r>
              </a:p>
              <a:p>
                <a:pPr marL="3432600" lvl="8" fontAlgn="t">
                  <a:spcBef>
                    <a:spcPct val="20000"/>
                  </a:spcBef>
                  <a:buClr>
                    <a:srgbClr val="A20000"/>
                  </a:buClr>
                </a:pPr>
                <a:endParaRPr lang="en-US" altLang="ko-KR" sz="20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  <a:p>
                <a:pPr marL="918000" lvl="2" indent="-228600" fontAlgn="t">
                  <a:spcBef>
                    <a:spcPct val="20000"/>
                  </a:spcBef>
                  <a:buClr>
                    <a:srgbClr val="A20000"/>
                  </a:buClr>
                  <a:buFont typeface="굴림" pitchFamily="50" charset="-127"/>
                  <a:buChar char="‒"/>
                </a:pPr>
                <a:endParaRPr lang="en-US" altLang="ko-KR" sz="1200" kern="0" dirty="0" smtClean="0">
                  <a:solidFill>
                    <a:srgbClr val="000000"/>
                  </a:solidFill>
                  <a:latin typeface="Arial"/>
                  <a:ea typeface="굴림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5" y="1135063"/>
                <a:ext cx="8353177" cy="5636864"/>
              </a:xfrm>
              <a:prstGeom prst="rect">
                <a:avLst/>
              </a:prstGeom>
              <a:blipFill rotWithShape="1">
                <a:blip r:embed="rId3"/>
                <a:stretch>
                  <a:fillRect l="-1022" t="-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73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CECECE"/>
      </a:folHlink>
    </a:clrScheme>
    <a:fontScheme name="pres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1200" i="1" smtClean="0">
            <a:solidFill>
              <a:srgbClr val="FF0000"/>
            </a:solidFill>
            <a:latin typeface="Cambria Math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  <a:txDef>
      <a:spPr bwMode="auto">
        <a:blipFill>
          <a:blip xmlns:r="http://schemas.openxmlformats.org/officeDocument/2006/relationships" r:embed="rId1"/>
          <a:stretch>
            <a:fillRect l="-973" t="-1290" b="-17204"/>
          </a:stretch>
        </a:blip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>
          <a:defRPr sz="2000">
            <a:noFill/>
          </a:defRPr>
        </a:defPPr>
      </a:lstStyle>
    </a:txDef>
  </a:objectDefaults>
  <a:extraClrSchemeLst>
    <a:extraClrScheme>
      <a:clrScheme name="p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64496</TotalTime>
  <Words>222</Words>
  <Application>Microsoft Office PowerPoint</Application>
  <PresentationFormat>화면 슬라이드 쇼(4:3)</PresentationFormat>
  <Paragraphs>92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pres</vt:lpstr>
      <vt:lpstr>Goal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Problem Formulation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메카트로닉스  창의력 경진대회</dc:title>
  <dc:creator>Dooing</dc:creator>
  <cp:lastModifiedBy>jaejun ha</cp:lastModifiedBy>
  <cp:revision>2321</cp:revision>
  <cp:lastPrinted>2018-05-17T20:14:53Z</cp:lastPrinted>
  <dcterms:created xsi:type="dcterms:W3CDTF">2010-07-29T14:05:23Z</dcterms:created>
  <dcterms:modified xsi:type="dcterms:W3CDTF">2018-07-03T15:07:31Z</dcterms:modified>
</cp:coreProperties>
</file>