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712" r:id="rId2"/>
    <p:sldId id="713" r:id="rId3"/>
    <p:sldId id="717" r:id="rId4"/>
    <p:sldId id="719" r:id="rId5"/>
    <p:sldId id="711" r:id="rId6"/>
    <p:sldId id="718" r:id="rId7"/>
    <p:sldId id="722" r:id="rId8"/>
    <p:sldId id="721" r:id="rId9"/>
    <p:sldId id="710" r:id="rId10"/>
    <p:sldId id="714" r:id="rId1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ejunha\Desktop\rtt%20&#53685;&#54633;%20-%20&#48373;&#49324;&#483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'rtt4'!$B$60:$B$120</c:f>
              <c:numCache>
                <c:formatCode>General</c:formatCode>
                <c:ptCount val="61"/>
                <c:pt idx="0">
                  <c:v>31.5</c:v>
                </c:pt>
                <c:pt idx="1">
                  <c:v>34.6</c:v>
                </c:pt>
                <c:pt idx="2">
                  <c:v>27.3</c:v>
                </c:pt>
                <c:pt idx="3">
                  <c:v>31.5</c:v>
                </c:pt>
                <c:pt idx="4">
                  <c:v>32.5</c:v>
                </c:pt>
                <c:pt idx="5">
                  <c:v>32.5</c:v>
                </c:pt>
                <c:pt idx="6">
                  <c:v>29.4</c:v>
                </c:pt>
                <c:pt idx="7">
                  <c:v>33.6</c:v>
                </c:pt>
                <c:pt idx="8">
                  <c:v>24.1</c:v>
                </c:pt>
                <c:pt idx="9">
                  <c:v>12.6</c:v>
                </c:pt>
                <c:pt idx="10">
                  <c:v>12.6</c:v>
                </c:pt>
                <c:pt idx="11">
                  <c:v>9.44</c:v>
                </c:pt>
                <c:pt idx="12">
                  <c:v>26.2</c:v>
                </c:pt>
                <c:pt idx="13">
                  <c:v>27.3</c:v>
                </c:pt>
                <c:pt idx="14">
                  <c:v>13.6</c:v>
                </c:pt>
                <c:pt idx="15">
                  <c:v>26.2</c:v>
                </c:pt>
                <c:pt idx="16">
                  <c:v>17.8</c:v>
                </c:pt>
                <c:pt idx="17">
                  <c:v>24.1</c:v>
                </c:pt>
                <c:pt idx="18">
                  <c:v>27.3</c:v>
                </c:pt>
                <c:pt idx="19">
                  <c:v>35.700000000000003</c:v>
                </c:pt>
                <c:pt idx="20">
                  <c:v>29.4</c:v>
                </c:pt>
                <c:pt idx="21">
                  <c:v>35.700000000000003</c:v>
                </c:pt>
                <c:pt idx="22">
                  <c:v>21</c:v>
                </c:pt>
                <c:pt idx="23">
                  <c:v>23.1</c:v>
                </c:pt>
                <c:pt idx="24">
                  <c:v>26.2</c:v>
                </c:pt>
                <c:pt idx="25">
                  <c:v>35.700000000000003</c:v>
                </c:pt>
                <c:pt idx="26">
                  <c:v>29.4</c:v>
                </c:pt>
                <c:pt idx="27">
                  <c:v>35.700000000000003</c:v>
                </c:pt>
                <c:pt idx="28">
                  <c:v>33.6</c:v>
                </c:pt>
                <c:pt idx="29">
                  <c:v>30.4</c:v>
                </c:pt>
                <c:pt idx="30">
                  <c:v>18.899999999999999</c:v>
                </c:pt>
                <c:pt idx="31">
                  <c:v>31.5</c:v>
                </c:pt>
                <c:pt idx="32">
                  <c:v>28.3</c:v>
                </c:pt>
                <c:pt idx="33">
                  <c:v>30.4</c:v>
                </c:pt>
                <c:pt idx="34">
                  <c:v>31.5</c:v>
                </c:pt>
                <c:pt idx="35">
                  <c:v>29.4</c:v>
                </c:pt>
                <c:pt idx="36">
                  <c:v>32.5</c:v>
                </c:pt>
                <c:pt idx="37">
                  <c:v>32.5</c:v>
                </c:pt>
                <c:pt idx="38">
                  <c:v>26.2</c:v>
                </c:pt>
                <c:pt idx="39">
                  <c:v>29.4</c:v>
                </c:pt>
                <c:pt idx="40">
                  <c:v>31.5</c:v>
                </c:pt>
                <c:pt idx="41">
                  <c:v>31.5</c:v>
                </c:pt>
                <c:pt idx="42">
                  <c:v>30.4</c:v>
                </c:pt>
                <c:pt idx="43">
                  <c:v>23.1</c:v>
                </c:pt>
                <c:pt idx="44">
                  <c:v>32.5</c:v>
                </c:pt>
                <c:pt idx="45">
                  <c:v>30.4</c:v>
                </c:pt>
                <c:pt idx="46">
                  <c:v>36.700000000000003</c:v>
                </c:pt>
                <c:pt idx="47">
                  <c:v>36.700000000000003</c:v>
                </c:pt>
                <c:pt idx="48">
                  <c:v>23.1</c:v>
                </c:pt>
                <c:pt idx="49">
                  <c:v>35.700000000000003</c:v>
                </c:pt>
                <c:pt idx="50">
                  <c:v>37.700000000000003</c:v>
                </c:pt>
                <c:pt idx="51">
                  <c:v>28.3</c:v>
                </c:pt>
                <c:pt idx="52">
                  <c:v>36.700000000000003</c:v>
                </c:pt>
                <c:pt idx="53">
                  <c:v>34.6</c:v>
                </c:pt>
                <c:pt idx="54">
                  <c:v>34.6</c:v>
                </c:pt>
                <c:pt idx="55">
                  <c:v>29.4</c:v>
                </c:pt>
                <c:pt idx="56">
                  <c:v>23.1</c:v>
                </c:pt>
                <c:pt idx="57">
                  <c:v>26.2</c:v>
                </c:pt>
                <c:pt idx="58">
                  <c:v>18.899999999999999</c:v>
                </c:pt>
                <c:pt idx="59">
                  <c:v>29.4</c:v>
                </c:pt>
                <c:pt idx="60">
                  <c:v>30.4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A1-486D-BC99-5774C57D08F1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'rtt4'!$C$60:$C$120</c:f>
              <c:numCache>
                <c:formatCode>General</c:formatCode>
                <c:ptCount val="61"/>
                <c:pt idx="0">
                  <c:v>21.680216802168022</c:v>
                </c:pt>
                <c:pt idx="1">
                  <c:v>27.681660899653981</c:v>
                </c:pt>
                <c:pt idx="2">
                  <c:v>12.987012987012987</c:v>
                </c:pt>
                <c:pt idx="3">
                  <c:v>28.07017543859649</c:v>
                </c:pt>
                <c:pt idx="4">
                  <c:v>17.817371937639198</c:v>
                </c:pt>
                <c:pt idx="5">
                  <c:v>20.408163265306122</c:v>
                </c:pt>
                <c:pt idx="6">
                  <c:v>27.777777777777779</c:v>
                </c:pt>
                <c:pt idx="7">
                  <c:v>24.242424242424242</c:v>
                </c:pt>
                <c:pt idx="8">
                  <c:v>21.164021164021165</c:v>
                </c:pt>
                <c:pt idx="9">
                  <c:v>12.924071082390954</c:v>
                </c:pt>
                <c:pt idx="10">
                  <c:v>11.03448275862069</c:v>
                </c:pt>
                <c:pt idx="11">
                  <c:v>61.53846153846154</c:v>
                </c:pt>
                <c:pt idx="12">
                  <c:v>74.074074074074076</c:v>
                </c:pt>
                <c:pt idx="13">
                  <c:v>28.776978417266186</c:v>
                </c:pt>
                <c:pt idx="14">
                  <c:v>14.260249554367201</c:v>
                </c:pt>
                <c:pt idx="15">
                  <c:v>17.857142857142858</c:v>
                </c:pt>
                <c:pt idx="16">
                  <c:v>26.229508196721312</c:v>
                </c:pt>
                <c:pt idx="17">
                  <c:v>17.467248908296945</c:v>
                </c:pt>
                <c:pt idx="18">
                  <c:v>29.197080291970803</c:v>
                </c:pt>
                <c:pt idx="19">
                  <c:v>16.632016632016633</c:v>
                </c:pt>
                <c:pt idx="20">
                  <c:v>18.348623853211009</c:v>
                </c:pt>
                <c:pt idx="21">
                  <c:v>34.188034188034187</c:v>
                </c:pt>
                <c:pt idx="22">
                  <c:v>3.2653061224489797</c:v>
                </c:pt>
                <c:pt idx="23">
                  <c:v>10.7095046854083</c:v>
                </c:pt>
                <c:pt idx="24">
                  <c:v>3.6036036036036037</c:v>
                </c:pt>
                <c:pt idx="25">
                  <c:v>30.418250950570343</c:v>
                </c:pt>
                <c:pt idx="26">
                  <c:v>26.845637583892618</c:v>
                </c:pt>
                <c:pt idx="27">
                  <c:v>10.723860589812332</c:v>
                </c:pt>
                <c:pt idx="28">
                  <c:v>23.529411764705884</c:v>
                </c:pt>
                <c:pt idx="29">
                  <c:v>24.844720496894407</c:v>
                </c:pt>
                <c:pt idx="30">
                  <c:v>22.284122562674096</c:v>
                </c:pt>
                <c:pt idx="31">
                  <c:v>21.333333333333332</c:v>
                </c:pt>
                <c:pt idx="32">
                  <c:v>23.188405797101449</c:v>
                </c:pt>
                <c:pt idx="33">
                  <c:v>31.372549019607842</c:v>
                </c:pt>
                <c:pt idx="34">
                  <c:v>21.164021164021165</c:v>
                </c:pt>
                <c:pt idx="35">
                  <c:v>19.277108433734941</c:v>
                </c:pt>
                <c:pt idx="36">
                  <c:v>19.323671497584542</c:v>
                </c:pt>
                <c:pt idx="37">
                  <c:v>32.520325203252028</c:v>
                </c:pt>
                <c:pt idx="38">
                  <c:v>18.779342723004696</c:v>
                </c:pt>
                <c:pt idx="39">
                  <c:v>23.460410557184751</c:v>
                </c:pt>
                <c:pt idx="40">
                  <c:v>28.268551236749115</c:v>
                </c:pt>
                <c:pt idx="41">
                  <c:v>22.099447513812152</c:v>
                </c:pt>
                <c:pt idx="42">
                  <c:v>22.857142857142858</c:v>
                </c:pt>
                <c:pt idx="43">
                  <c:v>17.543859649122805</c:v>
                </c:pt>
                <c:pt idx="44">
                  <c:v>16.666666666666668</c:v>
                </c:pt>
                <c:pt idx="45">
                  <c:v>22.598870056497177</c:v>
                </c:pt>
                <c:pt idx="46">
                  <c:v>31.872509960159359</c:v>
                </c:pt>
                <c:pt idx="47">
                  <c:v>26.490066225165563</c:v>
                </c:pt>
                <c:pt idx="48">
                  <c:v>9.9875156054931349</c:v>
                </c:pt>
                <c:pt idx="49">
                  <c:v>34.334763948497852</c:v>
                </c:pt>
                <c:pt idx="50">
                  <c:v>38.834951456310677</c:v>
                </c:pt>
                <c:pt idx="51">
                  <c:v>9.4007050528789673</c:v>
                </c:pt>
                <c:pt idx="52">
                  <c:v>25</c:v>
                </c:pt>
                <c:pt idx="53">
                  <c:v>17.130620985010705</c:v>
                </c:pt>
                <c:pt idx="54">
                  <c:v>20.356234096692113</c:v>
                </c:pt>
                <c:pt idx="55">
                  <c:v>20.94240837696335</c:v>
                </c:pt>
                <c:pt idx="56">
                  <c:v>29.520295202952028</c:v>
                </c:pt>
                <c:pt idx="57">
                  <c:v>20.779220779220779</c:v>
                </c:pt>
                <c:pt idx="58">
                  <c:v>9.5808383233532926</c:v>
                </c:pt>
                <c:pt idx="59">
                  <c:v>14.953271028037383</c:v>
                </c:pt>
                <c:pt idx="60">
                  <c:v>25.559105431309902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A1-486D-BC99-5774C57D0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7063935"/>
        <c:axId val="1257069343"/>
      </c:lineChart>
      <c:catAx>
        <c:axId val="1257063935"/>
        <c:scaling>
          <c:orientation val="minMax"/>
        </c:scaling>
        <c:delete val="1"/>
        <c:axPos val="b"/>
        <c:majorTickMark val="none"/>
        <c:minorTickMark val="none"/>
        <c:tickLblPos val="nextTo"/>
        <c:crossAx val="1257069343"/>
        <c:crosses val="autoZero"/>
        <c:auto val="1"/>
        <c:lblAlgn val="ctr"/>
        <c:lblOffset val="100"/>
        <c:noMultiLvlLbl val="0"/>
      </c:catAx>
      <c:valAx>
        <c:axId val="1257069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706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'rtt4'!$B$181:$B$240</c:f>
              <c:numCache>
                <c:formatCode>General</c:formatCode>
                <c:ptCount val="60"/>
                <c:pt idx="0">
                  <c:v>22</c:v>
                </c:pt>
                <c:pt idx="1">
                  <c:v>19.899999999999999</c:v>
                </c:pt>
                <c:pt idx="2">
                  <c:v>36.700000000000003</c:v>
                </c:pt>
                <c:pt idx="3">
                  <c:v>33.6</c:v>
                </c:pt>
                <c:pt idx="4">
                  <c:v>33.6</c:v>
                </c:pt>
                <c:pt idx="5">
                  <c:v>31.5</c:v>
                </c:pt>
                <c:pt idx="6">
                  <c:v>31.5</c:v>
                </c:pt>
                <c:pt idx="7">
                  <c:v>33.6</c:v>
                </c:pt>
                <c:pt idx="8">
                  <c:v>24.1</c:v>
                </c:pt>
                <c:pt idx="9">
                  <c:v>31.5</c:v>
                </c:pt>
                <c:pt idx="10">
                  <c:v>30.4</c:v>
                </c:pt>
                <c:pt idx="11">
                  <c:v>29.4</c:v>
                </c:pt>
                <c:pt idx="12">
                  <c:v>31.5</c:v>
                </c:pt>
                <c:pt idx="13">
                  <c:v>28.3</c:v>
                </c:pt>
                <c:pt idx="14">
                  <c:v>28.3</c:v>
                </c:pt>
                <c:pt idx="15">
                  <c:v>31.5</c:v>
                </c:pt>
                <c:pt idx="16">
                  <c:v>18.899999999999999</c:v>
                </c:pt>
                <c:pt idx="17">
                  <c:v>30.4</c:v>
                </c:pt>
                <c:pt idx="18">
                  <c:v>29.4</c:v>
                </c:pt>
                <c:pt idx="19">
                  <c:v>26.2</c:v>
                </c:pt>
                <c:pt idx="20">
                  <c:v>17.8</c:v>
                </c:pt>
                <c:pt idx="21">
                  <c:v>31.5</c:v>
                </c:pt>
                <c:pt idx="22">
                  <c:v>28.3</c:v>
                </c:pt>
                <c:pt idx="23">
                  <c:v>21</c:v>
                </c:pt>
                <c:pt idx="24">
                  <c:v>28.3</c:v>
                </c:pt>
                <c:pt idx="25">
                  <c:v>21</c:v>
                </c:pt>
                <c:pt idx="26">
                  <c:v>24.1</c:v>
                </c:pt>
                <c:pt idx="27">
                  <c:v>27.3</c:v>
                </c:pt>
                <c:pt idx="28">
                  <c:v>25.2</c:v>
                </c:pt>
                <c:pt idx="29">
                  <c:v>17.8</c:v>
                </c:pt>
                <c:pt idx="30">
                  <c:v>24.1</c:v>
                </c:pt>
                <c:pt idx="31">
                  <c:v>28.3</c:v>
                </c:pt>
                <c:pt idx="32">
                  <c:v>33.6</c:v>
                </c:pt>
                <c:pt idx="33">
                  <c:v>26.2</c:v>
                </c:pt>
                <c:pt idx="34">
                  <c:v>33.6</c:v>
                </c:pt>
                <c:pt idx="35">
                  <c:v>13.6</c:v>
                </c:pt>
                <c:pt idx="36">
                  <c:v>21</c:v>
                </c:pt>
                <c:pt idx="37">
                  <c:v>31.5</c:v>
                </c:pt>
                <c:pt idx="38">
                  <c:v>23.1</c:v>
                </c:pt>
                <c:pt idx="39">
                  <c:v>15.7</c:v>
                </c:pt>
                <c:pt idx="40">
                  <c:v>28.3</c:v>
                </c:pt>
                <c:pt idx="41">
                  <c:v>29.4</c:v>
                </c:pt>
                <c:pt idx="42">
                  <c:v>23.1</c:v>
                </c:pt>
                <c:pt idx="43">
                  <c:v>36.700000000000003</c:v>
                </c:pt>
                <c:pt idx="44">
                  <c:v>28.3</c:v>
                </c:pt>
                <c:pt idx="45">
                  <c:v>10.5</c:v>
                </c:pt>
                <c:pt idx="46">
                  <c:v>31.5</c:v>
                </c:pt>
                <c:pt idx="47">
                  <c:v>26.2</c:v>
                </c:pt>
                <c:pt idx="48">
                  <c:v>26.2</c:v>
                </c:pt>
                <c:pt idx="49">
                  <c:v>30.4</c:v>
                </c:pt>
                <c:pt idx="50">
                  <c:v>24.1</c:v>
                </c:pt>
                <c:pt idx="51">
                  <c:v>17.8</c:v>
                </c:pt>
                <c:pt idx="52">
                  <c:v>18.899999999999999</c:v>
                </c:pt>
                <c:pt idx="53">
                  <c:v>28.3</c:v>
                </c:pt>
                <c:pt idx="54">
                  <c:v>29.4</c:v>
                </c:pt>
                <c:pt idx="55">
                  <c:v>26.2</c:v>
                </c:pt>
                <c:pt idx="56">
                  <c:v>30.4</c:v>
                </c:pt>
                <c:pt idx="57">
                  <c:v>36.700000000000003</c:v>
                </c:pt>
                <c:pt idx="58">
                  <c:v>21</c:v>
                </c:pt>
                <c:pt idx="59">
                  <c:v>33.6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2A-4943-B11E-1B32195C87E3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'rtt4'!$C$181:$C$240</c:f>
              <c:numCache>
                <c:formatCode>General</c:formatCode>
                <c:ptCount val="60"/>
                <c:pt idx="0">
                  <c:v>15.180265654648956</c:v>
                </c:pt>
                <c:pt idx="1">
                  <c:v>3.0769230769230771</c:v>
                </c:pt>
                <c:pt idx="2">
                  <c:v>11.3314447592068</c:v>
                </c:pt>
                <c:pt idx="3">
                  <c:v>23.952095808383234</c:v>
                </c:pt>
                <c:pt idx="4">
                  <c:v>11.494252873563219</c:v>
                </c:pt>
                <c:pt idx="5">
                  <c:v>20.460358056265985</c:v>
                </c:pt>
                <c:pt idx="6">
                  <c:v>19.047619047619047</c:v>
                </c:pt>
                <c:pt idx="7">
                  <c:v>26.315789473684212</c:v>
                </c:pt>
                <c:pt idx="8">
                  <c:v>18.912529550827426</c:v>
                </c:pt>
                <c:pt idx="9">
                  <c:v>38.834951456310677</c:v>
                </c:pt>
                <c:pt idx="10">
                  <c:v>26.936026936026938</c:v>
                </c:pt>
                <c:pt idx="11">
                  <c:v>23.323615160349856</c:v>
                </c:pt>
                <c:pt idx="12">
                  <c:v>40.201005025125632</c:v>
                </c:pt>
                <c:pt idx="13">
                  <c:v>16.985138004246284</c:v>
                </c:pt>
                <c:pt idx="14">
                  <c:v>23.73887240356083</c:v>
                </c:pt>
                <c:pt idx="15">
                  <c:v>18.779342723004696</c:v>
                </c:pt>
                <c:pt idx="16">
                  <c:v>23.391812865497073</c:v>
                </c:pt>
                <c:pt idx="17">
                  <c:v>20.833333333333336</c:v>
                </c:pt>
                <c:pt idx="18">
                  <c:v>31.620553359683793</c:v>
                </c:pt>
                <c:pt idx="19">
                  <c:v>13.84083044982699</c:v>
                </c:pt>
                <c:pt idx="20">
                  <c:v>10.582010582010582</c:v>
                </c:pt>
                <c:pt idx="21">
                  <c:v>28.07017543859649</c:v>
                </c:pt>
                <c:pt idx="22">
                  <c:v>27.681660899653981</c:v>
                </c:pt>
                <c:pt idx="23">
                  <c:v>20.887728459530027</c:v>
                </c:pt>
                <c:pt idx="24">
                  <c:v>52.980132450331126</c:v>
                </c:pt>
                <c:pt idx="25">
                  <c:v>18.475750577367208</c:v>
                </c:pt>
                <c:pt idx="26">
                  <c:v>22.792022792022792</c:v>
                </c:pt>
                <c:pt idx="27">
                  <c:v>24.464831804281342</c:v>
                </c:pt>
                <c:pt idx="28">
                  <c:v>27.586206896551722</c:v>
                </c:pt>
                <c:pt idx="29">
                  <c:v>18.018018018018019</c:v>
                </c:pt>
                <c:pt idx="30">
                  <c:v>6.5040650406504064</c:v>
                </c:pt>
                <c:pt idx="31">
                  <c:v>25.641025641025642</c:v>
                </c:pt>
                <c:pt idx="32">
                  <c:v>20.671834625322997</c:v>
                </c:pt>
                <c:pt idx="33">
                  <c:v>23.598820058997052</c:v>
                </c:pt>
                <c:pt idx="34">
                  <c:v>34.93449781659389</c:v>
                </c:pt>
                <c:pt idx="35">
                  <c:v>22.471910112359549</c:v>
                </c:pt>
                <c:pt idx="36">
                  <c:v>33.898305084745758</c:v>
                </c:pt>
                <c:pt idx="37">
                  <c:v>34.042553191489361</c:v>
                </c:pt>
                <c:pt idx="38">
                  <c:v>17.391304347826086</c:v>
                </c:pt>
                <c:pt idx="39">
                  <c:v>11.994002998500749</c:v>
                </c:pt>
                <c:pt idx="40">
                  <c:v>13.961605584642234</c:v>
                </c:pt>
                <c:pt idx="41">
                  <c:v>23.80952380952381</c:v>
                </c:pt>
                <c:pt idx="42">
                  <c:v>24.169184290030209</c:v>
                </c:pt>
                <c:pt idx="43">
                  <c:v>37.037037037037038</c:v>
                </c:pt>
                <c:pt idx="44">
                  <c:v>28.469750889679712</c:v>
                </c:pt>
                <c:pt idx="45">
                  <c:v>10.38961038961039</c:v>
                </c:pt>
                <c:pt idx="46">
                  <c:v>40.816326530612244</c:v>
                </c:pt>
                <c:pt idx="47">
                  <c:v>14.598540145985401</c:v>
                </c:pt>
                <c:pt idx="48">
                  <c:v>22.727272727272727</c:v>
                </c:pt>
                <c:pt idx="49">
                  <c:v>48.780487804878049</c:v>
                </c:pt>
                <c:pt idx="50">
                  <c:v>13.888888888888889</c:v>
                </c:pt>
                <c:pt idx="51">
                  <c:v>25.806451612903224</c:v>
                </c:pt>
                <c:pt idx="52">
                  <c:v>3.9603960396039604</c:v>
                </c:pt>
                <c:pt idx="53">
                  <c:v>29.304029304029303</c:v>
                </c:pt>
                <c:pt idx="54">
                  <c:v>27.027027027027025</c:v>
                </c:pt>
                <c:pt idx="55">
                  <c:v>15.594541910331385</c:v>
                </c:pt>
                <c:pt idx="56">
                  <c:v>22.160664819944596</c:v>
                </c:pt>
                <c:pt idx="57">
                  <c:v>19.138755980861244</c:v>
                </c:pt>
                <c:pt idx="58">
                  <c:v>4.1884816753926701</c:v>
                </c:pt>
                <c:pt idx="59">
                  <c:v>28.268551236749115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2A-4943-B11E-1B32195C8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379759"/>
        <c:axId val="1242378511"/>
      </c:lineChart>
      <c:catAx>
        <c:axId val="1242379759"/>
        <c:scaling>
          <c:orientation val="minMax"/>
        </c:scaling>
        <c:delete val="1"/>
        <c:axPos val="b"/>
        <c:majorTickMark val="none"/>
        <c:minorTickMark val="none"/>
        <c:tickLblPos val="nextTo"/>
        <c:crossAx val="1242378511"/>
        <c:crosses val="autoZero"/>
        <c:auto val="1"/>
        <c:lblAlgn val="ctr"/>
        <c:lblOffset val="100"/>
        <c:noMultiLvlLbl val="0"/>
      </c:catAx>
      <c:valAx>
        <c:axId val="12423785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4237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K/RTT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'rtt4'!$B$121:$B$180</c:f>
              <c:numCache>
                <c:formatCode>General</c:formatCode>
                <c:ptCount val="60"/>
                <c:pt idx="0">
                  <c:v>21</c:v>
                </c:pt>
                <c:pt idx="1">
                  <c:v>27.3</c:v>
                </c:pt>
                <c:pt idx="2">
                  <c:v>28.3</c:v>
                </c:pt>
                <c:pt idx="3">
                  <c:v>25.2</c:v>
                </c:pt>
                <c:pt idx="4">
                  <c:v>25.2</c:v>
                </c:pt>
                <c:pt idx="5">
                  <c:v>35.700000000000003</c:v>
                </c:pt>
                <c:pt idx="6">
                  <c:v>24.1</c:v>
                </c:pt>
                <c:pt idx="7">
                  <c:v>36.700000000000003</c:v>
                </c:pt>
                <c:pt idx="8">
                  <c:v>36.700000000000003</c:v>
                </c:pt>
                <c:pt idx="9">
                  <c:v>23.1</c:v>
                </c:pt>
                <c:pt idx="10">
                  <c:v>33.6</c:v>
                </c:pt>
                <c:pt idx="11">
                  <c:v>28.3</c:v>
                </c:pt>
                <c:pt idx="12">
                  <c:v>34.6</c:v>
                </c:pt>
                <c:pt idx="13">
                  <c:v>29.4</c:v>
                </c:pt>
                <c:pt idx="14">
                  <c:v>37.700000000000003</c:v>
                </c:pt>
                <c:pt idx="15">
                  <c:v>34.6</c:v>
                </c:pt>
                <c:pt idx="16">
                  <c:v>22</c:v>
                </c:pt>
                <c:pt idx="17">
                  <c:v>31.5</c:v>
                </c:pt>
                <c:pt idx="18">
                  <c:v>33.6</c:v>
                </c:pt>
                <c:pt idx="19">
                  <c:v>22</c:v>
                </c:pt>
                <c:pt idx="20">
                  <c:v>33.6</c:v>
                </c:pt>
                <c:pt idx="21">
                  <c:v>30.4</c:v>
                </c:pt>
                <c:pt idx="22">
                  <c:v>27.3</c:v>
                </c:pt>
                <c:pt idx="23">
                  <c:v>31.5</c:v>
                </c:pt>
                <c:pt idx="24">
                  <c:v>31.5</c:v>
                </c:pt>
                <c:pt idx="25">
                  <c:v>22</c:v>
                </c:pt>
                <c:pt idx="26">
                  <c:v>29.4</c:v>
                </c:pt>
                <c:pt idx="27">
                  <c:v>17.8</c:v>
                </c:pt>
                <c:pt idx="28">
                  <c:v>18.899999999999999</c:v>
                </c:pt>
                <c:pt idx="29">
                  <c:v>30.4</c:v>
                </c:pt>
                <c:pt idx="30">
                  <c:v>26.2</c:v>
                </c:pt>
                <c:pt idx="31">
                  <c:v>18.899999999999999</c:v>
                </c:pt>
                <c:pt idx="32">
                  <c:v>34.6</c:v>
                </c:pt>
                <c:pt idx="33">
                  <c:v>35.700000000000003</c:v>
                </c:pt>
                <c:pt idx="34">
                  <c:v>29.4</c:v>
                </c:pt>
                <c:pt idx="35">
                  <c:v>31.5</c:v>
                </c:pt>
                <c:pt idx="36">
                  <c:v>31.5</c:v>
                </c:pt>
                <c:pt idx="37">
                  <c:v>32.5</c:v>
                </c:pt>
                <c:pt idx="38">
                  <c:v>29.4</c:v>
                </c:pt>
                <c:pt idx="39">
                  <c:v>30.4</c:v>
                </c:pt>
                <c:pt idx="40">
                  <c:v>33.6</c:v>
                </c:pt>
                <c:pt idx="41">
                  <c:v>18.899999999999999</c:v>
                </c:pt>
                <c:pt idx="42">
                  <c:v>34.6</c:v>
                </c:pt>
                <c:pt idx="43">
                  <c:v>34.6</c:v>
                </c:pt>
                <c:pt idx="44">
                  <c:v>17.8</c:v>
                </c:pt>
                <c:pt idx="45">
                  <c:v>36.700000000000003</c:v>
                </c:pt>
                <c:pt idx="46">
                  <c:v>30.4</c:v>
                </c:pt>
                <c:pt idx="47">
                  <c:v>15.7</c:v>
                </c:pt>
                <c:pt idx="48">
                  <c:v>28.3</c:v>
                </c:pt>
                <c:pt idx="49">
                  <c:v>28.3</c:v>
                </c:pt>
                <c:pt idx="50">
                  <c:v>11.5</c:v>
                </c:pt>
                <c:pt idx="51">
                  <c:v>29.4</c:v>
                </c:pt>
                <c:pt idx="52">
                  <c:v>33.6</c:v>
                </c:pt>
                <c:pt idx="53">
                  <c:v>16.8</c:v>
                </c:pt>
                <c:pt idx="54">
                  <c:v>33.6</c:v>
                </c:pt>
                <c:pt idx="55">
                  <c:v>34.6</c:v>
                </c:pt>
                <c:pt idx="56">
                  <c:v>16.8</c:v>
                </c:pt>
                <c:pt idx="57">
                  <c:v>17.8</c:v>
                </c:pt>
                <c:pt idx="58">
                  <c:v>25.2</c:v>
                </c:pt>
                <c:pt idx="5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F-4F40-AE10-564421D97D8D}"/>
            </c:ext>
          </c:extLst>
        </c:ser>
        <c:ser>
          <c:idx val="1"/>
          <c:order val="1"/>
          <c:tx>
            <c:v>Bandwidth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'rtt4'!$C$121:$C$180</c:f>
              <c:numCache>
                <c:formatCode>General</c:formatCode>
                <c:ptCount val="60"/>
                <c:pt idx="0">
                  <c:v>4.1025641025641022</c:v>
                </c:pt>
                <c:pt idx="1">
                  <c:v>24.922118380062305</c:v>
                </c:pt>
                <c:pt idx="2">
                  <c:v>34.334763948497852</c:v>
                </c:pt>
                <c:pt idx="3">
                  <c:v>7.3394495412844041</c:v>
                </c:pt>
                <c:pt idx="4">
                  <c:v>23.880597014925375</c:v>
                </c:pt>
                <c:pt idx="5">
                  <c:v>33.333333333333336</c:v>
                </c:pt>
                <c:pt idx="6">
                  <c:v>27.874564459930316</c:v>
                </c:pt>
                <c:pt idx="7">
                  <c:v>5.6338028169014081</c:v>
                </c:pt>
                <c:pt idx="8">
                  <c:v>26.315789473684212</c:v>
                </c:pt>
                <c:pt idx="9">
                  <c:v>26.229508196721312</c:v>
                </c:pt>
                <c:pt idx="10">
                  <c:v>21.50537634408602</c:v>
                </c:pt>
                <c:pt idx="11">
                  <c:v>25.477707006369428</c:v>
                </c:pt>
                <c:pt idx="12">
                  <c:v>21.563342318059298</c:v>
                </c:pt>
                <c:pt idx="13">
                  <c:v>26.578073089700997</c:v>
                </c:pt>
                <c:pt idx="14">
                  <c:v>22.988505747126439</c:v>
                </c:pt>
                <c:pt idx="15">
                  <c:v>19.512195121951219</c:v>
                </c:pt>
                <c:pt idx="16">
                  <c:v>30.534351145038169</c:v>
                </c:pt>
                <c:pt idx="17">
                  <c:v>27.586206896551722</c:v>
                </c:pt>
                <c:pt idx="18">
                  <c:v>20.202020202020201</c:v>
                </c:pt>
                <c:pt idx="19">
                  <c:v>31.872509960159359</c:v>
                </c:pt>
                <c:pt idx="20">
                  <c:v>19.093078758949883</c:v>
                </c:pt>
                <c:pt idx="21">
                  <c:v>18.648018648018649</c:v>
                </c:pt>
                <c:pt idx="22">
                  <c:v>23.255813953488374</c:v>
                </c:pt>
                <c:pt idx="23">
                  <c:v>16.736401673640167</c:v>
                </c:pt>
                <c:pt idx="24">
                  <c:v>21.50537634408602</c:v>
                </c:pt>
                <c:pt idx="25">
                  <c:v>52.631578947368425</c:v>
                </c:pt>
                <c:pt idx="26">
                  <c:v>23.460410557184751</c:v>
                </c:pt>
                <c:pt idx="27">
                  <c:v>8.5015940488841668</c:v>
                </c:pt>
                <c:pt idx="28">
                  <c:v>23.80952380952381</c:v>
                </c:pt>
                <c:pt idx="29">
                  <c:v>57.142857142857146</c:v>
                </c:pt>
                <c:pt idx="30">
                  <c:v>11.544011544011545</c:v>
                </c:pt>
                <c:pt idx="31">
                  <c:v>9.9875156054931349</c:v>
                </c:pt>
                <c:pt idx="32">
                  <c:v>29.62962962962963</c:v>
                </c:pt>
                <c:pt idx="33">
                  <c:v>23.668639053254442</c:v>
                </c:pt>
                <c:pt idx="34">
                  <c:v>9.4899169632265714</c:v>
                </c:pt>
                <c:pt idx="35">
                  <c:v>34.042553191489361</c:v>
                </c:pt>
                <c:pt idx="36">
                  <c:v>24.096385542168672</c:v>
                </c:pt>
                <c:pt idx="37">
                  <c:v>16.227180527383368</c:v>
                </c:pt>
                <c:pt idx="38">
                  <c:v>32.921810699588477</c:v>
                </c:pt>
                <c:pt idx="39">
                  <c:v>32.388663967611336</c:v>
                </c:pt>
                <c:pt idx="40">
                  <c:v>23.121387283236992</c:v>
                </c:pt>
                <c:pt idx="41">
                  <c:v>33.898305084745758</c:v>
                </c:pt>
                <c:pt idx="42">
                  <c:v>31.25</c:v>
                </c:pt>
                <c:pt idx="43">
                  <c:v>24.096385542168672</c:v>
                </c:pt>
                <c:pt idx="44">
                  <c:v>25.316455696202532</c:v>
                </c:pt>
                <c:pt idx="45">
                  <c:v>29.62962962962963</c:v>
                </c:pt>
                <c:pt idx="46">
                  <c:v>27.210884353741498</c:v>
                </c:pt>
                <c:pt idx="47">
                  <c:v>41.666666666666671</c:v>
                </c:pt>
                <c:pt idx="48">
                  <c:v>36.199095022624434</c:v>
                </c:pt>
                <c:pt idx="49">
                  <c:v>1.873536299765808</c:v>
                </c:pt>
                <c:pt idx="50">
                  <c:v>41.666666666666671</c:v>
                </c:pt>
                <c:pt idx="51">
                  <c:v>44.198895027624303</c:v>
                </c:pt>
                <c:pt idx="52">
                  <c:v>23.529411764705884</c:v>
                </c:pt>
                <c:pt idx="53">
                  <c:v>16.949152542372879</c:v>
                </c:pt>
                <c:pt idx="54">
                  <c:v>38.834951456310677</c:v>
                </c:pt>
                <c:pt idx="55">
                  <c:v>28.571428571428573</c:v>
                </c:pt>
                <c:pt idx="56">
                  <c:v>20.460358056265985</c:v>
                </c:pt>
                <c:pt idx="57">
                  <c:v>73.394495412844037</c:v>
                </c:pt>
                <c:pt idx="58">
                  <c:v>36.363636363636367</c:v>
                </c:pt>
                <c:pt idx="59">
                  <c:v>6.2992125984251972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F-4F40-AE10-564421D97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880671"/>
        <c:axId val="1256870687"/>
      </c:lineChart>
      <c:catAx>
        <c:axId val="1256880671"/>
        <c:scaling>
          <c:orientation val="minMax"/>
        </c:scaling>
        <c:delete val="1"/>
        <c:axPos val="b"/>
        <c:majorTickMark val="none"/>
        <c:minorTickMark val="none"/>
        <c:tickLblPos val="nextTo"/>
        <c:crossAx val="1256870687"/>
        <c:crosses val="autoZero"/>
        <c:auto val="1"/>
        <c:lblAlgn val="ctr"/>
        <c:lblOffset val="100"/>
        <c:noMultiLvlLbl val="0"/>
      </c:catAx>
      <c:valAx>
        <c:axId val="12568706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6880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53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76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817360/32/images/18/Proportional+Fairness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2018-12-07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Bandwidth modeling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Find relationship between Bandwidth and PLR</a:t>
            </a:r>
            <a:endParaRPr lang="en-US" altLang="ko-KR" dirty="0" smtClean="0"/>
          </a:p>
          <a:p>
            <a:r>
              <a:rPr lang="en-US" altLang="ko-KR" dirty="0" smtClean="0"/>
              <a:t>Modify Algorithm detail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2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Fairness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Bandwidth Estimation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Determine AP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4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Proportional fairness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10620"/>
            <a:ext cx="6426299" cy="34768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95736" y="4790054"/>
            <a:ext cx="5094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>
                <a:hlinkClick r:id="rId3"/>
              </a:rPr>
              <a:t>https</a:t>
            </a:r>
            <a:r>
              <a:rPr lang="ko-KR" altLang="en-US" sz="1000" dirty="0">
                <a:hlinkClick r:id="rId3"/>
              </a:rPr>
              <a:t>://</a:t>
            </a:r>
            <a:r>
              <a:rPr lang="ko-KR" altLang="en-US" sz="1000" dirty="0" smtClean="0">
                <a:hlinkClick r:id="rId3"/>
              </a:rPr>
              <a:t>slideplayer.com/slide/9817360/32/images/18/Proportional+Fairness.jpg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84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Fairness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Proportional fairness</a:t>
                </a:r>
              </a:p>
              <a:p>
                <a:pPr lvl="1"/>
                <a:r>
                  <a:rPr lang="en-US" altLang="ko-KR" dirty="0"/>
                  <a:t>Maximizing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Logarithm function</a:t>
                </a:r>
                <a:r>
                  <a:rPr lang="en-US" altLang="ko-KR" dirty="0"/>
                  <a:t> can ensure </a:t>
                </a:r>
                <a:r>
                  <a:rPr lang="en-US" altLang="ko-KR" dirty="0" smtClean="0"/>
                  <a:t>fairness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Define </a:t>
                </a:r>
                <a:r>
                  <a:rPr lang="en-US" altLang="ko-KR" dirty="0"/>
                  <a:t>utility function as logarithm </a:t>
                </a:r>
                <a:r>
                  <a:rPr lang="en-US" altLang="ko-KR" dirty="0" smtClean="0"/>
                  <a:t>function</a:t>
                </a:r>
                <a:endParaRPr lang="en-US" altLang="ko-KR" b="0" i="1" kern="10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kern="1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b="0" i="1" kern="100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kern="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kern="1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𝑎𝑥𝑖𝑚𝑖𝑧𝑒</m:t>
                    </m:r>
                    <m:r>
                      <a:rPr lang="en-US" altLang="ko-KR" b="0" i="1" kern="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kern="10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𝑟𝑒𝑞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ko-KR" altLang="ko-KR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i="1" kern="1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b="0" kern="1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kern="100">
                                            <a:latin typeface="Cambria Math" panose="02040503050406030204" pitchFamily="18" charset="0"/>
                                          </a:rPr>
                                          <m:t>𝑠𝑢𝑝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b="0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kern="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kern="1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ko-KR" b="1" i="1" kern="100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𝒊𝒎𝒊𝒛𝒆</m:t>
                    </m:r>
                    <m:r>
                      <a:rPr lang="en-US" altLang="ko-KR" b="1" i="1" kern="10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b="1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 i="1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b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b="1" i="1" kern="10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kern="1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kern="10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ko-KR" b="1" i="1" kern="100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b="1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b="1" kern="1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𝒔𝒖𝒑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ko-KR" altLang="ko-KR" b="1" i="1" kern="1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b="1" i="1" kern="1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b="1" i="1" kern="100">
                                        <a:latin typeface="Cambria Math" panose="02040503050406030204" pitchFamily="18" charset="0"/>
                                      </a:rPr>
                                      <m:t>𝒓𝒆𝒒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1" i="1" kern="10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kern="10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1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 b="-1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067664"/>
                  </p:ext>
                </p:extLst>
              </p:nvPr>
            </p:nvGraphicFramePr>
            <p:xfrm>
              <a:off x="1649095" y="1916832"/>
              <a:ext cx="5868035" cy="24256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144317131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4192161476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14765318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Determine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200" kern="1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00"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100"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, ∀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𝑀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𝑎𝑛𝑑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sz="1200" kern="1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1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10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10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100"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100"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100">
                                  <a:effectLst/>
                                </a:rPr>
                                <m:t>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𝑁</m:t>
                              </m:r>
                              <m:r>
                                <a:rPr lang="en-US" sz="1200" kern="100"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 so as to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(1)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897719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ko-KR" sz="1200" kern="1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kern="100">
                                        <a:effectLst/>
                                      </a:rPr>
                                      <m:t>𝒊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</a:rPr>
                                      <m:t>|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𝑵</m:t>
                                    </m:r>
                                    <m:r>
                                      <a:rPr lang="en-US" sz="1200" kern="100">
                                        <a:effectLst/>
                                      </a:rPr>
                                      <m:t>|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ko-KR" sz="1200" kern="100">
                                            <a:effectLst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𝒋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=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|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𝑴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ko-KR" sz="12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kern="100">
                                                <a:effectLst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∙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𝒎𝒂𝒙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{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kern="1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kern="100">
                                                    <a:effectLst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𝒓𝒆𝒒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−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𝒖</m:t>
                                        </m:r>
                                        <m:d>
                                          <m:dPr>
                                            <m:ctrlPr>
                                              <a:rPr lang="ko-KR" sz="1200" kern="100">
                                                <a:effectLst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ko-KR" sz="1200" kern="100">
                                                    <a:effectLst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𝒊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200" kern="100">
                                                    <a:effectLst/>
                                                  </a:rPr>
                                                  <m:t>𝒔𝒖𝒑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𝟎</m:t>
                                        </m:r>
                                        <m:r>
                                          <a:rPr lang="en-US" sz="1200" kern="100">
                                            <a:effectLst/>
                                          </a:rPr>
                                          <m:t>}</m:t>
                                        </m:r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(2)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7546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subject to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𝜃</m:t>
                              </m:r>
                              <m:r>
                                <a:rPr lang="en-US" sz="1200" kern="0">
                                  <a:effectLst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</a:rPr>
                                <m:t>+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effectLst/>
                                </a:rPr>
                                <m:t> 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200" kern="0">
                              <a:effectLst/>
                            </a:rPr>
                            <a:t>	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(3)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50317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 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effectLst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𝑠𝑙𝑜𝑡</m:t>
                                  </m:r>
                                </m:sup>
                              </m:sSubSup>
                              <m:r>
                                <a:rPr lang="en-US" sz="1200" kern="0">
                                  <a:effectLst/>
                                </a:rPr>
                                <m:t>∙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𝑏𝑤</m:t>
                              </m:r>
                              <m:d>
                                <m:dPr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𝑅𝑇𝑇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kern="0">
                                      <a:effectLst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𝑃𝐿𝑅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𝑖</m:t>
                                      </m:r>
                                      <m:r>
                                        <a:rPr lang="en-US" sz="1200" kern="0">
                                          <a:effectLst/>
                                        </a:rPr>
                                        <m:t>,</m:t>
                                      </m:r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kern="0">
                                  <a:effectLst/>
                                </a:rPr>
                                <m:t>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𝑖</m:t>
                              </m:r>
                              <m:r>
                                <a:rPr lang="en-US" sz="1200" kern="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𝑁</m:t>
                              </m:r>
                            </m:oMath>
                          </a14:m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(4)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60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 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>
                              <a:effectLst/>
                            </a:rPr>
                            <a:t>and</a:t>
                          </a:r>
                          <a:r>
                            <a:rPr lang="en-US" sz="1400" ker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kern="0"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effectLst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effectLst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sz="1200" kern="0">
                                              <a:effectLst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sz="1200" kern="0">
                                                  <a:effectLst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kern="0">
                                              <a:effectLst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ko-KR" sz="1200" kern="0">
                                                  <a:effectLst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𝑃𝐿𝑅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200" kern="0">
                                                  <a:effectLst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effectLst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kern="0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effectLst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effectLst/>
                                </a:rPr>
                                <m:t>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effectLst/>
                                </a:rPr>
                                <m:t> ∀ 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𝑗</m:t>
                              </m:r>
                              <m:r>
                                <a:rPr lang="en-US" sz="1200" kern="0">
                                  <a:effectLst/>
                                </a:rPr>
                                <m:t>∈</m:t>
                              </m:r>
                              <m:r>
                                <a:rPr lang="en-US" sz="1200" kern="0"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(5)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07920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067664"/>
                  </p:ext>
                </p:extLst>
              </p:nvPr>
            </p:nvGraphicFramePr>
            <p:xfrm>
              <a:off x="1649095" y="1916832"/>
              <a:ext cx="5868035" cy="242563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329055">
                      <a:extLst>
                        <a:ext uri="{9D8B030D-6E8A-4147-A177-3AD203B41FA5}">
                          <a16:colId xmlns:a16="http://schemas.microsoft.com/office/drawing/2014/main" val="144317131"/>
                        </a:ext>
                      </a:extLst>
                    </a:gridCol>
                    <a:gridCol w="4230370">
                      <a:extLst>
                        <a:ext uri="{9D8B030D-6E8A-4147-A177-3AD203B41FA5}">
                          <a16:colId xmlns:a16="http://schemas.microsoft.com/office/drawing/2014/main" val="4192161476"/>
                        </a:ext>
                      </a:extLst>
                    </a:gridCol>
                    <a:gridCol w="308610">
                      <a:extLst>
                        <a:ext uri="{9D8B030D-6E8A-4147-A177-3AD203B41FA5}">
                          <a16:colId xmlns:a16="http://schemas.microsoft.com/office/drawing/2014/main" val="1476531827"/>
                        </a:ext>
                      </a:extLst>
                    </a:gridCol>
                  </a:tblGrid>
                  <a:tr h="340360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Determine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r="-7338" b="-7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(1)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89771936"/>
                      </a:ext>
                    </a:extLst>
                  </a:tr>
                  <a:tr h="782193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</a:rPr>
                            <a:t>Minimize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43411" r="-7338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(2)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57546189"/>
                      </a:ext>
                    </a:extLst>
                  </a:tr>
                  <a:tr h="410655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effectLst/>
                            </a:rPr>
                            <a:t>subject to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276119" r="-7338" b="-307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(3)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45031765"/>
                      </a:ext>
                    </a:extLst>
                  </a:tr>
                  <a:tr h="348044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 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442105" r="-7338" b="-2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>
                              <a:effectLst/>
                            </a:rPr>
                            <a:t>(4)</a:t>
                          </a:r>
                          <a:endParaRPr lang="ko-KR" sz="10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4600011"/>
                      </a:ext>
                    </a:extLst>
                  </a:tr>
                  <a:tr h="544386">
                    <a:tc>
                      <a:txBody>
                        <a:bodyPr/>
                        <a:lstStyle/>
                        <a:p>
                          <a:pPr algn="just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 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367" t="-343333" r="-7338" b="-6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effectLst/>
                            </a:rPr>
                            <a:t>(5)</a:t>
                          </a:r>
                          <a:endParaRPr lang="ko-KR" sz="10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07920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9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 only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RSSI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RSSI can not consider load of AP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Physical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layer</a:t>
            </a: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Only </a:t>
            </a: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considered information between two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antennas</a:t>
            </a: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Can’t consider upper layer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situation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2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Upper layer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Need to consider “</a:t>
            </a:r>
            <a:r>
              <a:rPr lang="en-US" altLang="ko-KR" b="1" dirty="0" smtClean="0">
                <a:solidFill>
                  <a:srgbClr val="FF0000"/>
                </a:solidFill>
                <a:cs typeface="Tahoma" panose="020B0604030504040204" pitchFamily="34" charset="0"/>
              </a:rPr>
              <a:t>share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”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3"/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Real throughput is not decided by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RSSI</a:t>
            </a:r>
            <a:endParaRPr lang="en-US" altLang="ko-KR" dirty="0" smtClean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Consider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Round Trip Time and PLR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8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  <a:endParaRPr lang="en-US" altLang="ko-KR" dirty="0" smtClean="0"/>
          </a:p>
          <a:p>
            <a:pPr lvl="1"/>
            <a:r>
              <a:rPr lang="en-US" altLang="ko-KR" dirty="0"/>
              <a:t>Theoretical, bandwidth is inversely </a:t>
            </a:r>
            <a:r>
              <a:rPr lang="en-US" altLang="ko-KR" dirty="0" smtClean="0"/>
              <a:t>related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Hypothesis</a:t>
            </a:r>
            <a:r>
              <a:rPr lang="en-US" altLang="ko-KR" dirty="0"/>
              <a:t>: there is inverse relationship between Bandwidth and </a:t>
            </a:r>
            <a:r>
              <a:rPr lang="en-US" altLang="ko-KR" dirty="0" smtClean="0"/>
              <a:t>RTT</a:t>
            </a:r>
          </a:p>
          <a:p>
            <a:pPr lvl="2"/>
            <a:r>
              <a:rPr lang="en-US" altLang="ko-KR" dirty="0" smtClean="0"/>
              <a:t>Two devices: Galaxy A7, Raspberry PI</a:t>
            </a:r>
          </a:p>
          <a:p>
            <a:pPr lvl="2"/>
            <a:r>
              <a:rPr lang="en-US" altLang="ko-KR" dirty="0" smtClean="0"/>
              <a:t>Tools: </a:t>
            </a:r>
            <a:r>
              <a:rPr lang="en-US" altLang="ko-KR" dirty="0" err="1" smtClean="0"/>
              <a:t>iperf</a:t>
            </a:r>
            <a:r>
              <a:rPr lang="en-US" altLang="ko-KR" dirty="0" smtClean="0"/>
              <a:t>(Bandwidth), ICMP ping(RTT)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7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Compare </a:t>
            </a:r>
            <a:r>
              <a:rPr lang="en-US" altLang="ko-KR" dirty="0"/>
              <a:t>between </a:t>
            </a:r>
            <a:r>
              <a:rPr lang="en-US" altLang="ko-KR" dirty="0" smtClean="0"/>
              <a:t>K/RTT (K = 800) </a:t>
            </a:r>
            <a:r>
              <a:rPr lang="en-US" altLang="ko-KR" dirty="0"/>
              <a:t>and </a:t>
            </a:r>
            <a:r>
              <a:rPr lang="en-US" altLang="ko-KR" dirty="0" smtClean="0"/>
              <a:t>Bandwidth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510205"/>
              </p:ext>
            </p:extLst>
          </p:nvPr>
        </p:nvGraphicFramePr>
        <p:xfrm>
          <a:off x="0" y="1809000"/>
          <a:ext cx="9144000" cy="133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855353"/>
              </p:ext>
            </p:extLst>
          </p:nvPr>
        </p:nvGraphicFramePr>
        <p:xfrm>
          <a:off x="0" y="3190014"/>
          <a:ext cx="9144000" cy="132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990465"/>
              </p:ext>
            </p:extLst>
          </p:nvPr>
        </p:nvGraphicFramePr>
        <p:xfrm>
          <a:off x="0" y="4566743"/>
          <a:ext cx="9144000" cy="15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3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 Trip Time</a:t>
            </a:r>
            <a:endParaRPr lang="en-US" altLang="ko-KR" dirty="0" smtClean="0"/>
          </a:p>
          <a:p>
            <a:pPr lvl="1"/>
            <a:r>
              <a:rPr lang="en-US" altLang="ko-KR" dirty="0"/>
              <a:t>At server, collect RTT information periodically like </a:t>
            </a:r>
            <a:r>
              <a:rPr lang="en-US" altLang="ko-KR" dirty="0" err="1"/>
              <a:t>OpenFlow</a:t>
            </a:r>
            <a:r>
              <a:rPr lang="en-US" altLang="ko-KR" dirty="0"/>
              <a:t> </a:t>
            </a:r>
            <a:r>
              <a:rPr lang="en-US" altLang="ko-KR" dirty="0" smtClean="0"/>
              <a:t>protocol</a:t>
            </a:r>
          </a:p>
          <a:p>
            <a:pPr lvl="1"/>
            <a:r>
              <a:rPr lang="en-US" altLang="ko-KR" dirty="0" smtClean="0"/>
              <a:t>In addition, will estimate current RTT using previous RTT information and ARIMA model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PLR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" name="Picture 3" descr="C:\Users\dream\Desktop\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72" y="4665882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048" y="3801786"/>
            <a:ext cx="259445" cy="64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dream\Desktop\cl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68" y="4955509"/>
            <a:ext cx="213654" cy="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169633" y="3789040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RX: xxx</a:t>
            </a:r>
            <a:endParaRPr lang="ko-KR" altLang="en-US" sz="1200" b="1" dirty="0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61200" y="5372136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56952" y="5184622"/>
            <a:ext cx="659155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TX: xxx</a:t>
            </a:r>
          </a:p>
          <a:p>
            <a:pPr algn="ctr"/>
            <a:r>
              <a:rPr lang="en-US" altLang="ko-KR" sz="1200" dirty="0" smtClean="0">
                <a:latin typeface="Cambria Math" panose="02040503050406030204" pitchFamily="18" charset="0"/>
              </a:rPr>
              <a:t>RX: xxx</a:t>
            </a:r>
            <a:endParaRPr lang="ko-KR" altLang="en-US" sz="1200" dirty="0" smtClean="0">
              <a:latin typeface="Cambria Math" panose="020405030504060302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2812928" y="4250705"/>
            <a:ext cx="864096" cy="6234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4264201" y="4377850"/>
            <a:ext cx="564587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2884936" y="4305842"/>
            <a:ext cx="864096" cy="6479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349790" y="4341846"/>
            <a:ext cx="571979" cy="5759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 bwMode="auto">
              <a:xfrm>
                <a:off x="5261200" y="4010496"/>
                <a:ext cx="3517279" cy="10567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Packet Loss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𝑅𝑋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200" y="4010496"/>
                <a:ext cx="3517279" cy="1056700"/>
              </a:xfrm>
              <a:prstGeom prst="rect">
                <a:avLst/>
              </a:prstGeom>
              <a:blipFill>
                <a:blip r:embed="rId4"/>
                <a:stretch>
                  <a:fillRect l="-1733" t="-289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2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4854102" y="4102360"/>
            <a:ext cx="2208179" cy="972766"/>
          </a:xfrm>
          <a:custGeom>
            <a:avLst/>
            <a:gdLst>
              <a:gd name="connsiteX0" fmla="*/ 2208179 w 2208179"/>
              <a:gd name="connsiteY0" fmla="*/ 972766 h 972766"/>
              <a:gd name="connsiteX1" fmla="*/ 2208179 w 2208179"/>
              <a:gd name="connsiteY1" fmla="*/ 29183 h 972766"/>
              <a:gd name="connsiteX2" fmla="*/ 1643975 w 2208179"/>
              <a:gd name="connsiteY2" fmla="*/ 0 h 972766"/>
              <a:gd name="connsiteX3" fmla="*/ 982494 w 2208179"/>
              <a:gd name="connsiteY3" fmla="*/ 48638 h 972766"/>
              <a:gd name="connsiteX4" fmla="*/ 671209 w 2208179"/>
              <a:gd name="connsiteY4" fmla="*/ 175098 h 972766"/>
              <a:gd name="connsiteX5" fmla="*/ 496111 w 2208179"/>
              <a:gd name="connsiteY5" fmla="*/ 301557 h 972766"/>
              <a:gd name="connsiteX6" fmla="*/ 321013 w 2208179"/>
              <a:gd name="connsiteY6" fmla="*/ 554476 h 972766"/>
              <a:gd name="connsiteX7" fmla="*/ 214009 w 2208179"/>
              <a:gd name="connsiteY7" fmla="*/ 719847 h 972766"/>
              <a:gd name="connsiteX8" fmla="*/ 0 w 2208179"/>
              <a:gd name="connsiteY8" fmla="*/ 963038 h 972766"/>
              <a:gd name="connsiteX9" fmla="*/ 2208179 w 2208179"/>
              <a:gd name="connsiteY9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179" h="972766">
                <a:moveTo>
                  <a:pt x="2208179" y="972766"/>
                </a:moveTo>
                <a:lnTo>
                  <a:pt x="2208179" y="29183"/>
                </a:lnTo>
                <a:lnTo>
                  <a:pt x="1643975" y="0"/>
                </a:lnTo>
                <a:lnTo>
                  <a:pt x="982494" y="48638"/>
                </a:lnTo>
                <a:lnTo>
                  <a:pt x="671209" y="175098"/>
                </a:lnTo>
                <a:lnTo>
                  <a:pt x="496111" y="301557"/>
                </a:lnTo>
                <a:lnTo>
                  <a:pt x="321013" y="554476"/>
                </a:lnTo>
                <a:lnTo>
                  <a:pt x="214009" y="719847"/>
                </a:lnTo>
                <a:lnTo>
                  <a:pt x="0" y="963038"/>
                </a:lnTo>
                <a:lnTo>
                  <a:pt x="2208179" y="972766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924128" y="4209364"/>
            <a:ext cx="554476" cy="865762"/>
          </a:xfrm>
          <a:custGeom>
            <a:avLst/>
            <a:gdLst>
              <a:gd name="connsiteX0" fmla="*/ 554476 w 554476"/>
              <a:gd name="connsiteY0" fmla="*/ 0 h 865762"/>
              <a:gd name="connsiteX1" fmla="*/ 554476 w 554476"/>
              <a:gd name="connsiteY1" fmla="*/ 865762 h 865762"/>
              <a:gd name="connsiteX2" fmla="*/ 0 w 554476"/>
              <a:gd name="connsiteY2" fmla="*/ 865762 h 865762"/>
              <a:gd name="connsiteX3" fmla="*/ 233463 w 554476"/>
              <a:gd name="connsiteY3" fmla="*/ 496111 h 865762"/>
              <a:gd name="connsiteX4" fmla="*/ 554476 w 554476"/>
              <a:gd name="connsiteY4" fmla="*/ 0 h 8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76" h="865762">
                <a:moveTo>
                  <a:pt x="554476" y="0"/>
                </a:moveTo>
                <a:lnTo>
                  <a:pt x="554476" y="865762"/>
                </a:lnTo>
                <a:lnTo>
                  <a:pt x="0" y="865762"/>
                </a:lnTo>
                <a:lnTo>
                  <a:pt x="233463" y="496111"/>
                </a:lnTo>
                <a:lnTo>
                  <a:pt x="554476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Determine AP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determine the AP using statistical properties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Assume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estimated bandwidth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follows Gaussian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distribution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Statistical data will be made by collected RTT and PLR</a:t>
                </a: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wants to connect ideal AP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Using probability</a:t>
                </a: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8" name="이등변 삼각형 7"/>
          <p:cNvSpPr/>
          <p:nvPr/>
        </p:nvSpPr>
        <p:spPr>
          <a:xfrm>
            <a:off x="899592" y="3569238"/>
            <a:ext cx="2640282" cy="1500424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2250645 h 2250645"/>
              <a:gd name="connsiteX1" fmla="*/ 1269426 w 2520280"/>
              <a:gd name="connsiteY1" fmla="*/ 6 h 2250645"/>
              <a:gd name="connsiteX2" fmla="*/ 2520280 w 2520280"/>
              <a:gd name="connsiteY2" fmla="*/ 2250645 h 2250645"/>
              <a:gd name="connsiteX3" fmla="*/ 0 w 2520280"/>
              <a:gd name="connsiteY3" fmla="*/ 2250645 h 22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2250645">
                <a:moveTo>
                  <a:pt x="0" y="2250645"/>
                </a:moveTo>
                <a:cubicBezTo>
                  <a:pt x="420047" y="1602573"/>
                  <a:pt x="640677" y="3688"/>
                  <a:pt x="1269426" y="6"/>
                </a:cubicBezTo>
                <a:cubicBezTo>
                  <a:pt x="1898175" y="-3676"/>
                  <a:pt x="2100233" y="1602573"/>
                  <a:pt x="2520280" y="2250645"/>
                </a:cubicBezTo>
                <a:lnTo>
                  <a:pt x="0" y="225064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219733" y="3485486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83568" y="5069662"/>
            <a:ext cx="33123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 bwMode="auto">
              <a:xfrm>
                <a:off x="2771800" y="3429000"/>
                <a:ext cx="2255635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3429000"/>
                <a:ext cx="2255635" cy="416781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이등변 삼각형 7"/>
          <p:cNvSpPr/>
          <p:nvPr/>
        </p:nvSpPr>
        <p:spPr>
          <a:xfrm>
            <a:off x="4819591" y="4094528"/>
            <a:ext cx="3344900" cy="982513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1127111 h 1127111"/>
              <a:gd name="connsiteX1" fmla="*/ 1250854 w 2520280"/>
              <a:gd name="connsiteY1" fmla="*/ 21 h 1127111"/>
              <a:gd name="connsiteX2" fmla="*/ 2520280 w 2520280"/>
              <a:gd name="connsiteY2" fmla="*/ 1127111 h 1127111"/>
              <a:gd name="connsiteX3" fmla="*/ 0 w 2520280"/>
              <a:gd name="connsiteY3" fmla="*/ 1127111 h 11271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463849 h 1463849"/>
              <a:gd name="connsiteX1" fmla="*/ 1267279 w 2520280"/>
              <a:gd name="connsiteY1" fmla="*/ 12 h 1463849"/>
              <a:gd name="connsiteX2" fmla="*/ 2520280 w 2520280"/>
              <a:gd name="connsiteY2" fmla="*/ 1463849 h 1463849"/>
              <a:gd name="connsiteX3" fmla="*/ 0 w 2520280"/>
              <a:gd name="connsiteY3" fmla="*/ 1463849 h 14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1463849">
                <a:moveTo>
                  <a:pt x="0" y="1463849"/>
                </a:moveTo>
                <a:cubicBezTo>
                  <a:pt x="420047" y="815777"/>
                  <a:pt x="210966" y="3694"/>
                  <a:pt x="1267279" y="12"/>
                </a:cubicBezTo>
                <a:cubicBezTo>
                  <a:pt x="2323592" y="-3670"/>
                  <a:pt x="2100233" y="815777"/>
                  <a:pt x="2520280" y="1463849"/>
                </a:cubicBezTo>
                <a:lnTo>
                  <a:pt x="0" y="146384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6496300" y="3485486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711579" y="5069662"/>
            <a:ext cx="3560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 bwMode="auto">
              <a:xfrm>
                <a:off x="6588224" y="3429000"/>
                <a:ext cx="1872208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429000"/>
                <a:ext cx="1872208" cy="416781"/>
              </a:xfrm>
              <a:prstGeom prst="rect">
                <a:avLst/>
              </a:prstGeom>
              <a:blipFill>
                <a:blip r:embed="rId5"/>
                <a:stretch>
                  <a:fillRect r="-2606"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1261413" y="5131598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13" y="5131598"/>
                <a:ext cx="718402" cy="436530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6841734" y="5132545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34" y="5132545"/>
                <a:ext cx="718402" cy="436530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8" grpId="0" animBg="1"/>
      <p:bldP spid="19" grpId="0"/>
      <p:bldP spid="20" grpId="0" animBg="1"/>
      <p:bldP spid="23" grpId="0"/>
      <p:bldP spid="36" grpId="0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80701</TotalTime>
  <Words>264</Words>
  <Application>Microsoft Office PowerPoint</Application>
  <PresentationFormat>화면 슬라이드 쇼(4:3)</PresentationFormat>
  <Paragraphs>125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2018-12-07</vt:lpstr>
      <vt:lpstr>Contents</vt:lpstr>
      <vt:lpstr>Fairness</vt:lpstr>
      <vt:lpstr>Fairness</vt:lpstr>
      <vt:lpstr>Bandwidth Estimation</vt:lpstr>
      <vt:lpstr>Bandwidth Estimation</vt:lpstr>
      <vt:lpstr>Bandwidth Estimation</vt:lpstr>
      <vt:lpstr>Bandwidth Estimation</vt:lpstr>
      <vt:lpstr>Determine 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5097</cp:revision>
  <cp:lastPrinted>2018-08-16T16:32:18Z</cp:lastPrinted>
  <dcterms:created xsi:type="dcterms:W3CDTF">2010-07-29T14:05:23Z</dcterms:created>
  <dcterms:modified xsi:type="dcterms:W3CDTF">2018-12-06T15:52:24Z</dcterms:modified>
</cp:coreProperties>
</file>