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1"/>
  </p:notesMasterIdLst>
  <p:handoutMasterIdLst>
    <p:handoutMasterId r:id="rId32"/>
  </p:handoutMasterIdLst>
  <p:sldIdLst>
    <p:sldId id="611" r:id="rId2"/>
    <p:sldId id="624" r:id="rId3"/>
    <p:sldId id="637" r:id="rId4"/>
    <p:sldId id="638" r:id="rId5"/>
    <p:sldId id="639" r:id="rId6"/>
    <p:sldId id="640" r:id="rId7"/>
    <p:sldId id="641" r:id="rId8"/>
    <p:sldId id="642" r:id="rId9"/>
    <p:sldId id="643" r:id="rId10"/>
    <p:sldId id="644" r:id="rId11"/>
    <p:sldId id="645" r:id="rId12"/>
    <p:sldId id="646" r:id="rId13"/>
    <p:sldId id="647" r:id="rId14"/>
    <p:sldId id="648" r:id="rId15"/>
    <p:sldId id="649" r:id="rId16"/>
    <p:sldId id="650" r:id="rId17"/>
    <p:sldId id="651" r:id="rId18"/>
    <p:sldId id="662" r:id="rId19"/>
    <p:sldId id="652" r:id="rId20"/>
    <p:sldId id="663" r:id="rId21"/>
    <p:sldId id="653" r:id="rId22"/>
    <p:sldId id="661" r:id="rId23"/>
    <p:sldId id="654" r:id="rId24"/>
    <p:sldId id="655" r:id="rId25"/>
    <p:sldId id="656" r:id="rId26"/>
    <p:sldId id="657" r:id="rId27"/>
    <p:sldId id="658" r:id="rId28"/>
    <p:sldId id="659" r:id="rId29"/>
    <p:sldId id="660" r:id="rId30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>
        <p:scale>
          <a:sx n="100" d="100"/>
          <a:sy n="100" d="100"/>
        </p:scale>
        <p:origin x="35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tword.co.kr/abbr_view.php?nav=&amp;m_temp1=3847&amp;id=194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ktword.co.kr/abbr_view.php?nav=&amp;m_temp1=5745&amp;id=849" TargetMode="External"/><Relationship Id="rId5" Type="http://schemas.openxmlformats.org/officeDocument/2006/relationships/hyperlink" Target="http://www.ktword.co.kr/abbr_view.php?nav=&amp;m_temp1=2157&amp;id=371" TargetMode="External"/><Relationship Id="rId4" Type="http://schemas.openxmlformats.org/officeDocument/2006/relationships/hyperlink" Target="http://www.ktword.co.kr/abbr_view.php?nav=&amp;m_temp1=730&amp;id=822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1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다음은 </a:t>
            </a:r>
            <a:r>
              <a:rPr kumimoji="0" lang="ko-KR" altLang="en-US" kern="0" dirty="0" err="1" smtClean="0">
                <a:sym typeface="굴림" pitchFamily="50" charset="-127"/>
              </a:rPr>
              <a:t>설명드린</a:t>
            </a:r>
            <a:r>
              <a:rPr kumimoji="0" lang="ko-KR" altLang="en-US" kern="0" dirty="0" smtClean="0">
                <a:sym typeface="굴림" pitchFamily="50" charset="-127"/>
              </a:rPr>
              <a:t> </a:t>
            </a:r>
            <a:r>
              <a:rPr kumimoji="0" lang="en-US" altLang="ko-KR" kern="0" dirty="0" smtClean="0">
                <a:sym typeface="굴림" pitchFamily="50" charset="-127"/>
              </a:rPr>
              <a:t>CSMA</a:t>
            </a:r>
            <a:r>
              <a:rPr kumimoji="0" lang="ko-KR" altLang="en-US" kern="0" dirty="0" smtClean="0">
                <a:sym typeface="굴림" pitchFamily="50" charset="-127"/>
              </a:rPr>
              <a:t>에 </a:t>
            </a:r>
            <a:r>
              <a:rPr kumimoji="0" lang="ko-KR" altLang="en-US" kern="0" dirty="0" err="1" smtClean="0">
                <a:sym typeface="굴림" pitchFamily="50" charset="-127"/>
              </a:rPr>
              <a:t>확장판인</a:t>
            </a:r>
            <a:r>
              <a:rPr kumimoji="0" lang="ko-KR" altLang="en-US" kern="0" dirty="0" smtClean="0">
                <a:sym typeface="굴림" pitchFamily="50" charset="-127"/>
              </a:rPr>
              <a:t> </a:t>
            </a:r>
            <a:r>
              <a:rPr kumimoji="0" lang="en-US" altLang="ko-KR" kern="0" dirty="0" smtClean="0">
                <a:sym typeface="굴림" pitchFamily="50" charset="-127"/>
              </a:rPr>
              <a:t>CSMA/CD</a:t>
            </a:r>
            <a:r>
              <a:rPr kumimoji="0" lang="ko-KR" altLang="en-US" kern="0" dirty="0" smtClean="0">
                <a:sym typeface="굴림" pitchFamily="50" charset="-127"/>
              </a:rPr>
              <a:t>를 </a:t>
            </a:r>
            <a:r>
              <a:rPr kumimoji="0" lang="ko-KR" altLang="en-US" kern="0" dirty="0" err="1" smtClean="0">
                <a:sym typeface="굴림" pitchFamily="50" charset="-127"/>
              </a:rPr>
              <a:t>설명드리겠습니다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CD</a:t>
            </a:r>
            <a:r>
              <a:rPr kumimoji="0" lang="ko-KR" altLang="en-US" kern="0" dirty="0" smtClean="0">
                <a:sym typeface="굴림" pitchFamily="50" charset="-127"/>
              </a:rPr>
              <a:t>는 </a:t>
            </a:r>
            <a:r>
              <a:rPr kumimoji="0" lang="en-US" altLang="ko-KR" kern="0" dirty="0" smtClean="0">
                <a:sym typeface="굴림" pitchFamily="50" charset="-127"/>
              </a:rPr>
              <a:t>Collision Detection</a:t>
            </a:r>
            <a:r>
              <a:rPr kumimoji="0" lang="ko-KR" altLang="en-US" kern="0" dirty="0" smtClean="0">
                <a:sym typeface="굴림" pitchFamily="50" charset="-127"/>
              </a:rPr>
              <a:t>의 약어이며 특징은 데이터를 보내고 보냄과 동시에 </a:t>
            </a:r>
            <a:r>
              <a:rPr kumimoji="0" lang="ko-KR" altLang="en-US" kern="0" dirty="0" err="1" smtClean="0">
                <a:sym typeface="굴림" pitchFamily="50" charset="-127"/>
              </a:rPr>
              <a:t>충돌여부를</a:t>
            </a:r>
            <a:r>
              <a:rPr kumimoji="0" lang="ko-KR" altLang="en-US" kern="0" dirty="0" smtClean="0">
                <a:sym typeface="굴림" pitchFamily="50" charset="-127"/>
              </a:rPr>
              <a:t> 검사합니다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아래 그림을 보면 </a:t>
            </a:r>
            <a:r>
              <a:rPr kumimoji="0" lang="ko-KR" altLang="en-US" kern="0" dirty="0" err="1" smtClean="0">
                <a:sym typeface="굴림" pitchFamily="50" charset="-127"/>
              </a:rPr>
              <a:t>알수</a:t>
            </a:r>
            <a:r>
              <a:rPr kumimoji="0" lang="ko-KR" altLang="en-US" kern="0" dirty="0" smtClean="0">
                <a:sym typeface="굴림" pitchFamily="50" charset="-127"/>
              </a:rPr>
              <a:t> 있듯이 각각 </a:t>
            </a:r>
            <a:r>
              <a:rPr kumimoji="0" lang="en-US" altLang="ko-KR" kern="0" dirty="0" smtClean="0">
                <a:sym typeface="굴림" pitchFamily="50" charset="-127"/>
              </a:rPr>
              <a:t>B</a:t>
            </a:r>
            <a:r>
              <a:rPr kumimoji="0" lang="ko-KR" altLang="en-US" kern="0" dirty="0" smtClean="0">
                <a:sym typeface="굴림" pitchFamily="50" charset="-127"/>
              </a:rPr>
              <a:t>와 </a:t>
            </a:r>
            <a:r>
              <a:rPr kumimoji="0" lang="en-US" altLang="ko-KR" kern="0" dirty="0" smtClean="0">
                <a:sym typeface="굴림" pitchFamily="50" charset="-127"/>
              </a:rPr>
              <a:t>D</a:t>
            </a:r>
            <a:r>
              <a:rPr kumimoji="0" lang="ko-KR" altLang="en-US" kern="0" dirty="0" smtClean="0">
                <a:sym typeface="굴림" pitchFamily="50" charset="-127"/>
              </a:rPr>
              <a:t>는 충돌이 </a:t>
            </a:r>
            <a:r>
              <a:rPr kumimoji="0" lang="ko-KR" altLang="en-US" kern="0" dirty="0" err="1" smtClean="0">
                <a:sym typeface="굴림" pitchFamily="50" charset="-127"/>
              </a:rPr>
              <a:t>발생한것을</a:t>
            </a:r>
            <a:r>
              <a:rPr kumimoji="0" lang="ko-KR" altLang="en-US" kern="0" dirty="0" smtClean="0">
                <a:sym typeface="굴림" pitchFamily="50" charset="-127"/>
              </a:rPr>
              <a:t> 확인하고 데이터 전송을 중단하는 것을 확인 할 수 있습니다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  <a:endParaRPr kumimoji="0" lang="ko-KR" altLang="en-US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하지만 무선네트워크의 경우 채널 특성으로 인해 데이터를 보내는 것과 검출하는 것을 동시에 진행하기 힘든 특성이 있습니다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68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앞에서 </a:t>
            </a:r>
            <a:r>
              <a:rPr kumimoji="0" lang="en-US" altLang="ko-KR" kern="0" dirty="0" smtClean="0">
                <a:sym typeface="굴림" pitchFamily="50" charset="-127"/>
              </a:rPr>
              <a:t>CSMA/CD</a:t>
            </a:r>
            <a:r>
              <a:rPr kumimoji="0" lang="ko-KR" altLang="en-US" kern="0" dirty="0" smtClean="0">
                <a:sym typeface="굴림" pitchFamily="50" charset="-127"/>
              </a:rPr>
              <a:t>의 경우 무선 네트워크에서 적용이 힘들다고 했는데 이를 위해 나온 것이 </a:t>
            </a:r>
            <a:r>
              <a:rPr kumimoji="0" lang="en-US" altLang="ko-KR" kern="0" dirty="0" smtClean="0">
                <a:sym typeface="굴림" pitchFamily="50" charset="-127"/>
              </a:rPr>
              <a:t>CSMA/CA</a:t>
            </a:r>
            <a:r>
              <a:rPr kumimoji="0" lang="ko-KR" altLang="en-US" kern="0" dirty="0" smtClean="0">
                <a:sym typeface="굴림" pitchFamily="50" charset="-127"/>
              </a:rPr>
              <a:t>입니다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이의 동작 방식은 데이터를 보내기 전 충돌 가능성을 살피고 다른 노드에서 데이터를 보내고 있지 않으면 </a:t>
            </a:r>
            <a:r>
              <a:rPr kumimoji="0" lang="en-US" altLang="ko-KR" kern="0" dirty="0" smtClean="0">
                <a:sym typeface="굴림" pitchFamily="50" charset="-127"/>
              </a:rPr>
              <a:t>DIFS</a:t>
            </a:r>
            <a:r>
              <a:rPr kumimoji="0" lang="ko-KR" altLang="en-US" kern="0" dirty="0" smtClean="0">
                <a:sym typeface="굴림" pitchFamily="50" charset="-127"/>
              </a:rPr>
              <a:t>라는 </a:t>
            </a:r>
            <a:r>
              <a:rPr kumimoji="0" lang="ko-KR" altLang="en-US" kern="0" dirty="0" err="1" smtClean="0">
                <a:sym typeface="굴림" pitchFamily="50" charset="-127"/>
              </a:rPr>
              <a:t>시간동안</a:t>
            </a:r>
            <a:r>
              <a:rPr kumimoji="0" lang="ko-KR" altLang="en-US" kern="0" dirty="0" smtClean="0">
                <a:sym typeface="굴림" pitchFamily="50" charset="-127"/>
              </a:rPr>
              <a:t> 대기 후 데이터를 보냅니다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만약 </a:t>
            </a:r>
            <a:r>
              <a:rPr kumimoji="0" lang="ko-KR" altLang="en-US" kern="0" dirty="0" err="1" smtClean="0">
                <a:sym typeface="굴림" pitchFamily="50" charset="-127"/>
              </a:rPr>
              <a:t>다른노드가</a:t>
            </a:r>
            <a:r>
              <a:rPr kumimoji="0" lang="ko-KR" altLang="en-US" kern="0" dirty="0" smtClean="0">
                <a:sym typeface="굴림" pitchFamily="50" charset="-127"/>
              </a:rPr>
              <a:t> 데이터를 보내고 있다면 특정한 </a:t>
            </a:r>
            <a:r>
              <a:rPr kumimoji="0" lang="ko-KR" altLang="en-US" kern="0" dirty="0" err="1" smtClean="0">
                <a:sym typeface="굴림" pitchFamily="50" charset="-127"/>
              </a:rPr>
              <a:t>시간동안</a:t>
            </a:r>
            <a:r>
              <a:rPr kumimoji="0" lang="ko-KR" altLang="en-US" kern="0" dirty="0" smtClean="0">
                <a:sym typeface="굴림" pitchFamily="50" charset="-127"/>
              </a:rPr>
              <a:t> 대기 한 후 다시 첫번째 행위를 반복합니다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리시버 입장에서는 데이터를 받으면 </a:t>
            </a:r>
            <a:r>
              <a:rPr kumimoji="0" lang="en-US" altLang="ko-KR" kern="0" dirty="0" smtClean="0">
                <a:sym typeface="굴림" pitchFamily="50" charset="-127"/>
              </a:rPr>
              <a:t>SIFS</a:t>
            </a:r>
            <a:r>
              <a:rPr kumimoji="0" lang="ko-KR" altLang="en-US" kern="0" dirty="0" smtClean="0">
                <a:sym typeface="굴림" pitchFamily="50" charset="-127"/>
              </a:rPr>
              <a:t>라는 시간을 대기한 후 </a:t>
            </a:r>
            <a:r>
              <a:rPr kumimoji="0" lang="en-US" altLang="ko-KR" kern="0" dirty="0" smtClean="0">
                <a:sym typeface="굴림" pitchFamily="50" charset="-127"/>
              </a:rPr>
              <a:t>ACK </a:t>
            </a:r>
            <a:r>
              <a:rPr kumimoji="0" lang="ko-KR" altLang="en-US" kern="0" dirty="0" err="1" smtClean="0">
                <a:sym typeface="굴림" pitchFamily="50" charset="-127"/>
              </a:rPr>
              <a:t>데이타를</a:t>
            </a:r>
            <a:r>
              <a:rPr kumimoji="0" lang="ko-KR" altLang="en-US" kern="0" dirty="0" smtClean="0">
                <a:sym typeface="굴림" pitchFamily="50" charset="-127"/>
              </a:rPr>
              <a:t> 보냅니다</a:t>
            </a:r>
            <a:r>
              <a:rPr kumimoji="0" lang="en-US" altLang="ko-KR" kern="0" dirty="0" smtClean="0">
                <a:sym typeface="굴림" pitchFamily="50" charset="-127"/>
              </a:rPr>
              <a:t>. </a:t>
            </a:r>
            <a:r>
              <a:rPr kumimoji="0" lang="ko-KR" altLang="en-US" kern="0" dirty="0" smtClean="0">
                <a:sym typeface="굴림" pitchFamily="50" charset="-127"/>
              </a:rPr>
              <a:t>이 이유는 </a:t>
            </a:r>
            <a:r>
              <a:rPr kumimoji="0" lang="en-US" altLang="ko-KR" kern="0" dirty="0" smtClean="0">
                <a:sym typeface="굴림" pitchFamily="50" charset="-127"/>
              </a:rPr>
              <a:t>Hidden terminal problem </a:t>
            </a:r>
            <a:r>
              <a:rPr kumimoji="0" lang="ko-KR" altLang="en-US" kern="0" dirty="0" smtClean="0">
                <a:sym typeface="굴림" pitchFamily="50" charset="-127"/>
              </a:rPr>
              <a:t>때문입니다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669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ko-KR" b="0" dirty="0" smtClean="0"/>
              <a:t>Hidden terminal problem</a:t>
            </a:r>
            <a:r>
              <a:rPr lang="ko-KR" altLang="en-US" b="0" dirty="0" smtClean="0"/>
              <a:t>에 대해 간략히 </a:t>
            </a:r>
            <a:r>
              <a:rPr lang="ko-KR" altLang="en-US" b="0" dirty="0" err="1" smtClean="0"/>
              <a:t>설명드리겠습니다</a:t>
            </a:r>
            <a:r>
              <a:rPr lang="en-US" altLang="ko-KR" b="0" dirty="0" smtClean="0"/>
              <a:t>. </a:t>
            </a:r>
          </a:p>
          <a:p>
            <a:pPr>
              <a:defRPr/>
            </a:pPr>
            <a:r>
              <a:rPr lang="en-US" altLang="ko-KR" b="0" dirty="0" smtClean="0"/>
              <a:t>(a)</a:t>
            </a:r>
            <a:r>
              <a:rPr lang="ko-KR" altLang="en-US" b="0" dirty="0" smtClean="0"/>
              <a:t>그림을 보시면 아시듯이 </a:t>
            </a:r>
            <a:r>
              <a:rPr lang="en-US" altLang="ko-KR" b="0" dirty="0" smtClean="0"/>
              <a:t>A</a:t>
            </a:r>
            <a:r>
              <a:rPr lang="ko-KR" altLang="en-US" b="0" dirty="0" smtClean="0"/>
              <a:t>와 </a:t>
            </a:r>
            <a:r>
              <a:rPr lang="en-US" altLang="ko-KR" b="0" dirty="0" smtClean="0"/>
              <a:t>C</a:t>
            </a:r>
            <a:r>
              <a:rPr lang="ko-KR" altLang="en-US" b="0" dirty="0" smtClean="0"/>
              <a:t>에게 있어 </a:t>
            </a:r>
            <a:r>
              <a:rPr lang="en-US" altLang="ko-KR" b="0" dirty="0" smtClean="0"/>
              <a:t>B</a:t>
            </a:r>
            <a:r>
              <a:rPr lang="ko-KR" altLang="en-US" b="0" dirty="0" smtClean="0"/>
              <a:t>는 데이터 수신 가능한 장소에 있습니다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하지만 </a:t>
            </a:r>
            <a:r>
              <a:rPr lang="en-US" altLang="ko-KR" b="0" dirty="0" smtClean="0"/>
              <a:t>A</a:t>
            </a:r>
            <a:r>
              <a:rPr lang="ko-KR" altLang="en-US" b="0" dirty="0" smtClean="0"/>
              <a:t>와 </a:t>
            </a:r>
            <a:r>
              <a:rPr lang="en-US" altLang="ko-KR" b="0" dirty="0" smtClean="0"/>
              <a:t>C </a:t>
            </a:r>
            <a:r>
              <a:rPr lang="ko-KR" altLang="en-US" b="0" dirty="0" smtClean="0"/>
              <a:t>사이는 통신이 불가능한 영역에 존재합니다</a:t>
            </a:r>
            <a:r>
              <a:rPr lang="en-US" altLang="ko-KR" b="0" dirty="0" smtClean="0"/>
              <a:t>.</a:t>
            </a:r>
          </a:p>
          <a:p>
            <a:pPr>
              <a:defRPr/>
            </a:pPr>
            <a:r>
              <a:rPr lang="ko-KR" altLang="en-US" b="0" dirty="0" smtClean="0"/>
              <a:t>여기서 문제 점이 발생하는 데 </a:t>
            </a:r>
            <a:r>
              <a:rPr lang="en-US" altLang="ko-KR" b="0" dirty="0" smtClean="0"/>
              <a:t>A</a:t>
            </a:r>
            <a:r>
              <a:rPr lang="ko-KR" altLang="en-US" b="0" dirty="0" smtClean="0"/>
              <a:t>와 </a:t>
            </a:r>
            <a:r>
              <a:rPr lang="en-US" altLang="ko-KR" b="0" dirty="0" smtClean="0"/>
              <a:t>C</a:t>
            </a:r>
            <a:r>
              <a:rPr lang="ko-KR" altLang="en-US" b="0" dirty="0" smtClean="0"/>
              <a:t>는 서로 상황을 모르기 때문에 만약 </a:t>
            </a:r>
            <a:r>
              <a:rPr lang="en-US" altLang="ko-KR" b="0" dirty="0" smtClean="0"/>
              <a:t>A</a:t>
            </a:r>
            <a:r>
              <a:rPr lang="ko-KR" altLang="en-US" b="0" dirty="0" smtClean="0"/>
              <a:t>와 </a:t>
            </a:r>
            <a:r>
              <a:rPr lang="en-US" altLang="ko-KR" b="0" dirty="0" smtClean="0"/>
              <a:t>C</a:t>
            </a:r>
            <a:r>
              <a:rPr lang="ko-KR" altLang="en-US" b="0" dirty="0" smtClean="0"/>
              <a:t>가 동시에 </a:t>
            </a:r>
            <a:r>
              <a:rPr lang="en-US" altLang="ko-KR" b="0" dirty="0" smtClean="0"/>
              <a:t>B</a:t>
            </a:r>
            <a:r>
              <a:rPr lang="ko-KR" altLang="en-US" b="0" dirty="0" smtClean="0"/>
              <a:t>에게 데이터를 보내게 되면 충돌이 일어날 가능성이 있습니다</a:t>
            </a:r>
            <a:r>
              <a:rPr lang="en-US" altLang="ko-KR" b="0" dirty="0" smtClean="0"/>
              <a:t>.</a:t>
            </a:r>
          </a:p>
          <a:p>
            <a:pPr>
              <a:defRPr/>
            </a:pPr>
            <a:r>
              <a:rPr lang="en-US" altLang="ko-KR" b="1" dirty="0" smtClean="0"/>
              <a:t>---</a:t>
            </a:r>
          </a:p>
          <a:p>
            <a:pPr>
              <a:defRPr/>
            </a:pPr>
            <a:r>
              <a:rPr lang="ko-KR" altLang="en-US" b="1" dirty="0" smtClean="0"/>
              <a:t>숨겨진 </a:t>
            </a:r>
            <a:r>
              <a:rPr kumimoji="1" lang="ko-KR" altLang="en-US" sz="1200" b="1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 [자료구조 / 토폴로지] 노드 및 가지 ㅇ 노드 또는 마디,절점,정점 (Node 또는 Vertex)   - 연결망(네트워크,그래프) 구조에서 상호 연결 점/요소/원소를 표현한 것    . (정보의 "/>
              </a:rPr>
              <a:t>노드</a:t>
            </a:r>
            <a:r>
              <a:rPr lang="ko-KR" altLang="en-US" b="1" dirty="0" smtClean="0"/>
              <a:t> 문제 </a:t>
            </a:r>
            <a:r>
              <a:rPr lang="en-US" altLang="ko-KR" b="1" dirty="0" smtClean="0"/>
              <a:t>(Hidden </a:t>
            </a:r>
            <a:r>
              <a:rPr kumimoji="1" lang="en-US" altLang="ko-KR" sz="1200" b="1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4" tooltip=" 터미널 또는 단말기  ㅇ 디스플레이 및 입력 등의 기능을 갖는 단말장치를 일컫는 매우 일반적인 용어 ㅇ tty (Teletypewriter)    - 과거 유닉스에서 호스트에 비동기 직렬통신 방식으로 "/>
              </a:rPr>
              <a:t>Terminal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Problem)</a:t>
            </a:r>
            <a:endParaRPr lang="en-US" altLang="ko-KR" b="0" dirty="0" smtClean="0"/>
          </a:p>
          <a:p>
            <a:pPr>
              <a:defRPr/>
            </a:pP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5" tooltip=" 무선 LAN (WLAN, Wireless LAN) ㅇ 유선 LAN과 무선단말 사이를 무선주파수를 이용하여 전송하는 제반 기술 및 시스템 "/>
              </a:rPr>
              <a:t>무선 </a:t>
            </a:r>
            <a:r>
              <a:rPr kumimoji="1" lang="en-US" altLang="ko-KR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5" tooltip=" 무선 LAN (WLAN, Wireless LAN) ㅇ 유선 LAN과 무선단말 사이를 무선주파수를 이용하여 전송하는 제반 기술 및 시스템 "/>
              </a:rPr>
              <a:t>LAN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 [자료구조 / 토폴로지] 노드 및 가지 ㅇ 노드 또는 마디,절점,정점 (Node 또는 Vertex)   - 연결망(네트워크,그래프) 구조에서 상호 연결 점/요소/원소를 표현한 것    . (정보의 "/>
              </a:rPr>
              <a:t>노드</a:t>
            </a:r>
            <a:r>
              <a:rPr lang="ko-KR" altLang="en-US" dirty="0" smtClean="0"/>
              <a:t>가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 [자료구조 / 토폴로지] 노드 및 가지 ㅇ 노드 또는 마디,절점,정점 (Node 또는 Vertex)   - 연결망(네트워크,그래프) 구조에서 상호 연결 점/요소/원소를 표현한 것    . (정보의 "/>
              </a:rPr>
              <a:t>노드</a:t>
            </a:r>
            <a:r>
              <a:rPr lang="ko-KR" altLang="en-US" dirty="0" smtClean="0"/>
              <a:t>는 양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 [자료구조 / 토폴로지] 노드 및 가지 ㅇ 노드 또는 마디,절점,정점 (Node 또는 Vertex)   - 연결망(네트워크,그래프) 구조에서 상호 연결 점/요소/원소를 표현한 것    . (정보의 "/>
              </a:rPr>
              <a:t>노드</a:t>
            </a:r>
            <a:r>
              <a:rPr lang="ko-KR" altLang="en-US" dirty="0" smtClean="0"/>
              <a:t>가 보여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6" tooltip=" 통신 (Communications) ㅇ 송수신 간에 약속된 수단 및 절차에 의해 채널을 통해 정보를 주고받는 것(기술)   * 통신 이론 (Communication Theory)    . 통신채널 양 단 간에 신뢰적인 정보 신호의 "/>
              </a:rPr>
              <a:t>통신</a:t>
            </a:r>
            <a:r>
              <a:rPr lang="ko-KR" altLang="en-US" dirty="0" smtClean="0"/>
              <a:t>이 가능하나</a:t>
            </a:r>
            <a:r>
              <a:rPr lang="en-US" altLang="ko-KR" dirty="0" smtClean="0"/>
              <a:t>, </a:t>
            </a:r>
            <a:r>
              <a:rPr kumimoji="1" lang="en-US" altLang="ko-KR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개 사이에는 통신이 불가 그래서 둘다 가운데 </a:t>
            </a:r>
            <a:r>
              <a:rPr kumimoji="1" lang="ko-KR" altLang="en-US" sz="1200" u="none" strike="noStrike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노드에게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신호를 보낼 때 서로 보낸 지를 모르기 때문에 충돌이 일어날 수 있음</a:t>
            </a:r>
            <a:endParaRPr lang="en-US" altLang="ko-KR" dirty="0" smtClean="0"/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http://www.ktword.co.kr/abbr_view.php?m_temp1=3262 + </a:t>
            </a:r>
            <a:r>
              <a:rPr kumimoji="0" lang="ko-KR" altLang="en-US" kern="0" dirty="0" smtClean="0">
                <a:sym typeface="굴림" pitchFamily="50" charset="-127"/>
              </a:rPr>
              <a:t>첨언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625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이러한 문제점 때문에 앞에서 말한 </a:t>
            </a:r>
            <a:r>
              <a:rPr kumimoji="0" lang="en-US" altLang="ko-KR" kern="0" dirty="0" smtClean="0">
                <a:sym typeface="굴림" pitchFamily="50" charset="-127"/>
              </a:rPr>
              <a:t>ACK</a:t>
            </a:r>
            <a:r>
              <a:rPr kumimoji="0" lang="ko-KR" altLang="en-US" kern="0" dirty="0" smtClean="0">
                <a:sym typeface="굴림" pitchFamily="50" charset="-127"/>
              </a:rPr>
              <a:t>와 </a:t>
            </a:r>
            <a:r>
              <a:rPr kumimoji="0" lang="en-US" altLang="ko-KR" kern="0" dirty="0" smtClean="0">
                <a:sym typeface="굴림" pitchFamily="50" charset="-127"/>
              </a:rPr>
              <a:t>NAV</a:t>
            </a:r>
            <a:r>
              <a:rPr kumimoji="0" lang="ko-KR" altLang="en-US" kern="0" dirty="0" smtClean="0">
                <a:sym typeface="굴림" pitchFamily="50" charset="-127"/>
              </a:rPr>
              <a:t>라는 것을 도입하는데</a:t>
            </a:r>
            <a:r>
              <a:rPr kumimoji="0" lang="en-US" altLang="ko-KR" kern="0" dirty="0" smtClean="0">
                <a:sym typeface="굴림" pitchFamily="50" charset="-127"/>
              </a:rPr>
              <a:t>, </a:t>
            </a:r>
            <a:r>
              <a:rPr kumimoji="0" lang="ko-KR" altLang="en-US" kern="0" dirty="0" smtClean="0">
                <a:sym typeface="굴림" pitchFamily="50" charset="-127"/>
              </a:rPr>
              <a:t>일종의 예약 타이머 역할을 하는 장치입니다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066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또한 </a:t>
            </a:r>
            <a:r>
              <a:rPr kumimoji="0" lang="en-US" altLang="ko-KR" kern="0" dirty="0" smtClean="0">
                <a:sym typeface="굴림" pitchFamily="50" charset="-127"/>
              </a:rPr>
              <a:t>RTS, CTS</a:t>
            </a:r>
            <a:r>
              <a:rPr kumimoji="0" lang="ko-KR" altLang="en-US" kern="0" dirty="0" smtClean="0">
                <a:sym typeface="굴림" pitchFamily="50" charset="-127"/>
              </a:rPr>
              <a:t>를 도입합니다</a:t>
            </a:r>
            <a:r>
              <a:rPr kumimoji="0" lang="en-US" altLang="ko-KR" kern="0" dirty="0" smtClean="0">
                <a:sym typeface="굴림" pitchFamily="50" charset="-127"/>
              </a:rPr>
              <a:t>. RTS</a:t>
            </a:r>
            <a:r>
              <a:rPr kumimoji="0" lang="ko-KR" altLang="en-US" kern="0" dirty="0" smtClean="0">
                <a:sym typeface="굴림" pitchFamily="50" charset="-127"/>
              </a:rPr>
              <a:t>는 데이터 보내는 것을 요청하는 것이며</a:t>
            </a:r>
            <a:r>
              <a:rPr kumimoji="0" lang="en-US" altLang="ko-KR" kern="0" dirty="0" smtClean="0">
                <a:sym typeface="굴림" pitchFamily="50" charset="-127"/>
              </a:rPr>
              <a:t>, CTS</a:t>
            </a:r>
            <a:r>
              <a:rPr kumimoji="0" lang="ko-KR" altLang="en-US" kern="0" dirty="0" smtClean="0">
                <a:sym typeface="굴림" pitchFamily="50" charset="-127"/>
              </a:rPr>
              <a:t>는 그 에 대한 허락이라고 생각하시면 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만약 </a:t>
            </a:r>
            <a:r>
              <a:rPr kumimoji="0" lang="en-US" altLang="ko-KR" kern="0" dirty="0" smtClean="0">
                <a:sym typeface="굴림" pitchFamily="50" charset="-127"/>
              </a:rPr>
              <a:t>Sender</a:t>
            </a:r>
            <a:r>
              <a:rPr kumimoji="0" lang="ko-KR" altLang="en-US" kern="0" dirty="0" smtClean="0">
                <a:sym typeface="굴림" pitchFamily="50" charset="-127"/>
              </a:rPr>
              <a:t>가 </a:t>
            </a:r>
            <a:r>
              <a:rPr kumimoji="0" lang="en-US" altLang="ko-KR" kern="0" dirty="0" smtClean="0">
                <a:sym typeface="굴림" pitchFamily="50" charset="-127"/>
              </a:rPr>
              <a:t>RTS</a:t>
            </a:r>
            <a:r>
              <a:rPr kumimoji="0" lang="ko-KR" altLang="en-US" kern="0" dirty="0" smtClean="0">
                <a:sym typeface="굴림" pitchFamily="50" charset="-127"/>
              </a:rPr>
              <a:t>를 보내게 되면 </a:t>
            </a:r>
            <a:r>
              <a:rPr kumimoji="0" lang="en-US" altLang="ko-KR" kern="0" dirty="0" smtClean="0">
                <a:sym typeface="굴림" pitchFamily="50" charset="-127"/>
              </a:rPr>
              <a:t>NAV</a:t>
            </a:r>
            <a:r>
              <a:rPr kumimoji="0" lang="ko-KR" altLang="en-US" kern="0" dirty="0" smtClean="0">
                <a:sym typeface="굴림" pitchFamily="50" charset="-127"/>
              </a:rPr>
              <a:t>가 동작함으로써 다른 노드들은 패킷을 전송 못하게 되어 충돌을 방지해주는 효과가 있습니다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4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앞에서는 </a:t>
            </a:r>
            <a:r>
              <a:rPr kumimoji="0" lang="ko-KR" altLang="en-US" b="0" u="none" kern="0" dirty="0" err="1" smtClean="0">
                <a:solidFill>
                  <a:schemeClr val="tx1"/>
                </a:solidFill>
                <a:sym typeface="굴림" pitchFamily="50" charset="-127"/>
              </a:rPr>
              <a:t>분산화된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 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MAC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에 대해 </a:t>
            </a:r>
            <a:r>
              <a:rPr kumimoji="0" lang="ko-KR" altLang="en-US" b="0" u="none" kern="0" dirty="0" err="1" smtClean="0">
                <a:solidFill>
                  <a:schemeClr val="tx1"/>
                </a:solidFill>
                <a:sym typeface="굴림" pitchFamily="50" charset="-127"/>
              </a:rPr>
              <a:t>설명드렸습니다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. 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지금은 </a:t>
            </a:r>
            <a:r>
              <a:rPr kumimoji="0" lang="ko-KR" altLang="en-US" b="0" u="none" kern="0" dirty="0" err="1" smtClean="0">
                <a:solidFill>
                  <a:schemeClr val="tx1"/>
                </a:solidFill>
                <a:sym typeface="굴림" pitchFamily="50" charset="-127"/>
              </a:rPr>
              <a:t>중앙화된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 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MAC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에 대해 </a:t>
            </a:r>
            <a:r>
              <a:rPr kumimoji="0" lang="ko-KR" altLang="en-US" b="0" u="none" kern="0" dirty="0" err="1" smtClean="0">
                <a:solidFill>
                  <a:schemeClr val="tx1"/>
                </a:solidFill>
                <a:sym typeface="굴림" pitchFamily="50" charset="-127"/>
              </a:rPr>
              <a:t>설명드리겠습니다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u="none" kern="0" dirty="0" err="1" smtClean="0">
                <a:solidFill>
                  <a:schemeClr val="tx1"/>
                </a:solidFill>
                <a:sym typeface="굴림" pitchFamily="50" charset="-127"/>
              </a:rPr>
              <a:t>중앙화된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 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MAC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은 크게 두 종류가 있습니다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먼저 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Static MAC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입니다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b="0" u="none" kern="0" dirty="0" err="1" smtClean="0">
                <a:solidFill>
                  <a:schemeClr val="tx1"/>
                </a:solidFill>
                <a:sym typeface="굴림" pitchFamily="50" charset="-127"/>
              </a:rPr>
              <a:t>celluar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 network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에 사용되며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, circuit switching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에 </a:t>
            </a:r>
            <a:r>
              <a:rPr kumimoji="0" lang="ko-KR" altLang="en-US" b="0" u="none" kern="0" dirty="0" err="1" smtClean="0">
                <a:solidFill>
                  <a:schemeClr val="tx1"/>
                </a:solidFill>
                <a:sym typeface="굴림" pitchFamily="50" charset="-127"/>
              </a:rPr>
              <a:t>적합니다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.</a:t>
            </a:r>
          </a:p>
          <a:p>
            <a:pPr>
              <a:defRPr/>
            </a:pPr>
            <a:endParaRPr kumimoji="0" lang="en-US" altLang="ko-KR" b="0" u="none" kern="0" dirty="0" smtClean="0">
              <a:solidFill>
                <a:schemeClr val="tx1"/>
              </a:solidFill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다음으로는 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Dynamic MAC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입니다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다양한 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traffic patterns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과 </a:t>
            </a:r>
            <a:r>
              <a:rPr kumimoji="0" lang="en-US" altLang="ko-KR" b="0" u="none" kern="0" dirty="0" err="1" smtClean="0">
                <a:solidFill>
                  <a:schemeClr val="tx1"/>
                </a:solidFill>
                <a:sym typeface="굴림" pitchFamily="50" charset="-127"/>
              </a:rPr>
              <a:t>QoS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 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필요에 따라 처리 됩니다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Polling scheme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과 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Dynamic TDMA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가 있습니다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.</a:t>
            </a:r>
            <a:endParaRPr kumimoji="0" lang="en-US" altLang="ko-KR" b="0" u="none" kern="0" dirty="0" smtClean="0">
              <a:solidFill>
                <a:schemeClr val="tx1"/>
              </a:solidFill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169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Dynamic TDMA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의 경우 프레임을 필요한 리소스 양에 따라 할당을 하는 특성이 있습니다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---</a:t>
            </a:r>
          </a:p>
          <a:p>
            <a:pPr>
              <a:defRPr/>
            </a:pP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동적 시간 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- 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분할 다중 액세스 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(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동적 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TDMA)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에서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, 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스케줄링 알고리즘은 각각의 데이터 스트림의 트래픽 요구에 기초하여 가변 비트 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- </a:t>
            </a:r>
            <a:r>
              <a:rPr kumimoji="0" lang="ko-KR" altLang="en-US" b="0" u="none" kern="0" dirty="0" err="1" smtClean="0">
                <a:solidFill>
                  <a:schemeClr val="tx1"/>
                </a:solidFill>
                <a:sym typeface="굴림" pitchFamily="50" charset="-127"/>
              </a:rPr>
              <a:t>레이트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 데이터 스트림에 대해 각 프레임의 가변 개수의 시간 슬롯을 동적으로 예약한다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https://en.wikipedia.org/wiki/Time-division_multiple_access</a:t>
            </a:r>
            <a:endParaRPr kumimoji="0" lang="en-US" altLang="ko-KR" b="0" u="none" kern="0" dirty="0" smtClean="0">
              <a:solidFill>
                <a:schemeClr val="tx1"/>
              </a:solidFill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21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Polling MAC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의 경우 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master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와 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slave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로 구성되어있으며 서버 역할을 하는 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master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가 클라이언트 역할을 하는 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slave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에게 데이터를 요청하는 형식입니다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일반적인 경우 클라이언트가 서버에게 요청 하는데 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Polling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의 경우 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Server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가 먼저 요청함으로써 </a:t>
            </a:r>
            <a:r>
              <a:rPr kumimoji="0" lang="ko-KR" altLang="en-US" b="0" u="none" kern="0" dirty="0" err="1" smtClean="0">
                <a:solidFill>
                  <a:schemeClr val="tx1"/>
                </a:solidFill>
                <a:sym typeface="굴림" pitchFamily="50" charset="-127"/>
              </a:rPr>
              <a:t>서버쪽에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 오버헤드가 큰 단점이 있습니다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또한 </a:t>
            </a:r>
            <a:r>
              <a:rPr kumimoji="0" lang="ko-KR" altLang="en-US" b="0" u="none" kern="0" dirty="0" err="1" smtClean="0">
                <a:solidFill>
                  <a:schemeClr val="tx1"/>
                </a:solidFill>
                <a:sym typeface="굴림" pitchFamily="50" charset="-127"/>
              </a:rPr>
              <a:t>서버역할을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 하는 마스터가 고장 날 경우 전체에 영향을 끼치는 </a:t>
            </a:r>
            <a:r>
              <a:rPr kumimoji="0" lang="ko-KR" altLang="en-US" b="0" u="none" kern="0" dirty="0" err="1" smtClean="0">
                <a:solidFill>
                  <a:schemeClr val="tx1"/>
                </a:solidFill>
                <a:sym typeface="굴림" pitchFamily="50" charset="-127"/>
              </a:rPr>
              <a:t>단점또한</a:t>
            </a:r>
            <a:r>
              <a:rPr kumimoji="0" lang="ko-KR" altLang="en-US" b="0" u="none" kern="0" dirty="0" smtClean="0">
                <a:solidFill>
                  <a:schemeClr val="tx1"/>
                </a:solidFill>
                <a:sym typeface="굴림" pitchFamily="50" charset="-127"/>
              </a:rPr>
              <a:t> 가지고 있습니다</a:t>
            </a:r>
            <a:r>
              <a:rPr kumimoji="0" lang="en-US" altLang="ko-KR" b="0" u="none" kern="0" dirty="0" smtClean="0">
                <a:solidFill>
                  <a:schemeClr val="tx1"/>
                </a:solidFill>
                <a:sym typeface="굴림" pitchFamily="50" charset="-127"/>
              </a:rPr>
              <a:t>.</a:t>
            </a:r>
            <a:endParaRPr kumimoji="0" lang="en-US" altLang="ko-KR" b="0" u="none" kern="0" dirty="0" smtClean="0">
              <a:solidFill>
                <a:schemeClr val="tx1"/>
              </a:solidFill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132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smtClean="0"/>
              <a:t>다음으로는 진행하고 있는 </a:t>
            </a:r>
            <a:r>
              <a:rPr lang="en-US" altLang="ko-KR" dirty="0" err="1" smtClean="0"/>
              <a:t>Reserach</a:t>
            </a:r>
            <a:r>
              <a:rPr lang="ko-KR" altLang="en-US" dirty="0" smtClean="0"/>
              <a:t>에 대해 </a:t>
            </a:r>
            <a:r>
              <a:rPr lang="ko-KR" altLang="en-US" dirty="0" err="1" smtClean="0"/>
              <a:t>발표드리겠습니다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929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90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016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우선 전체적인 </a:t>
            </a:r>
            <a:r>
              <a:rPr kumimoji="0" lang="en-US" altLang="ko-KR" b="0" kern="0" baseline="0" dirty="0" smtClean="0">
                <a:sym typeface="굴림" pitchFamily="50" charset="-127"/>
              </a:rPr>
              <a:t>AP</a:t>
            </a:r>
            <a:r>
              <a:rPr kumimoji="0" lang="ko-KR" altLang="en-US" b="0" kern="0" baseline="0" dirty="0" smtClean="0">
                <a:sym typeface="굴림" pitchFamily="50" charset="-127"/>
              </a:rPr>
              <a:t>의 자원 관리를 하기 위해 </a:t>
            </a:r>
            <a:r>
              <a:rPr kumimoji="0" lang="en-US" altLang="ko-KR" b="0" kern="0" baseline="0" dirty="0" smtClean="0">
                <a:sym typeface="굴림" pitchFamily="50" charset="-127"/>
              </a:rPr>
              <a:t>Dynamic TDMA</a:t>
            </a:r>
            <a:r>
              <a:rPr kumimoji="0" lang="ko-KR" altLang="en-US" b="0" kern="0" baseline="0" dirty="0" smtClean="0">
                <a:sym typeface="굴림" pitchFamily="50" charset="-127"/>
              </a:rPr>
              <a:t>에 존재하는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Time slot </a:t>
            </a:r>
            <a:r>
              <a:rPr kumimoji="0" lang="ko-KR" altLang="en-US" b="0" kern="0" baseline="0" dirty="0" smtClean="0">
                <a:sym typeface="굴림" pitchFamily="50" charset="-127"/>
              </a:rPr>
              <a:t>개념을 사용하였습니다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한 </a:t>
            </a:r>
            <a:r>
              <a:rPr kumimoji="0" lang="en-US" altLang="ko-KR" b="0" kern="0" baseline="0" dirty="0" smtClean="0">
                <a:sym typeface="굴림" pitchFamily="50" charset="-127"/>
              </a:rPr>
              <a:t>Time slot</a:t>
            </a:r>
            <a:r>
              <a:rPr kumimoji="0" lang="ko-KR" altLang="en-US" b="0" kern="0" baseline="0" dirty="0" smtClean="0">
                <a:sym typeface="굴림" pitchFamily="50" charset="-127"/>
              </a:rPr>
              <a:t>은 각 클라이언트들이 사용하는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Time slot</a:t>
            </a:r>
            <a:r>
              <a:rPr kumimoji="0" lang="ko-KR" altLang="en-US" b="0" kern="0" baseline="0" dirty="0" smtClean="0">
                <a:sym typeface="굴림" pitchFamily="50" charset="-127"/>
              </a:rPr>
              <a:t>의 합으로 구성되어있습니다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20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509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각 클라이언트에 할당되는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Time slot</a:t>
            </a:r>
            <a:r>
              <a:rPr kumimoji="0" lang="ko-KR" altLang="en-US" b="0" kern="0" baseline="0" dirty="0" smtClean="0">
                <a:sym typeface="굴림" pitchFamily="50" charset="-127"/>
              </a:rPr>
              <a:t>의 경우 요청하는 자원에 비례하여 </a:t>
            </a:r>
            <a:r>
              <a:rPr kumimoji="0" lang="en-US" altLang="ko-KR" b="0" kern="0" baseline="0" dirty="0" smtClean="0">
                <a:sym typeface="굴림" pitchFamily="50" charset="-127"/>
              </a:rPr>
              <a:t>Time slot</a:t>
            </a:r>
            <a:r>
              <a:rPr kumimoji="0" lang="ko-KR" altLang="en-US" b="0" kern="0" baseline="0" dirty="0" smtClean="0">
                <a:sym typeface="굴림" pitchFamily="50" charset="-127"/>
              </a:rPr>
              <a:t>을 할당합니다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이를 위해서 요청하는 </a:t>
            </a:r>
            <a:r>
              <a:rPr kumimoji="0" lang="ko-KR" altLang="en-US" b="0" kern="0" baseline="0" dirty="0" err="1" smtClean="0">
                <a:sym typeface="굴림" pitchFamily="50" charset="-127"/>
              </a:rPr>
              <a:t>알파개의</a:t>
            </a:r>
            <a:r>
              <a:rPr kumimoji="0" lang="ko-KR" altLang="en-US" b="0" kern="0" baseline="0" dirty="0" smtClean="0">
                <a:sym typeface="굴림" pitchFamily="50" charset="-127"/>
              </a:rPr>
              <a:t> 세그먼트를 완전히 받는 시간 기준으로 하였습니다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여기서 </a:t>
            </a:r>
            <a:r>
              <a:rPr kumimoji="0" lang="en-US" altLang="ko-KR" b="0" kern="0" baseline="0" dirty="0" smtClean="0">
                <a:sym typeface="굴림" pitchFamily="50" charset="-127"/>
              </a:rPr>
              <a:t>bandwidth</a:t>
            </a:r>
            <a:r>
              <a:rPr kumimoji="0" lang="ko-KR" altLang="en-US" b="0" kern="0" baseline="0" dirty="0" smtClean="0">
                <a:sym typeface="굴림" pitchFamily="50" charset="-127"/>
              </a:rPr>
              <a:t>는 사용자가 세그먼트를 </a:t>
            </a:r>
            <a:r>
              <a:rPr kumimoji="0" lang="ko-KR" altLang="en-US" b="0" kern="0" baseline="0" dirty="0" err="1" smtClean="0">
                <a:sym typeface="굴림" pitchFamily="50" charset="-127"/>
              </a:rPr>
              <a:t>받을때</a:t>
            </a:r>
            <a:r>
              <a:rPr kumimoji="0" lang="ko-KR" altLang="en-US" b="0" kern="0" baseline="0" dirty="0" smtClean="0">
                <a:sym typeface="굴림" pitchFamily="50" charset="-127"/>
              </a:rPr>
              <a:t> 생기는 </a:t>
            </a:r>
            <a:r>
              <a:rPr kumimoji="0" lang="en-US" altLang="ko-KR" b="0" kern="0" baseline="0" dirty="0" err="1" smtClean="0">
                <a:sym typeface="굴림" pitchFamily="50" charset="-127"/>
              </a:rPr>
              <a:t>Troughput</a:t>
            </a:r>
            <a:r>
              <a:rPr kumimoji="0" lang="ko-KR" altLang="en-US" b="0" kern="0" baseline="0" dirty="0" smtClean="0">
                <a:sym typeface="굴림" pitchFamily="50" charset="-127"/>
              </a:rPr>
              <a:t>을 </a:t>
            </a:r>
            <a:r>
              <a:rPr kumimoji="0" lang="en-US" altLang="ko-KR" b="0" kern="0" baseline="0" dirty="0" smtClean="0">
                <a:sym typeface="굴림" pitchFamily="50" charset="-127"/>
              </a:rPr>
              <a:t>ARIMA </a:t>
            </a:r>
            <a:r>
              <a:rPr kumimoji="0" lang="ko-KR" altLang="en-US" b="0" kern="0" baseline="0" dirty="0" smtClean="0">
                <a:sym typeface="굴림" pitchFamily="50" charset="-127"/>
              </a:rPr>
              <a:t>모델을 통하여 모형화 한 것입니다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464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세그먼트 파일의 크기를 알아보기 위해 실제 미디어 데이터 파일 크기를 찾아보았습니다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찾아 본 결과 세그먼트의 재생 시간을 </a:t>
            </a:r>
            <a:r>
              <a:rPr kumimoji="0" lang="en-US" altLang="ko-KR" b="0" kern="0" baseline="0" dirty="0" smtClean="0">
                <a:sym typeface="굴림" pitchFamily="50" charset="-127"/>
              </a:rPr>
              <a:t>2</a:t>
            </a:r>
            <a:r>
              <a:rPr kumimoji="0" lang="ko-KR" altLang="en-US" b="0" kern="0" baseline="0" dirty="0" smtClean="0">
                <a:sym typeface="굴림" pitchFamily="50" charset="-127"/>
              </a:rPr>
              <a:t>초로 고정했을 때 세그먼트의 </a:t>
            </a:r>
            <a:r>
              <a:rPr kumimoji="0" lang="en-US" altLang="ko-KR" b="0" kern="0" baseline="0" dirty="0" smtClean="0">
                <a:sym typeface="굴림" pitchFamily="50" charset="-127"/>
              </a:rPr>
              <a:t>bitrate</a:t>
            </a:r>
            <a:r>
              <a:rPr kumimoji="0" lang="ko-KR" altLang="en-US" b="0" kern="0" baseline="0" dirty="0" smtClean="0">
                <a:sym typeface="굴림" pitchFamily="50" charset="-127"/>
              </a:rPr>
              <a:t>에 따라 비례해서 파일 크기가 커짐을 확인 할 수 있었습니다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693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그래서 각 클라이언트당 할당되는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Time slot</a:t>
            </a:r>
            <a:r>
              <a:rPr kumimoji="0" lang="ko-KR" altLang="en-US" b="0" kern="0" baseline="0" dirty="0" smtClean="0">
                <a:sym typeface="굴림" pitchFamily="50" charset="-127"/>
              </a:rPr>
              <a:t>의 크기를 다음과 같이 정의했습니다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 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857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이를 아래 식에 대입하여 이 식을 도출해 낼 수 있습니다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1789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다음은 </a:t>
            </a:r>
            <a:r>
              <a:rPr kumimoji="0" lang="en-US" altLang="ko-KR" b="0" kern="0" baseline="0" dirty="0" smtClean="0">
                <a:sym typeface="굴림" pitchFamily="50" charset="-127"/>
              </a:rPr>
              <a:t>SDN Controller</a:t>
            </a:r>
            <a:r>
              <a:rPr kumimoji="0" lang="ko-KR" altLang="en-US" b="0" kern="0" baseline="0" dirty="0" smtClean="0">
                <a:sym typeface="굴림" pitchFamily="50" charset="-127"/>
              </a:rPr>
              <a:t>가 </a:t>
            </a:r>
            <a:r>
              <a:rPr kumimoji="0" lang="en-US" altLang="ko-KR" b="0" kern="0" baseline="0" dirty="0" smtClean="0">
                <a:sym typeface="굴림" pitchFamily="50" charset="-127"/>
              </a:rPr>
              <a:t>Bitrate</a:t>
            </a:r>
            <a:r>
              <a:rPr kumimoji="0" lang="ko-KR" altLang="en-US" b="0" kern="0" baseline="0" dirty="0" smtClean="0">
                <a:sym typeface="굴림" pitchFamily="50" charset="-127"/>
              </a:rPr>
              <a:t>를 조절하는 경우를 대비해 한 클라이언트가 받을 수 있는 데이터를 계산 하는 것을 살펴보겠습니다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RSSI </a:t>
            </a:r>
            <a:r>
              <a:rPr kumimoji="0" lang="ko-KR" altLang="en-US" b="0" kern="0" baseline="0" dirty="0" smtClean="0">
                <a:sym typeface="굴림" pitchFamily="50" charset="-127"/>
              </a:rPr>
              <a:t>값이 올라가게 되면 무선 네트워크의 채널 상태가 좋아지게 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그러면 사용하는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Modulation Scheme</a:t>
            </a:r>
            <a:r>
              <a:rPr kumimoji="0" lang="ko-KR" altLang="en-US" b="0" kern="0" baseline="0" dirty="0" smtClean="0">
                <a:sym typeface="굴림" pitchFamily="50" charset="-127"/>
              </a:rPr>
              <a:t>이 달라지게 되고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결국 </a:t>
            </a:r>
            <a:r>
              <a:rPr kumimoji="0" lang="en-US" altLang="ko-KR" b="0" kern="0" baseline="0" dirty="0" smtClean="0">
                <a:sym typeface="굴림" pitchFamily="50" charset="-127"/>
              </a:rPr>
              <a:t>Bandwidth</a:t>
            </a:r>
            <a:r>
              <a:rPr kumimoji="0" lang="ko-KR" altLang="en-US" b="0" kern="0" baseline="0" dirty="0" smtClean="0">
                <a:sym typeface="굴림" pitchFamily="50" charset="-127"/>
              </a:rPr>
              <a:t>도 달라집니다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Bandwidth</a:t>
            </a:r>
            <a:r>
              <a:rPr kumimoji="0" lang="ko-KR" altLang="en-US" b="0" kern="0" baseline="0" dirty="0" smtClean="0">
                <a:sym typeface="굴림" pitchFamily="50" charset="-127"/>
              </a:rPr>
              <a:t>가 달라지면 사용자가 받을 수 있는 데이터의 양도 달라집니다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340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우선 새로운 클라이언트가 새로운 </a:t>
            </a:r>
            <a:r>
              <a:rPr kumimoji="0" lang="en-US" altLang="ko-KR" b="0" kern="0" baseline="0" dirty="0" smtClean="0">
                <a:sym typeface="굴림" pitchFamily="50" charset="-127"/>
              </a:rPr>
              <a:t>AP</a:t>
            </a:r>
            <a:r>
              <a:rPr kumimoji="0" lang="ko-KR" altLang="en-US" b="0" kern="0" baseline="0" dirty="0" smtClean="0">
                <a:sym typeface="굴림" pitchFamily="50" charset="-127"/>
              </a:rPr>
              <a:t>에 추가 될 때 </a:t>
            </a:r>
            <a:r>
              <a:rPr kumimoji="0" lang="en-US" altLang="ko-KR" b="0" kern="0" baseline="0" dirty="0" smtClean="0">
                <a:sym typeface="굴림" pitchFamily="50" charset="-127"/>
              </a:rPr>
              <a:t>SDN</a:t>
            </a:r>
            <a:r>
              <a:rPr kumimoji="0" lang="ko-KR" altLang="en-US" b="0" kern="0" baseline="0" dirty="0" smtClean="0">
                <a:sym typeface="굴림" pitchFamily="50" charset="-127"/>
              </a:rPr>
              <a:t>이 </a:t>
            </a:r>
            <a:r>
              <a:rPr kumimoji="0" lang="en-US" altLang="ko-KR" b="0" kern="0" baseline="0" dirty="0" smtClean="0">
                <a:sym typeface="굴림" pitchFamily="50" charset="-127"/>
              </a:rPr>
              <a:t>bitrate</a:t>
            </a:r>
            <a:r>
              <a:rPr kumimoji="0" lang="ko-KR" altLang="en-US" b="0" kern="0" baseline="0" dirty="0" smtClean="0">
                <a:sym typeface="굴림" pitchFamily="50" charset="-127"/>
              </a:rPr>
              <a:t>를 어떻게 조절할지 아이디어를 설명 드리겠습니다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160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차트를 보시면 아시겠지만 세번째 구간 에서 새로운 클라이언트가 추가가 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일단 새로운 클라이언트가 </a:t>
            </a:r>
            <a:r>
              <a:rPr kumimoji="0" lang="en-US" altLang="ko-KR" b="0" kern="0" baseline="0" dirty="0" smtClean="0">
                <a:sym typeface="굴림" pitchFamily="50" charset="-127"/>
              </a:rPr>
              <a:t>time slot</a:t>
            </a:r>
            <a:r>
              <a:rPr kumimoji="0" lang="ko-KR" altLang="en-US" b="0" kern="0" baseline="0" dirty="0" smtClean="0">
                <a:sym typeface="굴림" pitchFamily="50" charset="-127"/>
              </a:rPr>
              <a:t>을 어느정도 할당 받을 수 있는지 여분의 </a:t>
            </a:r>
            <a:r>
              <a:rPr kumimoji="0" lang="en-US" altLang="ko-KR" b="0" kern="0" baseline="0" dirty="0" smtClean="0">
                <a:sym typeface="굴림" pitchFamily="50" charset="-127"/>
              </a:rPr>
              <a:t>time slot</a:t>
            </a:r>
            <a:r>
              <a:rPr kumimoji="0" lang="ko-KR" altLang="en-US" b="0" kern="0" baseline="0" dirty="0" smtClean="0">
                <a:sym typeface="굴림" pitchFamily="50" charset="-127"/>
              </a:rPr>
              <a:t>을 </a:t>
            </a:r>
            <a:r>
              <a:rPr kumimoji="0" lang="ko-KR" altLang="en-US" b="0" kern="0" baseline="0" dirty="0" err="1" smtClean="0">
                <a:sym typeface="굴림" pitchFamily="50" charset="-127"/>
              </a:rPr>
              <a:t>구해야합니다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아래 식을 이용해서 네번째 클라이언트의 </a:t>
            </a:r>
            <a:r>
              <a:rPr kumimoji="0" lang="ko-KR" altLang="en-US" b="0" kern="0" baseline="0" dirty="0" err="1" smtClean="0">
                <a:sym typeface="굴림" pitchFamily="50" charset="-127"/>
              </a:rPr>
              <a:t>이용가능한</a:t>
            </a:r>
            <a:r>
              <a:rPr kumimoji="0" lang="ko-KR" altLang="en-US" b="0" kern="0" baseline="0" dirty="0" smtClean="0">
                <a:sym typeface="굴림" pitchFamily="50" charset="-127"/>
              </a:rPr>
              <a:t> </a:t>
            </a:r>
            <a:r>
              <a:rPr kumimoji="0" lang="en-US" altLang="ko-KR" b="0" kern="0" baseline="0" dirty="0" smtClean="0">
                <a:sym typeface="굴림" pitchFamily="50" charset="-127"/>
              </a:rPr>
              <a:t>time slot</a:t>
            </a:r>
            <a:r>
              <a:rPr kumimoji="0" lang="ko-KR" altLang="en-US" b="0" kern="0" baseline="0" dirty="0" smtClean="0">
                <a:sym typeface="굴림" pitchFamily="50" charset="-127"/>
              </a:rPr>
              <a:t>을 구합니다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그리고 그 </a:t>
            </a:r>
            <a:r>
              <a:rPr kumimoji="0" lang="en-US" altLang="ko-KR" b="0" kern="0" baseline="0" dirty="0" smtClean="0">
                <a:sym typeface="굴림" pitchFamily="50" charset="-127"/>
              </a:rPr>
              <a:t>time slot</a:t>
            </a:r>
            <a:r>
              <a:rPr kumimoji="0" lang="ko-KR" altLang="en-US" b="0" kern="0" baseline="0" dirty="0" smtClean="0">
                <a:sym typeface="굴림" pitchFamily="50" charset="-127"/>
              </a:rPr>
              <a:t>을 이용하여 </a:t>
            </a:r>
            <a:r>
              <a:rPr kumimoji="0" lang="ko-KR" altLang="en-US" b="0" kern="0" baseline="0" dirty="0" err="1" smtClean="0">
                <a:sym typeface="굴림" pitchFamily="50" charset="-127"/>
              </a:rPr>
              <a:t>윗</a:t>
            </a:r>
            <a:r>
              <a:rPr kumimoji="0" lang="ko-KR" altLang="en-US" b="0" kern="0" baseline="0" dirty="0" smtClean="0">
                <a:sym typeface="굴림" pitchFamily="50" charset="-127"/>
              </a:rPr>
              <a:t> 식을 이용해 받을 수 있는 데이터의 양을 구합니다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18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앞에서 </a:t>
            </a:r>
            <a:r>
              <a:rPr kumimoji="0" lang="ko-KR" altLang="en-US" b="0" kern="0" baseline="0" dirty="0" err="1" smtClean="0">
                <a:sym typeface="굴림" pitchFamily="50" charset="-127"/>
              </a:rPr>
              <a:t>정의했듯이</a:t>
            </a:r>
            <a:r>
              <a:rPr kumimoji="0" lang="ko-KR" altLang="en-US" b="0" kern="0" baseline="0" dirty="0" smtClean="0">
                <a:sym typeface="굴림" pitchFamily="50" charset="-127"/>
              </a:rPr>
              <a:t> 한 </a:t>
            </a:r>
            <a:r>
              <a:rPr kumimoji="0" lang="en-US" altLang="ko-KR" b="0" kern="0" baseline="0" dirty="0" smtClean="0">
                <a:sym typeface="굴림" pitchFamily="50" charset="-127"/>
              </a:rPr>
              <a:t>time slot</a:t>
            </a:r>
            <a:r>
              <a:rPr kumimoji="0" lang="ko-KR" altLang="en-US" b="0" kern="0" baseline="0" dirty="0" smtClean="0">
                <a:sym typeface="굴림" pitchFamily="50" charset="-127"/>
              </a:rPr>
              <a:t>동안 </a:t>
            </a:r>
            <a:r>
              <a:rPr kumimoji="0" lang="ko-KR" altLang="en-US" b="0" kern="0" baseline="0" dirty="0" err="1" smtClean="0">
                <a:sym typeface="굴림" pitchFamily="50" charset="-127"/>
              </a:rPr>
              <a:t>알파개의</a:t>
            </a:r>
            <a:r>
              <a:rPr kumimoji="0" lang="ko-KR" altLang="en-US" b="0" kern="0" baseline="0" dirty="0" smtClean="0">
                <a:sym typeface="굴림" pitchFamily="50" charset="-127"/>
              </a:rPr>
              <a:t> 세그먼트를 받을 수 있는 시간으로 정의했습니다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그래서 </a:t>
            </a:r>
            <a:r>
              <a:rPr kumimoji="0" lang="en-US" altLang="ko-KR" b="0" kern="0" baseline="0" dirty="0" smtClean="0">
                <a:sym typeface="굴림" pitchFamily="50" charset="-127"/>
              </a:rPr>
              <a:t>bitrate</a:t>
            </a:r>
            <a:r>
              <a:rPr kumimoji="0" lang="ko-KR" altLang="en-US" b="0" kern="0" baseline="0" dirty="0" smtClean="0">
                <a:sym typeface="굴림" pitchFamily="50" charset="-127"/>
              </a:rPr>
              <a:t>가 </a:t>
            </a:r>
            <a:r>
              <a:rPr kumimoji="0" lang="en-US" altLang="ko-KR" b="0" kern="0" baseline="0" dirty="0" smtClean="0">
                <a:sym typeface="굴림" pitchFamily="50" charset="-127"/>
              </a:rPr>
              <a:t>r</a:t>
            </a:r>
            <a:r>
              <a:rPr kumimoji="0" lang="ko-KR" altLang="en-US" b="0" kern="0" baseline="0" dirty="0" err="1" smtClean="0">
                <a:sym typeface="굴림" pitchFamily="50" charset="-127"/>
              </a:rPr>
              <a:t>일때</a:t>
            </a:r>
            <a:r>
              <a:rPr kumimoji="0" lang="ko-KR" altLang="en-US" b="0" kern="0" baseline="0" dirty="0" smtClean="0">
                <a:sym typeface="굴림" pitchFamily="50" charset="-127"/>
              </a:rPr>
              <a:t> 최대 </a:t>
            </a:r>
            <a:r>
              <a:rPr kumimoji="0" lang="ko-KR" altLang="en-US" b="0" kern="0" baseline="0" dirty="0" err="1" smtClean="0">
                <a:sym typeface="굴림" pitchFamily="50" charset="-127"/>
              </a:rPr>
              <a:t>알파개의</a:t>
            </a:r>
            <a:r>
              <a:rPr kumimoji="0" lang="ko-KR" altLang="en-US" b="0" kern="0" baseline="0" dirty="0" smtClean="0">
                <a:sym typeface="굴림" pitchFamily="50" charset="-127"/>
              </a:rPr>
              <a:t> 데이터를 받을 수 있습니다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네 번째 클라이언트의 경우 새로 들어온 클라이언트이기 때문에 </a:t>
            </a:r>
            <a:r>
              <a:rPr kumimoji="0" lang="en-US" altLang="ko-KR" b="0" kern="0" baseline="0" dirty="0" smtClean="0">
                <a:sym typeface="굴림" pitchFamily="50" charset="-127"/>
              </a:rPr>
              <a:t>r</a:t>
            </a:r>
            <a:r>
              <a:rPr kumimoji="0" lang="ko-KR" altLang="en-US" b="0" kern="0" baseline="0" dirty="0" smtClean="0">
                <a:sym typeface="굴림" pitchFamily="50" charset="-127"/>
              </a:rPr>
              <a:t>값을 </a:t>
            </a:r>
            <a:r>
              <a:rPr kumimoji="0" lang="en-US" altLang="ko-KR" b="0" kern="0" baseline="0" dirty="0" smtClean="0">
                <a:sym typeface="굴림" pitchFamily="50" charset="-127"/>
              </a:rPr>
              <a:t>SDN</a:t>
            </a:r>
            <a:r>
              <a:rPr kumimoji="0" lang="ko-KR" altLang="en-US" b="0" kern="0" baseline="0" dirty="0" smtClean="0">
                <a:sym typeface="굴림" pitchFamily="50" charset="-127"/>
              </a:rPr>
              <a:t>을 통해 조정을 해줍니다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 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만약 클라이언트가 원하는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r</a:t>
            </a:r>
            <a:r>
              <a:rPr kumimoji="0" lang="ko-KR" altLang="en-US" b="0" kern="0" baseline="0" dirty="0" smtClean="0">
                <a:sym typeface="굴림" pitchFamily="50" charset="-127"/>
              </a:rPr>
              <a:t>에 가장 가까운 값이 </a:t>
            </a:r>
            <a:r>
              <a:rPr kumimoji="0" lang="en-US" altLang="ko-KR" b="0" kern="0" baseline="0" dirty="0" smtClean="0">
                <a:sym typeface="굴림" pitchFamily="50" charset="-127"/>
              </a:rPr>
              <a:t>MPD</a:t>
            </a:r>
            <a:r>
              <a:rPr kumimoji="0" lang="ko-KR" altLang="en-US" b="0" kern="0" baseline="0" dirty="0" smtClean="0">
                <a:sym typeface="굴림" pitchFamily="50" charset="-127"/>
              </a:rPr>
              <a:t>에 존재하고 위 부등식을 만족한다면 그 </a:t>
            </a:r>
            <a:r>
              <a:rPr kumimoji="0" lang="en-US" altLang="ko-KR" b="0" kern="0" baseline="0" dirty="0" smtClean="0">
                <a:sym typeface="굴림" pitchFamily="50" charset="-127"/>
              </a:rPr>
              <a:t>r</a:t>
            </a:r>
            <a:r>
              <a:rPr kumimoji="0" lang="ko-KR" altLang="en-US" b="0" kern="0" baseline="0" dirty="0" smtClean="0">
                <a:sym typeface="굴림" pitchFamily="50" charset="-127"/>
              </a:rPr>
              <a:t>을 사용하고 없다면 다른 클라이언트의 </a:t>
            </a:r>
            <a:r>
              <a:rPr kumimoji="0" lang="en-US" altLang="ko-KR" b="0" kern="0" baseline="0" dirty="0" smtClean="0">
                <a:sym typeface="굴림" pitchFamily="50" charset="-127"/>
              </a:rPr>
              <a:t>bitrate</a:t>
            </a:r>
            <a:r>
              <a:rPr kumimoji="0" lang="ko-KR" altLang="en-US" b="0" kern="0" baseline="0" dirty="0" smtClean="0">
                <a:sym typeface="굴림" pitchFamily="50" charset="-127"/>
              </a:rPr>
              <a:t>를 조절해 전체적인 부등식이 성립되게 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488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네 번째 클라이언트의 경우 새로 들어온 클라이언트이기 때문에 </a:t>
            </a:r>
            <a:r>
              <a:rPr kumimoji="0" lang="en-US" altLang="ko-KR" b="0" kern="0" baseline="0" dirty="0" smtClean="0">
                <a:sym typeface="굴림" pitchFamily="50" charset="-127"/>
              </a:rPr>
              <a:t>r</a:t>
            </a:r>
            <a:r>
              <a:rPr kumimoji="0" lang="ko-KR" altLang="en-US" b="0" kern="0" baseline="0" dirty="0" smtClean="0">
                <a:sym typeface="굴림" pitchFamily="50" charset="-127"/>
              </a:rPr>
              <a:t>값을 </a:t>
            </a:r>
            <a:r>
              <a:rPr kumimoji="0" lang="en-US" altLang="ko-KR" b="0" kern="0" baseline="0" dirty="0" smtClean="0">
                <a:sym typeface="굴림" pitchFamily="50" charset="-127"/>
              </a:rPr>
              <a:t>SDN</a:t>
            </a:r>
            <a:r>
              <a:rPr kumimoji="0" lang="ko-KR" altLang="en-US" b="0" kern="0" baseline="0" dirty="0" smtClean="0">
                <a:sym typeface="굴림" pitchFamily="50" charset="-127"/>
              </a:rPr>
              <a:t>을 통해 조정을 해줍니다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 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만약 위 부등식을 만족하는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r</a:t>
            </a:r>
            <a:r>
              <a:rPr kumimoji="0" lang="ko-KR" altLang="en-US" b="0" kern="0" baseline="0" dirty="0" smtClean="0">
                <a:sym typeface="굴림" pitchFamily="50" charset="-127"/>
              </a:rPr>
              <a:t>이 </a:t>
            </a:r>
            <a:r>
              <a:rPr kumimoji="0" lang="en-US" altLang="ko-KR" b="0" kern="0" baseline="0" dirty="0" smtClean="0">
                <a:sym typeface="굴림" pitchFamily="50" charset="-127"/>
              </a:rPr>
              <a:t>MPD</a:t>
            </a:r>
            <a:r>
              <a:rPr kumimoji="0" lang="ko-KR" altLang="en-US" b="0" kern="0" baseline="0" dirty="0" smtClean="0">
                <a:sym typeface="굴림" pitchFamily="50" charset="-127"/>
              </a:rPr>
              <a:t>에 존재 한다면 그 </a:t>
            </a:r>
            <a:r>
              <a:rPr kumimoji="0" lang="en-US" altLang="ko-KR" b="0" kern="0" baseline="0" dirty="0" smtClean="0">
                <a:sym typeface="굴림" pitchFamily="50" charset="-127"/>
              </a:rPr>
              <a:t>r</a:t>
            </a:r>
            <a:r>
              <a:rPr kumimoji="0" lang="ko-KR" altLang="en-US" b="0" kern="0" baseline="0" dirty="0" smtClean="0">
                <a:sym typeface="굴림" pitchFamily="50" charset="-127"/>
              </a:rPr>
              <a:t>을 사용하고 없다면 다른 클라이언트의 </a:t>
            </a:r>
            <a:r>
              <a:rPr kumimoji="0" lang="en-US" altLang="ko-KR" b="0" kern="0" baseline="0" dirty="0" smtClean="0">
                <a:sym typeface="굴림" pitchFamily="50" charset="-127"/>
              </a:rPr>
              <a:t>bitrate</a:t>
            </a:r>
            <a:r>
              <a:rPr kumimoji="0" lang="ko-KR" altLang="en-US" b="0" kern="0" baseline="0" dirty="0" smtClean="0">
                <a:sym typeface="굴림" pitchFamily="50" charset="-127"/>
              </a:rPr>
              <a:t>를 조절해 전체적인 부등식이 성립되게 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776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MAC</a:t>
            </a:r>
            <a:r>
              <a:rPr kumimoji="0" lang="ko-KR" altLang="en-US" kern="0" dirty="0" smtClean="0">
                <a:sym typeface="굴림" pitchFamily="50" charset="-127"/>
              </a:rPr>
              <a:t>은 </a:t>
            </a:r>
            <a:r>
              <a:rPr kumimoji="0" lang="en-US" altLang="ko-KR" kern="0" dirty="0" smtClean="0">
                <a:sym typeface="굴림" pitchFamily="50" charset="-127"/>
              </a:rPr>
              <a:t>OSI 7</a:t>
            </a:r>
            <a:r>
              <a:rPr kumimoji="0" lang="ko-KR" altLang="en-US" kern="0" dirty="0" smtClean="0">
                <a:sym typeface="굴림" pitchFamily="50" charset="-127"/>
              </a:rPr>
              <a:t>계층 중 데이터 링크 레이어의 일부입니다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framing </a:t>
            </a:r>
            <a:r>
              <a:rPr kumimoji="0" lang="ko-KR" altLang="en-US" kern="0" dirty="0" smtClean="0">
                <a:sym typeface="굴림" pitchFamily="50" charset="-127"/>
              </a:rPr>
              <a:t>기술을 지원합니다</a:t>
            </a:r>
            <a:r>
              <a:rPr kumimoji="0" lang="en-US" altLang="ko-KR" kern="0" dirty="0" smtClean="0">
                <a:sym typeface="굴림" pitchFamily="50" charset="-127"/>
              </a:rPr>
              <a:t>. </a:t>
            </a:r>
            <a:r>
              <a:rPr kumimoji="0" lang="ko-KR" altLang="en-US" kern="0" dirty="0" smtClean="0">
                <a:sym typeface="굴림" pitchFamily="50" charset="-127"/>
              </a:rPr>
              <a:t>이는 상위 레이어에서 전달된 패킷을 물리적인 네트워크 프레임 포맷에 맞추어 주는 역할을 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요약하면 패킷을 프레임이라는 단위로 잘게 쪼개 보내는 것과 유사한 개념입니다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에러 제어 기술을 지원합니다</a:t>
            </a:r>
            <a:r>
              <a:rPr kumimoji="0" lang="en-US" altLang="ko-KR" kern="0" dirty="0" smtClean="0">
                <a:sym typeface="굴림" pitchFamily="50" charset="-127"/>
              </a:rPr>
              <a:t>. </a:t>
            </a:r>
            <a:r>
              <a:rPr kumimoji="0" lang="ko-KR" altLang="en-US" kern="0" dirty="0" smtClean="0">
                <a:sym typeface="굴림" pitchFamily="50" charset="-127"/>
              </a:rPr>
              <a:t>에러를 검출하고 </a:t>
            </a:r>
            <a:r>
              <a:rPr kumimoji="0" lang="en-US" altLang="ko-KR" kern="0" dirty="0" smtClean="0">
                <a:sym typeface="굴림" pitchFamily="50" charset="-127"/>
              </a:rPr>
              <a:t>ARQ, FEC</a:t>
            </a:r>
            <a:r>
              <a:rPr kumimoji="0" lang="ko-KR" altLang="en-US" kern="0" dirty="0" smtClean="0">
                <a:sym typeface="굴림" pitchFamily="50" charset="-127"/>
              </a:rPr>
              <a:t>등과 같은 기술을 통해 고칠 수 있습니다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기타 성능과 관련된 기술로 </a:t>
            </a:r>
            <a:r>
              <a:rPr kumimoji="0" lang="en-US" altLang="ko-KR" kern="0" dirty="0" err="1" smtClean="0">
                <a:sym typeface="굴림" pitchFamily="50" charset="-127"/>
              </a:rPr>
              <a:t>QoS</a:t>
            </a:r>
            <a:r>
              <a:rPr kumimoji="0" lang="en-US" altLang="ko-KR" kern="0" dirty="0" smtClean="0">
                <a:sym typeface="굴림" pitchFamily="50" charset="-127"/>
              </a:rPr>
              <a:t> </a:t>
            </a:r>
            <a:r>
              <a:rPr kumimoji="0" lang="ko-KR" altLang="en-US" kern="0" dirty="0" smtClean="0">
                <a:sym typeface="굴림" pitchFamily="50" charset="-127"/>
              </a:rPr>
              <a:t>품질 측정</a:t>
            </a:r>
            <a:r>
              <a:rPr kumimoji="0" lang="en-US" altLang="ko-KR" kern="0" dirty="0" smtClean="0">
                <a:sym typeface="굴림" pitchFamily="50" charset="-127"/>
              </a:rPr>
              <a:t>, Handover, Power saving</a:t>
            </a:r>
            <a:r>
              <a:rPr kumimoji="0" lang="ko-KR" altLang="en-US" kern="0" dirty="0" smtClean="0">
                <a:sym typeface="굴림" pitchFamily="50" charset="-127"/>
              </a:rPr>
              <a:t>과 같은 기술들을 지원합니다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5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다음은 </a:t>
            </a:r>
            <a:r>
              <a:rPr kumimoji="0" lang="en-US" altLang="ko-KR" kern="0" dirty="0" smtClean="0">
                <a:sym typeface="굴림" pitchFamily="50" charset="-127"/>
              </a:rPr>
              <a:t>MAC</a:t>
            </a:r>
            <a:r>
              <a:rPr kumimoji="0" lang="ko-KR" altLang="en-US" kern="0" dirty="0" smtClean="0">
                <a:sym typeface="굴림" pitchFamily="50" charset="-127"/>
              </a:rPr>
              <a:t>과 관련해서 두가지 관점을 </a:t>
            </a:r>
            <a:r>
              <a:rPr kumimoji="0" lang="ko-KR" altLang="en-US" kern="0" dirty="0" err="1" smtClean="0">
                <a:sym typeface="굴림" pitchFamily="50" charset="-127"/>
              </a:rPr>
              <a:t>설명드리겠습니다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첫번째로는 분산된 환경입니다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중앙화 되어있지 않기 때문에 각각의 요소들이 </a:t>
            </a:r>
            <a:r>
              <a:rPr kumimoji="0" lang="en-US" altLang="ko-KR" kern="0" dirty="0" smtClean="0">
                <a:sym typeface="굴림" pitchFamily="50" charset="-127"/>
              </a:rPr>
              <a:t>Random Access</a:t>
            </a:r>
            <a:r>
              <a:rPr kumimoji="0" lang="ko-KR" altLang="en-US" kern="0" dirty="0" smtClean="0">
                <a:sym typeface="굴림" pitchFamily="50" charset="-127"/>
              </a:rPr>
              <a:t>한 특성을 가지고 있습니다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또한 분산화 되어있어 한 곳이 </a:t>
            </a:r>
            <a:r>
              <a:rPr kumimoji="0" lang="ko-KR" altLang="en-US" kern="0" dirty="0" err="1" smtClean="0">
                <a:sym typeface="굴림" pitchFamily="50" charset="-127"/>
              </a:rPr>
              <a:t>고장나도</a:t>
            </a:r>
            <a:r>
              <a:rPr kumimoji="0" lang="ko-KR" altLang="en-US" kern="0" dirty="0" smtClean="0">
                <a:sym typeface="굴림" pitchFamily="50" charset="-127"/>
              </a:rPr>
              <a:t> 다른 곳에 영향을 미치지 않습니다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load</a:t>
            </a:r>
            <a:r>
              <a:rPr kumimoji="0" lang="ko-KR" altLang="en-US" kern="0" dirty="0" smtClean="0">
                <a:sym typeface="굴림" pitchFamily="50" charset="-127"/>
              </a:rPr>
              <a:t>가 작은 트래픽에 효율적입니다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두번째는 </a:t>
            </a:r>
            <a:r>
              <a:rPr kumimoji="0" lang="ko-KR" altLang="en-US" kern="0" dirty="0" err="1" smtClean="0">
                <a:sym typeface="굴림" pitchFamily="50" charset="-127"/>
              </a:rPr>
              <a:t>중앙화된</a:t>
            </a:r>
            <a:r>
              <a:rPr kumimoji="0" lang="ko-KR" altLang="en-US" kern="0" dirty="0" smtClean="0">
                <a:sym typeface="굴림" pitchFamily="50" charset="-127"/>
              </a:rPr>
              <a:t> 환경입니다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err="1" smtClean="0">
                <a:sym typeface="굴림" pitchFamily="50" charset="-127"/>
              </a:rPr>
              <a:t>BaseStation</a:t>
            </a:r>
            <a:r>
              <a:rPr kumimoji="0" lang="ko-KR" altLang="en-US" kern="0" dirty="0" smtClean="0">
                <a:sym typeface="굴림" pitchFamily="50" charset="-127"/>
              </a:rPr>
              <a:t>과 같은 중앙화 된 시스템에서 모든 것이 제어됩니다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traffic</a:t>
            </a:r>
            <a:r>
              <a:rPr kumimoji="0" lang="ko-KR" altLang="en-US" kern="0" dirty="0" smtClean="0">
                <a:sym typeface="굴림" pitchFamily="50" charset="-127"/>
              </a:rPr>
              <a:t>들의 </a:t>
            </a:r>
            <a:r>
              <a:rPr kumimoji="0" lang="en-US" altLang="ko-KR" kern="0" dirty="0" smtClean="0">
                <a:sym typeface="굴림" pitchFamily="50" charset="-127"/>
              </a:rPr>
              <a:t>load</a:t>
            </a:r>
            <a:r>
              <a:rPr kumimoji="0" lang="ko-KR" altLang="en-US" kern="0" dirty="0" smtClean="0">
                <a:sym typeface="굴림" pitchFamily="50" charset="-127"/>
              </a:rPr>
              <a:t>가 </a:t>
            </a:r>
            <a:r>
              <a:rPr kumimoji="0" lang="ko-KR" altLang="en-US" kern="0" dirty="0" err="1" smtClean="0">
                <a:sym typeface="굴림" pitchFamily="50" charset="-127"/>
              </a:rPr>
              <a:t>클때</a:t>
            </a:r>
            <a:r>
              <a:rPr kumimoji="0" lang="ko-KR" altLang="en-US" kern="0" dirty="0" smtClean="0">
                <a:sym typeface="굴림" pitchFamily="50" charset="-127"/>
              </a:rPr>
              <a:t> 효율적입니다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833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다음으로 </a:t>
            </a:r>
            <a:r>
              <a:rPr kumimoji="0" lang="en-US" altLang="ko-KR" kern="0" dirty="0" smtClean="0">
                <a:sym typeface="굴림" pitchFamily="50" charset="-127"/>
              </a:rPr>
              <a:t>Random Access </a:t>
            </a:r>
            <a:r>
              <a:rPr kumimoji="0" lang="ko-KR" altLang="en-US" kern="0" dirty="0" smtClean="0">
                <a:sym typeface="굴림" pitchFamily="50" charset="-127"/>
              </a:rPr>
              <a:t>방식에 대해 </a:t>
            </a:r>
            <a:r>
              <a:rPr kumimoji="0" lang="ko-KR" altLang="en-US" kern="0" dirty="0" err="1" smtClean="0">
                <a:sym typeface="굴림" pitchFamily="50" charset="-127"/>
              </a:rPr>
              <a:t>설명드리겠습니다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Random Access</a:t>
            </a:r>
            <a:r>
              <a:rPr kumimoji="0" lang="ko-KR" altLang="en-US" kern="0" dirty="0" smtClean="0">
                <a:sym typeface="굴림" pitchFamily="50" charset="-127"/>
              </a:rPr>
              <a:t>는 단어 </a:t>
            </a:r>
            <a:r>
              <a:rPr kumimoji="0" lang="en-US" altLang="ko-KR" kern="0" dirty="0" smtClean="0">
                <a:sym typeface="굴림" pitchFamily="50" charset="-127"/>
              </a:rPr>
              <a:t>Random</a:t>
            </a:r>
            <a:r>
              <a:rPr kumimoji="0" lang="ko-KR" altLang="en-US" kern="0" dirty="0" smtClean="0">
                <a:sym typeface="굴림" pitchFamily="50" charset="-127"/>
              </a:rPr>
              <a:t>에서 알 수 있듯이 </a:t>
            </a:r>
          </a:p>
          <a:p>
            <a:pPr>
              <a:defRPr/>
            </a:pPr>
            <a:r>
              <a:rPr kumimoji="0" lang="ko-KR" altLang="en-US" kern="0" dirty="0" err="1" smtClean="0">
                <a:sym typeface="굴림" pitchFamily="50" charset="-127"/>
              </a:rPr>
              <a:t>노드들간에</a:t>
            </a:r>
            <a:r>
              <a:rPr kumimoji="0" lang="ko-KR" altLang="en-US" kern="0" dirty="0" smtClean="0">
                <a:sym typeface="굴림" pitchFamily="50" charset="-127"/>
              </a:rPr>
              <a:t> 사전 협약 같은 것 없이 임의로 패킷들을 보내는 경향이 있습니다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Random </a:t>
            </a:r>
            <a:r>
              <a:rPr kumimoji="0" lang="en-US" altLang="ko-KR" kern="0" dirty="0" err="1" smtClean="0">
                <a:sym typeface="굴림" pitchFamily="50" charset="-127"/>
              </a:rPr>
              <a:t>Acess</a:t>
            </a:r>
            <a:r>
              <a:rPr kumimoji="0" lang="en-US" altLang="ko-KR" kern="0" dirty="0" smtClean="0">
                <a:sym typeface="굴림" pitchFamily="50" charset="-127"/>
              </a:rPr>
              <a:t> MAC </a:t>
            </a:r>
            <a:r>
              <a:rPr kumimoji="0" lang="ko-KR" altLang="en-US" kern="0" dirty="0" smtClean="0">
                <a:sym typeface="굴림" pitchFamily="50" charset="-127"/>
              </a:rPr>
              <a:t>프로토콜에서는 충돌을 어떻게 감지하고</a:t>
            </a:r>
            <a:r>
              <a:rPr kumimoji="0" lang="en-US" altLang="ko-KR" kern="0" dirty="0" smtClean="0">
                <a:sym typeface="굴림" pitchFamily="50" charset="-127"/>
              </a:rPr>
              <a:t>, </a:t>
            </a:r>
            <a:r>
              <a:rPr kumimoji="0" lang="ko-KR" altLang="en-US" kern="0" dirty="0" smtClean="0">
                <a:sym typeface="굴림" pitchFamily="50" charset="-127"/>
              </a:rPr>
              <a:t>충돌이 발생했을 때 어떻게 해결 할 것인지를 구체화합니다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예시로는 </a:t>
            </a:r>
            <a:r>
              <a:rPr kumimoji="0" lang="en-US" altLang="ko-KR" kern="0" dirty="0" smtClean="0">
                <a:sym typeface="굴림" pitchFamily="50" charset="-127"/>
              </a:rPr>
              <a:t>Slotted ALOHA, ALOHA, CSMA, CSMA/CD, CSMA/CA </a:t>
            </a:r>
            <a:r>
              <a:rPr kumimoji="0" lang="ko-KR" altLang="en-US" kern="0" dirty="0" smtClean="0">
                <a:sym typeface="굴림" pitchFamily="50" charset="-127"/>
              </a:rPr>
              <a:t>등이 있습니다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9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먼저 가장 순수한 형태의 </a:t>
            </a:r>
            <a:r>
              <a:rPr kumimoji="0" lang="en-US" altLang="ko-KR" kern="0" dirty="0" smtClean="0">
                <a:sym typeface="굴림" pitchFamily="50" charset="-127"/>
              </a:rPr>
              <a:t>ALOHA</a:t>
            </a:r>
            <a:r>
              <a:rPr kumimoji="0" lang="ko-KR" altLang="en-US" kern="0" dirty="0" smtClean="0">
                <a:sym typeface="굴림" pitchFamily="50" charset="-127"/>
              </a:rPr>
              <a:t>를 </a:t>
            </a:r>
            <a:r>
              <a:rPr kumimoji="0" lang="ko-KR" altLang="en-US" kern="0" dirty="0" err="1" smtClean="0">
                <a:sym typeface="굴림" pitchFamily="50" charset="-127"/>
              </a:rPr>
              <a:t>설명드리겠습니다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말 그대로 단순하기 때문에 동기화 기능이 없습니다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프레임을 </a:t>
            </a:r>
            <a:r>
              <a:rPr kumimoji="0" lang="ko-KR" altLang="en-US" kern="0" dirty="0" err="1" smtClean="0">
                <a:sym typeface="굴림" pitchFamily="50" charset="-127"/>
              </a:rPr>
              <a:t>도착하는대로</a:t>
            </a:r>
            <a:r>
              <a:rPr kumimoji="0" lang="ko-KR" altLang="en-US" kern="0" dirty="0" smtClean="0">
                <a:sym typeface="굴림" pitchFamily="50" charset="-127"/>
              </a:rPr>
              <a:t> 보내는 특성이 있습니다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아래 사진과 같이 시간의 영역이 겹치게 되면 충돌이 발생합니다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727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다음으로는 </a:t>
            </a:r>
            <a:r>
              <a:rPr kumimoji="0" lang="en-US" altLang="ko-KR" kern="0" dirty="0" smtClean="0">
                <a:sym typeface="굴림" pitchFamily="50" charset="-127"/>
              </a:rPr>
              <a:t>Slotted ALOHA</a:t>
            </a:r>
            <a:r>
              <a:rPr kumimoji="0" lang="ko-KR" altLang="en-US" kern="0" dirty="0" smtClean="0">
                <a:sym typeface="굴림" pitchFamily="50" charset="-127"/>
              </a:rPr>
              <a:t>에 대해 </a:t>
            </a:r>
            <a:r>
              <a:rPr kumimoji="0" lang="ko-KR" altLang="en-US" kern="0" dirty="0" err="1" smtClean="0">
                <a:sym typeface="굴림" pitchFamily="50" charset="-127"/>
              </a:rPr>
              <a:t>설명드리겠습니다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err="1" smtClean="0">
                <a:sym typeface="굴림" pitchFamily="50" charset="-127"/>
              </a:rPr>
              <a:t>설명드리기</a:t>
            </a:r>
            <a:r>
              <a:rPr kumimoji="0" lang="ko-KR" altLang="en-US" kern="0" dirty="0" smtClean="0">
                <a:sym typeface="굴림" pitchFamily="50" charset="-127"/>
              </a:rPr>
              <a:t> 앞서 </a:t>
            </a:r>
            <a:r>
              <a:rPr kumimoji="0" lang="en-US" altLang="ko-KR" kern="0" dirty="0" smtClean="0">
                <a:sym typeface="굴림" pitchFamily="50" charset="-127"/>
              </a:rPr>
              <a:t>Slotted ALOHA</a:t>
            </a:r>
            <a:r>
              <a:rPr kumimoji="0" lang="ko-KR" altLang="en-US" kern="0" dirty="0" smtClean="0">
                <a:sym typeface="굴림" pitchFamily="50" charset="-127"/>
              </a:rPr>
              <a:t>의 몇가지 </a:t>
            </a:r>
            <a:r>
              <a:rPr kumimoji="0" lang="ko-KR" altLang="en-US" kern="0" dirty="0" err="1" smtClean="0">
                <a:sym typeface="굴림" pitchFamily="50" charset="-127"/>
              </a:rPr>
              <a:t>가정사항에</a:t>
            </a:r>
            <a:r>
              <a:rPr kumimoji="0" lang="ko-KR" altLang="en-US" kern="0" dirty="0" smtClean="0">
                <a:sym typeface="굴림" pitchFamily="50" charset="-127"/>
              </a:rPr>
              <a:t> 대해 </a:t>
            </a:r>
            <a:r>
              <a:rPr kumimoji="0" lang="ko-KR" altLang="en-US" kern="0" dirty="0" err="1" smtClean="0">
                <a:sym typeface="굴림" pitchFamily="50" charset="-127"/>
              </a:rPr>
              <a:t>설명드리겠습니다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Slotted ALOHA</a:t>
            </a:r>
            <a:r>
              <a:rPr kumimoji="0" lang="ko-KR" altLang="en-US" kern="0" dirty="0" smtClean="0">
                <a:sym typeface="굴림" pitchFamily="50" charset="-127"/>
              </a:rPr>
              <a:t>의 경우 모든 프레임 사이즈를 동일하게 가집니다</a:t>
            </a:r>
            <a:r>
              <a:rPr kumimoji="0" lang="en-US" altLang="ko-KR" kern="0" dirty="0" smtClean="0">
                <a:sym typeface="굴림" pitchFamily="50" charset="-127"/>
              </a:rPr>
              <a:t>. </a:t>
            </a:r>
            <a:r>
              <a:rPr kumimoji="0" lang="ko-KR" altLang="en-US" kern="0" dirty="0" smtClean="0">
                <a:sym typeface="굴림" pitchFamily="50" charset="-127"/>
              </a:rPr>
              <a:t>이는 효율적인 동기화를 하기 위함입니다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또한 동기화를 위해 한순간에 한 프레임만 전송합니다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프레임은 항상 새로운 슬롯이 시작하기 전에 전송을 합니다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노드들은 동기화가 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만약 한 슬롯에 여러 노드가 존재한다면 충돌을 감지하게 됩니다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동작 방식에 대해 간략히 </a:t>
            </a:r>
            <a:r>
              <a:rPr kumimoji="0" lang="ko-KR" altLang="en-US" kern="0" dirty="0" err="1" smtClean="0">
                <a:sym typeface="굴림" pitchFamily="50" charset="-127"/>
              </a:rPr>
              <a:t>설명드리겠습니다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새로운 프레임을 얻게 된다면 바로 보내는 </a:t>
            </a:r>
            <a:r>
              <a:rPr kumimoji="0" lang="en-US" altLang="ko-KR" kern="0" dirty="0" smtClean="0">
                <a:sym typeface="굴림" pitchFamily="50" charset="-127"/>
              </a:rPr>
              <a:t>ALOHA</a:t>
            </a:r>
            <a:r>
              <a:rPr kumimoji="0" lang="ko-KR" altLang="en-US" kern="0" dirty="0" smtClean="0">
                <a:sym typeface="굴림" pitchFamily="50" charset="-127"/>
              </a:rPr>
              <a:t>와 달리 다음 </a:t>
            </a:r>
            <a:r>
              <a:rPr kumimoji="0" lang="ko-KR" altLang="en-US" kern="0" dirty="0" err="1" smtClean="0">
                <a:sym typeface="굴림" pitchFamily="50" charset="-127"/>
              </a:rPr>
              <a:t>슬랏</a:t>
            </a:r>
            <a:r>
              <a:rPr kumimoji="0" lang="ko-KR" altLang="en-US" kern="0" dirty="0" smtClean="0">
                <a:sym typeface="굴림" pitchFamily="50" charset="-127"/>
              </a:rPr>
              <a:t> 보낼 시간에 맞추어 보내게 됩니다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만약 충돌이 발생하게 된다면 매 </a:t>
            </a:r>
            <a:r>
              <a:rPr kumimoji="0" lang="ko-KR" altLang="en-US" kern="0" dirty="0" err="1" smtClean="0">
                <a:sym typeface="굴림" pitchFamily="50" charset="-127"/>
              </a:rPr>
              <a:t>슬랏</a:t>
            </a:r>
            <a:r>
              <a:rPr kumimoji="0" lang="ko-KR" altLang="en-US" kern="0" dirty="0" smtClean="0">
                <a:sym typeface="굴림" pitchFamily="50" charset="-127"/>
              </a:rPr>
              <a:t> 시간 때 마다 특정한 확률 </a:t>
            </a:r>
            <a:r>
              <a:rPr kumimoji="0" lang="en-US" altLang="ko-KR" kern="0" dirty="0" smtClean="0">
                <a:sym typeface="굴림" pitchFamily="50" charset="-127"/>
              </a:rPr>
              <a:t>P</a:t>
            </a:r>
            <a:r>
              <a:rPr kumimoji="0" lang="ko-KR" altLang="en-US" kern="0" dirty="0" smtClean="0">
                <a:sym typeface="굴림" pitchFamily="50" charset="-127"/>
              </a:rPr>
              <a:t>를 가지고 재전송을 하게 됩니다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30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그림을 볼 수 있듯이 </a:t>
            </a:r>
            <a:r>
              <a:rPr kumimoji="0" lang="ko-KR" altLang="en-US" kern="0" dirty="0" err="1" smtClean="0">
                <a:sym typeface="굴림" pitchFamily="50" charset="-127"/>
              </a:rPr>
              <a:t>슬랏에</a:t>
            </a:r>
            <a:r>
              <a:rPr kumimoji="0" lang="ko-KR" altLang="en-US" kern="0" dirty="0" smtClean="0">
                <a:sym typeface="굴림" pitchFamily="50" charset="-127"/>
              </a:rPr>
              <a:t> 맞추어 프레임들을 보내게 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단점은 낭비되는 </a:t>
            </a:r>
            <a:r>
              <a:rPr kumimoji="0" lang="ko-KR" altLang="en-US" kern="0" dirty="0" err="1" smtClean="0">
                <a:sym typeface="굴림" pitchFamily="50" charset="-127"/>
              </a:rPr>
              <a:t>슬랏이</a:t>
            </a:r>
            <a:r>
              <a:rPr kumimoji="0" lang="ko-KR" altLang="en-US" kern="0" dirty="0" smtClean="0">
                <a:sym typeface="굴림" pitchFamily="50" charset="-127"/>
              </a:rPr>
              <a:t> 있어 전체적인 </a:t>
            </a:r>
            <a:r>
              <a:rPr kumimoji="0" lang="ko-KR" altLang="en-US" kern="0" dirty="0" err="1" smtClean="0">
                <a:sym typeface="굴림" pitchFamily="50" charset="-127"/>
              </a:rPr>
              <a:t>슬랏</a:t>
            </a:r>
            <a:r>
              <a:rPr kumimoji="0" lang="ko-KR" altLang="en-US" kern="0" dirty="0" smtClean="0">
                <a:sym typeface="굴림" pitchFamily="50" charset="-127"/>
              </a:rPr>
              <a:t> 이용률이 떨어지는 경향이 있습니다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598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다음으로는 </a:t>
            </a:r>
            <a:r>
              <a:rPr kumimoji="0" lang="en-US" altLang="ko-KR" kern="0" dirty="0" smtClean="0">
                <a:sym typeface="굴림" pitchFamily="50" charset="-127"/>
              </a:rPr>
              <a:t>CSMA</a:t>
            </a:r>
            <a:r>
              <a:rPr kumimoji="0" lang="ko-KR" altLang="en-US" kern="0" dirty="0" smtClean="0">
                <a:sym typeface="굴림" pitchFamily="50" charset="-127"/>
              </a:rPr>
              <a:t>에 대해 </a:t>
            </a:r>
            <a:r>
              <a:rPr kumimoji="0" lang="ko-KR" altLang="en-US" kern="0" dirty="0" err="1" smtClean="0">
                <a:sym typeface="굴림" pitchFamily="50" charset="-127"/>
              </a:rPr>
              <a:t>설명드리겠습니다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CSMA</a:t>
            </a:r>
            <a:r>
              <a:rPr kumimoji="0" lang="ko-KR" altLang="en-US" kern="0" dirty="0" smtClean="0">
                <a:sym typeface="굴림" pitchFamily="50" charset="-127"/>
              </a:rPr>
              <a:t>는 한마디로 정리하면 데이터를 보내기 전에 신호가 겹치는 지 파악을 한 후 데이터를 보내는 방식입니다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하지만 데이터를 보내고 충돌하는지 여부를 검사하지 않기 때문에 그림과 같이 충돌하는 경우가 발생합니다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9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anishgoel/medium-access-control-1922633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Bluetooth-MAC-Scheme-Polling_fig2_29618438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9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6.wmf"/><Relationship Id="rId4" Type="http://schemas.openxmlformats.org/officeDocument/2006/relationships/image" Target="../media/image27.png"/><Relationship Id="rId9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30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44.wmf"/><Relationship Id="rId18" Type="http://schemas.openxmlformats.org/officeDocument/2006/relationships/image" Target="../media/image46.wmf"/><Relationship Id="rId3" Type="http://schemas.openxmlformats.org/officeDocument/2006/relationships/notesSlide" Target="../notesSlides/notesSlide29.xml"/><Relationship Id="rId21" Type="http://schemas.openxmlformats.org/officeDocument/2006/relationships/oleObject" Target="../embeddings/oleObject29.bin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24.bin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3.bin"/><Relationship Id="rId19" Type="http://schemas.openxmlformats.org/officeDocument/2006/relationships/oleObject" Target="../embeddings/oleObject28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25.bin"/><Relationship Id="rId22" Type="http://schemas.openxmlformats.org/officeDocument/2006/relationships/image" Target="../media/image4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3600" dirty="0" smtClean="0"/>
              <a:t>Wireless Networks</a:t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2018-09-01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CSMA/CD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Carrier Sense Multiple Access / Collision Detection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Carrier sensing, deferral as in CSMA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Collisions detected within short time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Colliding transmissions aborted, reducing channel wastage</a:t>
            </a: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Collision detection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Easy in wired LANs: measure signal strengths, compare transmitted, received signals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Difficult in wireless LANs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: receiver shut off while transmitting</a:t>
            </a: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183659"/>
            <a:ext cx="2885368" cy="25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CSMA/CA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9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Carrier Sense Multiple Access / Collision Avoidance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Sender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If sense channel idle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 DISF sec., then transmit entire frame (no collision detection)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If sense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channel busy then binary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backoff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Receiver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received OK return ACK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after SIFS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(ACK is needed due to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hidden terminal problem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</a:t>
            </a: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301" y="4227923"/>
            <a:ext cx="3353644" cy="255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Hidden Terminal Problem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56826"/>
            <a:ext cx="76771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CSMA/CA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17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Problem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Two nodes, hidden from each other, transmit complete frames to base station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Wasted bandwidth for long duration!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Solution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small reservation packets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Nodes track reservation interval with internal “network allocation vector” (NAV)</a:t>
            </a:r>
            <a:endParaRPr lang="en-US" altLang="ko-KR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5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CSMA/CA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Sender transmits short RTS (Request To Send) packet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indicates duration of transmission</a:t>
            </a: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Receiver replies with short CTS (Clear To Send) packet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Notifying (possibly hidden) nodes</a:t>
            </a: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algn="just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Hidden nodes will not transmit for specified duration: NAV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4074088"/>
            <a:ext cx="2808312" cy="27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Centralized MAC: Static versus Dynamic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357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Static MAC well suited for circuit switching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Voice-oriented 1G/2G cellular system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Inefficient for packet switching, i.e. bandwidth is wasted when not utilized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Dynamic MAC is needed to handle various traffic patterns and </a:t>
            </a:r>
            <a:r>
              <a:rPr lang="en-US" altLang="ko-KR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QoS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requirement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Polling scheme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Dynamic TDMA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550" y="3645024"/>
            <a:ext cx="4003250" cy="238353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75856" y="6018659"/>
            <a:ext cx="51663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hlinkClick r:id="rId4"/>
              </a:rPr>
              <a:t>&lt; </a:t>
            </a:r>
            <a:r>
              <a:rPr lang="ko-KR" altLang="en-US" sz="1000" b="1" dirty="0" smtClean="0">
                <a:hlinkClick r:id="rId4"/>
              </a:rPr>
              <a:t>https</a:t>
            </a:r>
            <a:r>
              <a:rPr lang="ko-KR" altLang="en-US" sz="1000" b="1" dirty="0">
                <a:hlinkClick r:id="rId4"/>
              </a:rPr>
              <a:t>://</a:t>
            </a:r>
            <a:r>
              <a:rPr lang="ko-KR" altLang="en-US" sz="1000" b="1" dirty="0" smtClean="0">
                <a:hlinkClick r:id="rId4"/>
              </a:rPr>
              <a:t>www.slideshare.net/anishgoel/medium-access-control-1922633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&gt;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4063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Dynamic TDMA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Frames divided into resource request (i.e. mini slots) and data slots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ALOHA variations be used for request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Data slots are allocated based on requests and scheduling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974786"/>
            <a:ext cx="89725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Polling MAC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95535" y="1135063"/>
            <a:ext cx="8353177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master polls a slave for the transmission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Based on the polling order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scheduling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Concern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Polling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overhead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Latency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especially when lightly loaded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Single point of failure (master node)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05200" lvl="2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10242" name="Picture 2" descr="polling scheme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17032"/>
            <a:ext cx="5848897" cy="293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83568" y="6569115"/>
            <a:ext cx="732656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hlinkClick r:id="rId4"/>
              </a:rPr>
              <a:t>&lt; </a:t>
            </a:r>
            <a:r>
              <a:rPr lang="ko-KR" altLang="en-US" sz="1000" b="1" dirty="0" smtClean="0">
                <a:hlinkClick r:id="rId4"/>
              </a:rPr>
              <a:t>https</a:t>
            </a:r>
            <a:r>
              <a:rPr lang="ko-KR" altLang="en-US" sz="1000" b="1" dirty="0">
                <a:hlinkClick r:id="rId4"/>
              </a:rPr>
              <a:t>://</a:t>
            </a:r>
            <a:r>
              <a:rPr lang="ko-KR" altLang="en-US" sz="1000" b="1" dirty="0" smtClean="0">
                <a:hlinkClick r:id="rId4"/>
              </a:rPr>
              <a:t>www.researchgate.net/figure/Bluetooth-MAC-Scheme-Polling_fig2_29618438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&gt;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0131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8800" dirty="0" smtClean="0"/>
              <a:t>Research</a:t>
            </a:r>
            <a:endParaRPr lang="ko-KR" altLang="en-US" sz="88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Notation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16460"/>
                  </p:ext>
                </p:extLst>
              </p:nvPr>
            </p:nvGraphicFramePr>
            <p:xfrm>
              <a:off x="971600" y="1124744"/>
              <a:ext cx="7200800" cy="38990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85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22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5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UE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007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5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5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𝑈𝐸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500" b="0" i="0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s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not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associated</m:t>
                                          </m:r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with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𝐴𝑃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1: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   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𝑈𝐸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nor/>
                                              <m:brk m:alnAt="7"/>
                                            </m:rPr>
                                            <a:rPr lang="en-US" altLang="ko-KR" sz="1500" b="0" i="0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is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associated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ko-KR" sz="1500" i="0">
                                              <a:latin typeface="Cambria Math"/>
                                            </a:rPr>
                                            <m:t>with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𝐴𝑃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500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69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i="0" dirty="0" smtClean="0"/>
                            <a:t>Video</a:t>
                          </a:r>
                          <a:r>
                            <a:rPr lang="en-US" altLang="ko-KR" sz="1500" i="0" baseline="0" dirty="0" smtClean="0"/>
                            <a:t> streaming </a:t>
                          </a:r>
                          <a:r>
                            <a:rPr lang="en-US" altLang="ko-KR" sz="1500" i="0" dirty="0" smtClean="0"/>
                            <a:t>Bitrate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i="0" dirty="0" smtClean="0"/>
                            <a:t> </a:t>
                          </a:r>
                          <a:r>
                            <a:rPr lang="en-US" altLang="ko-KR" sz="1500" i="0" dirty="0" smtClean="0"/>
                            <a:t>associated </a:t>
                          </a:r>
                          <a:r>
                            <a:rPr lang="en-US" altLang="ko-KR" sz="1500" i="0" dirty="0" smtClean="0"/>
                            <a:t>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500" i="0" dirty="0" smtClean="0"/>
                            <a:t>, which was supported by SDN</a:t>
                          </a:r>
                          <a:endParaRPr lang="ko-KR" altLang="en-US" sz="1500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86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aseline="0" dirty="0" smtClean="0"/>
                            <a:t>Duration of Requested Segment at</a:t>
                          </a:r>
                          <a:r>
                            <a:rPr lang="en-US" altLang="ko-KR" sz="15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605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𝑒𝑠𝑡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Estimated </a:t>
                          </a:r>
                          <a:r>
                            <a:rPr lang="en-US" altLang="ko-KR" sz="1500" dirty="0" smtClean="0"/>
                            <a:t>Bandwidth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dirty="0" smtClean="0"/>
                            <a:t> </a:t>
                          </a:r>
                          <a:r>
                            <a:rPr lang="en-US" altLang="ko-KR" sz="1500" i="0" dirty="0" smtClean="0"/>
                            <a:t>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𝑠𝑙𝑜𝑡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i="0" dirty="0" smtClean="0"/>
                            <a:t>Time Slot </a:t>
                          </a:r>
                          <a:r>
                            <a:rPr lang="en-US" altLang="ko-KR" sz="1500" i="0" dirty="0" smtClean="0"/>
                            <a:t>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i="0" dirty="0" smtClean="0"/>
                            <a:t> </a:t>
                          </a:r>
                          <a:r>
                            <a:rPr lang="en-US" altLang="ko-KR" sz="1500" i="0" dirty="0" smtClean="0"/>
                            <a:t>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010235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𝑠𝑙𝑜𝑡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Total Time</a:t>
                          </a:r>
                          <a:r>
                            <a:rPr lang="en-US" altLang="ko-KR" sz="1500" baseline="0" dirty="0" smtClean="0"/>
                            <a:t> Slot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𝑏𝑤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(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𝑅𝑆𝑆𝐼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Bandwidth function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4507220"/>
                      </a:ext>
                    </a:extLst>
                  </a:tr>
                  <a:tr h="30379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𝑅𝑆𝑆𝐼</m:t>
                                    </m:r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RSSI between</a:t>
                          </a:r>
                          <a:r>
                            <a:rPr lang="en-US" altLang="ko-KR" sz="15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500" baseline="0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500" dirty="0" smtClean="0"/>
                            <a:t> 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28065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16460"/>
                  </p:ext>
                </p:extLst>
              </p:nvPr>
            </p:nvGraphicFramePr>
            <p:xfrm>
              <a:off x="971600" y="1124744"/>
              <a:ext cx="7200800" cy="38990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85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22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Number of UE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13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08081" r="-167720" b="-44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108081" r="-541" b="-44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6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221505" r="-167720" b="-3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221505" r="-541" b="-377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70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524561" r="-167720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524561" r="-541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66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603390" r="-167720" b="-3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603390" r="-541" b="-3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42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691667" r="-167720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691667" r="-541" b="-2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010235"/>
                      </a:ext>
                    </a:extLst>
                  </a:tr>
                  <a:tr h="3642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791667" r="-167720" b="-1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791667" r="-541" b="-1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028846" r="-167720" b="-1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Bandwidth function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4507220"/>
                      </a:ext>
                    </a:extLst>
                  </a:tr>
                  <a:tr h="3383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" t="-1048214" r="-16772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081" t="-1048214" r="-541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28065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61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MAC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layer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MAC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Distributed</a:t>
            </a:r>
            <a:endParaRPr lang="en-US" altLang="ko-KR" sz="20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Pure ALOHA, Slotted ALOHA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CSMA, </a:t>
            </a: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CSMA/CD, </a:t>
            </a: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CSMA/CA</a:t>
            </a:r>
            <a:endParaRPr lang="en-US" altLang="ko-KR" sz="2000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Centralized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Dynamic TDMA, Polling scheme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Research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Notation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Time Slot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Bitrate Adjustment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Algorithm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8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Time Slot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3687" y="3140968"/>
            <a:ext cx="648071" cy="2304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ea typeface="굴림"/>
                <a:cs typeface="Arial" panose="020B0604020202020204" pitchFamily="34" charset="0"/>
              </a:rPr>
              <a:t>In order to manage overall resources in terms of </a:t>
            </a:r>
            <a:r>
              <a:rPr lang="en-US" altLang="ko-KR" kern="0" dirty="0" smtClean="0">
                <a:solidFill>
                  <a:srgbClr val="000000"/>
                </a:solidFill>
                <a:ea typeface="굴림"/>
                <a:cs typeface="Arial" panose="020B0604020202020204" pitchFamily="34" charset="0"/>
              </a:rPr>
              <a:t>time</a:t>
            </a:r>
            <a:endParaRPr lang="en-US" altLang="ko-KR" kern="0" dirty="0">
              <a:solidFill>
                <a:srgbClr val="000000"/>
              </a:solidFill>
              <a:ea typeface="굴림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11760" y="3861048"/>
            <a:ext cx="432048" cy="15841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43807" y="3645024"/>
            <a:ext cx="936105" cy="18002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79912" y="4077072"/>
            <a:ext cx="1440160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1763688" y="2636912"/>
            <a:ext cx="0" cy="28083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1763688" y="5445224"/>
            <a:ext cx="576064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7532588" y="5332015"/>
            <a:ext cx="2551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971600" y="2436857"/>
            <a:ext cx="66877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byte</a:t>
            </a:r>
            <a:endParaRPr lang="ko-KR" altLang="en-US" sz="2000" dirty="0"/>
          </a:p>
        </p:txBody>
      </p:sp>
      <p:cxnSp>
        <p:nvCxnSpPr>
          <p:cNvPr id="30" name="직선 연결선 29"/>
          <p:cNvCxnSpPr/>
          <p:nvPr/>
        </p:nvCxnSpPr>
        <p:spPr bwMode="auto">
          <a:xfrm>
            <a:off x="5253273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그룹 14"/>
          <p:cNvGrpSpPr/>
          <p:nvPr/>
        </p:nvGrpSpPr>
        <p:grpSpPr>
          <a:xfrm>
            <a:off x="1763688" y="5732125"/>
            <a:ext cx="3456384" cy="1131"/>
            <a:chOff x="1763688" y="5732125"/>
            <a:chExt cx="3456384" cy="1131"/>
          </a:xfrm>
        </p:grpSpPr>
        <p:cxnSp>
          <p:nvCxnSpPr>
            <p:cNvPr id="23" name="직선 화살표 연결선 22"/>
            <p:cNvCxnSpPr/>
            <p:nvPr/>
          </p:nvCxnSpPr>
          <p:spPr bwMode="auto">
            <a:xfrm>
              <a:off x="1763688" y="5732125"/>
              <a:ext cx="345638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/>
            <p:cNvCxnSpPr/>
            <p:nvPr/>
          </p:nvCxnSpPr>
          <p:spPr bwMode="auto">
            <a:xfrm flipH="1">
              <a:off x="1763688" y="5733256"/>
              <a:ext cx="345638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740276"/>
              </p:ext>
            </p:extLst>
          </p:nvPr>
        </p:nvGraphicFramePr>
        <p:xfrm>
          <a:off x="2338832" y="2118476"/>
          <a:ext cx="2394166" cy="9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Equation" r:id="rId4" imgW="1104840" imgH="431640" progId="Equation.DSMT4">
                  <p:embed/>
                </p:oleObj>
              </mc:Choice>
              <mc:Fallback>
                <p:oleObj name="Equation" r:id="rId4" imgW="1104840" imgH="431640" progId="Equation.DSMT4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8832" y="2118476"/>
                        <a:ext cx="2394166" cy="9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366605"/>
              </p:ext>
            </p:extLst>
          </p:nvPr>
        </p:nvGraphicFramePr>
        <p:xfrm>
          <a:off x="3132138" y="5715000"/>
          <a:ext cx="7445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Equation" r:id="rId6" imgW="279360" imgH="253800" progId="Equation.DSMT4">
                  <p:embed/>
                </p:oleObj>
              </mc:Choice>
              <mc:Fallback>
                <p:oleObj name="Equation" r:id="rId6" imgW="279360" imgH="25380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32138" y="5715000"/>
                        <a:ext cx="744537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64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Time Slot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3687" y="3140968"/>
            <a:ext cx="648071" cy="2304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395535" y="1135063"/>
                <a:ext cx="8208913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Assumption</a:t>
                </a:r>
              </a:p>
              <a:p>
                <a:pPr marL="8001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r>
                  <a:rPr lang="ko-KR" altLang="en-US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각각의 </a:t>
                </a: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Time slot </a:t>
                </a:r>
                <a:r>
                  <a:rPr lang="ko-KR" altLang="en-US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시간 동안 클라이언트가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개의 </a:t>
                </a:r>
                <a:r>
                  <a:rPr lang="ko-KR" altLang="en-US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세그먼트를 받는 다고 가정</a:t>
                </a:r>
                <a:endParaRPr lang="en-US" altLang="ko-KR" sz="6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08913" cy="1138773"/>
              </a:xfrm>
              <a:prstGeom prst="rect">
                <a:avLst/>
              </a:prstGeom>
              <a:blipFill>
                <a:blip r:embed="rId4"/>
                <a:stretch>
                  <a:fillRect l="-1040" t="-4278" b="-8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2411760" y="3861048"/>
            <a:ext cx="432048" cy="15841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43807" y="3645024"/>
            <a:ext cx="936105" cy="18002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79912" y="4077072"/>
            <a:ext cx="1440160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1763688" y="2636912"/>
            <a:ext cx="0" cy="28083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1763688" y="5445224"/>
            <a:ext cx="576064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7532588" y="5332015"/>
            <a:ext cx="2551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971600" y="2436857"/>
            <a:ext cx="66877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byte</a:t>
            </a:r>
            <a:endParaRPr lang="ko-KR" altLang="en-US" sz="2000" dirty="0"/>
          </a:p>
        </p:txBody>
      </p:sp>
      <p:cxnSp>
        <p:nvCxnSpPr>
          <p:cNvPr id="30" name="직선 연결선 29"/>
          <p:cNvCxnSpPr/>
          <p:nvPr/>
        </p:nvCxnSpPr>
        <p:spPr bwMode="auto">
          <a:xfrm>
            <a:off x="5253273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그룹 14"/>
          <p:cNvGrpSpPr/>
          <p:nvPr/>
        </p:nvGrpSpPr>
        <p:grpSpPr>
          <a:xfrm>
            <a:off x="1763688" y="5732125"/>
            <a:ext cx="3456384" cy="1131"/>
            <a:chOff x="1763688" y="5732125"/>
            <a:chExt cx="3456384" cy="1131"/>
          </a:xfrm>
        </p:grpSpPr>
        <p:cxnSp>
          <p:nvCxnSpPr>
            <p:cNvPr id="23" name="직선 화살표 연결선 22"/>
            <p:cNvCxnSpPr/>
            <p:nvPr/>
          </p:nvCxnSpPr>
          <p:spPr bwMode="auto">
            <a:xfrm>
              <a:off x="1763688" y="5732125"/>
              <a:ext cx="345638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/>
            <p:cNvCxnSpPr/>
            <p:nvPr/>
          </p:nvCxnSpPr>
          <p:spPr bwMode="auto">
            <a:xfrm flipH="1">
              <a:off x="1763688" y="5733256"/>
              <a:ext cx="345638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914142"/>
              </p:ext>
            </p:extLst>
          </p:nvPr>
        </p:nvGraphicFramePr>
        <p:xfrm>
          <a:off x="2532063" y="5761038"/>
          <a:ext cx="2073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" name="Equation" r:id="rId5" imgW="1218960" imgH="431640" progId="Equation.DSMT4">
                  <p:embed/>
                </p:oleObj>
              </mc:Choice>
              <mc:Fallback>
                <p:oleObj name="Equation" r:id="rId5" imgW="1218960" imgH="431640" progId="Equation.DSMT4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2063" y="5761038"/>
                        <a:ext cx="207327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863197"/>
              </p:ext>
            </p:extLst>
          </p:nvPr>
        </p:nvGraphicFramePr>
        <p:xfrm>
          <a:off x="1787525" y="5762625"/>
          <a:ext cx="7445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" name="Equation" r:id="rId7" imgW="279360" imgH="253800" progId="Equation.DSMT4">
                  <p:embed/>
                </p:oleObj>
              </mc:Choice>
              <mc:Fallback>
                <p:oleObj name="Equation" r:id="rId7" imgW="279360" imgH="25380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7525" y="5762625"/>
                        <a:ext cx="744538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355484"/>
              </p:ext>
            </p:extLst>
          </p:nvPr>
        </p:nvGraphicFramePr>
        <p:xfrm>
          <a:off x="2454275" y="2797175"/>
          <a:ext cx="25733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" name="Equation" r:id="rId9" imgW="1714320" imgH="457200" progId="Equation.DSMT4">
                  <p:embed/>
                </p:oleObj>
              </mc:Choice>
              <mc:Fallback>
                <p:oleObj name="Equation" r:id="rId9" imgW="1714320" imgH="457200" progId="Equation.DSMT4">
                  <p:embed/>
                  <p:pic>
                    <p:nvPicPr>
                      <p:cNvPr id="11" name="개체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54275" y="2797175"/>
                        <a:ext cx="2573338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2843807" y="3501008"/>
            <a:ext cx="919503" cy="0"/>
            <a:chOff x="2860408" y="3402694"/>
            <a:chExt cx="919503" cy="0"/>
          </a:xfrm>
        </p:grpSpPr>
        <p:cxnSp>
          <p:nvCxnSpPr>
            <p:cNvPr id="40" name="직선 화살표 연결선 39"/>
            <p:cNvCxnSpPr/>
            <p:nvPr/>
          </p:nvCxnSpPr>
          <p:spPr bwMode="auto">
            <a:xfrm flipV="1">
              <a:off x="2860408" y="3402694"/>
              <a:ext cx="919503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/>
            <p:cNvCxnSpPr/>
            <p:nvPr/>
          </p:nvCxnSpPr>
          <p:spPr bwMode="auto">
            <a:xfrm flipH="1" flipV="1">
              <a:off x="2860408" y="3402694"/>
              <a:ext cx="919503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364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Time Slot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+mj-lt"/>
                <a:ea typeface="굴림"/>
                <a:cs typeface="Tahoma" panose="020B0604030504040204" pitchFamily="34" charset="0"/>
              </a:rPr>
              <a:t>Size of Segment</a:t>
            </a:r>
            <a:endParaRPr lang="en-US" altLang="ko-KR" sz="6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761" y="3953378"/>
            <a:ext cx="5498551" cy="16358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761" y="2303295"/>
            <a:ext cx="5498551" cy="1624476"/>
          </a:xfrm>
          <a:prstGeom prst="rect">
            <a:avLst/>
          </a:prstGeom>
        </p:spPr>
      </p:pic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266759"/>
              </p:ext>
            </p:extLst>
          </p:nvPr>
        </p:nvGraphicFramePr>
        <p:xfrm>
          <a:off x="3344291" y="1692797"/>
          <a:ext cx="23114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" name="Equation" r:id="rId6" imgW="1473120" imgH="253800" progId="Equation.DSMT4">
                  <p:embed/>
                </p:oleObj>
              </mc:Choice>
              <mc:Fallback>
                <p:oleObj name="Equation" r:id="rId6" imgW="1473120" imgH="253800" progId="Equation.DSMT4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4291" y="1692797"/>
                        <a:ext cx="2311400" cy="39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5868144" y="2303295"/>
            <a:ext cx="864096" cy="18960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68144" y="3950205"/>
            <a:ext cx="864096" cy="18960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59833" y="2800067"/>
            <a:ext cx="288032" cy="19688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47131" y="4437452"/>
            <a:ext cx="288032" cy="19688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9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Time Slot</a:t>
            </a:r>
            <a:endParaRPr lang="en-US" altLang="ko-KR" b="0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23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3687" y="3140968"/>
            <a:ext cx="648071" cy="2304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395535" y="1135063"/>
                <a:ext cx="8208913" cy="2689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Assumption</a:t>
                </a: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8001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r>
                  <a:rPr lang="ko-KR" altLang="en-US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각각의 </a:t>
                </a: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Time slot </a:t>
                </a:r>
                <a:r>
                  <a:rPr lang="ko-KR" altLang="en-US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시간 동안 클라이언트가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개의 </a:t>
                </a:r>
                <a:r>
                  <a:rPr lang="ko-KR" altLang="en-US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세그먼트를 받는 다고 가정</a:t>
                </a:r>
                <a:endParaRPr lang="en-US" altLang="ko-KR" sz="6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6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08913" cy="2689967"/>
              </a:xfrm>
              <a:prstGeom prst="rect">
                <a:avLst/>
              </a:prstGeom>
              <a:blipFill>
                <a:blip r:embed="rId4"/>
                <a:stretch>
                  <a:fillRect l="-1040" t="-1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2411760" y="3861048"/>
            <a:ext cx="432048" cy="15841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43807" y="3645024"/>
            <a:ext cx="936105" cy="18002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79912" y="4077072"/>
            <a:ext cx="1440160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1763688" y="2636912"/>
            <a:ext cx="0" cy="28083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1763688" y="5445224"/>
            <a:ext cx="576064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7532588" y="5332015"/>
            <a:ext cx="2551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971600" y="2436857"/>
            <a:ext cx="66877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byte</a:t>
            </a:r>
            <a:endParaRPr lang="ko-KR" altLang="en-US" sz="2000" dirty="0"/>
          </a:p>
        </p:txBody>
      </p:sp>
      <p:cxnSp>
        <p:nvCxnSpPr>
          <p:cNvPr id="30" name="직선 연결선 29"/>
          <p:cNvCxnSpPr/>
          <p:nvPr/>
        </p:nvCxnSpPr>
        <p:spPr bwMode="auto">
          <a:xfrm>
            <a:off x="5253273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그룹 14"/>
          <p:cNvGrpSpPr/>
          <p:nvPr/>
        </p:nvGrpSpPr>
        <p:grpSpPr>
          <a:xfrm>
            <a:off x="1763688" y="5732125"/>
            <a:ext cx="3456384" cy="1131"/>
            <a:chOff x="1763688" y="5732125"/>
            <a:chExt cx="3456384" cy="1131"/>
          </a:xfrm>
        </p:grpSpPr>
        <p:cxnSp>
          <p:nvCxnSpPr>
            <p:cNvPr id="23" name="직선 화살표 연결선 22"/>
            <p:cNvCxnSpPr/>
            <p:nvPr/>
          </p:nvCxnSpPr>
          <p:spPr bwMode="auto">
            <a:xfrm>
              <a:off x="1763688" y="5732125"/>
              <a:ext cx="345638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/>
            <p:cNvCxnSpPr/>
            <p:nvPr/>
          </p:nvCxnSpPr>
          <p:spPr bwMode="auto">
            <a:xfrm flipH="1">
              <a:off x="1763688" y="5733256"/>
              <a:ext cx="345638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547806"/>
              </p:ext>
            </p:extLst>
          </p:nvPr>
        </p:nvGraphicFramePr>
        <p:xfrm>
          <a:off x="2532063" y="5761038"/>
          <a:ext cx="2073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" name="Equation" r:id="rId5" imgW="1218960" imgH="431640" progId="Equation.DSMT4">
                  <p:embed/>
                </p:oleObj>
              </mc:Choice>
              <mc:Fallback>
                <p:oleObj name="Equation" r:id="rId5" imgW="1218960" imgH="431640" progId="Equation.DSMT4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2063" y="5761038"/>
                        <a:ext cx="207327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142553"/>
              </p:ext>
            </p:extLst>
          </p:nvPr>
        </p:nvGraphicFramePr>
        <p:xfrm>
          <a:off x="1787525" y="5762625"/>
          <a:ext cx="7445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" name="Equation" r:id="rId7" imgW="279360" imgH="253800" progId="Equation.DSMT4">
                  <p:embed/>
                </p:oleObj>
              </mc:Choice>
              <mc:Fallback>
                <p:oleObj name="Equation" r:id="rId7" imgW="279360" imgH="25380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7525" y="5762625"/>
                        <a:ext cx="744538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2843807" y="3501008"/>
            <a:ext cx="919503" cy="0"/>
            <a:chOff x="2860408" y="3402694"/>
            <a:chExt cx="919503" cy="0"/>
          </a:xfrm>
        </p:grpSpPr>
        <p:cxnSp>
          <p:nvCxnSpPr>
            <p:cNvPr id="40" name="직선 화살표 연결선 39"/>
            <p:cNvCxnSpPr/>
            <p:nvPr/>
          </p:nvCxnSpPr>
          <p:spPr bwMode="auto">
            <a:xfrm flipV="1">
              <a:off x="2860408" y="3402694"/>
              <a:ext cx="919503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/>
            <p:cNvCxnSpPr/>
            <p:nvPr/>
          </p:nvCxnSpPr>
          <p:spPr bwMode="auto">
            <a:xfrm flipH="1" flipV="1">
              <a:off x="2860408" y="3402694"/>
              <a:ext cx="919503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25501"/>
              </p:ext>
            </p:extLst>
          </p:nvPr>
        </p:nvGraphicFramePr>
        <p:xfrm>
          <a:off x="2447925" y="2743200"/>
          <a:ext cx="175418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" name="Equation" r:id="rId9" imgW="1117440" imgH="482400" progId="Equation.DSMT4">
                  <p:embed/>
                </p:oleObj>
              </mc:Choice>
              <mc:Fallback>
                <p:oleObj name="Equation" r:id="rId9" imgW="1117440" imgH="482400" progId="Equation.DSMT4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47925" y="2743200"/>
                        <a:ext cx="1754188" cy="75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9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Time Slot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24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3687" y="3140968"/>
            <a:ext cx="648071" cy="2304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395535" y="1135063"/>
                <a:ext cx="8208913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Assumption</a:t>
                </a: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8001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r>
                  <a:rPr lang="ko-KR" altLang="en-US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각각의 </a:t>
                </a: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Time slot </a:t>
                </a:r>
                <a:r>
                  <a:rPr lang="ko-KR" altLang="en-US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시간 동안 클라이언트가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개의 세그먼트를 받는 다고 </a:t>
                </a:r>
                <a:r>
                  <a:rPr lang="ko-KR" altLang="en-US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가정</a:t>
                </a:r>
                <a:endParaRPr lang="en-US" altLang="ko-KR" sz="6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08913" cy="1138773"/>
              </a:xfrm>
              <a:prstGeom prst="rect">
                <a:avLst/>
              </a:prstGeom>
              <a:blipFill>
                <a:blip r:embed="rId4"/>
                <a:stretch>
                  <a:fillRect l="-1040" t="-4278" b="-8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2411760" y="3861048"/>
            <a:ext cx="432048" cy="15841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43807" y="3645024"/>
            <a:ext cx="936105" cy="18002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79912" y="4077072"/>
            <a:ext cx="1440160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1763688" y="2636912"/>
            <a:ext cx="0" cy="28083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1763688" y="5445224"/>
            <a:ext cx="576064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7532588" y="5332015"/>
            <a:ext cx="2551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971600" y="2436857"/>
            <a:ext cx="66877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byte</a:t>
            </a:r>
            <a:endParaRPr lang="ko-KR" altLang="en-US" sz="2000" dirty="0"/>
          </a:p>
        </p:txBody>
      </p:sp>
      <p:cxnSp>
        <p:nvCxnSpPr>
          <p:cNvPr id="30" name="직선 연결선 29"/>
          <p:cNvCxnSpPr/>
          <p:nvPr/>
        </p:nvCxnSpPr>
        <p:spPr bwMode="auto">
          <a:xfrm>
            <a:off x="5253273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그룹 14"/>
          <p:cNvGrpSpPr/>
          <p:nvPr/>
        </p:nvGrpSpPr>
        <p:grpSpPr>
          <a:xfrm>
            <a:off x="1763688" y="5732125"/>
            <a:ext cx="3456384" cy="1131"/>
            <a:chOff x="1763688" y="5732125"/>
            <a:chExt cx="3456384" cy="1131"/>
          </a:xfrm>
        </p:grpSpPr>
        <p:cxnSp>
          <p:nvCxnSpPr>
            <p:cNvPr id="23" name="직선 화살표 연결선 22"/>
            <p:cNvCxnSpPr/>
            <p:nvPr/>
          </p:nvCxnSpPr>
          <p:spPr bwMode="auto">
            <a:xfrm>
              <a:off x="1763688" y="5732125"/>
              <a:ext cx="345638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/>
            <p:cNvCxnSpPr/>
            <p:nvPr/>
          </p:nvCxnSpPr>
          <p:spPr bwMode="auto">
            <a:xfrm flipH="1">
              <a:off x="1763688" y="5733256"/>
              <a:ext cx="345638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457203"/>
              </p:ext>
            </p:extLst>
          </p:nvPr>
        </p:nvGraphicFramePr>
        <p:xfrm>
          <a:off x="2532063" y="5761038"/>
          <a:ext cx="2073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" name="Equation" r:id="rId5" imgW="1218960" imgH="431640" progId="Equation.DSMT4">
                  <p:embed/>
                </p:oleObj>
              </mc:Choice>
              <mc:Fallback>
                <p:oleObj name="Equation" r:id="rId5" imgW="1218960" imgH="431640" progId="Equation.DSMT4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2063" y="5761038"/>
                        <a:ext cx="207327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839340"/>
              </p:ext>
            </p:extLst>
          </p:nvPr>
        </p:nvGraphicFramePr>
        <p:xfrm>
          <a:off x="1787525" y="5762625"/>
          <a:ext cx="7445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" name="Equation" r:id="rId7" imgW="279360" imgH="253800" progId="Equation.DSMT4">
                  <p:embed/>
                </p:oleObj>
              </mc:Choice>
              <mc:Fallback>
                <p:oleObj name="Equation" r:id="rId7" imgW="279360" imgH="25380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7525" y="5762625"/>
                        <a:ext cx="744538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102969"/>
              </p:ext>
            </p:extLst>
          </p:nvPr>
        </p:nvGraphicFramePr>
        <p:xfrm>
          <a:off x="5434013" y="2249488"/>
          <a:ext cx="3457575" cy="198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" name="Equation" r:id="rId9" imgW="1638000" imgH="939600" progId="Equation.DSMT4">
                  <p:embed/>
                </p:oleObj>
              </mc:Choice>
              <mc:Fallback>
                <p:oleObj name="Equation" r:id="rId9" imgW="1638000" imgH="939600" progId="Equation.DSMT4">
                  <p:embed/>
                  <p:pic>
                    <p:nvPicPr>
                      <p:cNvPr id="26" name="개체 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34013" y="2249488"/>
                        <a:ext cx="3457575" cy="198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1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Bitrate adjustment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25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RSSI (Channel State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Modulation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Scheme (by AMC)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Data that can be transferred</a:t>
            </a:r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513098"/>
              </p:ext>
            </p:extLst>
          </p:nvPr>
        </p:nvGraphicFramePr>
        <p:xfrm>
          <a:off x="4746625" y="3694113"/>
          <a:ext cx="28622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9" name="Equation" r:id="rId4" imgW="1295280" imgH="253800" progId="Equation.DSMT4">
                  <p:embed/>
                </p:oleObj>
              </mc:Choice>
              <mc:Fallback>
                <p:oleObj name="Equation" r:id="rId4" imgW="1295280" imgH="253800" progId="Equation.DSMT4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6625" y="3694113"/>
                        <a:ext cx="2862263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아래쪽 화살표 1"/>
          <p:cNvSpPr/>
          <p:nvPr/>
        </p:nvSpPr>
        <p:spPr>
          <a:xfrm>
            <a:off x="1475656" y="1556792"/>
            <a:ext cx="504056" cy="504056"/>
          </a:xfrm>
          <a:prstGeom prst="downArrow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1475656" y="2420888"/>
            <a:ext cx="504056" cy="504056"/>
          </a:xfrm>
          <a:prstGeom prst="downArrow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1475656" y="3284984"/>
            <a:ext cx="504056" cy="504056"/>
          </a:xfrm>
          <a:prstGeom prst="downArrow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0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Bitrate </a:t>
            </a:r>
            <a:r>
              <a:rPr lang="en-US" altLang="ko-KR" dirty="0" smtClean="0"/>
              <a:t>Adjustment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26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New</a:t>
            </a:r>
            <a:r>
              <a:rPr lang="ko-KR" altLang="en-US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 wants to join the new AP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555776" y="2276872"/>
            <a:ext cx="3940035" cy="3083812"/>
            <a:chOff x="3203848" y="2636912"/>
            <a:chExt cx="3080212" cy="2410840"/>
          </a:xfrm>
        </p:grpSpPr>
        <p:grpSp>
          <p:nvGrpSpPr>
            <p:cNvPr id="47" name="그룹 46"/>
            <p:cNvGrpSpPr/>
            <p:nvPr/>
          </p:nvGrpSpPr>
          <p:grpSpPr>
            <a:xfrm>
              <a:off x="3203848" y="2636912"/>
              <a:ext cx="3080212" cy="2410840"/>
              <a:chOff x="1673478" y="1329974"/>
              <a:chExt cx="3789033" cy="2965625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1673478" y="2147656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314567" y="1329974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51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8431" y="301745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2581" y="198884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오른쪽 화살표 52"/>
              <p:cNvSpPr/>
              <p:nvPr/>
            </p:nvSpPr>
            <p:spPr>
              <a:xfrm rot="21069168">
                <a:off x="2140488" y="3329303"/>
                <a:ext cx="553787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4" name="오른쪽 화살표 53"/>
              <p:cNvSpPr/>
              <p:nvPr/>
            </p:nvSpPr>
            <p:spPr>
              <a:xfrm rot="15361692">
                <a:off x="2706577" y="3790701"/>
                <a:ext cx="553785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55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1072" y="3283832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2860" y="3799280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9615" y="2739245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오른쪽 화살표 57"/>
              <p:cNvSpPr/>
              <p:nvPr/>
            </p:nvSpPr>
            <p:spPr>
              <a:xfrm rot="9022588">
                <a:off x="2958699" y="3116270"/>
                <a:ext cx="553787" cy="170104"/>
              </a:xfrm>
              <a:prstGeom prst="rightArrow">
                <a:avLst/>
              </a:prstGeom>
              <a:solidFill>
                <a:srgbClr val="00B0F0">
                  <a:alpha val="3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 bwMode="auto">
            <a:xfrm>
              <a:off x="4076910" y="3645872"/>
              <a:ext cx="349060" cy="4695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9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508" y="3496154"/>
            <a:ext cx="213654" cy="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오른쪽 화살표 19"/>
          <p:cNvSpPr/>
          <p:nvPr/>
        </p:nvSpPr>
        <p:spPr>
          <a:xfrm rot="3114468">
            <a:off x="3170965" y="3929943"/>
            <a:ext cx="575857" cy="176883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5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Bitrate Adjustment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27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Data that can be transferred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763688" y="3861048"/>
            <a:ext cx="432048" cy="15841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5736" y="3645024"/>
            <a:ext cx="432048" cy="18002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7784" y="4077072"/>
            <a:ext cx="432048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1763688" y="2636912"/>
            <a:ext cx="0" cy="28083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1763688" y="5445224"/>
            <a:ext cx="576064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7532588" y="5332015"/>
            <a:ext cx="2551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971600" y="2436857"/>
            <a:ext cx="66877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byte</a:t>
            </a:r>
            <a:endParaRPr lang="ko-KR" altLang="en-US" sz="2000" dirty="0"/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3491880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직사각형 26"/>
          <p:cNvSpPr/>
          <p:nvPr/>
        </p:nvSpPr>
        <p:spPr>
          <a:xfrm>
            <a:off x="3491880" y="4165467"/>
            <a:ext cx="432047" cy="12961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23928" y="2996952"/>
            <a:ext cx="432047" cy="2464659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55976" y="3661411"/>
            <a:ext cx="398846" cy="180020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0" name="직선 연결선 29"/>
          <p:cNvCxnSpPr/>
          <p:nvPr/>
        </p:nvCxnSpPr>
        <p:spPr bwMode="auto">
          <a:xfrm>
            <a:off x="5253273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직사각형 31"/>
          <p:cNvSpPr/>
          <p:nvPr/>
        </p:nvSpPr>
        <p:spPr>
          <a:xfrm>
            <a:off x="5253272" y="4165467"/>
            <a:ext cx="432047" cy="12961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85321" y="4381491"/>
            <a:ext cx="423788" cy="108012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17368" y="4093459"/>
            <a:ext cx="398845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5" name="직선 연결선 34"/>
          <p:cNvCxnSpPr/>
          <p:nvPr/>
        </p:nvCxnSpPr>
        <p:spPr bwMode="auto">
          <a:xfrm>
            <a:off x="7014665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꺾인 연결선 38"/>
          <p:cNvCxnSpPr/>
          <p:nvPr/>
        </p:nvCxnSpPr>
        <p:spPr bwMode="auto">
          <a:xfrm rot="10800000" flipV="1">
            <a:off x="6750233" y="2204864"/>
            <a:ext cx="1062127" cy="740702"/>
          </a:xfrm>
          <a:prstGeom prst="bentConnector2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연결선 40"/>
          <p:cNvCxnSpPr/>
          <p:nvPr/>
        </p:nvCxnSpPr>
        <p:spPr bwMode="auto">
          <a:xfrm>
            <a:off x="4283968" y="2210243"/>
            <a:ext cx="30963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515442"/>
              </p:ext>
            </p:extLst>
          </p:nvPr>
        </p:nvGraphicFramePr>
        <p:xfrm>
          <a:off x="4587875" y="1665288"/>
          <a:ext cx="26939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" name="Equation" r:id="rId4" imgW="1218960" imgH="253800" progId="Equation.DSMT4">
                  <p:embed/>
                </p:oleObj>
              </mc:Choice>
              <mc:Fallback>
                <p:oleObj name="Equation" r:id="rId4" imgW="1218960" imgH="253800" progId="Equation.DSMT4">
                  <p:embed/>
                  <p:pic>
                    <p:nvPicPr>
                      <p:cNvPr id="46" name="개체 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87875" y="1665288"/>
                        <a:ext cx="2693988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직사각형 36"/>
          <p:cNvSpPr/>
          <p:nvPr/>
        </p:nvSpPr>
        <p:spPr>
          <a:xfrm>
            <a:off x="6536100" y="2950945"/>
            <a:ext cx="451520" cy="24942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 bwMode="auto">
          <a:xfrm>
            <a:off x="5292080" y="5732125"/>
            <a:ext cx="172819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 flipH="1">
            <a:off x="5292080" y="5732125"/>
            <a:ext cx="172819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767501"/>
              </p:ext>
            </p:extLst>
          </p:nvPr>
        </p:nvGraphicFramePr>
        <p:xfrm>
          <a:off x="6596063" y="5730875"/>
          <a:ext cx="2073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" name="Equation" r:id="rId6" imgW="1218960" imgH="431640" progId="Equation.DSMT4">
                  <p:embed/>
                </p:oleObj>
              </mc:Choice>
              <mc:Fallback>
                <p:oleObj name="Equation" r:id="rId6" imgW="1218960" imgH="431640" progId="Equation.DSMT4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96063" y="5730875"/>
                        <a:ext cx="207327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302852"/>
              </p:ext>
            </p:extLst>
          </p:nvPr>
        </p:nvGraphicFramePr>
        <p:xfrm>
          <a:off x="5741988" y="5732463"/>
          <a:ext cx="7461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" name="Equation" r:id="rId8" imgW="279360" imgH="253800" progId="Equation.DSMT4">
                  <p:embed/>
                </p:oleObj>
              </mc:Choice>
              <mc:Fallback>
                <p:oleObj name="Equation" r:id="rId8" imgW="279360" imgH="25380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41988" y="5732463"/>
                        <a:ext cx="746125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4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Bitrate Adjustment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28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Data that can be transferred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763688" y="3861048"/>
            <a:ext cx="432048" cy="15841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5736" y="3645024"/>
            <a:ext cx="432048" cy="18002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7784" y="4077072"/>
            <a:ext cx="432048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1763688" y="2636912"/>
            <a:ext cx="0" cy="28083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1763688" y="5445224"/>
            <a:ext cx="576064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7532588" y="5332015"/>
            <a:ext cx="2551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971600" y="2436857"/>
            <a:ext cx="66877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byte</a:t>
            </a:r>
            <a:endParaRPr lang="ko-KR" altLang="en-US" sz="2000" dirty="0"/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3491880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직사각형 26"/>
          <p:cNvSpPr/>
          <p:nvPr/>
        </p:nvSpPr>
        <p:spPr>
          <a:xfrm>
            <a:off x="3491880" y="4165467"/>
            <a:ext cx="432047" cy="12961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23928" y="2996952"/>
            <a:ext cx="432047" cy="2464659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55976" y="3661411"/>
            <a:ext cx="398846" cy="180020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0" name="직선 연결선 29"/>
          <p:cNvCxnSpPr/>
          <p:nvPr/>
        </p:nvCxnSpPr>
        <p:spPr bwMode="auto">
          <a:xfrm>
            <a:off x="5253273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직사각형 31"/>
          <p:cNvSpPr/>
          <p:nvPr/>
        </p:nvSpPr>
        <p:spPr>
          <a:xfrm>
            <a:off x="5253272" y="4165467"/>
            <a:ext cx="432047" cy="12961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85321" y="4381491"/>
            <a:ext cx="423788" cy="108012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17368" y="4093459"/>
            <a:ext cx="398845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5" name="직선 연결선 34"/>
          <p:cNvCxnSpPr/>
          <p:nvPr/>
        </p:nvCxnSpPr>
        <p:spPr bwMode="auto">
          <a:xfrm>
            <a:off x="7014665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꺾인 연결선 38"/>
          <p:cNvCxnSpPr/>
          <p:nvPr/>
        </p:nvCxnSpPr>
        <p:spPr bwMode="auto">
          <a:xfrm rot="10800000" flipV="1">
            <a:off x="6750233" y="2204864"/>
            <a:ext cx="1062127" cy="740702"/>
          </a:xfrm>
          <a:prstGeom prst="bentConnector2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연결선 40"/>
          <p:cNvCxnSpPr/>
          <p:nvPr/>
        </p:nvCxnSpPr>
        <p:spPr bwMode="auto">
          <a:xfrm>
            <a:off x="4283968" y="2210243"/>
            <a:ext cx="30963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048219"/>
              </p:ext>
            </p:extLst>
          </p:nvPr>
        </p:nvGraphicFramePr>
        <p:xfrm>
          <a:off x="3605213" y="1665288"/>
          <a:ext cx="465931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" name="Equation" r:id="rId4" imgW="2108160" imgH="253800" progId="Equation.DSMT4">
                  <p:embed/>
                </p:oleObj>
              </mc:Choice>
              <mc:Fallback>
                <p:oleObj name="Equation" r:id="rId4" imgW="2108160" imgH="253800" progId="Equation.DSMT4">
                  <p:embed/>
                  <p:pic>
                    <p:nvPicPr>
                      <p:cNvPr id="46" name="개체 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05213" y="1665288"/>
                        <a:ext cx="4659312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직사각형 36"/>
          <p:cNvSpPr/>
          <p:nvPr/>
        </p:nvSpPr>
        <p:spPr>
          <a:xfrm>
            <a:off x="6536100" y="2950945"/>
            <a:ext cx="451520" cy="24942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 bwMode="auto">
          <a:xfrm>
            <a:off x="5292080" y="5732125"/>
            <a:ext cx="172819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 flipH="1">
            <a:off x="5292080" y="5732125"/>
            <a:ext cx="172819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983969"/>
              </p:ext>
            </p:extLst>
          </p:nvPr>
        </p:nvGraphicFramePr>
        <p:xfrm>
          <a:off x="6596063" y="5730875"/>
          <a:ext cx="2073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" name="Equation" r:id="rId6" imgW="1218960" imgH="431640" progId="Equation.DSMT4">
                  <p:embed/>
                </p:oleObj>
              </mc:Choice>
              <mc:Fallback>
                <p:oleObj name="Equation" r:id="rId6" imgW="1218960" imgH="431640" progId="Equation.DSMT4">
                  <p:embed/>
                  <p:pic>
                    <p:nvPicPr>
                      <p:cNvPr id="31" name="개체 3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96063" y="5730875"/>
                        <a:ext cx="207327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88283"/>
              </p:ext>
            </p:extLst>
          </p:nvPr>
        </p:nvGraphicFramePr>
        <p:xfrm>
          <a:off x="5741988" y="5732463"/>
          <a:ext cx="7461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" name="Equation" r:id="rId8" imgW="279360" imgH="253800" progId="Equation.DSMT4">
                  <p:embed/>
                </p:oleObj>
              </mc:Choice>
              <mc:Fallback>
                <p:oleObj name="Equation" r:id="rId8" imgW="279360" imgH="253800" progId="Equation.DSMT4">
                  <p:embed/>
                  <p:pic>
                    <p:nvPicPr>
                      <p:cNvPr id="36" name="개체 3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41988" y="5732463"/>
                        <a:ext cx="746125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47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29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Algorithm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When new client joins new AP: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Calculate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time slot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 for new Client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Find        using                                           in MPD structure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        exists in MPD files:</a:t>
            </a:r>
          </a:p>
          <a:p>
            <a:pPr marL="125730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using 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lse: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5730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Jain Fair index                   , check bitrate of new client is whether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aggressive or reasonable</a:t>
            </a:r>
            <a:endParaRPr lang="en-US" altLang="ko-KR" sz="2000" b="1" kern="0" dirty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5730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aggressive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:</a:t>
            </a:r>
          </a:p>
          <a:p>
            <a:pPr marL="1714500" lvl="3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Decrease the bitrate of the new client until  </a:t>
            </a:r>
          </a:p>
          <a:p>
            <a:pPr marL="125730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Else:</a:t>
            </a:r>
          </a:p>
          <a:p>
            <a:pPr marL="1714500" lvl="3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Decrease all bitrates of the clients associated with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  <a:p>
            <a:pPr lvl="3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until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satisfy formula</a:t>
            </a:r>
          </a:p>
          <a:p>
            <a:pPr marL="125730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5730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355366"/>
              </p:ext>
            </p:extLst>
          </p:nvPr>
        </p:nvGraphicFramePr>
        <p:xfrm>
          <a:off x="6496050" y="1820863"/>
          <a:ext cx="16970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9" name="Equation" r:id="rId4" imgW="1218960" imgH="431640" progId="Equation.DSMT4">
                  <p:embed/>
                </p:oleObj>
              </mc:Choice>
              <mc:Fallback>
                <p:oleObj name="Equation" r:id="rId4" imgW="1218960" imgH="431640" progId="Equation.DSMT4">
                  <p:embed/>
                  <p:pic>
                    <p:nvPicPr>
                      <p:cNvPr id="31" name="개체 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96050" y="1820863"/>
                        <a:ext cx="1697038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956691"/>
              </p:ext>
            </p:extLst>
          </p:nvPr>
        </p:nvGraphicFramePr>
        <p:xfrm>
          <a:off x="3500636" y="1932866"/>
          <a:ext cx="4953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0" name="Equation" r:id="rId6" imgW="355320" imgH="241200" progId="Equation.DSMT4">
                  <p:embed/>
                </p:oleObj>
              </mc:Choice>
              <mc:Fallback>
                <p:oleObj name="Equation" r:id="rId6" imgW="355320" imgH="241200" progId="Equation.DSMT4">
                  <p:embed/>
                  <p:pic>
                    <p:nvPicPr>
                      <p:cNvPr id="45" name="개체 4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0636" y="1932866"/>
                        <a:ext cx="4953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개체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897038"/>
              </p:ext>
            </p:extLst>
          </p:nvPr>
        </p:nvGraphicFramePr>
        <p:xfrm>
          <a:off x="3014663" y="2335213"/>
          <a:ext cx="28829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1" name="Equation" r:id="rId8" imgW="2070000" imgH="253800" progId="Equation.DSMT4">
                  <p:embed/>
                </p:oleObj>
              </mc:Choice>
              <mc:Fallback>
                <p:oleObj name="Equation" r:id="rId8" imgW="2070000" imgH="253800" progId="Equation.DSMT4">
                  <p:embed/>
                  <p:pic>
                    <p:nvPicPr>
                      <p:cNvPr id="45" name="개체 4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14663" y="2335213"/>
                        <a:ext cx="288290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407975"/>
              </p:ext>
            </p:extLst>
          </p:nvPr>
        </p:nvGraphicFramePr>
        <p:xfrm>
          <a:off x="1835696" y="2288069"/>
          <a:ext cx="4254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2" name="Equation" r:id="rId10" imgW="304560" imgH="253800" progId="Equation.DSMT4">
                  <p:embed/>
                </p:oleObj>
              </mc:Choice>
              <mc:Fallback>
                <p:oleObj name="Equation" r:id="rId10" imgW="304560" imgH="253800" progId="Equation.DSMT4">
                  <p:embed/>
                  <p:pic>
                    <p:nvPicPr>
                      <p:cNvPr id="49" name="개체 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35696" y="2288069"/>
                        <a:ext cx="42545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870700"/>
              </p:ext>
            </p:extLst>
          </p:nvPr>
        </p:nvGraphicFramePr>
        <p:xfrm>
          <a:off x="1518680" y="2681062"/>
          <a:ext cx="4254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3" name="Equation" r:id="rId12" imgW="304560" imgH="253800" progId="Equation.DSMT4">
                  <p:embed/>
                </p:oleObj>
              </mc:Choice>
              <mc:Fallback>
                <p:oleObj name="Equation" r:id="rId12" imgW="304560" imgH="253800" progId="Equation.DSMT4">
                  <p:embed/>
                  <p:pic>
                    <p:nvPicPr>
                      <p:cNvPr id="50" name="개체 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18680" y="2681062"/>
                        <a:ext cx="42545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63693"/>
              </p:ext>
            </p:extLst>
          </p:nvPr>
        </p:nvGraphicFramePr>
        <p:xfrm>
          <a:off x="2483768" y="3033487"/>
          <a:ext cx="4254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4" name="Equation" r:id="rId14" imgW="304560" imgH="253800" progId="Equation.DSMT4">
                  <p:embed/>
                </p:oleObj>
              </mc:Choice>
              <mc:Fallback>
                <p:oleObj name="Equation" r:id="rId14" imgW="304560" imgH="253800" progId="Equation.DSMT4">
                  <p:embed/>
                  <p:pic>
                    <p:nvPicPr>
                      <p:cNvPr id="51" name="개체 5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83768" y="3033487"/>
                        <a:ext cx="42545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667876"/>
              </p:ext>
            </p:extLst>
          </p:nvPr>
        </p:nvGraphicFramePr>
        <p:xfrm>
          <a:off x="4229100" y="3578225"/>
          <a:ext cx="11922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5" name="Equation" r:id="rId15" imgW="1218960" imgH="634680" progId="Equation.DSMT4">
                  <p:embed/>
                </p:oleObj>
              </mc:Choice>
              <mc:Fallback>
                <p:oleObj name="Equation" r:id="rId15" imgW="1218960" imgH="634680" progId="Equation.DSMT4">
                  <p:embed/>
                  <p:pic>
                    <p:nvPicPr>
                      <p:cNvPr id="31" name="개체 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29100" y="3578225"/>
                        <a:ext cx="1192213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84487"/>
              </p:ext>
            </p:extLst>
          </p:nvPr>
        </p:nvGraphicFramePr>
        <p:xfrm>
          <a:off x="7020272" y="4869160"/>
          <a:ext cx="563525" cy="291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6" name="Equation" r:id="rId17" imgW="342720" imgH="177480" progId="Equation.DSMT4">
                  <p:embed/>
                </p:oleObj>
              </mc:Choice>
              <mc:Fallback>
                <p:oleObj name="Equation" r:id="rId17" imgW="342720" imgH="177480" progId="Equation.DSMT4">
                  <p:embed/>
                  <p:pic>
                    <p:nvPicPr>
                      <p:cNvPr id="53" name="개체 5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20272" y="4869160"/>
                        <a:ext cx="563525" cy="291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개체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783013"/>
              </p:ext>
            </p:extLst>
          </p:nvPr>
        </p:nvGraphicFramePr>
        <p:xfrm>
          <a:off x="7902971" y="5589240"/>
          <a:ext cx="37306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7" name="Equation" r:id="rId19" imgW="266400" imgH="241200" progId="Equation.DSMT4">
                  <p:embed/>
                </p:oleObj>
              </mc:Choice>
              <mc:Fallback>
                <p:oleObj name="Equation" r:id="rId19" imgW="266400" imgH="241200" progId="Equation.DSMT4">
                  <p:embed/>
                  <p:pic>
                    <p:nvPicPr>
                      <p:cNvPr id="52" name="개체 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02971" y="5589240"/>
                        <a:ext cx="373063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2583"/>
              </p:ext>
            </p:extLst>
          </p:nvPr>
        </p:nvGraphicFramePr>
        <p:xfrm>
          <a:off x="4264025" y="5816600"/>
          <a:ext cx="16970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8" name="Equation" r:id="rId21" imgW="1218960" imgH="431640" progId="Equation.DSMT4">
                  <p:embed/>
                </p:oleObj>
              </mc:Choice>
              <mc:Fallback>
                <p:oleObj name="Equation" r:id="rId21" imgW="1218960" imgH="431640" progId="Equation.DSMT4">
                  <p:embed/>
                  <p:pic>
                    <p:nvPicPr>
                      <p:cNvPr id="45" name="개체 4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64025" y="5816600"/>
                        <a:ext cx="1697038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1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MAC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M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edium 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A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ccess 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C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ontrol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Provides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MAC-specific 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framing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Fragmentation, splitting into slots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Provides 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error control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mechanism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How to detect the errors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How to correct the errors (ex ARQ, FEC, etc.)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Performs management functions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QoS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Handover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Power saving, etc.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Distributed vs Centralized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Distributed and contention-based</a:t>
            </a:r>
            <a:endParaRPr lang="en-US" altLang="ko-KR" b="1" kern="0" dirty="0" smtClean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Random Access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Robust to a single point failure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Good for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bursty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traffic in light load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Centralized and controlled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Controlled by BS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More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controllable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Could be more efficient, esp. with many users in heavy load</a:t>
            </a:r>
            <a:endParaRPr lang="en-US" altLang="ko-KR" sz="18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6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Random Access  MAC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When node has packets to send</a:t>
            </a:r>
            <a:endParaRPr lang="en-US" altLang="ko-KR" b="1" kern="0" dirty="0" smtClean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Transmit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without a priori coordination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among nodes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Two or more transmitting nodes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  <a:sym typeface="Wingdings" panose="05000000000000000000" pitchFamily="2" charset="2"/>
              </a:rPr>
              <a:t> collision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Random access MAC protocol specifies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How to detect collisions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How to recover from collisions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Examples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Slotted ALOHA, ALOHA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CSMA, CSMA/CD, CSMA/CA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Pure (</a:t>
            </a:r>
            <a:r>
              <a:rPr lang="en-US" altLang="ko-KR" dirty="0" err="1" smtClean="0"/>
              <a:t>unslotted</a:t>
            </a:r>
            <a:r>
              <a:rPr lang="en-US" altLang="ko-KR" dirty="0" smtClean="0"/>
              <a:t>) ALOHA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353177" cy="2456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err="1" smtClean="0">
                    <a:latin typeface="Arial"/>
                    <a:ea typeface="굴림"/>
                    <a:cs typeface="Tahoma" panose="020B0604030504040204" pitchFamily="34" charset="0"/>
                  </a:rPr>
                  <a:t>Unslotted</a:t>
                </a:r>
                <a:r>
                  <a:rPr lang="en-US" altLang="ko-KR" kern="0" dirty="0" smtClean="0">
                    <a:latin typeface="Arial"/>
                    <a:ea typeface="굴림"/>
                    <a:cs typeface="Tahoma" panose="020B0604030504040204" pitchFamily="34" charset="0"/>
                  </a:rPr>
                  <a:t> ALOHA: simpler, no synchronization</a:t>
                </a:r>
              </a:p>
              <a:p>
                <a:pPr marL="342900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latin typeface="Arial"/>
                    <a:ea typeface="굴림"/>
                    <a:cs typeface="Tahoma" panose="020B0604030504040204" pitchFamily="34" charset="0"/>
                  </a:rPr>
                  <a:t>When frame first arrives</a:t>
                </a:r>
              </a:p>
              <a:p>
                <a:pPr marL="648000" lvl="1" indent="-28575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Transmit immediately</a:t>
                </a:r>
              </a:p>
              <a:p>
                <a:pPr marL="342900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Collision probability increase</a:t>
                </a:r>
              </a:p>
              <a:p>
                <a:pPr marL="800100" lvl="1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Frame sent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collides with other frames sent in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-1,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+1] </a:t>
                </a:r>
              </a:p>
              <a:p>
                <a:pPr marL="800100" lvl="1" indent="-342900" algn="just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353177" cy="2456057"/>
              </a:xfrm>
              <a:prstGeom prst="rect">
                <a:avLst/>
              </a:prstGeom>
              <a:blipFill>
                <a:blip r:embed="rId3"/>
                <a:stretch>
                  <a:fillRect l="-1022" t="-1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23" y="3415164"/>
            <a:ext cx="71628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5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Slotted ALOHA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53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Assumptions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All frames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same size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Time is divided into equal size slots,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time to transmit 1 frame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Nodes start to transmit frames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only at beginning of slots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Nodes are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synchronized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2 or more nodes transmit in slot, all nodes detect collision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Operation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When node obtain fresh frame, it transmits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in next slot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No collision, node can send new frame in next slot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If collision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node retransmits frame in each subsequent slot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with prob. P </a:t>
            </a: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until success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39" y="4368312"/>
            <a:ext cx="5532289" cy="2389095"/>
          </a:xfrm>
          <a:prstGeom prst="rect">
            <a:avLst/>
          </a:prstGeom>
        </p:spPr>
      </p:pic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Slotted ALOHA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79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Pros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Single active node can continuously transmit at full rate of channel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Highly decentralized: only slots in nodes need to be in sync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simple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Collisions,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wasting slots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Idle slots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Nodes may be able to detect collision in less than time to transmit packet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CSMA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Carrier Sense Multiple Access</a:t>
            </a:r>
          </a:p>
          <a:p>
            <a:pPr marL="34290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latin typeface="Arial"/>
                <a:ea typeface="굴림"/>
                <a:cs typeface="Tahoma" panose="020B0604030504040204" pitchFamily="34" charset="0"/>
              </a:rPr>
              <a:t>Listen 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before transmit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channel sensed idle: transmit entire frame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If channel sensed busy, defer transmission</a:t>
            </a:r>
          </a:p>
          <a:p>
            <a:pPr marL="800100" lvl="1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532" y="2915046"/>
            <a:ext cx="6325828" cy="38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72241</TotalTime>
  <Words>2189</Words>
  <Application>Microsoft Office PowerPoint</Application>
  <PresentationFormat>화면 슬라이드 쇼(4:3)</PresentationFormat>
  <Paragraphs>366</Paragraphs>
  <Slides>29</Slides>
  <Notes>29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MathType 6.0 Equation</vt:lpstr>
      <vt:lpstr>Wireless Networks   Jae Jun Ha  Media Computing and Networking Laboratory POSTECH  2018-09-01</vt:lpstr>
      <vt:lpstr>Contents</vt:lpstr>
      <vt:lpstr>MAC</vt:lpstr>
      <vt:lpstr>Distributed vs Centralized</vt:lpstr>
      <vt:lpstr>Random Access  MAC</vt:lpstr>
      <vt:lpstr>Pure (unslotted) ALOHA</vt:lpstr>
      <vt:lpstr>Slotted ALOHA</vt:lpstr>
      <vt:lpstr>Slotted ALOHA</vt:lpstr>
      <vt:lpstr>CSMA</vt:lpstr>
      <vt:lpstr>CSMA/CD</vt:lpstr>
      <vt:lpstr>CSMA/CA</vt:lpstr>
      <vt:lpstr>Hidden Terminal Problem</vt:lpstr>
      <vt:lpstr>CSMA/CA</vt:lpstr>
      <vt:lpstr>CSMA/CA</vt:lpstr>
      <vt:lpstr>Centralized MAC: Static versus Dynamic</vt:lpstr>
      <vt:lpstr>Dynamic TDMA</vt:lpstr>
      <vt:lpstr>Polling MAC</vt:lpstr>
      <vt:lpstr>Research</vt:lpstr>
      <vt:lpstr>Notation</vt:lpstr>
      <vt:lpstr>Time Slot</vt:lpstr>
      <vt:lpstr>Time Slot</vt:lpstr>
      <vt:lpstr>Time Slot</vt:lpstr>
      <vt:lpstr>Time Slot</vt:lpstr>
      <vt:lpstr>Time Slot</vt:lpstr>
      <vt:lpstr>Bitrate adjustment</vt:lpstr>
      <vt:lpstr>Bitrate Adjustment</vt:lpstr>
      <vt:lpstr>Bitrate Adjustment</vt:lpstr>
      <vt:lpstr>Bitrate Adjustment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4076</cp:revision>
  <cp:lastPrinted>2018-08-16T16:32:18Z</cp:lastPrinted>
  <dcterms:created xsi:type="dcterms:W3CDTF">2010-07-29T14:05:23Z</dcterms:created>
  <dcterms:modified xsi:type="dcterms:W3CDTF">2018-08-31T17:58:55Z</dcterms:modified>
</cp:coreProperties>
</file>