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1184" r:id="rId2"/>
    <p:sldId id="1181" r:id="rId3"/>
    <p:sldId id="1185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26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문제는 앞에서 말한대로 한 </a:t>
            </a:r>
            <a:r>
              <a:rPr lang="en-US" altLang="ko-KR" dirty="0"/>
              <a:t>UE</a:t>
            </a:r>
            <a:r>
              <a:rPr lang="ko-KR" altLang="en-US" dirty="0"/>
              <a:t>가 최대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AP</a:t>
            </a:r>
            <a:r>
              <a:rPr lang="ko-KR" altLang="en-US" dirty="0"/>
              <a:t>에 연결하고 각 </a:t>
            </a:r>
            <a:r>
              <a:rPr lang="en-US" altLang="ko-KR" dirty="0"/>
              <a:t>AP </a:t>
            </a:r>
            <a:r>
              <a:rPr lang="ko-KR" altLang="en-US" dirty="0"/>
              <a:t>마다 </a:t>
            </a:r>
            <a:r>
              <a:rPr lang="en-US" altLang="ko-KR" dirty="0"/>
              <a:t>chunk</a:t>
            </a:r>
            <a:r>
              <a:rPr lang="ko-KR" altLang="en-US" dirty="0"/>
              <a:t>를 받는 비율</a:t>
            </a:r>
            <a:r>
              <a:rPr lang="en-US" altLang="ko-KR" dirty="0"/>
              <a:t>, amount of bit</a:t>
            </a:r>
            <a:r>
              <a:rPr lang="ko-KR" altLang="en-US" dirty="0"/>
              <a:t>를 정하는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18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93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문제는 앞에서 말한대로 한 </a:t>
            </a:r>
            <a:r>
              <a:rPr lang="en-US" altLang="ko-KR" dirty="0"/>
              <a:t>UE</a:t>
            </a:r>
            <a:r>
              <a:rPr lang="ko-KR" altLang="en-US" dirty="0"/>
              <a:t>가 최대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AP</a:t>
            </a:r>
            <a:r>
              <a:rPr lang="ko-KR" altLang="en-US" dirty="0"/>
              <a:t>에 연결하고 각 </a:t>
            </a:r>
            <a:r>
              <a:rPr lang="en-US" altLang="ko-KR" dirty="0"/>
              <a:t>AP </a:t>
            </a:r>
            <a:r>
              <a:rPr lang="ko-KR" altLang="en-US" dirty="0"/>
              <a:t>마다 </a:t>
            </a:r>
            <a:r>
              <a:rPr lang="en-US" altLang="ko-KR" dirty="0"/>
              <a:t>chunk</a:t>
            </a:r>
            <a:r>
              <a:rPr lang="ko-KR" altLang="en-US" dirty="0"/>
              <a:t>를 받는 비율</a:t>
            </a:r>
            <a:r>
              <a:rPr lang="en-US" altLang="ko-KR" dirty="0"/>
              <a:t>, amount of bit</a:t>
            </a:r>
            <a:r>
              <a:rPr lang="ko-KR" altLang="en-US" dirty="0"/>
              <a:t>를 정하는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622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.png"/><Relationship Id="rId3" Type="http://schemas.openxmlformats.org/officeDocument/2006/relationships/image" Target="../media/image3.png"/><Relationship Id="rId21" Type="http://schemas.openxmlformats.org/officeDocument/2006/relationships/image" Target="../media/image9.png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When network can not support enough bandwidth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≤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𝑏𝑤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𝑓𝑜𝑟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 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𝑀𝑃𝐷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  ∀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𝑖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 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∀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𝑗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∈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𝑀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a typeface="바탕" panose="02030600000101010101" pitchFamily="18" charset="-127"/>
                  <a:cs typeface="굴림" panose="020B0600000101010101" pitchFamily="50" charset="-127"/>
                </a:endParaRPr>
              </a:p>
              <a:p>
                <a:pPr lvl="1"/>
                <a:r>
                  <a:rPr lang="en-US" altLang="ko-KR" dirty="0"/>
                  <a:t>Therefore, iterate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/>
                  <a:t> from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min(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𝒓𝒆𝒒</m:t>
                        </m:r>
                      </m:sup>
                    </m:sSubSup>
                    <m:r>
                      <a:rPr lang="en-US" altLang="ko-KR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𝒃𝒘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dirty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𝒎𝒊𝒏</m:t>
                        </m:r>
                      </m:sup>
                    </m:sSubSup>
                  </m:oMath>
                </a14:m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3233384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4538699" y="4081233"/>
            <a:ext cx="1194958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blipFill>
                <a:blip r:embed="rId12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8" descr="C:\Users\dream\Desktop\ap.png">
            <a:extLst>
              <a:ext uri="{FF2B5EF4-FFF2-40B4-BE49-F238E27FC236}">
                <a16:creationId xmlns:a16="http://schemas.microsoft.com/office/drawing/2014/main" id="{66BEE1D5-9192-4843-AB67-38DD5C06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64" y="28302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dream\Desktop\ap.png">
            <a:extLst>
              <a:ext uri="{FF2B5EF4-FFF2-40B4-BE49-F238E27FC236}">
                <a16:creationId xmlns:a16="http://schemas.microsoft.com/office/drawing/2014/main" id="{1CAED604-54BD-4E8A-A059-660EB27E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36" y="29231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>
            <a:extLst>
              <a:ext uri="{FF2B5EF4-FFF2-40B4-BE49-F238E27FC236}">
                <a16:creationId xmlns:a16="http://schemas.microsoft.com/office/drawing/2014/main" id="{F791CDC7-5420-4C3B-B0F6-CF4A30A9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05" y="490470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E95964-B189-4D62-9FE1-A5093E9AE384}"/>
              </a:ext>
            </a:extLst>
          </p:cNvPr>
          <p:cNvSpPr/>
          <p:nvPr/>
        </p:nvSpPr>
        <p:spPr>
          <a:xfrm>
            <a:off x="2283675" y="1508876"/>
            <a:ext cx="1904722" cy="414873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EDB973-4D77-4344-B161-3A951B6F3B2D}"/>
                  </a:ext>
                </a:extLst>
              </p:cNvPr>
              <p:cNvSpPr txBox="1"/>
              <p:nvPr/>
            </p:nvSpPr>
            <p:spPr bwMode="auto">
              <a:xfrm>
                <a:off x="6715257" y="4159658"/>
                <a:ext cx="1861342" cy="69134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  <m:r>
                        <a:rPr lang="en-US" altLang="ko-K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𝒃𝒘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  <m:r>
                        <a:rPr lang="en-US" altLang="ko-KR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𝒃𝒘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EDB973-4D77-4344-B161-3A951B6F3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5257" y="4159658"/>
                <a:ext cx="1861342" cy="691343"/>
              </a:xfrm>
              <a:prstGeom prst="rect">
                <a:avLst/>
              </a:prstGeom>
              <a:blipFill>
                <a:blip r:embed="rId21"/>
                <a:stretch>
                  <a:fillRect l="-645" b="-4202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5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Based on Depth First Search (DFS)</a:t>
            </a:r>
          </a:p>
          <a:p>
            <a:pPr lvl="1"/>
            <a:r>
              <a:rPr lang="en-US" altLang="ko-KR" dirty="0"/>
              <a:t>To find chunk ratio, divide segment size with </a:t>
            </a:r>
            <a:r>
              <a:rPr lang="en-US" altLang="ko-KR" i="1" dirty="0"/>
              <a:t>L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/>
              <a:t>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∞</a:t>
            </a:r>
            <a:r>
              <a:rPr lang="en-US" altLang="ko-KR" dirty="0">
                <a:sym typeface="Wingdings" panose="05000000000000000000" pitchFamily="2" charset="2"/>
              </a:rPr>
              <a:t>, it is optimal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DFS is based on full search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108947"/>
                  </p:ext>
                </p:extLst>
              </p:nvPr>
            </p:nvGraphicFramePr>
            <p:xfrm>
              <a:off x="1541145" y="2852936"/>
              <a:ext cx="6096000" cy="354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Bitrate and Chunk Decision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b="1" dirty="0"/>
                            <a:t>Input</a:t>
                          </a:r>
                          <a:r>
                            <a:rPr lang="en-US" altLang="ko-KR" sz="1500" dirty="0"/>
                            <a:t>: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𝑓𝑖𝑛𝑑</m:t>
                              </m:r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b="1" dirty="0"/>
                            <a:t>Output</a:t>
                          </a:r>
                          <a:r>
                            <a:rPr lang="en-US" altLang="ko-KR" sz="1500" dirty="0"/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1: </a:t>
                          </a:r>
                          <a:r>
                            <a:rPr lang="en-US" altLang="ko-KR" sz="1500" b="1" dirty="0"/>
                            <a:t>declare</a:t>
                          </a:r>
                          <a:r>
                            <a:rPr lang="en-US" altLang="ko-KR" sz="1500" dirty="0"/>
                            <a:t> Input, Output variable as global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2: </a:t>
                          </a:r>
                          <a:r>
                            <a:rPr lang="en-US" altLang="ko-KR" sz="1500" b="1" dirty="0"/>
                            <a:t>Initialize</a:t>
                          </a:r>
                          <a:r>
                            <a:rPr lang="en-US" altLang="ko-KR" sz="15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𝑓𝑖𝑛𝑑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False</m:t>
                              </m:r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3: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4: </a:t>
                          </a:r>
                          <a:r>
                            <a:rPr lang="en-US" altLang="ko-KR" sz="1500" b="1" dirty="0"/>
                            <a:t>While</a:t>
                          </a:r>
                          <a:r>
                            <a:rPr lang="en-US" altLang="ko-KR" sz="1500" dirty="0"/>
                            <a:t> True: 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5:     find = </a:t>
                          </a:r>
                          <a:r>
                            <a:rPr lang="en-US" altLang="ko-KR" sz="1500" b="1" dirty="0" err="1"/>
                            <a:t>dfs</a:t>
                          </a:r>
                          <a:r>
                            <a:rPr lang="en-US" altLang="ko-KR" sz="1500" dirty="0"/>
                            <a:t>(0)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6:     </a:t>
                          </a:r>
                          <a:r>
                            <a:rPr lang="en-US" altLang="ko-KR" sz="1500" b="1" dirty="0"/>
                            <a:t>if</a:t>
                          </a:r>
                          <a:r>
                            <a:rPr lang="en-US" altLang="ko-KR" sz="1500" dirty="0"/>
                            <a:t> find is True: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7:         </a:t>
                          </a:r>
                          <a:r>
                            <a:rPr lang="en-US" altLang="ko-KR" sz="1500" b="1" dirty="0"/>
                            <a:t>break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8:     reduce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500" b="0" dirty="0"/>
                            <a:t>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500" b="0" dirty="0"/>
                            <a:t> (consider utility function: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ko-KR" sz="1500" b="0" dirty="0"/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9: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10:</a:t>
                          </a:r>
                          <a:r>
                            <a:rPr lang="en-US" altLang="ko-KR" sz="1500" b="1" dirty="0"/>
                            <a:t>return</a:t>
                          </a:r>
                          <a:r>
                            <a:rPr lang="en-US" altLang="ko-KR" sz="1500" b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b="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108947"/>
                  </p:ext>
                </p:extLst>
              </p:nvPr>
            </p:nvGraphicFramePr>
            <p:xfrm>
              <a:off x="1541145" y="2852936"/>
              <a:ext cx="6096000" cy="354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Bitrate and Chunk Decision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1762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" t="-12668" r="-400" b="-2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6D6F6F46-5C35-4C30-8F97-0978BDFBC4BF}"/>
              </a:ext>
            </a:extLst>
          </p:cNvPr>
          <p:cNvSpPr/>
          <p:nvPr/>
        </p:nvSpPr>
        <p:spPr>
          <a:xfrm>
            <a:off x="1757169" y="4725144"/>
            <a:ext cx="5400600" cy="43204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0F501-4190-4B44-BA11-65AE3CB19BB0}"/>
              </a:ext>
            </a:extLst>
          </p:cNvPr>
          <p:cNvSpPr/>
          <p:nvPr/>
        </p:nvSpPr>
        <p:spPr>
          <a:xfrm>
            <a:off x="1604769" y="4225280"/>
            <a:ext cx="6096000" cy="165199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1F3D6C-1177-4686-963C-E2728DE209D1}"/>
                  </a:ext>
                </a:extLst>
              </p:cNvPr>
              <p:cNvSpPr txBox="1"/>
              <p:nvPr/>
            </p:nvSpPr>
            <p:spPr bwMode="auto">
              <a:xfrm>
                <a:off x="6036969" y="3790390"/>
                <a:ext cx="1795171" cy="429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Iterate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1F3D6C-1177-4686-963C-E2728DE2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6969" y="3790390"/>
                <a:ext cx="1795171" cy="429348"/>
              </a:xfrm>
              <a:prstGeom prst="rect">
                <a:avLst/>
              </a:prstGeom>
              <a:blipFill>
                <a:blip r:embed="rId4"/>
                <a:stretch>
                  <a:fillRect l="-3390" t="-2857" b="-2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59450B-70AA-4CEB-8195-68960E321557}"/>
                  </a:ext>
                </a:extLst>
              </p:cNvPr>
              <p:cNvSpPr txBox="1"/>
              <p:nvPr/>
            </p:nvSpPr>
            <p:spPr bwMode="auto">
              <a:xfrm>
                <a:off x="6034454" y="4293390"/>
                <a:ext cx="1284454" cy="424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59450B-70AA-4CEB-8195-68960E32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4454" y="4293390"/>
                <a:ext cx="1284454" cy="424796"/>
              </a:xfrm>
              <a:prstGeom prst="rect">
                <a:avLst/>
              </a:prstGeom>
              <a:blipFill>
                <a:blip r:embed="rId5"/>
                <a:stretch>
                  <a:fillRect l="-5213" t="-7143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DE97E75-4A9C-4AB8-A282-00A07ED83224}"/>
              </a:ext>
            </a:extLst>
          </p:cNvPr>
          <p:cNvSpPr/>
          <p:nvPr/>
        </p:nvSpPr>
        <p:spPr>
          <a:xfrm>
            <a:off x="7135070" y="5550194"/>
            <a:ext cx="1037329" cy="395188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4ADC1-9A5A-4904-ABE6-956E239F6BCA}"/>
              </a:ext>
            </a:extLst>
          </p:cNvPr>
          <p:cNvSpPr txBox="1"/>
          <p:nvPr/>
        </p:nvSpPr>
        <p:spPr bwMode="auto">
          <a:xfrm>
            <a:off x="7031063" y="5256946"/>
            <a:ext cx="8418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How?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Goal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𝑁</m:t>
                            </m:r>
                          </m:e>
                        </m:d>
                      </m:sup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𝑃𝑆𝑁𝑅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𝑃𝑆𝑁𝑅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=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𝑎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𝑟</m:t>
                        </m:r>
                      </m:e>
                    </m:func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+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𝑏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ea typeface="Cambria Math" panose="02040503050406030204" pitchFamily="18" charset="0"/>
                  <a:cs typeface="굴림" panose="020B0600000101010101" pitchFamily="50" charset="-127"/>
                </a:endParaRPr>
              </a:p>
              <a:p>
                <a:pPr lvl="1"/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Start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From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min(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𝒓𝒆𝒒</m:t>
                        </m:r>
                      </m:sup>
                    </m:sSubSup>
                    <m:r>
                      <a:rPr lang="en-US" altLang="ko-KR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𝒃𝒘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dirty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𝒎𝒊𝒏</m:t>
                        </m:r>
                      </m:sup>
                    </m:sSub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Check 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which satisfying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ko-KR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≤</m:t>
                        </m:r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Reduce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ea typeface="바탕" panose="02030600000101010101" pitchFamily="18" charset="-127"/>
                    <a:cs typeface="굴림" panose="020B0600000101010101" pitchFamily="50" charset="-127"/>
                  </a:rPr>
                  <a:t>There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2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,…,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𝑁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ea typeface="바탕" panose="02030600000101010101" pitchFamily="18" charset="-127"/>
                  <a:cs typeface="굴림" panose="020B0600000101010101" pitchFamily="50" charset="-127"/>
                </a:endParaRP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ea typeface="바탕" panose="02030600000101010101" pitchFamily="18" charset="-127"/>
                    <a:cs typeface="굴림" panose="020B0600000101010101" pitchFamily="50" charset="-127"/>
                  </a:rPr>
                  <a:t>Which one?</a:t>
                </a:r>
              </a:p>
              <a:p>
                <a:pPr lvl="2"/>
                <a:r>
                  <a:rPr lang="en-US" altLang="ko-KR" dirty="0">
                    <a:solidFill>
                      <a:srgbClr val="000000"/>
                    </a:solidFill>
                    <a:ea typeface="바탕" panose="02030600000101010101" pitchFamily="18" charset="-127"/>
                    <a:cs typeface="굴림" panose="020B0600000101010101" pitchFamily="50" charset="-127"/>
                  </a:rPr>
                  <a:t>Functions of PSNR are different each other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𝑃𝑆𝑁𝑅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𝑟</m:t>
                        </m:r>
                      </m:e>
                    </m:func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𝑏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a typeface="Cambria Math" panose="02040503050406030204" pitchFamily="18" charset="0"/>
                  <a:cs typeface="굴림" panose="020B0600000101010101" pitchFamily="50" charset="-127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𝑃𝑆𝑁𝑅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⁡(10)∙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000000"/>
                  </a:solidFill>
                  <a:ea typeface="바탕" panose="02030600000101010101" pitchFamily="18" charset="-127"/>
                  <a:cs typeface="굴림" panose="020B0600000101010101" pitchFamily="50" charset="-127"/>
                </a:endParaRPr>
              </a:p>
              <a:p>
                <a:pPr lvl="1"/>
                <a:endParaRPr lang="en-US" altLang="ko-KR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Maximize PSNR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99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121150</TotalTime>
  <Words>343</Words>
  <Application>Microsoft Office PowerPoint</Application>
  <PresentationFormat>화면 슬라이드 쇼(4:3)</PresentationFormat>
  <Paragraphs>54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Cambria Math</vt:lpstr>
      <vt:lpstr>Wingdings</vt:lpstr>
      <vt:lpstr>pres</vt:lpstr>
      <vt:lpstr>Situation</vt:lpstr>
      <vt:lpstr>Algorithm</vt:lpstr>
      <vt:lpstr>Maximize PSNR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9139</cp:revision>
  <cp:lastPrinted>2018-08-16T16:32:18Z</cp:lastPrinted>
  <dcterms:created xsi:type="dcterms:W3CDTF">2010-07-29T14:05:23Z</dcterms:created>
  <dcterms:modified xsi:type="dcterms:W3CDTF">2019-12-06T23:25:19Z</dcterms:modified>
</cp:coreProperties>
</file>