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handoutMasterIdLst>
    <p:handoutMasterId r:id="rId16"/>
  </p:handoutMasterIdLst>
  <p:sldIdLst>
    <p:sldId id="849" r:id="rId2"/>
    <p:sldId id="1185" r:id="rId3"/>
    <p:sldId id="1186" r:id="rId4"/>
    <p:sldId id="1187" r:id="rId5"/>
    <p:sldId id="1188" r:id="rId6"/>
    <p:sldId id="1189" r:id="rId7"/>
    <p:sldId id="1191" r:id="rId8"/>
    <p:sldId id="1192" r:id="rId9"/>
    <p:sldId id="1190" r:id="rId10"/>
    <p:sldId id="1181" r:id="rId11"/>
    <p:sldId id="1183" r:id="rId12"/>
    <p:sldId id="1193" r:id="rId13"/>
    <p:sldId id="933" r:id="rId1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6" autoAdjust="0"/>
  </p:normalViewPr>
  <p:slideViewPr>
    <p:cSldViewPr>
      <p:cViewPr varScale="1">
        <p:scale>
          <a:sx n="81" d="100"/>
          <a:sy n="81" d="100"/>
        </p:scale>
        <p:origin x="-96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62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Bisection </a:t>
            </a:r>
            <a:r>
              <a:rPr lang="ko-KR" altLang="en-US" dirty="0"/>
              <a:t>방법쓰기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값을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93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65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65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87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오늘은 알고리즘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Design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에 대해 발표 드리려고 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현재 저는 여러 개의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있는 다중 무선 네트워크 상에서 여러 클라이언트들의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streaming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quality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최대화하는 문제를 풀고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Quality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PSNR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고려하고 있으며 각 클라이언트가 서비스 받는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와 각각의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로 부터 데이터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chunk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얼마나 받을 것인지 비율을 통해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quality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최대화 하는 것을 목적으로 하고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chunk ratio </a:t>
            </a:r>
            <a:r>
              <a:rPr lang="ko-KR" altLang="en-US" dirty="0"/>
              <a:t>두 변수를 결정해야합니다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변수를 결정하는 방법으로 </a:t>
            </a:r>
            <a:r>
              <a:rPr lang="en-US" altLang="ko-KR" dirty="0"/>
              <a:t>bitrate</a:t>
            </a:r>
            <a:r>
              <a:rPr lang="ko-KR" altLang="en-US" dirty="0"/>
              <a:t>를 먼저 결정하고 </a:t>
            </a:r>
            <a:r>
              <a:rPr lang="en-US" altLang="ko-KR" dirty="0"/>
              <a:t>chunk ratio</a:t>
            </a:r>
            <a:r>
              <a:rPr lang="ko-KR" altLang="en-US" dirty="0"/>
              <a:t>를 결정하는 방법으로 알고리즘을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21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알고리즘은 제 문제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chunk ratio</a:t>
            </a:r>
            <a:r>
              <a:rPr lang="ko-KR" altLang="en-US" dirty="0"/>
              <a:t>를 결정하여 전체 </a:t>
            </a:r>
            <a:r>
              <a:rPr lang="en-US" altLang="ko-KR" dirty="0"/>
              <a:t>PSNR</a:t>
            </a:r>
            <a:r>
              <a:rPr lang="ko-KR" altLang="en-US" dirty="0"/>
              <a:t>을 최대화하는 </a:t>
            </a:r>
            <a:r>
              <a:rPr lang="en-US" altLang="ko-KR" dirty="0"/>
              <a:t>optimization </a:t>
            </a:r>
            <a:r>
              <a:rPr lang="ko-KR" altLang="en-US" dirty="0"/>
              <a:t>문제이며</a:t>
            </a:r>
            <a:endParaRPr lang="en-US" altLang="ko-KR" dirty="0"/>
          </a:p>
          <a:p>
            <a:r>
              <a:rPr lang="en-US" altLang="ko-KR" dirty="0"/>
              <a:t>Optimal point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구하기 위해 </a:t>
            </a:r>
            <a:r>
              <a:rPr lang="ko-KR" altLang="en-US" dirty="0" err="1"/>
              <a:t>라그랑지</a:t>
            </a:r>
            <a:r>
              <a:rPr lang="ko-KR" altLang="en-US" dirty="0"/>
              <a:t> 승수법을 활용하였습니다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0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부등식이 포함된 조건식에서는 </a:t>
            </a:r>
            <a:r>
              <a:rPr lang="en-US" altLang="ko-KR" dirty="0"/>
              <a:t>KKT </a:t>
            </a:r>
            <a:r>
              <a:rPr lang="ko-KR" altLang="en-US" dirty="0"/>
              <a:t>조건을 이용해서 </a:t>
            </a:r>
            <a:r>
              <a:rPr lang="ko-KR" altLang="en-US" dirty="0" err="1"/>
              <a:t>라그랑지</a:t>
            </a:r>
            <a:r>
              <a:rPr lang="ko-KR" altLang="en-US" dirty="0"/>
              <a:t> 승수법을 풀어야합니다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이환욱</a:t>
            </a:r>
            <a:r>
              <a:rPr lang="ko-KR" altLang="en-US" dirty="0"/>
              <a:t> 석사 논문에서 사용된 </a:t>
            </a:r>
            <a:r>
              <a:rPr lang="en-US" altLang="ko-KR" dirty="0"/>
              <a:t>KKT condition </a:t>
            </a:r>
            <a:r>
              <a:rPr lang="ko-KR" altLang="en-US" dirty="0"/>
              <a:t>조건은 아래와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방정식은 총 </a:t>
            </a:r>
            <a:r>
              <a:rPr lang="en-US" altLang="ko-KR" dirty="0"/>
              <a:t>k + 1</a:t>
            </a:r>
            <a:r>
              <a:rPr lang="ko-KR" altLang="en-US" dirty="0"/>
              <a:t>개로 </a:t>
            </a:r>
            <a:r>
              <a:rPr lang="ko-KR" altLang="en-US" dirty="0" err="1"/>
              <a:t>구성되어있고</a:t>
            </a:r>
            <a:r>
              <a:rPr lang="ko-KR" altLang="en-US" dirty="0"/>
              <a:t> 미지수 또한 </a:t>
            </a:r>
            <a:r>
              <a:rPr lang="en-US" altLang="ko-KR" dirty="0"/>
              <a:t>k + 1</a:t>
            </a:r>
            <a:r>
              <a:rPr lang="ko-KR" altLang="en-US" dirty="0"/>
              <a:t>개이므로 각각의 해를 구할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19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제 문제의 경우 </a:t>
            </a:r>
            <a:r>
              <a:rPr lang="en-US" altLang="ko-KR" dirty="0"/>
              <a:t>multipath</a:t>
            </a:r>
            <a:r>
              <a:rPr lang="ko-KR" altLang="en-US" dirty="0"/>
              <a:t>를 고려하기 때문에 방정식에 비해 미지수가 너무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</a:t>
            </a:r>
            <a:r>
              <a:rPr lang="en-US" altLang="ko-KR" dirty="0"/>
              <a:t> </a:t>
            </a:r>
            <a:r>
              <a:rPr lang="ko-KR" altLang="en-US" dirty="0"/>
              <a:t>때문에 </a:t>
            </a:r>
            <a:r>
              <a:rPr lang="en-US" altLang="ko-KR" dirty="0"/>
              <a:t>lambda</a:t>
            </a:r>
            <a:r>
              <a:rPr lang="ko-KR" altLang="en-US" dirty="0"/>
              <a:t>값과 </a:t>
            </a:r>
            <a:r>
              <a:rPr lang="en-US" altLang="ko-KR" dirty="0"/>
              <a:t>chunk ratio</a:t>
            </a:r>
            <a:r>
              <a:rPr lang="ko-KR" altLang="en-US" dirty="0"/>
              <a:t>를 나타내는 </a:t>
            </a:r>
            <a:r>
              <a:rPr lang="en-US" altLang="ko-KR" dirty="0"/>
              <a:t>x</a:t>
            </a:r>
            <a:r>
              <a:rPr lang="ko-KR" altLang="en-US" dirty="0"/>
              <a:t>값을 각각 </a:t>
            </a:r>
            <a:r>
              <a:rPr lang="en-US" altLang="ko-KR" dirty="0"/>
              <a:t>iteration </a:t>
            </a:r>
            <a:r>
              <a:rPr lang="ko-KR" altLang="en-US" dirty="0"/>
              <a:t>후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chunk ratio</a:t>
            </a:r>
            <a:r>
              <a:rPr lang="ko-KR" altLang="en-US" dirty="0"/>
              <a:t>를 결정하는 방식으로 진행하려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1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제 문제의 경우 </a:t>
            </a:r>
            <a:r>
              <a:rPr lang="en-US" altLang="ko-KR" dirty="0"/>
              <a:t>multipath</a:t>
            </a:r>
            <a:r>
              <a:rPr lang="ko-KR" altLang="en-US" dirty="0"/>
              <a:t>를 고려하기 때문에 방정식에 비해 미지수가 너무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</a:t>
            </a:r>
            <a:r>
              <a:rPr lang="en-US" altLang="ko-KR" dirty="0"/>
              <a:t> </a:t>
            </a:r>
            <a:r>
              <a:rPr lang="ko-KR" altLang="en-US" dirty="0"/>
              <a:t>때문에 </a:t>
            </a:r>
            <a:r>
              <a:rPr lang="en-US" altLang="ko-KR" dirty="0"/>
              <a:t>lambda</a:t>
            </a:r>
            <a:r>
              <a:rPr lang="ko-KR" altLang="en-US" dirty="0"/>
              <a:t>값과 </a:t>
            </a:r>
            <a:r>
              <a:rPr lang="en-US" altLang="ko-KR" dirty="0"/>
              <a:t>chunk ratio</a:t>
            </a:r>
            <a:r>
              <a:rPr lang="ko-KR" altLang="en-US" dirty="0"/>
              <a:t>를 나타내는 </a:t>
            </a:r>
            <a:r>
              <a:rPr lang="en-US" altLang="ko-KR" dirty="0"/>
              <a:t>x</a:t>
            </a:r>
            <a:r>
              <a:rPr lang="ko-KR" altLang="en-US" dirty="0"/>
              <a:t>값을 각각 </a:t>
            </a:r>
            <a:r>
              <a:rPr lang="en-US" altLang="ko-KR" dirty="0"/>
              <a:t>iteration </a:t>
            </a:r>
            <a:r>
              <a:rPr lang="ko-KR" altLang="en-US" dirty="0"/>
              <a:t>후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chunk ratio</a:t>
            </a:r>
            <a:r>
              <a:rPr lang="ko-KR" altLang="en-US" dirty="0"/>
              <a:t>를 결정하는 방식으로 진행하려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7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제 문제의 경우 </a:t>
            </a:r>
            <a:r>
              <a:rPr lang="en-US" altLang="ko-KR" dirty="0"/>
              <a:t>multipath</a:t>
            </a:r>
            <a:r>
              <a:rPr lang="ko-KR" altLang="en-US" dirty="0"/>
              <a:t>를 고려하기 때문에 방정식에 비해 미지수가 너무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</a:t>
            </a:r>
            <a:r>
              <a:rPr lang="en-US" altLang="ko-KR" dirty="0"/>
              <a:t> </a:t>
            </a:r>
            <a:r>
              <a:rPr lang="ko-KR" altLang="en-US" dirty="0"/>
              <a:t>때문에 </a:t>
            </a:r>
            <a:r>
              <a:rPr lang="en-US" altLang="ko-KR" dirty="0"/>
              <a:t>lambda</a:t>
            </a:r>
            <a:r>
              <a:rPr lang="ko-KR" altLang="en-US" dirty="0"/>
              <a:t>값과 </a:t>
            </a:r>
            <a:r>
              <a:rPr lang="en-US" altLang="ko-KR" dirty="0"/>
              <a:t>chunk ratio</a:t>
            </a:r>
            <a:r>
              <a:rPr lang="ko-KR" altLang="en-US" dirty="0"/>
              <a:t>를 나타내는 </a:t>
            </a:r>
            <a:r>
              <a:rPr lang="en-US" altLang="ko-KR" dirty="0"/>
              <a:t>x</a:t>
            </a:r>
            <a:r>
              <a:rPr lang="ko-KR" altLang="en-US" dirty="0"/>
              <a:t>값을 각각 </a:t>
            </a:r>
            <a:r>
              <a:rPr lang="en-US" altLang="ko-KR" dirty="0"/>
              <a:t>iteration </a:t>
            </a:r>
            <a:r>
              <a:rPr lang="ko-KR" altLang="en-US" dirty="0"/>
              <a:t>후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chunk ratio</a:t>
            </a:r>
            <a:r>
              <a:rPr lang="ko-KR" altLang="en-US" dirty="0"/>
              <a:t>를 결정하는 방식으로 진행하려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7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값을 찾을 때 </a:t>
            </a:r>
            <a:r>
              <a:rPr lang="en-US" altLang="ko-KR" dirty="0"/>
              <a:t>bisection </a:t>
            </a:r>
            <a:r>
              <a:rPr lang="ko-KR" altLang="en-US" dirty="0"/>
              <a:t>방법으로 찾음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값 자체가 실수이기 때문에 무한으로 </a:t>
            </a:r>
            <a:r>
              <a:rPr lang="en-US" altLang="ko-KR" dirty="0"/>
              <a:t>bisection </a:t>
            </a:r>
            <a:r>
              <a:rPr lang="ko-KR" altLang="en-US" dirty="0"/>
              <a:t>방법을 사용할 수 있음</a:t>
            </a:r>
            <a:endParaRPr lang="en-US" altLang="ko-KR" dirty="0"/>
          </a:p>
          <a:p>
            <a:r>
              <a:rPr lang="ko-KR" altLang="en-US" dirty="0"/>
              <a:t>그렇기 때문에 최대 </a:t>
            </a:r>
            <a:r>
              <a:rPr lang="en-US" altLang="ko-KR" dirty="0"/>
              <a:t>L</a:t>
            </a:r>
            <a:r>
              <a:rPr lang="ko-KR" altLang="en-US" dirty="0"/>
              <a:t>번 탐색으로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89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4.png"/><Relationship Id="rId15" Type="http://schemas.openxmlformats.org/officeDocument/2006/relationships/image" Target="../media/image15.png"/><Relationship Id="rId23" Type="http://schemas.openxmlformats.org/officeDocument/2006/relationships/image" Target="../media/image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6.png"/><Relationship Id="rId21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for-production-optimization-e460a0b82237" TargetMode="External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2019-12-21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Iterate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=""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492753"/>
                  </p:ext>
                </p:extLst>
              </p:nvPr>
            </p:nvGraphicFramePr>
            <p:xfrm>
              <a:off x="1524000" y="1988840"/>
              <a:ext cx="6096000" cy="3137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=""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Adjust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lambda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𝑓𝑖𝑛𝑑</m:t>
                              </m:r>
                            </m:oMath>
                          </a14:m>
                          <a:r>
                            <a:rPr lang="en-US" altLang="ko-KR" sz="15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declare</a:t>
                          </a:r>
                          <a:r>
                            <a:rPr lang="en-US" altLang="ko-KR" sz="1500" dirty="0"/>
                            <a:t> Input, Output variable as global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2: </a:t>
                          </a:r>
                          <a:r>
                            <a:rPr lang="en-US" altLang="ko-KR" sz="1500" b="1" dirty="0"/>
                            <a:t>Initialize</a:t>
                          </a:r>
                          <a:r>
                            <a:rPr lang="en-US" altLang="ko-KR" sz="15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𝑓𝑖𝑛𝑑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False</m:t>
                              </m:r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𝑖𝑡𝑒𝑟</m:t>
                              </m:r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3: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4: </a:t>
                          </a:r>
                          <a:r>
                            <a:rPr lang="en-US" altLang="ko-KR" sz="1500" b="1" dirty="0"/>
                            <a:t>For </a:t>
                          </a:r>
                          <a:r>
                            <a:rPr lang="en-US" altLang="ko-KR" sz="1500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500" b="0" dirty="0"/>
                            <a:t> = </a:t>
                          </a:r>
                          <a:r>
                            <a:rPr lang="en-US" altLang="ko-KR" sz="1500" dirty="0"/>
                            <a:t>Levenberg-marquardt()</a:t>
                          </a:r>
                          <a:r>
                            <a:rPr lang="en-US" altLang="ko-KR" sz="1500" b="0" dirty="0"/>
                            <a:t>; </a:t>
                          </a:r>
                          <a:r>
                            <a:rPr lang="en-US" altLang="ko-KR" sz="1500" b="0" i="1" dirty="0"/>
                            <a:t>find </a:t>
                          </a:r>
                          <a:r>
                            <a:rPr lang="en-US" altLang="ko-KR" sz="1500" b="0" dirty="0"/>
                            <a:t>== False;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500" b="0" dirty="0"/>
                            <a:t> +=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𝑖𝑡𝑒𝑟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500" b="0" dirty="0"/>
                            <a:t>)</a:t>
                          </a:r>
                          <a:r>
                            <a:rPr lang="en-US" altLang="ko-KR" sz="1500" dirty="0"/>
                            <a:t>: 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5:     </a:t>
                          </a:r>
                          <a:r>
                            <a:rPr lang="en-US" altLang="ko-KR" sz="1500" i="1" dirty="0"/>
                            <a:t>find</a:t>
                          </a:r>
                          <a:r>
                            <a:rPr lang="en-US" altLang="ko-KR" sz="1500" dirty="0"/>
                            <a:t> = </a:t>
                          </a:r>
                          <a:r>
                            <a:rPr lang="en-US" altLang="ko-KR" sz="1500" b="1" dirty="0" err="1"/>
                            <a:t>dfs</a:t>
                          </a:r>
                          <a:r>
                            <a:rPr lang="en-US" altLang="ko-KR" sz="1500" dirty="0"/>
                            <a:t>(0) 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6:     </a:t>
                          </a:r>
                          <a:r>
                            <a:rPr lang="en-US" altLang="ko-KR" sz="1500" i="1" dirty="0" err="1"/>
                            <a:t>iter</a:t>
                          </a:r>
                          <a:r>
                            <a:rPr lang="en-US" altLang="ko-KR" sz="1500" dirty="0"/>
                            <a:t>++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7: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8:</a:t>
                          </a:r>
                          <a:r>
                            <a:rPr lang="en-US" altLang="ko-KR" sz="1500" b="1" dirty="0"/>
                            <a:t>return</a:t>
                          </a:r>
                          <a:r>
                            <a:rPr lang="en-US" altLang="ko-KR" sz="15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b="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492753"/>
                  </p:ext>
                </p:extLst>
              </p:nvPr>
            </p:nvGraphicFramePr>
            <p:xfrm>
              <a:off x="1524000" y="1988840"/>
              <a:ext cx="6096000" cy="3137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Adjust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lambda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27670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" t="-14505" r="-500" b="-2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691680" y="3861048"/>
            <a:ext cx="5328592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=""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92622"/>
                  </p:ext>
                </p:extLst>
              </p:nvPr>
            </p:nvGraphicFramePr>
            <p:xfrm>
              <a:off x="1115616" y="1903063"/>
              <a:ext cx="6840760" cy="39745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60">
                      <a:extLst>
                        <a:ext uri="{9D8B030D-6E8A-4147-A177-3AD203B41FA5}">
                          <a16:colId xmlns=""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DFS function </a:t>
                          </a:r>
                          <a:r>
                            <a:rPr lang="en-US" altLang="ko-KR" b="0" dirty="0">
                              <a:solidFill>
                                <a:srgbClr val="FF0000"/>
                              </a:solidFill>
                            </a:rPr>
                            <a:t>(parameter = </a:t>
                          </a:r>
                          <a:r>
                            <a:rPr lang="en-US" altLang="ko-KR" b="0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b="0" dirty="0">
                              <a:solidFill>
                                <a:srgbClr val="FF0000"/>
                              </a:solidFill>
                            </a:rPr>
                            <a:t>, return =</a:t>
                          </a:r>
                          <a:r>
                            <a:rPr lang="en-US" altLang="ko-KR" b="0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b="0" i="1" baseline="0" dirty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b="0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ko-KR" sz="1500" dirty="0"/>
                            <a:t>, </a:t>
                          </a:r>
                          <a:r>
                            <a:rPr lang="en-US" altLang="ko-KR" sz="1500" b="1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endParaRPr lang="en-US" altLang="ko-KR" sz="1500" b="1" i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500" dirty="0"/>
                            <a:t>, </a:t>
                          </a:r>
                          <a:r>
                            <a:rPr lang="en-US" altLang="ko-KR" sz="1500" b="1" i="1" dirty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if</a:t>
                          </a:r>
                          <a:r>
                            <a:rPr lang="en-US" altLang="ko-KR" sz="1500" dirty="0"/>
                            <a:t> </a:t>
                          </a:r>
                          <a:r>
                            <a:rPr lang="en-US" altLang="ko-KR" sz="1500" b="1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sz="1500" dirty="0"/>
                            <a:t> == </a:t>
                          </a:r>
                          <a:r>
                            <a:rPr lang="en-US" altLang="ko-KR" sz="1500" i="1" dirty="0"/>
                            <a:t>N</a:t>
                          </a:r>
                          <a:r>
                            <a:rPr lang="en-US" altLang="ko-KR" sz="1500" dirty="0"/>
                            <a:t>:</a:t>
                          </a:r>
                          <a:endParaRPr lang="en-US" altLang="ko-KR" sz="1500" b="0" dirty="0"/>
                        </a:p>
                        <a:p>
                          <a:pPr latinLnBrk="1"/>
                          <a:r>
                            <a:rPr lang="en-US" altLang="ko-KR" sz="1500" b="0" dirty="0"/>
                            <a:t>2:    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𝑠𝑒𝑔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500" b="0" dirty="0"/>
                            <a:t>3:         </a:t>
                          </a:r>
                          <a:r>
                            <a:rPr lang="en-US" altLang="ko-KR" sz="1500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r>
                            <a:rPr lang="en-US" altLang="ko-KR" sz="1500" b="1" dirty="0"/>
                            <a:t> </a:t>
                          </a:r>
                          <a:r>
                            <a:rPr lang="en-US" altLang="ko-KR" sz="1500" b="0" dirty="0"/>
                            <a:t>False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4:     </a:t>
                          </a:r>
                          <a:r>
                            <a:rPr lang="en-US" altLang="ko-KR" sz="1500" b="1" dirty="0"/>
                            <a:t>else</a:t>
                          </a:r>
                          <a:r>
                            <a:rPr lang="en-US" altLang="ko-KR" sz="1500" b="0" dirty="0"/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5:         </a:t>
                          </a:r>
                          <a:r>
                            <a:rPr lang="en-US" altLang="ko-KR" sz="1500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r>
                            <a:rPr lang="en-US" altLang="ko-KR" sz="1500" b="0" dirty="0"/>
                            <a:t> True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6: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0" dirty="0"/>
                            <a:t>7:     </a:t>
                          </a:r>
                          <a:r>
                            <a:rPr lang="en-US" altLang="ko-KR" sz="1500" b="1" dirty="0"/>
                            <a:t>for</a:t>
                          </a:r>
                          <a:r>
                            <a:rPr lang="en-US" altLang="ko-KR" sz="1500" b="0" dirty="0"/>
                            <a:t> </a:t>
                          </a:r>
                          <a:r>
                            <a:rPr lang="en-US" altLang="ko-KR" sz="1500" b="0" i="1" dirty="0"/>
                            <a:t>l</a:t>
                          </a:r>
                          <a:r>
                            <a:rPr lang="en-US" altLang="ko-KR" sz="1500" b="0" dirty="0"/>
                            <a:t> in range(</a:t>
                          </a:r>
                          <a:r>
                            <a:rPr lang="en-US" altLang="ko-KR" sz="1500" b="0" i="1" dirty="0"/>
                            <a:t>L</a:t>
                          </a:r>
                          <a:r>
                            <a:rPr lang="en-US" altLang="ko-KR" sz="1500" b="0" dirty="0"/>
                            <a:t>):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7: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500" b="0" dirty="0"/>
                            <a:t>    </a:t>
                          </a:r>
                          <a:r>
                            <a:rPr lang="en-US" altLang="ko-KR" sz="1500" b="1" i="1" dirty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altLang="ko-KR" sz="1500" b="1" dirty="0" err="1">
                              <a:solidFill>
                                <a:schemeClr val="tx1"/>
                              </a:solidFill>
                            </a:rPr>
                            <a:t>dfs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500" b="1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+ 1)</a:t>
                          </a:r>
                        </a:p>
                        <a:p>
                          <a:pPr latinLnBrk="1"/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8:         </a:t>
                          </a:r>
                          <a:r>
                            <a:rPr lang="en-US" altLang="ko-KR" sz="15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1" i="1" dirty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is True:</a:t>
                          </a:r>
                        </a:p>
                        <a:p>
                          <a:pPr latinLnBrk="1"/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9:             </a:t>
                          </a:r>
                          <a:r>
                            <a:rPr lang="en-US" altLang="ko-KR" sz="1500" b="1" dirty="0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True</a:t>
                          </a:r>
                        </a:p>
                        <a:p>
                          <a:pPr latinLnBrk="1"/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10:</a:t>
                          </a:r>
                          <a:endParaRPr lang="en-US" altLang="ko-KR" sz="1500" b="0" dirty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b="0" dirty="0"/>
                            <a:t>11:       find “over capacity AP” and adjust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  <m:r>
                                    <a:rPr lang="en-US" altLang="ko-KR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altLang="ko-KR" sz="16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using bisection method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92622"/>
                  </p:ext>
                </p:extLst>
              </p:nvPr>
            </p:nvGraphicFramePr>
            <p:xfrm>
              <a:off x="1115616" y="1903063"/>
              <a:ext cx="6840760" cy="39745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6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DFS function </a:t>
                          </a:r>
                          <a:r>
                            <a:rPr lang="en-US" altLang="ko-KR" b="0" dirty="0">
                              <a:solidFill>
                                <a:srgbClr val="FF0000"/>
                              </a:solidFill>
                            </a:rPr>
                            <a:t>(parameter = </a:t>
                          </a:r>
                          <a:r>
                            <a:rPr lang="en-US" altLang="ko-KR" b="0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b="0" dirty="0">
                              <a:solidFill>
                                <a:srgbClr val="FF0000"/>
                              </a:solidFill>
                            </a:rPr>
                            <a:t>, return =</a:t>
                          </a:r>
                          <a:r>
                            <a:rPr lang="en-US" altLang="ko-KR" b="0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b="0" i="1" baseline="0" dirty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b="0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6037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" t="-11149" r="-356" b="-1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331640" y="2852936"/>
            <a:ext cx="6336704" cy="14401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4365104"/>
            <a:ext cx="6696744" cy="1584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PNSR?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𝐾𝐾𝑇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27" y="2394611"/>
            <a:ext cx="6385425" cy="384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Evaluate algorithm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Decide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bitrate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/>
                  <a:t> and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chunk 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 rot="19518884">
            <a:off x="2279300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2428734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3773421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6130690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38699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blipFill>
                <a:blip r:embed="rId12"/>
                <a:stretch>
                  <a:fillRect l="-3922" r="-2941" b="-18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blipFill>
                <a:blip r:embed="rId13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blipFill>
                <a:blip r:embed="rId14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591561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591561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=""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4" y="2930362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dream\Desktop\client.png">
            <a:extLst>
              <a:ext uri="{FF2B5EF4-FFF2-40B4-BE49-F238E27FC236}">
                <a16:creationId xmlns="" xmlns:a16="http://schemas.microsoft.com/office/drawing/2014/main" id="{11580937-6A17-40DF-8AE1-A99FA2A6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18" y="4578364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=""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36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=""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05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>
            <a:extLst>
              <a:ext uri="{FF2B5EF4-FFF2-40B4-BE49-F238E27FC236}">
                <a16:creationId xmlns="" xmlns:a16="http://schemas.microsoft.com/office/drawing/2014/main" id="{1FEBB0D1-D966-4E51-9607-1904310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50" y="4477088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오른쪽 화살표 8">
            <a:extLst>
              <a:ext uri="{FF2B5EF4-FFF2-40B4-BE49-F238E27FC236}">
                <a16:creationId xmlns="" xmlns:a16="http://schemas.microsoft.com/office/drawing/2014/main" id="{AC0FB705-EC24-490B-A840-13C4B582E1D2}"/>
              </a:ext>
            </a:extLst>
          </p:cNvPr>
          <p:cNvSpPr/>
          <p:nvPr/>
        </p:nvSpPr>
        <p:spPr>
          <a:xfrm rot="19518884">
            <a:off x="2279300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오른쪽 화살표 9">
            <a:extLst>
              <a:ext uri="{FF2B5EF4-FFF2-40B4-BE49-F238E27FC236}">
                <a16:creationId xmlns="" xmlns:a16="http://schemas.microsoft.com/office/drawing/2014/main" id="{0961CD0F-0940-46A6-95D5-39B8B83B5334}"/>
              </a:ext>
            </a:extLst>
          </p:cNvPr>
          <p:cNvSpPr/>
          <p:nvPr/>
        </p:nvSpPr>
        <p:spPr>
          <a:xfrm rot="20430341">
            <a:off x="2428734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오른쪽 화살표 10">
            <a:extLst>
              <a:ext uri="{FF2B5EF4-FFF2-40B4-BE49-F238E27FC236}">
                <a16:creationId xmlns="" xmlns:a16="http://schemas.microsoft.com/office/drawing/2014/main" id="{4A428FE9-DE12-4D21-9AFA-0EF9C25D1ED5}"/>
              </a:ext>
            </a:extLst>
          </p:cNvPr>
          <p:cNvSpPr/>
          <p:nvPr/>
        </p:nvSpPr>
        <p:spPr>
          <a:xfrm rot="12026852">
            <a:off x="3773421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오른쪽 화살표 11">
            <a:extLst>
              <a:ext uri="{FF2B5EF4-FFF2-40B4-BE49-F238E27FC236}">
                <a16:creationId xmlns="" xmlns:a16="http://schemas.microsoft.com/office/drawing/2014/main" id="{41354925-7F1D-411D-9C59-1A325EACF727}"/>
              </a:ext>
            </a:extLst>
          </p:cNvPr>
          <p:cNvSpPr/>
          <p:nvPr/>
        </p:nvSpPr>
        <p:spPr>
          <a:xfrm rot="13781667">
            <a:off x="6130690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오른쪽 화살표 12">
            <a:extLst>
              <a:ext uri="{FF2B5EF4-FFF2-40B4-BE49-F238E27FC236}">
                <a16:creationId xmlns="" xmlns:a16="http://schemas.microsoft.com/office/drawing/2014/main" id="{46AA4B8C-2998-47A8-A37E-40C1840F86AF}"/>
              </a:ext>
            </a:extLst>
          </p:cNvPr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오른쪽 화살표 13">
            <a:extLst>
              <a:ext uri="{FF2B5EF4-FFF2-40B4-BE49-F238E27FC236}">
                <a16:creationId xmlns="" xmlns:a16="http://schemas.microsoft.com/office/drawing/2014/main" id="{93642CA7-3DBD-4994-AF77-AD19FDC2357D}"/>
              </a:ext>
            </a:extLst>
          </p:cNvPr>
          <p:cNvSpPr/>
          <p:nvPr/>
        </p:nvSpPr>
        <p:spPr>
          <a:xfrm rot="18000000">
            <a:off x="4538699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0E1B9FA4-1A79-4868-8E15-368D2ADF3566}"/>
                  </a:ext>
                </a:extLst>
              </p:cNvPr>
              <p:cNvSpPr txBox="1"/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1B9FA4-1A79-4868-8E15-368D2AD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DF00E01-FBEF-4666-B0CE-004B5330403F}"/>
                  </a:ext>
                </a:extLst>
              </p:cNvPr>
              <p:cNvSpPr txBox="1"/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DF00E01-FBEF-4666-B0CE-004B53304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937E1390-9C1E-4FFE-8B03-DCE385021C91}"/>
                  </a:ext>
                </a:extLst>
              </p:cNvPr>
              <p:cNvSpPr txBox="1"/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7E1390-9C1E-4FFE-8B03-DCE38502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1F4125FF-F83E-4D20-A856-404208275B6C}"/>
                  </a:ext>
                </a:extLst>
              </p:cNvPr>
              <p:cNvSpPr txBox="1"/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4125FF-F83E-4D20-A856-40420827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61B4979E-9814-4AEF-A78F-8DD99302A59A}"/>
                  </a:ext>
                </a:extLst>
              </p:cNvPr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B4979E-9814-4AEF-A78F-8DD99302A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42D5C802-BF44-404D-96E8-A1899E602E19}"/>
                  </a:ext>
                </a:extLst>
              </p:cNvPr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5C802-BF44-404D-96E8-A1899E60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A00418EE-CA6F-437B-BBF9-F0F698730349}"/>
                  </a:ext>
                </a:extLst>
              </p:cNvPr>
              <p:cNvSpPr txBox="1"/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0418EE-CA6F-437B-BBF9-F0F69873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blipFill>
                <a:blip r:embed="rId9"/>
                <a:stretch>
                  <a:fillRect l="-3922" r="-2941" b="-18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4BFC7C97-4487-4B3E-9274-273FC8BB399A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BFC7C97-4487-4B3E-9274-273FC8BB3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blipFill>
                <a:blip r:embed="rId10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035CA29E-8512-4B0B-9D36-5ED3BDA029A9}"/>
                  </a:ext>
                </a:extLst>
              </p:cNvPr>
              <p:cNvSpPr txBox="1"/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5CA29E-8512-4B0B-9D36-5ED3BDA02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blipFill>
                <a:blip r:embed="rId11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2CFCECB7-A797-4AB6-A85A-AC9591607B82}"/>
                  </a:ext>
                </a:extLst>
              </p:cNvPr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FCECB7-A797-4AB6-A85A-AC95916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EFA3633F-17E4-4FD3-9B8F-428A01B59D89}"/>
                  </a:ext>
                </a:extLst>
              </p:cNvPr>
              <p:cNvSpPr txBox="1"/>
              <p:nvPr/>
            </p:nvSpPr>
            <p:spPr bwMode="auto">
              <a:xfrm>
                <a:off x="5546095" y="2591561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A3633F-17E4-4FD3-9B8F-428A01B59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591561"/>
                <a:ext cx="60753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BBB591CF-7BE5-4035-BAD4-4F080F772E1A}"/>
                  </a:ext>
                </a:extLst>
              </p:cNvPr>
              <p:cNvSpPr txBox="1"/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B591CF-7BE5-4035-BAD4-4F080F77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0352318-1D63-405B-B4B5-7602C59C030D}"/>
                  </a:ext>
                </a:extLst>
              </p:cNvPr>
              <p:cNvSpPr txBox="1"/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352318-1D63-405B-B4B5-7602C59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752CA50E-2A69-476A-BF9F-22971189D985}"/>
                  </a:ext>
                </a:extLst>
              </p:cNvPr>
              <p:cNvSpPr txBox="1"/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2CA50E-2A69-476A-BF9F-22971189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26ED91D8-6F92-4D34-A5DE-2995F31B7725}"/>
                  </a:ext>
                </a:extLst>
              </p:cNvPr>
              <p:cNvSpPr txBox="1"/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ED91D8-6F92-4D34-A5DE-2995F31B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69853AFA-1FC9-49BC-8687-57A7F17FB27F}"/>
                  </a:ext>
                </a:extLst>
              </p:cNvPr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53AFA-1FC9-49BC-8687-57A7F17FB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EA5F90E9-01AC-4FBB-950B-EA43E3E27A68}"/>
                  </a:ext>
                </a:extLst>
              </p:cNvPr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5F90E9-01AC-4FBB-950B-EA43E3E2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8" descr="C:\Users\dream\Desktop\ap.png">
            <a:extLst>
              <a:ext uri="{FF2B5EF4-FFF2-40B4-BE49-F238E27FC236}">
                <a16:creationId xmlns="" xmlns:a16="http://schemas.microsoft.com/office/drawing/2014/main" id="{CE07305D-D324-40C1-8A08-6EA7CB90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4" y="2930362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dream\Desktop\client.png">
            <a:extLst>
              <a:ext uri="{FF2B5EF4-FFF2-40B4-BE49-F238E27FC236}">
                <a16:creationId xmlns="" xmlns:a16="http://schemas.microsoft.com/office/drawing/2014/main" id="{D5031086-E884-4E78-B8B8-091A76DE4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18" y="4578364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C:\Users\dream\Desktop\ap.png">
            <a:extLst>
              <a:ext uri="{FF2B5EF4-FFF2-40B4-BE49-F238E27FC236}">
                <a16:creationId xmlns="" xmlns:a16="http://schemas.microsoft.com/office/drawing/2014/main" id="{CFA87D8D-A1E2-4294-84CE-67C54FEE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36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dream\Desktop\client.png">
            <a:extLst>
              <a:ext uri="{FF2B5EF4-FFF2-40B4-BE49-F238E27FC236}">
                <a16:creationId xmlns="" xmlns:a16="http://schemas.microsoft.com/office/drawing/2014/main" id="{0FBDF86F-F9AA-4DA4-B153-0E979751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05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dream\Desktop\client.png">
            <a:extLst>
              <a:ext uri="{FF2B5EF4-FFF2-40B4-BE49-F238E27FC236}">
                <a16:creationId xmlns="" xmlns:a16="http://schemas.microsoft.com/office/drawing/2014/main" id="{7DD45852-B950-4462-8FDD-CDD860BB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50" y="4477088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09743D-E2C0-42AC-94B1-99BA0EB61DEE}"/>
              </a:ext>
            </a:extLst>
          </p:cNvPr>
          <p:cNvSpPr/>
          <p:nvPr/>
        </p:nvSpPr>
        <p:spPr>
          <a:xfrm>
            <a:off x="1750003" y="4653014"/>
            <a:ext cx="1022293" cy="725443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932FB41-E72F-40B2-819C-66C3690AAFA0}"/>
              </a:ext>
            </a:extLst>
          </p:cNvPr>
          <p:cNvSpPr/>
          <p:nvPr/>
        </p:nvSpPr>
        <p:spPr>
          <a:xfrm>
            <a:off x="4047278" y="5149087"/>
            <a:ext cx="1022293" cy="725443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B9D5C0CD-CB51-46F2-9CC6-539690E7EB2E}"/>
              </a:ext>
            </a:extLst>
          </p:cNvPr>
          <p:cNvSpPr/>
          <p:nvPr/>
        </p:nvSpPr>
        <p:spPr>
          <a:xfrm>
            <a:off x="6372595" y="4852223"/>
            <a:ext cx="1022293" cy="725443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C4C1EF5E-1DED-46AF-B0F2-5E6D62D757F5}"/>
              </a:ext>
            </a:extLst>
          </p:cNvPr>
          <p:cNvSpPr/>
          <p:nvPr/>
        </p:nvSpPr>
        <p:spPr>
          <a:xfrm>
            <a:off x="1702813" y="4167122"/>
            <a:ext cx="1022293" cy="725443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94E8746D-C43C-4427-90AA-D21BDE9D0553}"/>
              </a:ext>
            </a:extLst>
          </p:cNvPr>
          <p:cNvSpPr/>
          <p:nvPr/>
        </p:nvSpPr>
        <p:spPr>
          <a:xfrm>
            <a:off x="3922630" y="4547304"/>
            <a:ext cx="1022293" cy="725443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E26768EE-8347-4813-A95D-6B0A907F4802}"/>
              </a:ext>
            </a:extLst>
          </p:cNvPr>
          <p:cNvSpPr/>
          <p:nvPr/>
        </p:nvSpPr>
        <p:spPr>
          <a:xfrm>
            <a:off x="6287057" y="4261253"/>
            <a:ext cx="1022293" cy="725443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052537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Decide </a:t>
                </a:r>
                <a:r>
                  <a:rPr lang="en-US" altLang="ko-KR" b="1" kern="0" dirty="0">
                    <a:solidFill>
                      <a:srgbClr val="FF0000"/>
                    </a:solidFill>
                  </a:rPr>
                  <a:t>bitrate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b="1" kern="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kern="0" dirty="0"/>
                  <a:t> and </a:t>
                </a:r>
                <a:r>
                  <a:rPr lang="en-US" altLang="ko-KR" b="1" kern="0" dirty="0">
                    <a:solidFill>
                      <a:srgbClr val="FF0000"/>
                    </a:solidFill>
                  </a:rPr>
                  <a:t>chunk 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kern="0" dirty="0">
                    <a:solidFill>
                      <a:srgbClr val="FF0000"/>
                    </a:solidFill>
                  </a:rPr>
                  <a:t>)</a:t>
                </a:r>
                <a:endParaRPr lang="en-US" altLang="ko-KR" b="1" kern="0" dirty="0"/>
              </a:p>
              <a:p>
                <a:endParaRPr lang="ko-KR" altLang="en-US" kern="0" dirty="0"/>
              </a:p>
            </p:txBody>
          </p:sp>
        </mc:Choice>
        <mc:Fallback>
          <p:sp>
            <p:nvSpPr>
              <p:cNvPr id="39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537"/>
                <a:ext cx="8229600" cy="5184775"/>
              </a:xfrm>
              <a:prstGeom prst="rect">
                <a:avLst/>
              </a:prstGeom>
              <a:blipFill rotWithShape="1">
                <a:blip r:embed="rId22"/>
                <a:stretch>
                  <a:fillRect l="-593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2">
            <a:extLst>
              <a:ext uri="{FF2B5EF4-FFF2-40B4-BE49-F238E27FC236}">
                <a16:creationId xmlns="" xmlns:a16="http://schemas.microsoft.com/office/drawing/2014/main" id="{2600DCD1-323E-44E8-A446-9B1C920BF1DE}"/>
              </a:ext>
            </a:extLst>
          </p:cNvPr>
          <p:cNvSpPr txBox="1">
            <a:spLocks/>
          </p:cNvSpPr>
          <p:nvPr/>
        </p:nvSpPr>
        <p:spPr bwMode="auto">
          <a:xfrm>
            <a:off x="620713" y="12049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Optimization</a:t>
            </a:r>
            <a:r>
              <a:rPr lang="ko-KR" altLang="en-US" kern="0" dirty="0"/>
              <a:t> </a:t>
            </a:r>
            <a:r>
              <a:rPr lang="en-US" altLang="ko-KR" kern="0" dirty="0"/>
              <a:t>Problem</a:t>
            </a:r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10">
                <a:extLst>
                  <a:ext uri="{FF2B5EF4-FFF2-40B4-BE49-F238E27FC236}">
                    <a16:creationId xmlns="" xmlns:a16="http://schemas.microsoft.com/office/drawing/2014/main" id="{B44FCE64-37F2-4863-A2ED-A6431D5F7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959733"/>
                  </p:ext>
                </p:extLst>
              </p:nvPr>
            </p:nvGraphicFramePr>
            <p:xfrm>
              <a:off x="35496" y="2809329"/>
              <a:ext cx="7920880" cy="2397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>
                      <a:extLst>
                        <a:ext uri="{9D8B030D-6E8A-4147-A177-3AD203B41FA5}">
                          <a16:colId xmlns="" xmlns:a16="http://schemas.microsoft.com/office/drawing/2014/main" val="727257970"/>
                        </a:ext>
                      </a:extLst>
                    </a:gridCol>
                    <a:gridCol w="6912768">
                      <a:extLst>
                        <a:ext uri="{9D8B030D-6E8A-4147-A177-3AD203B41FA5}">
                          <a16:colId xmlns="" xmlns:a16="http://schemas.microsoft.com/office/drawing/2014/main" val="940975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kern="100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Maximize</a:t>
                          </a:r>
                          <a:endParaRPr lang="ko-KR" sz="1200" b="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𝒊</m:t>
                                  </m:r>
                                  <m:r>
                                    <a:rPr lang="en-US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</m:t>
                                  </m:r>
                                  <m:r>
                                    <a:rPr lang="en-US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  <m:r>
                                    <a:rPr lang="en-US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𝑵</m:t>
                                  </m:r>
                                  <m:r>
                                    <a:rPr lang="en-US" sz="12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𝑃𝑆𝑁𝑅</m:t>
                                  </m:r>
                                  <m:d>
                                    <m:dPr>
                                      <m:ctrlPr>
                                        <a:rPr lang="ko-KR" sz="12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sz="12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200" kern="10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𝑃𝑆𝑁𝑅</m:t>
                              </m:r>
                              <m:d>
                                <m:dPr>
                                  <m:ctrlPr>
                                    <a:rPr lang="ko-KR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=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𝑎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(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𝑟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)+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𝑏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6679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subject to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sz="12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  <a:ea typeface="Cambria Math" panose="02040503050406030204" pitchFamily="18" charset="0"/>
                                            <a:cs typeface="굴림" panose="020B0600000101010101" pitchFamily="50" charset="-127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ko-KR" sz="12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굴림" panose="020B0600000101010101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굴림" panose="020B0600000101010101" pitchFamily="50" charset="-127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2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𝑝𝑙𝑎𝑦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+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𝜃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2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+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ko-KR" sz="12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sz="12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  <a:ea typeface="Cambria Math" panose="02040503050406030204" pitchFamily="18" charset="0"/>
                                            <a:cs typeface="굴림" panose="020B0600000101010101" pitchFamily="50" charset="-127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ko-KR" sz="12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굴림" panose="020B0600000101010101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굴림" panose="020B0600000101010101" pitchFamily="50" charset="-127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2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𝑏𝑢𝑓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  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𝑓𝑜𝑟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 ∀ 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𝑗</m:t>
                                </m:r>
                                <m:r>
                                  <a:rPr lang="en-US" sz="12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∈</m:t>
                                </m:r>
                                <m:r>
                                  <a:rPr lang="en-US" sz="1200" i="1" kern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00454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∀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𝑖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𝑁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168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𝑗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𝑀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sz="12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kern="1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sz="12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,</m:t>
                                      </m:r>
                                      <m:r>
                                        <a:rPr lang="en-US" sz="12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∀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𝑗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2825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,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𝑀𝑃𝐷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,  ∀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𝑖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𝑁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0046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2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∀ 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𝑗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2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96521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10">
                <a:extLst>
                  <a:ext uri="{FF2B5EF4-FFF2-40B4-BE49-F238E27FC236}">
                    <a16:creationId xmlns:a16="http://schemas.microsoft.com/office/drawing/2014/main" id="{B44FCE64-37F2-4863-A2ED-A6431D5F7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959733"/>
                  </p:ext>
                </p:extLst>
              </p:nvPr>
            </p:nvGraphicFramePr>
            <p:xfrm>
              <a:off x="35496" y="2809329"/>
              <a:ext cx="7920880" cy="23472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727257970"/>
                        </a:ext>
                      </a:extLst>
                    </a:gridCol>
                    <a:gridCol w="6912768">
                      <a:extLst>
                        <a:ext uri="{9D8B030D-6E8A-4147-A177-3AD203B41FA5}">
                          <a16:colId xmlns:a16="http://schemas.microsoft.com/office/drawing/2014/main" val="940975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kern="100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Maximize</a:t>
                          </a:r>
                          <a:endParaRPr lang="ko-KR" sz="1200" b="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14" t="-54098" r="-352" b="-6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79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subject to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14" t="-154098" r="-352" b="-5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54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14" t="-254098" r="-352" b="-4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8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14" t="-354098" r="-352" b="-3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825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14" t="-454098" r="-352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469703"/>
                      </a:ext>
                    </a:extLst>
                  </a:tr>
                  <a:tr h="49301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14" t="-417284" r="-352" b="-827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6521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68FEA54-5F5F-47DD-84F8-E0D362DFDA69}"/>
              </a:ext>
            </a:extLst>
          </p:cNvPr>
          <p:cNvGrpSpPr/>
          <p:nvPr/>
        </p:nvGrpSpPr>
        <p:grpSpPr>
          <a:xfrm>
            <a:off x="35496" y="2060848"/>
            <a:ext cx="4541565" cy="482591"/>
            <a:chOff x="2712293" y="1772816"/>
            <a:chExt cx="5172075" cy="564506"/>
          </a:xfrm>
          <a:noFill/>
        </p:grpSpPr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100F8A08-87C3-47FD-A912-5483DB237E5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004048" y="1772816"/>
              <a:ext cx="353790" cy="218354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F8820AB3-BEBD-479B-8D6A-1B563116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2293" y="1965847"/>
              <a:ext cx="5172075" cy="371475"/>
            </a:xfrm>
            <a:prstGeom prst="rect">
              <a:avLst/>
            </a:prstGeom>
            <a:grpFill/>
            <a:ln w="19050">
              <a:noFill/>
            </a:ln>
          </p:spPr>
        </p:pic>
      </p:grp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6CA82680-732D-489A-BE28-BBB82E8CA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743" y="2284684"/>
            <a:ext cx="4820791" cy="2918797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C93860B-CC2A-40D5-BA88-FD6A1BFB8247}"/>
              </a:ext>
            </a:extLst>
          </p:cNvPr>
          <p:cNvSpPr/>
          <p:nvPr/>
        </p:nvSpPr>
        <p:spPr>
          <a:xfrm>
            <a:off x="8389193" y="4653136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hlinkClick r:id="rId6"/>
              </a:rPr>
              <a:t>https://towardsdatascience.com/machine-learning-for-production-optimization-e460a0b82237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86F7B5CB-1A6C-4830-9F36-D84746D2A004}"/>
              </a:ext>
            </a:extLst>
          </p:cNvPr>
          <p:cNvSpPr/>
          <p:nvPr/>
        </p:nvSpPr>
        <p:spPr>
          <a:xfrm>
            <a:off x="1055332" y="2204292"/>
            <a:ext cx="432048" cy="43262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17BCCCF-104D-4C8A-9C79-A70439471838}"/>
              </a:ext>
            </a:extLst>
          </p:cNvPr>
          <p:cNvSpPr/>
          <p:nvPr/>
        </p:nvSpPr>
        <p:spPr>
          <a:xfrm>
            <a:off x="1679447" y="2199432"/>
            <a:ext cx="432048" cy="43262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B941F0F-D1C3-4871-AFEC-F469DA4C986E}"/>
              </a:ext>
            </a:extLst>
          </p:cNvPr>
          <p:cNvSpPr/>
          <p:nvPr/>
        </p:nvSpPr>
        <p:spPr>
          <a:xfrm>
            <a:off x="971600" y="2809329"/>
            <a:ext cx="3438743" cy="4326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/>
                  <a:t>KKT condition</a:t>
                </a:r>
              </a:p>
              <a:p>
                <a:pPr lvl="1"/>
                <a:r>
                  <a:rPr lang="en-US" altLang="ko-KR" kern="0" dirty="0"/>
                  <a:t>Lagrange multipliers cannot be used in inequality</a:t>
                </a:r>
              </a:p>
              <a:p>
                <a:pPr lvl="1"/>
                <a:r>
                  <a:rPr lang="en-US" altLang="ko-KR" kern="0" dirty="0"/>
                  <a:t>It helps Lagrange to use it in inequality</a:t>
                </a:r>
              </a:p>
              <a:p>
                <a:pPr lvl="1"/>
                <a:endParaRPr lang="en-US" altLang="ko-KR" kern="0" dirty="0"/>
              </a:p>
              <a:p>
                <a:r>
                  <a:rPr lang="en-US" altLang="ko-KR" dirty="0"/>
                  <a:t>Equation(Single)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kern="0" dirty="0"/>
              </a:p>
              <a:p>
                <a:pPr lvl="1"/>
                <a:endParaRPr lang="ko-KR" altLang="en-US" kern="0" dirty="0"/>
              </a:p>
            </p:txBody>
          </p:sp>
        </mc:Choice>
        <mc:Fallback xmlns=""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blipFill>
                <a:blip r:embed="rId3"/>
                <a:stretch>
                  <a:fillRect l="-593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="" xmlns:a16="http://schemas.microsoft.com/office/drawing/2014/main" id="{2943ED33-E793-4F6F-ADA8-824338015370}"/>
              </a:ext>
            </a:extLst>
          </p:cNvPr>
          <p:cNvSpPr/>
          <p:nvPr/>
        </p:nvSpPr>
        <p:spPr>
          <a:xfrm>
            <a:off x="4932040" y="3176972"/>
            <a:ext cx="720080" cy="504056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="" xmlns:a16="http://schemas.microsoft.com/office/drawing/2014/main" id="{04852B9A-E289-4C2D-A959-CD899D9785F4}"/>
              </a:ext>
            </a:extLst>
          </p:cNvPr>
          <p:cNvSpPr/>
          <p:nvPr/>
        </p:nvSpPr>
        <p:spPr>
          <a:xfrm>
            <a:off x="4932040" y="3977891"/>
            <a:ext cx="720080" cy="504056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9FFB69-A5A7-4699-A270-43B04624E91F}"/>
              </a:ext>
            </a:extLst>
          </p:cNvPr>
          <p:cNvSpPr txBox="1"/>
          <p:nvPr/>
        </p:nvSpPr>
        <p:spPr bwMode="auto">
          <a:xfrm>
            <a:off x="5868144" y="3089414"/>
            <a:ext cx="55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K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7A5B0C0-EFBC-4DDF-91F8-6628090A1165}"/>
              </a:ext>
            </a:extLst>
          </p:cNvPr>
          <p:cNvSpPr txBox="1"/>
          <p:nvPr/>
        </p:nvSpPr>
        <p:spPr bwMode="auto">
          <a:xfrm>
            <a:off x="5868144" y="3875976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CCE322A-4C6D-476F-9563-EAAE55EEFD66}"/>
              </a:ext>
            </a:extLst>
          </p:cNvPr>
          <p:cNvSpPr/>
          <p:nvPr/>
        </p:nvSpPr>
        <p:spPr>
          <a:xfrm>
            <a:off x="1981361" y="3505515"/>
            <a:ext cx="453111" cy="432619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5CBCB50E-CE76-4188-8A95-E2BDEB317A6C}"/>
              </a:ext>
            </a:extLst>
          </p:cNvPr>
          <p:cNvSpPr/>
          <p:nvPr/>
        </p:nvSpPr>
        <p:spPr>
          <a:xfrm>
            <a:off x="2444581" y="3289205"/>
            <a:ext cx="453111" cy="432619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6F063D9-D7CC-4344-AB60-AA8D808D7B5D}"/>
              </a:ext>
            </a:extLst>
          </p:cNvPr>
          <p:cNvSpPr txBox="1"/>
          <p:nvPr/>
        </p:nvSpPr>
        <p:spPr bwMode="auto">
          <a:xfrm>
            <a:off x="2369592" y="368102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K+1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6" grpId="0"/>
      <p:bldP spid="18" grpId="0"/>
      <p:bldP spid="7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/>
                  <a:t>Equation(Multi)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𝒌𝒋</m:t>
                        </m:r>
                      </m:sub>
                    </m:sSub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𝒌𝒋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kern="0" dirty="0"/>
              </a:p>
              <a:p>
                <a:pPr lvl="1"/>
                <a:endParaRPr lang="ko-KR" altLang="en-US" kern="0" dirty="0"/>
              </a:p>
            </p:txBody>
          </p:sp>
        </mc:Choice>
        <mc:Fallback xmlns=""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blipFill>
                <a:blip r:embed="rId3"/>
                <a:stretch>
                  <a:fillRect l="-593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772816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232706" y="2401819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/>
                  <a:t>Lambda Adaptation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ea typeface="Cambria Math" panose="02040503050406030204" pitchFamily="18" charset="0"/>
                  </a:rPr>
                  <a:t>Initial value: using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Levenberg-marquardt</a:t>
                </a:r>
                <a:r>
                  <a:rPr lang="en-US" altLang="ko-KR" dirty="0" smtClean="0"/>
                  <a:t> algorithm</a:t>
                </a:r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 smtClean="0">
                    <a:ea typeface="Cambria Math" panose="02040503050406030204" pitchFamily="18" charset="0"/>
                  </a:rPr>
                  <a:t>𝜆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ea typeface="Cambria Math" panose="02040503050406030204" pitchFamily="18" charset="0"/>
                  </a:rPr>
                  <a:t>and bitrate are inversely related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𝐾𝐾𝑇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kern="0" dirty="0"/>
              </a:p>
            </p:txBody>
          </p:sp>
        </mc:Choice>
        <mc:Fallback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blipFill rotWithShape="1">
                <a:blip r:embed="rId3"/>
                <a:stretch>
                  <a:fillRect l="-593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5" y="3573016"/>
            <a:ext cx="371951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12" y="3500497"/>
            <a:ext cx="3744416" cy="231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2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/>
                  <a:t>Lambda Adaptation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ea typeface="Cambria Math" panose="02040503050406030204" pitchFamily="18" charset="0"/>
                  </a:rPr>
                  <a:t>𝜆</a:t>
                </a:r>
                <a:r>
                  <a:rPr lang="en-US" altLang="ko-KR" dirty="0">
                    <a:ea typeface="Cambria Math" panose="02040503050406030204" pitchFamily="18" charset="0"/>
                  </a:rPr>
                  <a:t> and bitrate are inversely related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𝐾𝐾𝑇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kern="0" dirty="0"/>
              </a:p>
              <a:p>
                <a:pPr lvl="1"/>
                <a:r>
                  <a:rPr lang="en-US" altLang="ko-KR" kern="0" dirty="0"/>
                  <a:t>How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</m:oMath>
                </a14:m>
                <a:r>
                  <a:rPr lang="en-US" altLang="ko-KR" kern="0" dirty="0">
                    <a:ea typeface="Cambria Math" panose="02040503050406030204" pitchFamily="18" charset="0"/>
                  </a:rPr>
                  <a:t>?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Pre-Work: This depends on the </a:t>
                </a:r>
                <a:r>
                  <a:rPr lang="en-US" altLang="ko-KR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bitrate level configuration</a:t>
                </a:r>
                <a:r>
                  <a:rPr lang="en-US" altLang="ko-KR" dirty="0">
                    <a:ea typeface="Cambria Math" panose="02040503050406030204" pitchFamily="18" charset="0"/>
                  </a:rPr>
                  <a:t>, </a:t>
                </a:r>
                <a:r>
                  <a:rPr lang="en-US" altLang="ko-KR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Timeslot</a:t>
                </a:r>
                <a:r>
                  <a:rPr lang="en-US" altLang="ko-KR" dirty="0">
                    <a:ea typeface="Cambria Math" panose="02040503050406030204" pitchFamily="18" charset="0"/>
                  </a:rPr>
                  <a:t>, and </a:t>
                </a:r>
                <a:r>
                  <a:rPr lang="en-US" altLang="ko-KR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DASH </a:t>
                </a:r>
                <a:r>
                  <a:rPr lang="en-US" altLang="ko-KR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duration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(through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err="1" smtClean="0"/>
                  <a:t>Levenberg-marquardt</a:t>
                </a:r>
                <a:r>
                  <a:rPr lang="en-US" altLang="ko-KR" dirty="0" smtClean="0"/>
                  <a:t> algorithm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)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Example)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=[0, 0.2, 0.5, 0.8, …]</a:t>
                </a:r>
              </a:p>
            </p:txBody>
          </p:sp>
        </mc:Choice>
        <mc:Fallback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blipFill rotWithShape="1">
                <a:blip r:embed="rId3"/>
                <a:stretch>
                  <a:fillRect l="-593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내용 개체 틀 2">
                <a:extLst>
                  <a:ext uri="{FF2B5EF4-FFF2-40B4-BE49-F238E27FC236}">
                    <a16:creationId xmlns=""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/>
                  <a:t>Bisection method</a:t>
                </a:r>
              </a:p>
              <a:p>
                <a:pPr lvl="1"/>
                <a:r>
                  <a:rPr lang="en-US" altLang="ko-KR" dirty="0"/>
                  <a:t>When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(real number,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endParaRPr lang="en-US" altLang="ko-KR" kern="0" dirty="0"/>
              </a:p>
              <a:p>
                <a:pPr lvl="1"/>
                <a:endParaRPr lang="ko-KR" altLang="en-US" kern="0" dirty="0"/>
              </a:p>
            </p:txBody>
          </p:sp>
        </mc:Choice>
        <mc:Fallback xmlns=""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3" y="1204913"/>
                <a:ext cx="8229600" cy="5184775"/>
              </a:xfrm>
              <a:prstGeom prst="rect">
                <a:avLst/>
              </a:prstGeom>
              <a:blipFill>
                <a:blip r:embed="rId3"/>
                <a:stretch>
                  <a:fillRect l="-593" t="-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0A088E3-E6B3-4D9C-912E-E3CCE4EAED8D}"/>
              </a:ext>
            </a:extLst>
          </p:cNvPr>
          <p:cNvSpPr/>
          <p:nvPr/>
        </p:nvSpPr>
        <p:spPr>
          <a:xfrm>
            <a:off x="971600" y="2492896"/>
            <a:ext cx="7416824" cy="144016"/>
          </a:xfrm>
          <a:prstGeom prst="rect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="" xmlns:a16="http://schemas.microsoft.com/office/drawing/2014/main" id="{B6CBFCF7-0C90-46FA-9EC3-4404E3C9742C}"/>
              </a:ext>
            </a:extLst>
          </p:cNvPr>
          <p:cNvSpPr/>
          <p:nvPr/>
        </p:nvSpPr>
        <p:spPr>
          <a:xfrm rot="10800000">
            <a:off x="4644008" y="2261965"/>
            <a:ext cx="216024" cy="216024"/>
          </a:xfrm>
          <a:prstGeom prst="triangle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916DA8F4-EC23-48B4-9587-3E24DFF64346}"/>
              </a:ext>
            </a:extLst>
          </p:cNvPr>
          <p:cNvCxnSpPr/>
          <p:nvPr/>
        </p:nvCxnSpPr>
        <p:spPr bwMode="auto">
          <a:xfrm>
            <a:off x="971600" y="2261965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B96CD901-58AA-4145-A796-B5969C0DC24D}"/>
              </a:ext>
            </a:extLst>
          </p:cNvPr>
          <p:cNvCxnSpPr/>
          <p:nvPr/>
        </p:nvCxnSpPr>
        <p:spPr bwMode="auto">
          <a:xfrm>
            <a:off x="8388424" y="2238140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A9C846D-9FDE-40FC-9E5D-1647B81E2323}"/>
              </a:ext>
            </a:extLst>
          </p:cNvPr>
          <p:cNvSpPr/>
          <p:nvPr/>
        </p:nvSpPr>
        <p:spPr>
          <a:xfrm>
            <a:off x="971600" y="3535042"/>
            <a:ext cx="7416824" cy="144016"/>
          </a:xfrm>
          <a:prstGeom prst="rect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="" xmlns:a16="http://schemas.microsoft.com/office/drawing/2014/main" id="{B2AE396D-BCD1-4419-9751-A14F9C25E48F}"/>
              </a:ext>
            </a:extLst>
          </p:cNvPr>
          <p:cNvSpPr/>
          <p:nvPr/>
        </p:nvSpPr>
        <p:spPr>
          <a:xfrm rot="10800000">
            <a:off x="6516216" y="3304111"/>
            <a:ext cx="216024" cy="216024"/>
          </a:xfrm>
          <a:prstGeom prst="triangle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36A065E-DDFC-4D12-81BA-0F6F5B140A54}"/>
              </a:ext>
            </a:extLst>
          </p:cNvPr>
          <p:cNvCxnSpPr/>
          <p:nvPr/>
        </p:nvCxnSpPr>
        <p:spPr bwMode="auto">
          <a:xfrm>
            <a:off x="4788024" y="3284984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CCAF782-72ED-4591-AF41-C33C1911AACF}"/>
              </a:ext>
            </a:extLst>
          </p:cNvPr>
          <p:cNvCxnSpPr/>
          <p:nvPr/>
        </p:nvCxnSpPr>
        <p:spPr bwMode="auto">
          <a:xfrm>
            <a:off x="8388424" y="3280286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4968A70-FB21-4FA6-A84D-E5ABA1A586B1}"/>
              </a:ext>
            </a:extLst>
          </p:cNvPr>
          <p:cNvSpPr/>
          <p:nvPr/>
        </p:nvSpPr>
        <p:spPr>
          <a:xfrm>
            <a:off x="971600" y="4687431"/>
            <a:ext cx="7416824" cy="144016"/>
          </a:xfrm>
          <a:prstGeom prst="rect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="" xmlns:a16="http://schemas.microsoft.com/office/drawing/2014/main" id="{FBB75977-459E-4A7F-8D2A-EA2D3A144C98}"/>
              </a:ext>
            </a:extLst>
          </p:cNvPr>
          <p:cNvSpPr/>
          <p:nvPr/>
        </p:nvSpPr>
        <p:spPr>
          <a:xfrm rot="10800000">
            <a:off x="5652120" y="4456500"/>
            <a:ext cx="216024" cy="216024"/>
          </a:xfrm>
          <a:prstGeom prst="triangle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DE3C0FA-F9E9-49DD-B43A-9EBB3B8EB640}"/>
              </a:ext>
            </a:extLst>
          </p:cNvPr>
          <p:cNvCxnSpPr/>
          <p:nvPr/>
        </p:nvCxnSpPr>
        <p:spPr bwMode="auto">
          <a:xfrm>
            <a:off x="4788024" y="4437373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D26B006-8BEB-4663-B2A3-7458A40172B5}"/>
              </a:ext>
            </a:extLst>
          </p:cNvPr>
          <p:cNvCxnSpPr/>
          <p:nvPr/>
        </p:nvCxnSpPr>
        <p:spPr bwMode="auto">
          <a:xfrm>
            <a:off x="6660232" y="4432675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9D6D8A-90AC-48B5-889B-A1F912AD9D60}"/>
              </a:ext>
            </a:extLst>
          </p:cNvPr>
          <p:cNvSpPr/>
          <p:nvPr/>
        </p:nvSpPr>
        <p:spPr>
          <a:xfrm>
            <a:off x="971600" y="5699980"/>
            <a:ext cx="7416824" cy="144016"/>
          </a:xfrm>
          <a:prstGeom prst="rect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="" xmlns:a16="http://schemas.microsoft.com/office/drawing/2014/main" id="{91B16652-0353-47B5-90F3-0F7DA969F55A}"/>
              </a:ext>
            </a:extLst>
          </p:cNvPr>
          <p:cNvSpPr/>
          <p:nvPr/>
        </p:nvSpPr>
        <p:spPr>
          <a:xfrm rot="10800000">
            <a:off x="5148065" y="5469049"/>
            <a:ext cx="216024" cy="216024"/>
          </a:xfrm>
          <a:prstGeom prst="triangle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BD87068E-741F-4135-8365-3B9DF6F6EEB6}"/>
              </a:ext>
            </a:extLst>
          </p:cNvPr>
          <p:cNvCxnSpPr/>
          <p:nvPr/>
        </p:nvCxnSpPr>
        <p:spPr bwMode="auto">
          <a:xfrm>
            <a:off x="4788024" y="5449922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A0CABBE-E6FC-402C-8820-434C658DCF00}"/>
              </a:ext>
            </a:extLst>
          </p:cNvPr>
          <p:cNvCxnSpPr/>
          <p:nvPr/>
        </p:nvCxnSpPr>
        <p:spPr bwMode="auto">
          <a:xfrm>
            <a:off x="5724128" y="5445224"/>
            <a:ext cx="0" cy="590971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오른쪽 중괄호 6">
            <a:extLst>
              <a:ext uri="{FF2B5EF4-FFF2-40B4-BE49-F238E27FC236}">
                <a16:creationId xmlns="" xmlns:a16="http://schemas.microsoft.com/office/drawing/2014/main" id="{4B92B28B-6414-4FBD-B92E-C12E55168360}"/>
              </a:ext>
            </a:extLst>
          </p:cNvPr>
          <p:cNvSpPr/>
          <p:nvPr/>
        </p:nvSpPr>
        <p:spPr bwMode="auto">
          <a:xfrm>
            <a:off x="8460432" y="2348880"/>
            <a:ext cx="288031" cy="34951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376CEAA-ECE5-4CB1-B2A4-978C1D3D195D}"/>
              </a:ext>
            </a:extLst>
          </p:cNvPr>
          <p:cNvSpPr txBox="1"/>
          <p:nvPr/>
        </p:nvSpPr>
        <p:spPr bwMode="auto">
          <a:xfrm>
            <a:off x="8757793" y="3849950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7" grpId="0" animBg="1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122142</TotalTime>
  <Words>1511</Words>
  <Application>Microsoft Office PowerPoint</Application>
  <PresentationFormat>화면 슬라이드 쇼(4:3)</PresentationFormat>
  <Paragraphs>166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pres</vt:lpstr>
      <vt:lpstr>Research   Jae Jun Ha  Media Computing and Networking Laboratory POSTCH  2019-12-21</vt:lpstr>
      <vt:lpstr>Overview</vt:lpstr>
      <vt:lpstr>Design</vt:lpstr>
      <vt:lpstr>Design</vt:lpstr>
      <vt:lpstr>Design</vt:lpstr>
      <vt:lpstr>Design</vt:lpstr>
      <vt:lpstr>Design</vt:lpstr>
      <vt:lpstr>Design</vt:lpstr>
      <vt:lpstr>Design</vt:lpstr>
      <vt:lpstr>Algorithm</vt:lpstr>
      <vt:lpstr>Algorithm</vt:lpstr>
      <vt:lpstr>Algorithm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9247</cp:revision>
  <cp:lastPrinted>2018-08-16T16:32:18Z</cp:lastPrinted>
  <dcterms:created xsi:type="dcterms:W3CDTF">2010-07-29T14:05:23Z</dcterms:created>
  <dcterms:modified xsi:type="dcterms:W3CDTF">2019-12-21T02:13:43Z</dcterms:modified>
</cp:coreProperties>
</file>