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handoutMasterIdLst>
    <p:handoutMasterId r:id="rId25"/>
  </p:handoutMasterIdLst>
  <p:sldIdLst>
    <p:sldId id="611" r:id="rId2"/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7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35" r:id="rId22"/>
    <p:sldId id="636" r:id="rId2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89" d="100"/>
          <a:sy n="89" d="100"/>
        </p:scale>
        <p:origin x="3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3%BC%ED%8C%8C%EC%88%9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3847&amp;id=194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ktword.co.kr/abbr_view.php?nav=&amp;m_temp1=5745&amp;id=849" TargetMode="External"/><Relationship Id="rId5" Type="http://schemas.openxmlformats.org/officeDocument/2006/relationships/hyperlink" Target="http://www.ktword.co.kr/abbr_view.php?nav=&amp;m_temp1=2157&amp;id=371" TargetMode="External"/><Relationship Id="rId4" Type="http://schemas.openxmlformats.org/officeDocument/2006/relationships/hyperlink" Target="http://www.ktword.co.kr/abbr_view.php?nav=&amp;m_temp1=730&amp;id=822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1%84%EB%84%90_(%ED%86%B5%EC%8B%A0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C%A3%BC%ED%8C%8C%EC%88%98_%EB%B6%84%ED%95%A0_%EB%8B%A4%EC%A4%91_%EC%A0%91%EC%86%8D" TargetMode="External"/><Relationship Id="rId5" Type="http://schemas.openxmlformats.org/officeDocument/2006/relationships/hyperlink" Target="https://ko.wikipedia.org/wiki/%EC%A3%BC%ED%8C%8C%EC%88%98" TargetMode="External"/><Relationship Id="rId4" Type="http://schemas.openxmlformats.org/officeDocument/2006/relationships/hyperlink" Target="https://ko.wikipedia.org/wiki/%EB%8C%80%EC%97%AD%ED%8F%AD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3%BC%ED%8C%8C%EC%88%9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ktword.co.kr/abbr_view.php?nav=2&amp;m_temp1=1157&amp;id=219" TargetMode="External"/><Relationship Id="rId5" Type="http://schemas.openxmlformats.org/officeDocument/2006/relationships/hyperlink" Target="http://www.ktword.co.kr/abbr_view.php?nav=2&amp;m_temp1=2021&amp;id=145" TargetMode="External"/><Relationship Id="rId4" Type="http://schemas.openxmlformats.org/officeDocument/2006/relationships/hyperlink" Target="http://www.ktword.co.kr/abbr_view.php?nav=2&amp;m_temp1=3488&amp;id=1271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Duplex</a:t>
            </a:r>
            <a:r>
              <a:rPr kumimoji="0" lang="ko-KR" altLang="en-US" kern="0" dirty="0" smtClean="0">
                <a:sym typeface="굴림" pitchFamily="50" charset="-127"/>
              </a:rPr>
              <a:t>는 </a:t>
            </a:r>
            <a:r>
              <a:rPr kumimoji="0" lang="en-US" altLang="ko-KR" kern="0" dirty="0" smtClean="0">
                <a:sym typeface="굴림" pitchFamily="50" charset="-127"/>
              </a:rPr>
              <a:t>full-duplex(</a:t>
            </a:r>
            <a:r>
              <a:rPr kumimoji="0" lang="ko-KR" altLang="en-US" kern="0" dirty="0" smtClean="0">
                <a:sym typeface="굴림" pitchFamily="50" charset="-127"/>
              </a:rPr>
              <a:t>동시에 송수신</a:t>
            </a:r>
            <a:r>
              <a:rPr kumimoji="0" lang="en-US" altLang="ko-KR" kern="0" dirty="0" smtClean="0">
                <a:sym typeface="굴림" pitchFamily="50" charset="-127"/>
              </a:rPr>
              <a:t>),</a:t>
            </a:r>
            <a:r>
              <a:rPr kumimoji="0" lang="en-US" altLang="ko-KR" kern="0" baseline="0" dirty="0" smtClean="0">
                <a:sym typeface="굴림" pitchFamily="50" charset="-127"/>
              </a:rPr>
              <a:t> half-duplex(</a:t>
            </a:r>
            <a:r>
              <a:rPr kumimoji="0" lang="ko-KR" altLang="en-US" kern="0" baseline="0" dirty="0" smtClean="0">
                <a:sym typeface="굴림" pitchFamily="50" charset="-127"/>
              </a:rPr>
              <a:t>한번에 한쪽만 송수신</a:t>
            </a:r>
            <a:r>
              <a:rPr kumimoji="0" lang="en-US" altLang="ko-KR" kern="0" baseline="0" dirty="0" smtClean="0">
                <a:sym typeface="굴림" pitchFamily="50" charset="-127"/>
              </a:rPr>
              <a:t>)</a:t>
            </a:r>
            <a:r>
              <a:rPr kumimoji="0" lang="ko-KR" altLang="en-US" kern="0" baseline="0" dirty="0" smtClean="0">
                <a:sym typeface="굴림" pitchFamily="50" charset="-127"/>
              </a:rPr>
              <a:t>등이 있음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Wireless network</a:t>
            </a:r>
            <a:r>
              <a:rPr kumimoji="0" lang="ko-KR" altLang="en-US" kern="0" baseline="0" dirty="0" smtClean="0">
                <a:sym typeface="굴림" pitchFamily="50" charset="-127"/>
              </a:rPr>
              <a:t>에는 </a:t>
            </a:r>
            <a:r>
              <a:rPr kumimoji="0" lang="en-US" altLang="ko-KR" kern="0" baseline="0" dirty="0" smtClean="0">
                <a:sym typeface="굴림" pitchFamily="50" charset="-127"/>
              </a:rPr>
              <a:t>FDD, TDD</a:t>
            </a:r>
            <a:r>
              <a:rPr kumimoji="0" lang="ko-KR" altLang="en-US" kern="0" baseline="0" dirty="0" smtClean="0">
                <a:sym typeface="굴림" pitchFamily="50" charset="-127"/>
              </a:rPr>
              <a:t>등의 </a:t>
            </a:r>
            <a:r>
              <a:rPr kumimoji="0" lang="en-US" altLang="ko-KR" kern="0" baseline="0" dirty="0" smtClean="0">
                <a:sym typeface="굴림" pitchFamily="50" charset="-127"/>
              </a:rPr>
              <a:t>Duplexing </a:t>
            </a:r>
            <a:r>
              <a:rPr kumimoji="0" lang="ko-KR" altLang="en-US" kern="0" baseline="0" dirty="0" smtClean="0">
                <a:sym typeface="굴림" pitchFamily="50" charset="-127"/>
              </a:rPr>
              <a:t>방법이 있음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78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Duplex</a:t>
            </a:r>
            <a:r>
              <a:rPr kumimoji="0" lang="ko-KR" altLang="en-US" kern="0" dirty="0" smtClean="0">
                <a:sym typeface="굴림" pitchFamily="50" charset="-127"/>
              </a:rPr>
              <a:t>는 </a:t>
            </a:r>
            <a:r>
              <a:rPr kumimoji="0" lang="en-US" altLang="ko-KR" kern="0" dirty="0" smtClean="0">
                <a:sym typeface="굴림" pitchFamily="50" charset="-127"/>
              </a:rPr>
              <a:t>full-duplex(</a:t>
            </a:r>
            <a:r>
              <a:rPr kumimoji="0" lang="ko-KR" altLang="en-US" kern="0" dirty="0" smtClean="0">
                <a:sym typeface="굴림" pitchFamily="50" charset="-127"/>
              </a:rPr>
              <a:t>동시에 송수신</a:t>
            </a:r>
            <a:r>
              <a:rPr kumimoji="0" lang="en-US" altLang="ko-KR" kern="0" dirty="0" smtClean="0">
                <a:sym typeface="굴림" pitchFamily="50" charset="-127"/>
              </a:rPr>
              <a:t>),</a:t>
            </a:r>
            <a:r>
              <a:rPr kumimoji="0" lang="en-US" altLang="ko-KR" kern="0" baseline="0" dirty="0" smtClean="0">
                <a:sym typeface="굴림" pitchFamily="50" charset="-127"/>
              </a:rPr>
              <a:t> half-duplex(</a:t>
            </a:r>
            <a:r>
              <a:rPr kumimoji="0" lang="ko-KR" altLang="en-US" kern="0" baseline="0" dirty="0" smtClean="0">
                <a:sym typeface="굴림" pitchFamily="50" charset="-127"/>
              </a:rPr>
              <a:t>한번에 한쪽만 송수신</a:t>
            </a:r>
            <a:r>
              <a:rPr kumimoji="0" lang="en-US" altLang="ko-KR" kern="0" baseline="0" dirty="0" smtClean="0">
                <a:sym typeface="굴림" pitchFamily="50" charset="-127"/>
              </a:rPr>
              <a:t>)</a:t>
            </a:r>
            <a:r>
              <a:rPr kumimoji="0" lang="ko-KR" altLang="en-US" kern="0" baseline="0" dirty="0" smtClean="0">
                <a:sym typeface="굴림" pitchFamily="50" charset="-127"/>
              </a:rPr>
              <a:t>등이 있음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Wireless network</a:t>
            </a:r>
            <a:r>
              <a:rPr kumimoji="0" lang="ko-KR" altLang="en-US" kern="0" baseline="0" dirty="0" smtClean="0">
                <a:sym typeface="굴림" pitchFamily="50" charset="-127"/>
              </a:rPr>
              <a:t>에는 </a:t>
            </a:r>
            <a:r>
              <a:rPr kumimoji="0" lang="en-US" altLang="ko-KR" kern="0" baseline="0" dirty="0" smtClean="0">
                <a:sym typeface="굴림" pitchFamily="50" charset="-127"/>
              </a:rPr>
              <a:t>FDD, TDD</a:t>
            </a:r>
            <a:r>
              <a:rPr kumimoji="0" lang="ko-KR" altLang="en-US" kern="0" baseline="0" dirty="0" smtClean="0">
                <a:sym typeface="굴림" pitchFamily="50" charset="-127"/>
              </a:rPr>
              <a:t>등의 </a:t>
            </a:r>
            <a:r>
              <a:rPr kumimoji="0" lang="en-US" altLang="ko-KR" kern="0" baseline="0" dirty="0" smtClean="0">
                <a:sym typeface="굴림" pitchFamily="50" charset="-127"/>
              </a:rPr>
              <a:t>Duplexing </a:t>
            </a:r>
            <a:r>
              <a:rPr kumimoji="0" lang="ko-KR" altLang="en-US" kern="0" baseline="0" dirty="0" smtClean="0">
                <a:sym typeface="굴림" pitchFamily="50" charset="-127"/>
              </a:rPr>
              <a:t>방법이 </a:t>
            </a:r>
            <a:r>
              <a:rPr kumimoji="0" lang="ko-KR" altLang="en-US" kern="0" baseline="0" dirty="0" smtClean="0">
                <a:sym typeface="굴림" pitchFamily="50" charset="-127"/>
              </a:rPr>
              <a:t>있음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  <a:p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시분할 </a:t>
            </a:r>
            <a:r>
              <a:rPr kumimoji="1" lang="ko-KR" altLang="en-US" sz="12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이중통신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(TDD, Time Division Duplex):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정보를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시간축으로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압축하여 송수신 방향을 변경한다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시간 배분을 바꾸는 것으로 송수신 데이터 양의 비율이 동적으로 변경될 수 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TCM-ISDN, PHS, TD-CDMA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등에 쓰인다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주파수 분할 </a:t>
            </a:r>
            <a:r>
              <a:rPr kumimoji="1" lang="ko-KR" altLang="en-US" sz="12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이중통신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(FDD, Frequency Division Duplex):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주파수"/>
              </a:rPr>
              <a:t>주파수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대역을 분할한다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송수신 분리에 대역 필터 회로가 필요하다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휴대 전화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통신 위성에 쓰인다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https://ko.wikipedia.org/wiki/</a:t>
            </a:r>
            <a:r>
              <a:rPr kumimoji="0" lang="ko-KR" altLang="en-US" kern="0" dirty="0" err="1" smtClean="0">
                <a:sym typeface="굴림" pitchFamily="50" charset="-127"/>
              </a:rPr>
              <a:t>이중통신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1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81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5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833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9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727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309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598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9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16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685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ko-KR" altLang="en-US" b="1" dirty="0" smtClean="0"/>
              <a:t>숨겨진 </a:t>
            </a:r>
            <a:r>
              <a:rPr kumimoji="1" lang="ko-KR" altLang="en-US" sz="1200" b="1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b="1" dirty="0" smtClean="0"/>
              <a:t> 문제 </a:t>
            </a:r>
            <a:r>
              <a:rPr lang="en-US" altLang="ko-KR" b="1" dirty="0" smtClean="0"/>
              <a:t>(Hidden </a:t>
            </a:r>
            <a:r>
              <a:rPr kumimoji="1" lang="en-US" altLang="ko-KR" sz="1200" b="1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터미널 또는 단말기  ㅇ 디스플레이 및 입력 등의 기능을 갖는 단말장치를 일컫는 매우 일반적인 용어 ㅇ tty (Teletypewriter)    - 과거 유닉스에서 호스트에 비동기 직렬통신 방식으로 "/>
              </a:rPr>
              <a:t>Terminal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Problem)</a:t>
            </a:r>
            <a:endParaRPr lang="en-US" altLang="ko-KR" b="0" dirty="0" smtClean="0"/>
          </a:p>
          <a:p>
            <a:pPr>
              <a:defRPr/>
            </a:pP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무선 LAN (WLAN, Wireless LAN) ㅇ 유선 LAN과 무선단말 사이를 무선주파수를 이용하여 전송하는 제반 기술 및 시스템 "/>
              </a:rPr>
              <a:t>무선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무선 LAN (WLAN, Wireless LAN) ㅇ 유선 LAN과 무선단말 사이를 무선주파수를 이용하여 전송하는 제반 기술 및 시스템 "/>
              </a:rPr>
              <a:t>LAN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는 양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가 보여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 통신 (Communications) ㅇ 송수신 간에 약속된 수단 및 절차에 의해 채널을 통해 정보를 주고받는 것(기술)   * 통신 이론 (Communication Theory)    . 통신채널 양 단 간에 신뢰적인 정보 신호의 "/>
              </a:rPr>
              <a:t>통신</a:t>
            </a:r>
            <a:r>
              <a:rPr lang="ko-KR" altLang="en-US" dirty="0" smtClean="0"/>
              <a:t>이 가능하나</a:t>
            </a:r>
            <a:r>
              <a:rPr lang="en-US" altLang="ko-KR" dirty="0" smtClean="0"/>
              <a:t>,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개 사이에는 통신이 불가 그래서 둘다 가운데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노드에게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신호를 보낼 때 서로 보낸 지를 모르기 때문에 충돌이 일어날 수 있음</a:t>
            </a:r>
            <a:endParaRPr lang="en-US" altLang="ko-KR" dirty="0" smtClean="0"/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http://www.ktword.co.kr/abbr_view.php?m_temp1=3262 + </a:t>
            </a:r>
            <a:r>
              <a:rPr kumimoji="0" lang="ko-KR" altLang="en-US" kern="0" dirty="0" smtClean="0">
                <a:sym typeface="굴림" pitchFamily="50" charset="-127"/>
              </a:rPr>
              <a:t>첨언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24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en-US" altLang="ko-KR" sz="1200" b="1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Exposed Terminal Problem </a:t>
            </a:r>
            <a:r>
              <a:rPr kumimoji="1" lang="ko-KR" altLang="en-US" sz="1200" b="1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이 먼지</a:t>
            </a:r>
            <a:endParaRPr kumimoji="0" lang="en-US" altLang="ko-KR" b="1" u="sng" kern="0" dirty="0" smtClean="0">
              <a:solidFill>
                <a:schemeClr val="tx1"/>
              </a:solidFill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05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DL:	</a:t>
            </a:r>
            <a:r>
              <a:rPr kumimoji="0" lang="ko-KR" altLang="en-US" kern="0" dirty="0" smtClean="0">
                <a:sym typeface="굴림" pitchFamily="50" charset="-127"/>
              </a:rPr>
              <a:t>위성에서 지상국 방향으로의 링크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FL:</a:t>
            </a:r>
            <a:r>
              <a:rPr kumimoji="0" lang="en-US" altLang="ko-KR" kern="0" baseline="0" dirty="0" smtClean="0">
                <a:sym typeface="굴림" pitchFamily="50" charset="-127"/>
              </a:rPr>
              <a:t>	</a:t>
            </a:r>
            <a:r>
              <a:rPr kumimoji="0" lang="ko-KR" altLang="en-US" kern="0" baseline="0" dirty="0" smtClean="0">
                <a:sym typeface="굴림" pitchFamily="50" charset="-127"/>
              </a:rPr>
              <a:t>고정된 지점</a:t>
            </a:r>
            <a:r>
              <a:rPr kumimoji="0" lang="en-US" altLang="ko-KR" kern="0" baseline="0" dirty="0" smtClean="0">
                <a:sym typeface="굴림" pitchFamily="50" charset="-127"/>
              </a:rPr>
              <a:t>(</a:t>
            </a:r>
            <a:r>
              <a:rPr kumimoji="0" lang="ko-KR" altLang="en-US" kern="0" baseline="0" dirty="0" smtClean="0">
                <a:sym typeface="굴림" pitchFamily="50" charset="-127"/>
              </a:rPr>
              <a:t>즉</a:t>
            </a:r>
            <a:r>
              <a:rPr kumimoji="0" lang="en-US" altLang="ko-KR" kern="0" baseline="0" dirty="0" smtClean="0">
                <a:sym typeface="굴림" pitchFamily="50" charset="-127"/>
              </a:rPr>
              <a:t>, </a:t>
            </a:r>
            <a:r>
              <a:rPr kumimoji="0" lang="ko-KR" altLang="en-US" kern="0" baseline="0" dirty="0" smtClean="0">
                <a:sym typeface="굴림" pitchFamily="50" charset="-127"/>
              </a:rPr>
              <a:t>기지국</a:t>
            </a:r>
            <a:r>
              <a:rPr kumimoji="0" lang="en-US" altLang="ko-KR" kern="0" baseline="0" dirty="0" smtClean="0">
                <a:sym typeface="굴림" pitchFamily="50" charset="-127"/>
              </a:rPr>
              <a:t>)</a:t>
            </a:r>
            <a:r>
              <a:rPr kumimoji="0" lang="ko-KR" altLang="en-US" kern="0" baseline="0" dirty="0" smtClean="0">
                <a:sym typeface="굴림" pitchFamily="50" charset="-127"/>
              </a:rPr>
              <a:t>에서 이동하는 사용자 방향의 링크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AP</a:t>
            </a:r>
            <a:r>
              <a:rPr kumimoji="0" lang="ko-KR" altLang="en-US" kern="0" baseline="0" dirty="0" smtClean="0">
                <a:sym typeface="굴림" pitchFamily="50" charset="-127"/>
              </a:rPr>
              <a:t>의 제약이 덜함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66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46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각 사용자는 지정된 캐리어 주파수로 데이터를 변조합니다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FDM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은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채널 (통신)"/>
              </a:rPr>
              <a:t>통신 매체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에서 이용 가능한 총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대역폭"/>
              </a:rPr>
              <a:t>대역폭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을 겹치지 않는 일련의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주파수"/>
              </a:rPr>
              <a:t>주파수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하부 대역으로 분리시킨 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분리된 대역을 각각 개별 신호를 전달하는데 사용하도록 하는 기술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주파수 분할 다중화를 통해 여러 사용자들이 하나의 물리적인 통신 채널을 공유하는 경우에는 이를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주파수 분할 다중 접속"/>
              </a:rPr>
              <a:t>주파수 분할 다중 접속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(FDMA)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으로 부른다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1" lang="en-US" altLang="ko-KR" sz="1200" b="0" i="0" u="none" strike="noStrike" kern="1200" baseline="300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https://ko.wikipedia.org/wiki/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주파수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_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분할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_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다중화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64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이동통신 서비스를 실현하기 위해서는 하나의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주파수"/>
              </a:rPr>
              <a:t>주파수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대역을 여러 사용자가 동시에 이용하기 위한 방식의 개발이 필요하다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https://ko.wikipedia.org/wiki/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시분할다중접속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시간 (Time) ㅇ 기본 물리량(시간,질량,길이[단위],온도,전류,물질량,광도) 중 하나    ☞ SI 단위계, 차원 참조 "/>
              </a:rPr>
              <a:t>시간</a:t>
            </a:r>
            <a:r>
              <a:rPr lang="ko-KR" altLang="en-US" dirty="0" err="1" smtClean="0"/>
              <a:t>축을</a:t>
            </a:r>
            <a:r>
              <a:rPr lang="ko-KR" altLang="en-US" dirty="0" smtClean="0"/>
              <a:t> 여러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시간 (Time) ㅇ 기본 물리량(시간,질량,길이[단위],온도,전류,물질량,광도) 중 하나    ☞ SI 단위계, 차원 참조 "/>
              </a:rPr>
              <a:t>시간</a:t>
            </a:r>
            <a:r>
              <a:rPr lang="ko-KR" altLang="en-US" dirty="0" smtClean="0"/>
              <a:t>구간으로 나누어서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사용자가 자기에게 할당된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시간 (Time) ㅇ 기본 물리량(시간,질량,길이[단위],온도,전류,물질량,광도) 중 하나    ☞ SI 단위계, 차원 참조 "/>
              </a:rPr>
              <a:t>시간</a:t>
            </a:r>
            <a:r>
              <a:rPr lang="ko-KR" altLang="en-US" dirty="0" err="1" smtClean="0"/>
              <a:t>구간을</a:t>
            </a:r>
            <a:r>
              <a:rPr lang="ko-KR" altLang="en-US" dirty="0" smtClean="0"/>
              <a:t> 다른 사용자의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시간 (Time) ㅇ 기본 물리량(시간,질량,길이[단위],온도,전류,물질량,광도) 중 하나    ☞ SI 단위계, 차원 참조 "/>
              </a:rPr>
              <a:t>시간</a:t>
            </a:r>
            <a:r>
              <a:rPr lang="ko-KR" altLang="en-US" dirty="0" err="1" smtClean="0"/>
              <a:t>구간과</a:t>
            </a:r>
            <a:r>
              <a:rPr lang="ko-KR" altLang="en-US" dirty="0" smtClean="0"/>
              <a:t> 겹치지 않게 사용하는 방식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여러 `변환[수학] 영역(Transformation Domain)`별 의미 ㅇ 시간 영역 : 신호를 시간에 의해 다루는 일반적인 표현 영역 ㅇ 공간 영역 : 영상 내 화소를 직접 공간 좌표로 다루는 표현 영역 ㅇ "/>
              </a:rPr>
              <a:t>주파수영역</a:t>
            </a:r>
            <a:r>
              <a:rPr lang="ko-KR" altLang="en-US" dirty="0" smtClean="0"/>
              <a:t>에서는 하나의 동일한 반송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 주파수 대역폭 (Spectral Bandwidth) ㅇ 신호가 차지하고 있는 주파수 범위/폭 (Spectrum)   - 대역폭은 정보를 실을 수 있는 능력(量)과 비례함 "/>
              </a:rPr>
              <a:t>대역폭</a:t>
            </a:r>
            <a:r>
              <a:rPr lang="ko-KR" altLang="en-US" dirty="0" smtClean="0"/>
              <a:t>을 여럿이 공유 사용</a:t>
            </a:r>
            <a:endParaRPr lang="en-US" altLang="ko-KR" dirty="0" smtClean="0"/>
          </a:p>
          <a:p>
            <a:pPr>
              <a:defRPr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http://www.ktword.co.kr/abbr_view.php?nav=2&amp;id=911&amp;m_temp1=348</a:t>
            </a:r>
            <a:endParaRPr kumimoji="1" lang="ko-KR" alt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02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6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61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87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ncns.com/index.cgi?page_code=otherpage&amp;code=onlin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3600" dirty="0" smtClean="0"/>
              <a:t>Wireless Networks</a:t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2018-09-01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Duplexing Schemes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FDD (Frequency Division Duplexing)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UL/DL in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separate frequency bands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Can use different modem schemes for UL and DL easily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No synchronization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issue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Used for most commercial cellular systems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TDD (Time Division Duplexing)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UL/DL shares the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same frequency band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different time slots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Need a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guard time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between UL and DL boundary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Flexible UL/DL time sharing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Easy channel estimation due to channel repository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Duplexing Schemes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FDD (Frequency Division Duplexing)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UL/DL in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separate frequency bands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Can use different modem schemes for UL and DL easily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No synchronization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issue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Used for most commercial cellular systems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TDD (Time Division Duplexing)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UL/DL shares the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same frequency band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different time slots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Need a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guard time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between UL and DL boundary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Flexible UL/DL time sharing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Easy channel estimation due to channel repository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Duplexing Schemes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50" y="1163969"/>
            <a:ext cx="6369611" cy="49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MAC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M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edium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ccess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ontrol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Determines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who/when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to transmit a packet through channel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Provides MAC-specific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framing</a:t>
            </a:r>
            <a:endParaRPr lang="en-US" altLang="ko-KR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Fragmentation, splitting into slots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Provides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error control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mechanism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detect the errors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correct the errors (ex ARQ, FEC, etc.)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Performs management functions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QoS</a:t>
            </a:r>
            <a:r>
              <a:rPr lang="en-US" altLang="ko-KR" u="sng" dirty="0">
                <a:hlinkClick r:id="rId3"/>
              </a:rPr>
              <a:t>http://boncns.com/index.cgi?page_code=otherpage&amp;code=online</a:t>
            </a:r>
            <a:endParaRPr lang="ko-KR" altLang="ko-KR" dirty="0"/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Handover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Power saving, etc.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Distributed vs Centralized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Distributed and contention-based</a:t>
            </a:r>
            <a:endParaRPr lang="en-US" altLang="ko-KR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Random Access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Robust to a single point failure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Good for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bursty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traffic in light load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Centralized and controlled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Controlled by BS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More controllable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Could be more efficient, esp. with many users in heavy load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Random Access  MAC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When node has packets to send</a:t>
            </a:r>
            <a:endParaRPr lang="en-US" altLang="ko-KR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Transmit without a priori coordination among nodes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Two or more transmitting nodes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 collision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Random access MAC protocol specifies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detect collisions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recover from collisions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Examples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Slotted ALOHA, ALOHA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CSMA, CSMA/CD, CSMA/CA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Pure (</a:t>
            </a:r>
            <a:r>
              <a:rPr lang="en-US" altLang="ko-KR" dirty="0" err="1" smtClean="0"/>
              <a:t>unslotted</a:t>
            </a:r>
            <a:r>
              <a:rPr lang="en-US" altLang="ko-KR" dirty="0" smtClean="0"/>
              <a:t>) ALOHA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2456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err="1" smtClean="0">
                    <a:latin typeface="Arial"/>
                    <a:ea typeface="굴림"/>
                    <a:cs typeface="Tahoma" panose="020B0604030504040204" pitchFamily="34" charset="0"/>
                  </a:rPr>
                  <a:t>Unslotted</a:t>
                </a:r>
                <a:r>
                  <a:rPr lang="en-US" altLang="ko-KR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 ALOHA: simpler, no synchronization</a:t>
                </a:r>
              </a:p>
              <a:p>
                <a:pPr marL="34290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When frame first arrives</a:t>
                </a:r>
                <a:endParaRPr lang="en-US" altLang="ko-KR" kern="0" dirty="0" smtClean="0"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Transmit immediately</a:t>
                </a:r>
              </a:p>
              <a:p>
                <a:pPr marL="34290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Collision probability increase</a:t>
                </a:r>
              </a:p>
              <a:p>
                <a:pPr marL="800100" lvl="1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Frame sent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collides with other frames sent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-1,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+1] 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2456057"/>
              </a:xfrm>
              <a:prstGeom prst="rect">
                <a:avLst/>
              </a:prstGeom>
              <a:blipFill>
                <a:blip r:embed="rId3"/>
                <a:stretch>
                  <a:fillRect l="-1022" t="-1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23" y="3415164"/>
            <a:ext cx="7162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Slotted ALOHA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53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Assumptions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All frames same size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 is divided into equal size slots, time to transmit 1 frame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start to transmit frames only at beginning of slots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are synchronized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2 or more nodes transmit in slot, all nodes detect collision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Operation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node obtain fresh frame, it transmits in next slot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 collision, node can send new frame in next slot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collision, node retransmits frame in each subsequent slot with prob. P until success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39" y="4368312"/>
            <a:ext cx="5532289" cy="2389095"/>
          </a:xfrm>
          <a:prstGeom prst="rect">
            <a:avLst/>
          </a:prstGeom>
        </p:spPr>
      </p:pic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Slotted ALOHA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Pros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Single active node can continuously transmit at full rate of channel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Highly decentralized: only slots in nodes need to be in sync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simple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Collisions, wasting slots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Idle slots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may be able to detect collision in less than time to transmit packet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Sense Multiple Access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Listen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before transmit</a:t>
            </a:r>
            <a:endParaRPr lang="en-US" altLang="ko-KR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channel sensed idle: transmit entire frame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channel sensed busy, defer transmission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32" y="2915046"/>
            <a:ext cx="6325828" cy="38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MAC layer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Some backgrounds on Wireless channel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Wireless versus Wired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Fading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Model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Analog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Digital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Adaptive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Multi-carrier modulation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CSMA/CD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Sense Multiple Access / Collision Detection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sensing, deferral as in CSMA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Collisions detected within short time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Colliding transmissions aborted, reducing channel wastage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Collision detection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Easy in wired LANs: measure signal strengths, compare transmitted, received signals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Difficult in wireless LANs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: receiver shut off while transmitting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183659"/>
            <a:ext cx="2885368" cy="25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???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메모 참조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메모 참조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???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메모 참조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메모 참조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Broadcast Channel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From access point to stations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Downlink (DL) or Forward link (FL)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Multiplexing schemes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FDM (Frequency Division Multiplexing)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TDM (Time Division Multiplexing)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CDM (Code Division Multiplexing)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OFDM (Orthogonal Frequency Division Multiplexing)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Complexity and power at the transmitter is less limited than at the receiver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667250"/>
            <a:ext cx="3609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Multiple Access Channel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From stations point to access point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Uplink (UL) or Reverse link (RL)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Multiple access schemes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FDMA (Frequency Division Multiplexing Access)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TDMA (Time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Division Multiplexing Access)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CDMA (Code Division Multiplexing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Access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OFDMA (Orthogonal Frequency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Division Multiplexing Access)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Complexity and power at the receiver is less limited than at the transmitter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3" y="4845893"/>
            <a:ext cx="3590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FDM / FDMA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Each user modulates his/her data with the assigned carrier frequency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8" y="2344266"/>
            <a:ext cx="8077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TDM / TDMA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157412"/>
            <a:ext cx="82200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CDM / CDMA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Unique “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code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” assigned to each user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All user share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same frequency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but each user has own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“chipping” sequence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encode data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Encoding signal = (original data) x (chipping sequence)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Decoding: inner-product of encoded signal and chipping sequence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Allows multiple users to “coexist” and transmit simultaneously when minimal interference (</a:t>
            </a:r>
            <a:r>
              <a:rPr lang="en-US" altLang="ko-KR" u="sng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codes are “orthogonal”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333029"/>
            <a:ext cx="2936751" cy="24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CDM / CDMA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25" y="1124409"/>
            <a:ext cx="6926661" cy="50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OFDM / OFDMA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0" y="1172244"/>
            <a:ext cx="7058372" cy="49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71225</TotalTime>
  <Words>936</Words>
  <Application>Microsoft Office PowerPoint</Application>
  <PresentationFormat>화면 슬라이드 쇼(4:3)</PresentationFormat>
  <Paragraphs>216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Wireless Networks   Jae Jun Ha  Media Computing and Networking Laboratory POSTECH  2018-09-01</vt:lpstr>
      <vt:lpstr>Contents</vt:lpstr>
      <vt:lpstr>Broadcast Channel</vt:lpstr>
      <vt:lpstr>Multiple Access Channel</vt:lpstr>
      <vt:lpstr>FDM / FDMA</vt:lpstr>
      <vt:lpstr>TDM / TDMA</vt:lpstr>
      <vt:lpstr>CDM / CDMA</vt:lpstr>
      <vt:lpstr>CDM / CDMA</vt:lpstr>
      <vt:lpstr>OFDM / OFDMA</vt:lpstr>
      <vt:lpstr>Duplexing Schemes</vt:lpstr>
      <vt:lpstr>Duplexing Schemes</vt:lpstr>
      <vt:lpstr>Duplexing Schemes</vt:lpstr>
      <vt:lpstr>MAC</vt:lpstr>
      <vt:lpstr>Distributed vs Centralized</vt:lpstr>
      <vt:lpstr>Random Access  MAC</vt:lpstr>
      <vt:lpstr>Pure (unslotted) ALOHA</vt:lpstr>
      <vt:lpstr>Slotted ALOHA</vt:lpstr>
      <vt:lpstr>Slotted ALOHA</vt:lpstr>
      <vt:lpstr>CSMA</vt:lpstr>
      <vt:lpstr>CSMA/CD</vt:lpstr>
      <vt:lpstr>???</vt:lpstr>
      <vt:lpstr>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3801</cp:revision>
  <cp:lastPrinted>2018-08-16T16:32:18Z</cp:lastPrinted>
  <dcterms:created xsi:type="dcterms:W3CDTF">2010-07-29T14:05:23Z</dcterms:created>
  <dcterms:modified xsi:type="dcterms:W3CDTF">2018-08-28T13:22:48Z</dcterms:modified>
</cp:coreProperties>
</file>